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1983925" y="1207150"/>
            <a:ext cx="3000000" cy="2134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highlight>
                  <a:schemeClr val="accent4"/>
                </a:highlight>
              </a:rPr>
              <a:t>INRODUCTION .</a:t>
            </a:r>
            <a:endParaRPr>
              <a:solidFill>
                <a:schemeClr val="dk1"/>
              </a:solidFill>
              <a:highlight>
                <a:schemeClr val="accent4"/>
              </a:highlight>
            </a:endParaRPr>
          </a:p>
          <a:p>
            <a:pPr indent="0" lvl="0" marL="0" rtl="0" algn="l">
              <a:lnSpc>
                <a:spcPct val="115000"/>
              </a:lnSpc>
              <a:spcBef>
                <a:spcPts val="0"/>
              </a:spcBef>
              <a:spcAft>
                <a:spcPts val="0"/>
              </a:spcAft>
              <a:buNone/>
            </a:pPr>
            <a:r>
              <a:rPr lang="en">
                <a:solidFill>
                  <a:schemeClr val="dk1"/>
                </a:solidFill>
                <a:highlight>
                  <a:schemeClr val="accent4"/>
                </a:highlight>
              </a:rPr>
              <a:t>Here are the findings obtained from the data analysis of the two datasets that were being investigated . The findings are presented in different forms to enable readability and clear understanding .</a:t>
            </a:r>
            <a:endParaRPr>
              <a:solidFill>
                <a:schemeClr val="dk1"/>
              </a:solidFill>
              <a:highlight>
                <a:schemeClr val="accent4"/>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nvSpPr>
        <p:spPr>
          <a:xfrm>
            <a:off x="2550775" y="1291075"/>
            <a:ext cx="5595000" cy="188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highlight>
                  <a:schemeClr val="accent4"/>
                </a:highlight>
              </a:rPr>
              <a:t>BUSINESS UNDERSTANDING</a:t>
            </a:r>
            <a:endParaRPr>
              <a:solidFill>
                <a:schemeClr val="dk1"/>
              </a:solidFill>
              <a:highlight>
                <a:schemeClr val="accent4"/>
              </a:highlight>
            </a:endParaRPr>
          </a:p>
          <a:p>
            <a:pPr indent="0" lvl="0" marL="0" rtl="0" algn="l">
              <a:lnSpc>
                <a:spcPct val="115000"/>
              </a:lnSpc>
              <a:spcBef>
                <a:spcPts val="0"/>
              </a:spcBef>
              <a:spcAft>
                <a:spcPts val="0"/>
              </a:spcAft>
              <a:buNone/>
            </a:pPr>
            <a:r>
              <a:rPr lang="en">
                <a:solidFill>
                  <a:schemeClr val="dk1"/>
                </a:solidFill>
                <a:highlight>
                  <a:schemeClr val="accent4"/>
                </a:highlight>
              </a:rPr>
              <a:t>Understanding the business help us know what is happening in the movie industry. As we situate the studio we need to know the top leading genres and what it takes to produce a movie . in addition to that we also need to know the leading studios ,this will help us know what to do in order to remain in the market where stiff competition rules people out.</a:t>
            </a:r>
            <a:endParaRPr>
              <a:solidFill>
                <a:schemeClr val="dk1"/>
              </a:solidFill>
              <a:highlight>
                <a:schemeClr val="accent4"/>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id="64" name="Google Shape;64;p15"/>
          <p:cNvPicPr preferRelativeResize="0"/>
          <p:nvPr/>
        </p:nvPicPr>
        <p:blipFill>
          <a:blip r:embed="rId3">
            <a:alphaModFix/>
          </a:blip>
          <a:stretch>
            <a:fillRect/>
          </a:stretch>
        </p:blipFill>
        <p:spPr>
          <a:xfrm>
            <a:off x="1286075" y="1181100"/>
            <a:ext cx="5943600" cy="3800475"/>
          </a:xfrm>
          <a:prstGeom prst="rect">
            <a:avLst/>
          </a:prstGeom>
          <a:noFill/>
          <a:ln>
            <a:noFill/>
          </a:ln>
        </p:spPr>
      </p:pic>
      <p:sp>
        <p:nvSpPr>
          <p:cNvPr id="65" name="Google Shape;65;p15"/>
          <p:cNvSpPr txBox="1"/>
          <p:nvPr/>
        </p:nvSpPr>
        <p:spPr>
          <a:xfrm>
            <a:off x="1642950" y="173400"/>
            <a:ext cx="52326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highlight>
                  <a:schemeClr val="accent4"/>
                </a:highlight>
              </a:rPr>
              <a:t>Leading studios</a:t>
            </a:r>
            <a:endParaRPr>
              <a:solidFill>
                <a:schemeClr val="dk1"/>
              </a:solidFill>
              <a:highlight>
                <a:schemeClr val="accent4"/>
              </a:highlight>
            </a:endParaRPr>
          </a:p>
          <a:p>
            <a:pPr indent="0" lvl="0" marL="0" rtl="0" algn="l">
              <a:lnSpc>
                <a:spcPct val="115000"/>
              </a:lnSpc>
              <a:spcBef>
                <a:spcPts val="0"/>
              </a:spcBef>
              <a:spcAft>
                <a:spcPts val="0"/>
              </a:spcAft>
              <a:buNone/>
            </a:pPr>
            <a:r>
              <a:rPr lang="en">
                <a:solidFill>
                  <a:schemeClr val="dk1"/>
                </a:solidFill>
                <a:highlight>
                  <a:schemeClr val="accent4"/>
                </a:highlight>
              </a:rPr>
              <a:t> Below is a bar graph showing 8 of the leading studios</a:t>
            </a:r>
            <a:endParaRPr>
              <a:solidFill>
                <a:schemeClr val="dk1"/>
              </a:solidFill>
              <a:highlight>
                <a:schemeClr val="accent4"/>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16"/>
          <p:cNvPicPr preferRelativeResize="0"/>
          <p:nvPr/>
        </p:nvPicPr>
        <p:blipFill>
          <a:blip r:embed="rId3">
            <a:alphaModFix/>
          </a:blip>
          <a:stretch>
            <a:fillRect/>
          </a:stretch>
        </p:blipFill>
        <p:spPr>
          <a:xfrm>
            <a:off x="1800400" y="1128625"/>
            <a:ext cx="5943600" cy="3629025"/>
          </a:xfrm>
          <a:prstGeom prst="rect">
            <a:avLst/>
          </a:prstGeom>
          <a:noFill/>
          <a:ln>
            <a:noFill/>
          </a:ln>
        </p:spPr>
      </p:pic>
      <p:sp>
        <p:nvSpPr>
          <p:cNvPr id="71" name="Google Shape;71;p16"/>
          <p:cNvSpPr txBox="1"/>
          <p:nvPr/>
        </p:nvSpPr>
        <p:spPr>
          <a:xfrm>
            <a:off x="551300" y="278350"/>
            <a:ext cx="60723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highlight>
                  <a:schemeClr val="accent4"/>
                </a:highlight>
              </a:rPr>
              <a:t>Leading genres</a:t>
            </a:r>
            <a:endParaRPr>
              <a:solidFill>
                <a:schemeClr val="dk1"/>
              </a:solidFill>
              <a:highlight>
                <a:schemeClr val="accent4"/>
              </a:highlight>
            </a:endParaRPr>
          </a:p>
          <a:p>
            <a:pPr indent="0" lvl="0" marL="0" rtl="0" algn="l">
              <a:lnSpc>
                <a:spcPct val="115000"/>
              </a:lnSpc>
              <a:spcBef>
                <a:spcPts val="0"/>
              </a:spcBef>
              <a:spcAft>
                <a:spcPts val="0"/>
              </a:spcAft>
              <a:buNone/>
            </a:pPr>
            <a:r>
              <a:rPr lang="en">
                <a:solidFill>
                  <a:schemeClr val="dk1"/>
                </a:solidFill>
                <a:highlight>
                  <a:schemeClr val="accent4"/>
                </a:highlight>
              </a:rPr>
              <a:t>Below are some of the leading genres .Here are 10 of them .</a:t>
            </a:r>
            <a:endParaRPr>
              <a:solidFill>
                <a:schemeClr val="dk1"/>
              </a:solidFill>
              <a:highlight>
                <a:schemeClr val="accent4"/>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nvSpPr>
        <p:spPr>
          <a:xfrm>
            <a:off x="1155300" y="1490575"/>
            <a:ext cx="6833400" cy="168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highlight>
                  <a:schemeClr val="accent4"/>
                </a:highlight>
              </a:rPr>
              <a:t>Conclusion and findings</a:t>
            </a:r>
            <a:endParaRPr b="1">
              <a:solidFill>
                <a:schemeClr val="dk1"/>
              </a:solidFill>
              <a:highlight>
                <a:schemeClr val="accent4"/>
              </a:highlight>
            </a:endParaRPr>
          </a:p>
          <a:p>
            <a:pPr indent="0" lvl="0" marL="0" rtl="0" algn="l">
              <a:lnSpc>
                <a:spcPct val="115000"/>
              </a:lnSpc>
              <a:spcBef>
                <a:spcPts val="1200"/>
              </a:spcBef>
              <a:spcAft>
                <a:spcPts val="1200"/>
              </a:spcAft>
              <a:buNone/>
            </a:pPr>
            <a:r>
              <a:rPr lang="en" sz="1600">
                <a:solidFill>
                  <a:schemeClr val="dk1"/>
                </a:solidFill>
                <a:highlight>
                  <a:schemeClr val="accent4"/>
                </a:highlight>
              </a:rPr>
              <a:t>In conclusion ,Drama is the most  popular genre, followed by comedy, comedy/Drama with the comedy,Romance and Horror Thriller being the least  popular. In studio performance the IFC studio is the leading studio and Bv being the last according to our dataset.</a:t>
            </a:r>
            <a:endParaRPr sz="1600">
              <a:solidFill>
                <a:schemeClr val="dk1"/>
              </a:solidFill>
              <a:highlight>
                <a:schemeClr val="accent4"/>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