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mo" panose="020B0604020202020204" pitchFamily="34" charset="0"/>
      <p:regular r:id="rId16"/>
    </p:embeddedFont>
    <p:embeddedFont>
      <p:font typeface="Barlow" pitchFamily="2" charset="77"/>
      <p:regular r:id="rId17"/>
    </p:embeddedFont>
    <p:embeddedFont>
      <p:font typeface="Barlow Bold" pitchFamily="2" charset="77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3" autoAdjust="0"/>
  </p:normalViewPr>
  <p:slideViewPr>
    <p:cSldViewPr>
      <p:cViewPr varScale="1">
        <p:scale>
          <a:sx n="70" d="100"/>
          <a:sy n="70" d="100"/>
        </p:scale>
        <p:origin x="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3450274"/>
            <a:ext cx="15430500" cy="320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45"/>
              </a:lnSpc>
              <a:spcBef>
                <a:spcPct val="0"/>
              </a:spcBef>
            </a:pPr>
            <a:r>
              <a:rPr lang="en-US" sz="9175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Public Key Infrastructure (PKI) &amp; Single Sign-On (SSO)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08613" y="9191625"/>
            <a:ext cx="1187077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14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Lkhagva-Ochir, 202339663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806326" y="435449"/>
          <a:ext cx="14287734" cy="9416101"/>
        </p:xfrm>
        <a:graphic>
          <a:graphicData uri="http://schemas.openxmlformats.org/drawingml/2006/table">
            <a:tbl>
              <a:tblPr/>
              <a:tblGrid>
                <a:gridCol w="733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6362"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Benefits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Challenges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322"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•Improves usability and efficiency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•Single point of failure if broker is compromised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208"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•Centralized authentication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•Integration across providers can be complex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208"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•Reduces password fatigue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•Focuses on usability rather than attack prevention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18420"/>
          </a:xfrm>
          <a:custGeom>
            <a:avLst/>
            <a:gdLst/>
            <a:ahLst/>
            <a:cxnLst/>
            <a:rect l="l" t="t" r="r" b="b"/>
            <a:pathLst>
              <a:path w="18288000" h="10218420">
                <a:moveTo>
                  <a:pt x="0" y="0"/>
                </a:moveTo>
                <a:lnTo>
                  <a:pt x="18288000" y="0"/>
                </a:lnTo>
                <a:lnTo>
                  <a:pt x="18288000" y="10218420"/>
                </a:lnTo>
                <a:lnTo>
                  <a:pt x="0" y="10218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238728" y="833983"/>
          <a:ext cx="15810543" cy="8619034"/>
        </p:xfrm>
        <a:graphic>
          <a:graphicData uri="http://schemas.openxmlformats.org/drawingml/2006/table">
            <a:tbl>
              <a:tblPr/>
              <a:tblGrid>
                <a:gridCol w="527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5733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 b="1">
                          <a:solidFill>
                            <a:srgbClr val="365B6D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 b="1">
                          <a:solidFill>
                            <a:srgbClr val="365B6D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PKI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 b="1">
                          <a:solidFill>
                            <a:srgbClr val="365B6D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SSO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733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365B6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Focus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365B6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Identity &amp; trust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365B6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Usability &amp; access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733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365B6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Tool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365B6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Certificates, CAs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365B6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Tokens, broker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733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365B6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Strength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365B6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Strong security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365B6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Seamless access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6102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365B6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Weakness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365B6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Complex, costly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365B6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Single point of failure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266825"/>
            <a:ext cx="15430500" cy="136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59"/>
              </a:lnSpc>
              <a:spcBef>
                <a:spcPct val="0"/>
              </a:spcBef>
            </a:pPr>
            <a:r>
              <a:rPr lang="en-US" sz="7899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8750" y="3300044"/>
            <a:ext cx="14181247" cy="4101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05" lvl="1" indent="-421003" algn="l">
              <a:lnSpc>
                <a:spcPts val="5459"/>
              </a:lnSpc>
              <a:buFont typeface="Arial"/>
              <a:buChar char="•"/>
            </a:pPr>
            <a:r>
              <a:rPr lang="en-US" sz="38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PKI ensures identity trust and secure communications</a:t>
            </a:r>
          </a:p>
          <a:p>
            <a:pPr marL="842005" lvl="1" indent="-421003" algn="l">
              <a:lnSpc>
                <a:spcPts val="5459"/>
              </a:lnSpc>
              <a:buFont typeface="Arial"/>
              <a:buChar char="•"/>
            </a:pPr>
            <a:r>
              <a:rPr lang="en-US" sz="38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SSO provides ease of use and efficiency</a:t>
            </a:r>
          </a:p>
          <a:p>
            <a:pPr marL="842005" lvl="1" indent="-421003" algn="l">
              <a:lnSpc>
                <a:spcPts val="5459"/>
              </a:lnSpc>
              <a:buFont typeface="Arial"/>
              <a:buChar char="•"/>
            </a:pPr>
            <a:r>
              <a:rPr lang="en-US" sz="38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PKI addresses authorization issues, while SSO improves usability</a:t>
            </a:r>
          </a:p>
          <a:p>
            <a:pPr marL="842005" lvl="1" indent="-421003" algn="l">
              <a:lnSpc>
                <a:spcPts val="5459"/>
              </a:lnSpc>
              <a:buFont typeface="Arial"/>
              <a:buChar char="•"/>
            </a:pPr>
            <a:r>
              <a:rPr lang="en-US" sz="38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Both are essential in cloud security architectures</a:t>
            </a:r>
          </a:p>
          <a:p>
            <a:pPr marL="0" lvl="0" indent="0" algn="l">
              <a:lnSpc>
                <a:spcPts val="5459"/>
              </a:lnSpc>
              <a:spcBef>
                <a:spcPct val="0"/>
              </a:spcBef>
            </a:pPr>
            <a:endParaRPr lang="en-US" sz="3899" spc="15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266825"/>
            <a:ext cx="15430500" cy="136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59"/>
              </a:lnSpc>
              <a:spcBef>
                <a:spcPct val="0"/>
              </a:spcBef>
            </a:pPr>
            <a:r>
              <a:rPr lang="en-US" sz="7899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Questions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8750" y="3300044"/>
            <a:ext cx="14181247" cy="3526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5" lvl="1" indent="-431797" algn="l">
              <a:lnSpc>
                <a:spcPts val="5599"/>
              </a:lnSpc>
              <a:buAutoNum type="arabicPeriod"/>
            </a:pPr>
            <a:r>
              <a:rPr lang="en-US" sz="39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What is the main purpose of PKI?</a:t>
            </a:r>
          </a:p>
          <a:p>
            <a:pPr marL="863595" lvl="1" indent="-431797" algn="l">
              <a:lnSpc>
                <a:spcPts val="5599"/>
              </a:lnSpc>
              <a:buAutoNum type="arabicPeriod"/>
            </a:pPr>
            <a:r>
              <a:rPr lang="en-US" sz="39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Who issues digital certificates in PKI?</a:t>
            </a:r>
          </a:p>
          <a:p>
            <a:pPr marL="863595" lvl="1" indent="-431797" algn="l">
              <a:lnSpc>
                <a:spcPts val="5599"/>
              </a:lnSpc>
              <a:buAutoNum type="arabicPeriod"/>
            </a:pPr>
            <a:r>
              <a:rPr lang="en-US" sz="39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What does SSO allow a user to do?</a:t>
            </a:r>
          </a:p>
          <a:p>
            <a:pPr marL="863595" lvl="1" indent="-431797" algn="l">
              <a:lnSpc>
                <a:spcPts val="5599"/>
              </a:lnSpc>
              <a:buAutoNum type="arabicPeriod"/>
            </a:pPr>
            <a:r>
              <a:rPr lang="en-US" sz="39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What is one major risk of using SSO?</a:t>
            </a:r>
          </a:p>
          <a:p>
            <a:pPr marL="885184" lvl="1" indent="-442592" algn="l">
              <a:lnSpc>
                <a:spcPts val="5739"/>
              </a:lnSpc>
              <a:buAutoNum type="arabicPeriod"/>
            </a:pPr>
            <a:r>
              <a:rPr lang="en-US" sz="4099" spc="16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What does the “broker” do in an SSO system?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646496"/>
            <a:ext cx="154305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08613" y="1927152"/>
            <a:ext cx="11870774" cy="8498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39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•Introduction to PKI</a:t>
            </a:r>
          </a:p>
          <a:p>
            <a:pPr algn="l">
              <a:lnSpc>
                <a:spcPts val="7559"/>
              </a:lnSpc>
            </a:pPr>
            <a:r>
              <a:rPr lang="en-US" sz="39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•How PKI works</a:t>
            </a:r>
          </a:p>
          <a:p>
            <a:pPr algn="l">
              <a:lnSpc>
                <a:spcPts val="7559"/>
              </a:lnSpc>
            </a:pPr>
            <a:r>
              <a:rPr lang="en-US" sz="39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•PKI Case Study – DTGOV</a:t>
            </a:r>
          </a:p>
          <a:p>
            <a:pPr algn="l">
              <a:lnSpc>
                <a:spcPts val="7559"/>
              </a:lnSpc>
            </a:pPr>
            <a:r>
              <a:rPr lang="en-US" sz="39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•Introduction to SSO</a:t>
            </a:r>
          </a:p>
          <a:p>
            <a:pPr algn="l">
              <a:lnSpc>
                <a:spcPts val="7559"/>
              </a:lnSpc>
            </a:pPr>
            <a:r>
              <a:rPr lang="en-US" sz="39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•How SSO works</a:t>
            </a:r>
          </a:p>
          <a:p>
            <a:pPr algn="l">
              <a:lnSpc>
                <a:spcPts val="7559"/>
              </a:lnSpc>
            </a:pPr>
            <a:r>
              <a:rPr lang="en-US" sz="39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•SSO Case Study – ATN</a:t>
            </a:r>
          </a:p>
          <a:p>
            <a:pPr algn="l">
              <a:lnSpc>
                <a:spcPts val="7559"/>
              </a:lnSpc>
            </a:pPr>
            <a:r>
              <a:rPr lang="en-US" sz="39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•Comparison: PKI vs SSO</a:t>
            </a:r>
          </a:p>
          <a:p>
            <a:pPr algn="l">
              <a:lnSpc>
                <a:spcPts val="7559"/>
              </a:lnSpc>
            </a:pPr>
            <a:r>
              <a:rPr lang="en-US" sz="3999" spc="15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•Summary &amp; Q&amp;A</a:t>
            </a:r>
          </a:p>
          <a:p>
            <a:pPr algn="l">
              <a:lnSpc>
                <a:spcPts val="7559"/>
              </a:lnSpc>
            </a:pPr>
            <a:endParaRPr lang="en-US" sz="3999" spc="15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095056"/>
            <a:ext cx="15430500" cy="136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59"/>
              </a:lnSpc>
              <a:spcBef>
                <a:spcPct val="0"/>
              </a:spcBef>
            </a:pPr>
            <a:r>
              <a:rPr lang="en-US" sz="7899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What is PKI?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53376" y="5696125"/>
            <a:ext cx="14181247" cy="3293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•Framework of protocols and practices for managing public keys:</a:t>
            </a:r>
          </a:p>
          <a:p>
            <a:pPr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•Associates public keys with owners using digital certificates</a:t>
            </a:r>
          </a:p>
          <a:p>
            <a:pPr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•Certificates are signed by trusted Certificate Authorities (CAs)</a:t>
            </a:r>
          </a:p>
          <a:p>
            <a:pPr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•Used in HTTPS, digital signatures, VPNs, and secure email</a:t>
            </a:r>
          </a:p>
          <a:p>
            <a:pPr marL="0" lvl="0" indent="0" algn="l">
              <a:lnSpc>
                <a:spcPts val="5279"/>
              </a:lnSpc>
            </a:pPr>
            <a:endParaRPr lang="en-US" sz="3199" spc="12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53376" y="3002171"/>
            <a:ext cx="14181247" cy="1960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The Public key infrastructure (PKI) is the set of hardware, software, policies, processes, and procedures required to create, manage, distribute, use, store, and revoke digital certificates and public-keys.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99945" y="6661958"/>
            <a:ext cx="3511538" cy="2130659"/>
            <a:chOff x="0" y="0"/>
            <a:chExt cx="771111" cy="467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71111" cy="467865"/>
            </a:xfrm>
            <a:custGeom>
              <a:avLst/>
              <a:gdLst/>
              <a:ahLst/>
              <a:cxnLst/>
              <a:rect l="l" t="t" r="r" b="b"/>
              <a:pathLst>
                <a:path w="771111" h="467865">
                  <a:moveTo>
                    <a:pt x="771111" y="112440"/>
                  </a:moveTo>
                  <a:lnTo>
                    <a:pt x="771111" y="355424"/>
                  </a:lnTo>
                  <a:cubicBezTo>
                    <a:pt x="771111" y="417523"/>
                    <a:pt x="720770" y="467865"/>
                    <a:pt x="658671" y="467865"/>
                  </a:cubicBezTo>
                  <a:lnTo>
                    <a:pt x="112440" y="467865"/>
                  </a:lnTo>
                  <a:cubicBezTo>
                    <a:pt x="50341" y="467865"/>
                    <a:pt x="0" y="417523"/>
                    <a:pt x="0" y="355424"/>
                  </a:cubicBezTo>
                  <a:lnTo>
                    <a:pt x="0" y="112440"/>
                  </a:lnTo>
                  <a:cubicBezTo>
                    <a:pt x="0" y="50341"/>
                    <a:pt x="50341" y="0"/>
                    <a:pt x="112440" y="0"/>
                  </a:cubicBezTo>
                  <a:lnTo>
                    <a:pt x="658671" y="0"/>
                  </a:lnTo>
                  <a:cubicBezTo>
                    <a:pt x="720770" y="0"/>
                    <a:pt x="771111" y="50341"/>
                    <a:pt x="771111" y="11244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771111" cy="5345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Revocation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749831" y="3397442"/>
            <a:ext cx="3611764" cy="2130659"/>
            <a:chOff x="0" y="0"/>
            <a:chExt cx="771111" cy="4548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1111" cy="454881"/>
            </a:xfrm>
            <a:custGeom>
              <a:avLst/>
              <a:gdLst/>
              <a:ahLst/>
              <a:cxnLst/>
              <a:rect l="l" t="t" r="r" b="b"/>
              <a:pathLst>
                <a:path w="771111" h="454881">
                  <a:moveTo>
                    <a:pt x="771111" y="109320"/>
                  </a:moveTo>
                  <a:lnTo>
                    <a:pt x="771111" y="345561"/>
                  </a:lnTo>
                  <a:cubicBezTo>
                    <a:pt x="771111" y="405937"/>
                    <a:pt x="722167" y="454881"/>
                    <a:pt x="661791" y="454881"/>
                  </a:cubicBezTo>
                  <a:lnTo>
                    <a:pt x="109320" y="454881"/>
                  </a:lnTo>
                  <a:cubicBezTo>
                    <a:pt x="48944" y="454881"/>
                    <a:pt x="0" y="405937"/>
                    <a:pt x="0" y="345561"/>
                  </a:cubicBezTo>
                  <a:lnTo>
                    <a:pt x="0" y="109320"/>
                  </a:lnTo>
                  <a:cubicBezTo>
                    <a:pt x="0" y="48944"/>
                    <a:pt x="48944" y="0"/>
                    <a:pt x="109320" y="0"/>
                  </a:cubicBezTo>
                  <a:lnTo>
                    <a:pt x="661791" y="0"/>
                  </a:lnTo>
                  <a:cubicBezTo>
                    <a:pt x="722167" y="0"/>
                    <a:pt x="771111" y="48944"/>
                    <a:pt x="771111" y="10932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771111" cy="521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Public key is sent to a Certificate Authority (CA)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28750" y="3397442"/>
            <a:ext cx="3611764" cy="2130659"/>
            <a:chOff x="0" y="0"/>
            <a:chExt cx="771111" cy="4548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71111" cy="454881"/>
            </a:xfrm>
            <a:custGeom>
              <a:avLst/>
              <a:gdLst/>
              <a:ahLst/>
              <a:cxnLst/>
              <a:rect l="l" t="t" r="r" b="b"/>
              <a:pathLst>
                <a:path w="771111" h="454881">
                  <a:moveTo>
                    <a:pt x="771111" y="109320"/>
                  </a:moveTo>
                  <a:lnTo>
                    <a:pt x="771111" y="345561"/>
                  </a:lnTo>
                  <a:cubicBezTo>
                    <a:pt x="771111" y="405937"/>
                    <a:pt x="722167" y="454881"/>
                    <a:pt x="661791" y="454881"/>
                  </a:cubicBezTo>
                  <a:lnTo>
                    <a:pt x="109320" y="454881"/>
                  </a:lnTo>
                  <a:cubicBezTo>
                    <a:pt x="48944" y="454881"/>
                    <a:pt x="0" y="405937"/>
                    <a:pt x="0" y="345561"/>
                  </a:cubicBezTo>
                  <a:lnTo>
                    <a:pt x="0" y="109320"/>
                  </a:lnTo>
                  <a:cubicBezTo>
                    <a:pt x="0" y="48944"/>
                    <a:pt x="48944" y="0"/>
                    <a:pt x="109320" y="0"/>
                  </a:cubicBezTo>
                  <a:lnTo>
                    <a:pt x="661791" y="0"/>
                  </a:lnTo>
                  <a:cubicBezTo>
                    <a:pt x="722167" y="0"/>
                    <a:pt x="771111" y="48944"/>
                    <a:pt x="771111" y="10932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771111" cy="521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User creates a public/private key pair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928209" y="6612660"/>
            <a:ext cx="3592785" cy="2179956"/>
            <a:chOff x="0" y="0"/>
            <a:chExt cx="771111" cy="4678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71111" cy="467865"/>
            </a:xfrm>
            <a:custGeom>
              <a:avLst/>
              <a:gdLst/>
              <a:ahLst/>
              <a:cxnLst/>
              <a:rect l="l" t="t" r="r" b="b"/>
              <a:pathLst>
                <a:path w="771111" h="467865">
                  <a:moveTo>
                    <a:pt x="771111" y="109897"/>
                  </a:moveTo>
                  <a:lnTo>
                    <a:pt x="771111" y="357967"/>
                  </a:lnTo>
                  <a:cubicBezTo>
                    <a:pt x="771111" y="418662"/>
                    <a:pt x="721908" y="467865"/>
                    <a:pt x="661214" y="467865"/>
                  </a:cubicBezTo>
                  <a:lnTo>
                    <a:pt x="109897" y="467865"/>
                  </a:lnTo>
                  <a:cubicBezTo>
                    <a:pt x="80751" y="467865"/>
                    <a:pt x="52798" y="456286"/>
                    <a:pt x="32188" y="435676"/>
                  </a:cubicBezTo>
                  <a:cubicBezTo>
                    <a:pt x="11578" y="415067"/>
                    <a:pt x="0" y="387114"/>
                    <a:pt x="0" y="357967"/>
                  </a:cubicBezTo>
                  <a:lnTo>
                    <a:pt x="0" y="109897"/>
                  </a:lnTo>
                  <a:cubicBezTo>
                    <a:pt x="0" y="80751"/>
                    <a:pt x="11578" y="52798"/>
                    <a:pt x="32188" y="32188"/>
                  </a:cubicBezTo>
                  <a:cubicBezTo>
                    <a:pt x="52798" y="11578"/>
                    <a:pt x="80751" y="0"/>
                    <a:pt x="109897" y="0"/>
                  </a:cubicBezTo>
                  <a:lnTo>
                    <a:pt x="661214" y="0"/>
                  </a:lnTo>
                  <a:cubicBezTo>
                    <a:pt x="690360" y="0"/>
                    <a:pt x="718313" y="11578"/>
                    <a:pt x="738923" y="32188"/>
                  </a:cubicBezTo>
                  <a:cubicBezTo>
                    <a:pt x="759533" y="52798"/>
                    <a:pt x="771111" y="80751"/>
                    <a:pt x="771111" y="109897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771111" cy="5345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Others verify authenticity using the CA’s signature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065537" y="3397442"/>
            <a:ext cx="3511538" cy="2130659"/>
            <a:chOff x="0" y="0"/>
            <a:chExt cx="771111" cy="46786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71111" cy="467865"/>
            </a:xfrm>
            <a:custGeom>
              <a:avLst/>
              <a:gdLst/>
              <a:ahLst/>
              <a:cxnLst/>
              <a:rect l="l" t="t" r="r" b="b"/>
              <a:pathLst>
                <a:path w="771111" h="467865">
                  <a:moveTo>
                    <a:pt x="771111" y="112440"/>
                  </a:moveTo>
                  <a:lnTo>
                    <a:pt x="771111" y="355424"/>
                  </a:lnTo>
                  <a:cubicBezTo>
                    <a:pt x="771111" y="417523"/>
                    <a:pt x="720770" y="467865"/>
                    <a:pt x="658671" y="467865"/>
                  </a:cubicBezTo>
                  <a:lnTo>
                    <a:pt x="112440" y="467865"/>
                  </a:lnTo>
                  <a:cubicBezTo>
                    <a:pt x="50341" y="467865"/>
                    <a:pt x="0" y="417523"/>
                    <a:pt x="0" y="355424"/>
                  </a:cubicBezTo>
                  <a:lnTo>
                    <a:pt x="0" y="112440"/>
                  </a:lnTo>
                  <a:cubicBezTo>
                    <a:pt x="0" y="50341"/>
                    <a:pt x="50341" y="0"/>
                    <a:pt x="112440" y="0"/>
                  </a:cubicBezTo>
                  <a:lnTo>
                    <a:pt x="658671" y="0"/>
                  </a:lnTo>
                  <a:cubicBezTo>
                    <a:pt x="720770" y="0"/>
                    <a:pt x="771111" y="50341"/>
                    <a:pt x="771111" y="11244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771111" cy="5345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CA verifies identity and signs a digital certificate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428750" y="517832"/>
            <a:ext cx="15430500" cy="136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59"/>
              </a:lnSpc>
              <a:spcBef>
                <a:spcPct val="0"/>
              </a:spcBef>
            </a:pPr>
            <a:r>
              <a:rPr lang="en-US" sz="7899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How PKI works</a:t>
            </a:r>
          </a:p>
        </p:txBody>
      </p:sp>
      <p:sp>
        <p:nvSpPr>
          <p:cNvPr id="18" name="AutoShape 18"/>
          <p:cNvSpPr/>
          <p:nvPr/>
        </p:nvSpPr>
        <p:spPr>
          <a:xfrm>
            <a:off x="5138651" y="4505634"/>
            <a:ext cx="1561067" cy="0"/>
          </a:xfrm>
          <a:prstGeom prst="line">
            <a:avLst/>
          </a:prstGeom>
          <a:ln w="857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N"/>
          </a:p>
        </p:txBody>
      </p:sp>
      <p:sp>
        <p:nvSpPr>
          <p:cNvPr id="19" name="AutoShape 19"/>
          <p:cNvSpPr/>
          <p:nvPr/>
        </p:nvSpPr>
        <p:spPr>
          <a:xfrm>
            <a:off x="10456846" y="4548497"/>
            <a:ext cx="1561067" cy="0"/>
          </a:xfrm>
          <a:prstGeom prst="line">
            <a:avLst/>
          </a:prstGeom>
          <a:ln w="857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N"/>
          </a:p>
        </p:txBody>
      </p:sp>
      <p:sp>
        <p:nvSpPr>
          <p:cNvPr id="20" name="AutoShape 20"/>
          <p:cNvSpPr/>
          <p:nvPr/>
        </p:nvSpPr>
        <p:spPr>
          <a:xfrm flipH="1">
            <a:off x="10463423" y="7745501"/>
            <a:ext cx="1312846" cy="0"/>
          </a:xfrm>
          <a:prstGeom prst="line">
            <a:avLst/>
          </a:prstGeom>
          <a:ln w="857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N"/>
          </a:p>
        </p:txBody>
      </p:sp>
      <p:sp>
        <p:nvSpPr>
          <p:cNvPr id="21" name="AutoShape 21"/>
          <p:cNvSpPr/>
          <p:nvPr/>
        </p:nvSpPr>
        <p:spPr>
          <a:xfrm>
            <a:off x="13724601" y="5570964"/>
            <a:ext cx="147865" cy="811839"/>
          </a:xfrm>
          <a:prstGeom prst="line">
            <a:avLst/>
          </a:prstGeom>
          <a:ln w="857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193940" y="435449"/>
          <a:ext cx="13900120" cy="9416101"/>
        </p:xfrm>
        <a:graphic>
          <a:graphicData uri="http://schemas.openxmlformats.org/drawingml/2006/table">
            <a:tbl>
              <a:tblPr/>
              <a:tblGrid>
                <a:gridCol w="695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6362"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FFFFFF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Benefits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Challenges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322"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Provides strong identity verification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 setup and maintenance costs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208"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Enables secure encrypted communication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Trust depends heavily on the CA’s reputation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208"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Protects against man-in-the-middle attacks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299"/>
                        </a:lnSpc>
                        <a:defRPr/>
                      </a:pPr>
                      <a:r>
                        <a:rPr lang="en-US" sz="45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Complexity of certificate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203882" cy="10287000"/>
          </a:xfrm>
          <a:custGeom>
            <a:avLst/>
            <a:gdLst/>
            <a:ahLst/>
            <a:cxnLst/>
            <a:rect l="l" t="t" r="r" b="b"/>
            <a:pathLst>
              <a:path w="8203882" h="10287000">
                <a:moveTo>
                  <a:pt x="0" y="0"/>
                </a:moveTo>
                <a:lnTo>
                  <a:pt x="8203882" y="0"/>
                </a:lnTo>
                <a:lnTo>
                  <a:pt x="820388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N"/>
          </a:p>
        </p:txBody>
      </p:sp>
      <p:sp>
        <p:nvSpPr>
          <p:cNvPr id="3" name="TextBox 3"/>
          <p:cNvSpPr txBox="1"/>
          <p:nvPr/>
        </p:nvSpPr>
        <p:spPr>
          <a:xfrm>
            <a:off x="9144000" y="914400"/>
            <a:ext cx="15430500" cy="995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20"/>
              </a:lnSpc>
              <a:spcBef>
                <a:spcPct val="0"/>
              </a:spcBef>
            </a:pPr>
            <a:r>
              <a:rPr lang="en-US" sz="5800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PKI Case Study – DTGOV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00636" y="2435205"/>
            <a:ext cx="9114279" cy="396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•DTGOV requires clients to use digital signatures for access</a:t>
            </a:r>
          </a:p>
          <a:p>
            <a:pPr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•Signatures are based on CA-certified public keys</a:t>
            </a:r>
          </a:p>
          <a:p>
            <a:pPr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•Example: HTTPS with TLS, RSA key exchange</a:t>
            </a:r>
          </a:p>
          <a:p>
            <a:pPr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•Ensures secure access to management systems</a:t>
            </a:r>
          </a:p>
          <a:p>
            <a:pPr marL="0" lvl="0" indent="0" algn="l">
              <a:lnSpc>
                <a:spcPts val="5279"/>
              </a:lnSpc>
            </a:pPr>
            <a:endParaRPr lang="en-US" sz="3199" spc="12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095056"/>
            <a:ext cx="15430500" cy="136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59"/>
              </a:lnSpc>
              <a:spcBef>
                <a:spcPct val="0"/>
              </a:spcBef>
            </a:pPr>
            <a:r>
              <a:rPr lang="en-US" sz="7899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What is SSO?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53376" y="5696125"/>
            <a:ext cx="14181247" cy="3293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•Single Sign-On (SSO) = authenticate once, access many services</a:t>
            </a:r>
          </a:p>
          <a:p>
            <a:pPr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•Managed by a security broker</a:t>
            </a:r>
          </a:p>
          <a:p>
            <a:pPr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•Saves users from multiple logins</a:t>
            </a:r>
          </a:p>
          <a:p>
            <a:pPr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•Used in enterprise apps and cloud services</a:t>
            </a:r>
          </a:p>
          <a:p>
            <a:pPr marL="0" lvl="0" indent="0" algn="l">
              <a:lnSpc>
                <a:spcPts val="5279"/>
              </a:lnSpc>
            </a:pPr>
            <a:endParaRPr lang="en-US" sz="3199" spc="12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28750" y="3096189"/>
            <a:ext cx="14181247" cy="1960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SSO allows users to authenticate once and then use that identity across multiple services. Instead of entering passwords repeatedly, the broker manages authentication tokens across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84796" y="2643651"/>
            <a:ext cx="2457900" cy="2130659"/>
            <a:chOff x="0" y="0"/>
            <a:chExt cx="524761" cy="4548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4761" cy="454881"/>
            </a:xfrm>
            <a:custGeom>
              <a:avLst/>
              <a:gdLst/>
              <a:ahLst/>
              <a:cxnLst/>
              <a:rect l="l" t="t" r="r" b="b"/>
              <a:pathLst>
                <a:path w="524761" h="454881">
                  <a:moveTo>
                    <a:pt x="524761" y="160640"/>
                  </a:moveTo>
                  <a:lnTo>
                    <a:pt x="524761" y="294241"/>
                  </a:lnTo>
                  <a:cubicBezTo>
                    <a:pt x="524761" y="336845"/>
                    <a:pt x="507837" y="377705"/>
                    <a:pt x="477711" y="407831"/>
                  </a:cubicBezTo>
                  <a:cubicBezTo>
                    <a:pt x="447585" y="437957"/>
                    <a:pt x="406725" y="454881"/>
                    <a:pt x="364121" y="454881"/>
                  </a:cubicBezTo>
                  <a:lnTo>
                    <a:pt x="160640" y="454881"/>
                  </a:lnTo>
                  <a:cubicBezTo>
                    <a:pt x="118036" y="454881"/>
                    <a:pt x="77176" y="437957"/>
                    <a:pt x="47050" y="407831"/>
                  </a:cubicBezTo>
                  <a:cubicBezTo>
                    <a:pt x="16925" y="377705"/>
                    <a:pt x="0" y="336845"/>
                    <a:pt x="0" y="294241"/>
                  </a:cubicBezTo>
                  <a:lnTo>
                    <a:pt x="0" y="160640"/>
                  </a:lnTo>
                  <a:cubicBezTo>
                    <a:pt x="0" y="118036"/>
                    <a:pt x="16925" y="77176"/>
                    <a:pt x="47050" y="47050"/>
                  </a:cubicBezTo>
                  <a:cubicBezTo>
                    <a:pt x="77176" y="16925"/>
                    <a:pt x="118036" y="0"/>
                    <a:pt x="160640" y="0"/>
                  </a:cubicBezTo>
                  <a:lnTo>
                    <a:pt x="364121" y="0"/>
                  </a:lnTo>
                  <a:cubicBezTo>
                    <a:pt x="406725" y="0"/>
                    <a:pt x="447585" y="16925"/>
                    <a:pt x="477711" y="47050"/>
                  </a:cubicBezTo>
                  <a:cubicBezTo>
                    <a:pt x="507837" y="77176"/>
                    <a:pt x="524761" y="118036"/>
                    <a:pt x="524761" y="16064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24761" cy="521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Redirection to the IdP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9800" y="2619838"/>
            <a:ext cx="2457900" cy="2130659"/>
            <a:chOff x="0" y="0"/>
            <a:chExt cx="524761" cy="4548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4761" cy="454881"/>
            </a:xfrm>
            <a:custGeom>
              <a:avLst/>
              <a:gdLst/>
              <a:ahLst/>
              <a:cxnLst/>
              <a:rect l="l" t="t" r="r" b="b"/>
              <a:pathLst>
                <a:path w="524761" h="454881">
                  <a:moveTo>
                    <a:pt x="524761" y="160640"/>
                  </a:moveTo>
                  <a:lnTo>
                    <a:pt x="524761" y="294241"/>
                  </a:lnTo>
                  <a:cubicBezTo>
                    <a:pt x="524761" y="336845"/>
                    <a:pt x="507837" y="377705"/>
                    <a:pt x="477711" y="407831"/>
                  </a:cubicBezTo>
                  <a:cubicBezTo>
                    <a:pt x="447585" y="437957"/>
                    <a:pt x="406725" y="454881"/>
                    <a:pt x="364121" y="454881"/>
                  </a:cubicBezTo>
                  <a:lnTo>
                    <a:pt x="160640" y="454881"/>
                  </a:lnTo>
                  <a:cubicBezTo>
                    <a:pt x="118036" y="454881"/>
                    <a:pt x="77176" y="437957"/>
                    <a:pt x="47050" y="407831"/>
                  </a:cubicBezTo>
                  <a:cubicBezTo>
                    <a:pt x="16925" y="377705"/>
                    <a:pt x="0" y="336845"/>
                    <a:pt x="0" y="294241"/>
                  </a:cubicBezTo>
                  <a:lnTo>
                    <a:pt x="0" y="160640"/>
                  </a:lnTo>
                  <a:cubicBezTo>
                    <a:pt x="0" y="118036"/>
                    <a:pt x="16925" y="77176"/>
                    <a:pt x="47050" y="47050"/>
                  </a:cubicBezTo>
                  <a:cubicBezTo>
                    <a:pt x="77176" y="16925"/>
                    <a:pt x="118036" y="0"/>
                    <a:pt x="160640" y="0"/>
                  </a:cubicBezTo>
                  <a:lnTo>
                    <a:pt x="364121" y="0"/>
                  </a:lnTo>
                  <a:cubicBezTo>
                    <a:pt x="406725" y="0"/>
                    <a:pt x="447585" y="16925"/>
                    <a:pt x="477711" y="47050"/>
                  </a:cubicBezTo>
                  <a:cubicBezTo>
                    <a:pt x="507837" y="77176"/>
                    <a:pt x="524761" y="118036"/>
                    <a:pt x="524761" y="16064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524761" cy="521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User initiates access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28750" y="517832"/>
            <a:ext cx="15430500" cy="1361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59"/>
              </a:lnSpc>
              <a:spcBef>
                <a:spcPct val="0"/>
              </a:spcBef>
            </a:pPr>
            <a:r>
              <a:rPr lang="en-US" sz="7899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How SSO works</a:t>
            </a:r>
          </a:p>
        </p:txBody>
      </p:sp>
      <p:sp>
        <p:nvSpPr>
          <p:cNvPr id="9" name="AutoShape 9"/>
          <p:cNvSpPr/>
          <p:nvPr/>
        </p:nvSpPr>
        <p:spPr>
          <a:xfrm>
            <a:off x="2657700" y="3708980"/>
            <a:ext cx="52709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N"/>
          </a:p>
        </p:txBody>
      </p:sp>
      <p:grpSp>
        <p:nvGrpSpPr>
          <p:cNvPr id="10" name="Group 10"/>
          <p:cNvGrpSpPr/>
          <p:nvPr/>
        </p:nvGrpSpPr>
        <p:grpSpPr>
          <a:xfrm>
            <a:off x="6166571" y="2643651"/>
            <a:ext cx="2608404" cy="2130659"/>
            <a:chOff x="0" y="0"/>
            <a:chExt cx="556894" cy="4548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6894" cy="454881"/>
            </a:xfrm>
            <a:custGeom>
              <a:avLst/>
              <a:gdLst/>
              <a:ahLst/>
              <a:cxnLst/>
              <a:rect l="l" t="t" r="r" b="b"/>
              <a:pathLst>
                <a:path w="556894" h="454881">
                  <a:moveTo>
                    <a:pt x="556894" y="151371"/>
                  </a:moveTo>
                  <a:lnTo>
                    <a:pt x="556894" y="303510"/>
                  </a:lnTo>
                  <a:cubicBezTo>
                    <a:pt x="556894" y="387110"/>
                    <a:pt x="489123" y="454881"/>
                    <a:pt x="405522" y="454881"/>
                  </a:cubicBezTo>
                  <a:lnTo>
                    <a:pt x="151371" y="454881"/>
                  </a:lnTo>
                  <a:cubicBezTo>
                    <a:pt x="111225" y="454881"/>
                    <a:pt x="72723" y="438933"/>
                    <a:pt x="44336" y="410546"/>
                  </a:cubicBezTo>
                  <a:cubicBezTo>
                    <a:pt x="15948" y="382158"/>
                    <a:pt x="0" y="343656"/>
                    <a:pt x="0" y="303510"/>
                  </a:cubicBezTo>
                  <a:lnTo>
                    <a:pt x="0" y="151371"/>
                  </a:lnTo>
                  <a:cubicBezTo>
                    <a:pt x="0" y="111225"/>
                    <a:pt x="15948" y="72723"/>
                    <a:pt x="44336" y="44336"/>
                  </a:cubicBezTo>
                  <a:cubicBezTo>
                    <a:pt x="72723" y="15948"/>
                    <a:pt x="111225" y="0"/>
                    <a:pt x="151371" y="0"/>
                  </a:cubicBezTo>
                  <a:lnTo>
                    <a:pt x="405522" y="0"/>
                  </a:lnTo>
                  <a:cubicBezTo>
                    <a:pt x="445669" y="0"/>
                    <a:pt x="484171" y="15948"/>
                    <a:pt x="512558" y="44336"/>
                  </a:cubicBezTo>
                  <a:cubicBezTo>
                    <a:pt x="540946" y="72723"/>
                    <a:pt x="556894" y="111225"/>
                    <a:pt x="556894" y="151371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556894" cy="521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User authentication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280626" y="2619838"/>
            <a:ext cx="2457900" cy="2130659"/>
            <a:chOff x="0" y="0"/>
            <a:chExt cx="524761" cy="45488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24761" cy="454881"/>
            </a:xfrm>
            <a:custGeom>
              <a:avLst/>
              <a:gdLst/>
              <a:ahLst/>
              <a:cxnLst/>
              <a:rect l="l" t="t" r="r" b="b"/>
              <a:pathLst>
                <a:path w="524761" h="454881">
                  <a:moveTo>
                    <a:pt x="524761" y="160640"/>
                  </a:moveTo>
                  <a:lnTo>
                    <a:pt x="524761" y="294241"/>
                  </a:lnTo>
                  <a:cubicBezTo>
                    <a:pt x="524761" y="336845"/>
                    <a:pt x="507837" y="377705"/>
                    <a:pt x="477711" y="407831"/>
                  </a:cubicBezTo>
                  <a:cubicBezTo>
                    <a:pt x="447585" y="437957"/>
                    <a:pt x="406725" y="454881"/>
                    <a:pt x="364121" y="454881"/>
                  </a:cubicBezTo>
                  <a:lnTo>
                    <a:pt x="160640" y="454881"/>
                  </a:lnTo>
                  <a:cubicBezTo>
                    <a:pt x="118036" y="454881"/>
                    <a:pt x="77176" y="437957"/>
                    <a:pt x="47050" y="407831"/>
                  </a:cubicBezTo>
                  <a:cubicBezTo>
                    <a:pt x="16925" y="377705"/>
                    <a:pt x="0" y="336845"/>
                    <a:pt x="0" y="294241"/>
                  </a:cubicBezTo>
                  <a:lnTo>
                    <a:pt x="0" y="160640"/>
                  </a:lnTo>
                  <a:cubicBezTo>
                    <a:pt x="0" y="118036"/>
                    <a:pt x="16925" y="77176"/>
                    <a:pt x="47050" y="47050"/>
                  </a:cubicBezTo>
                  <a:cubicBezTo>
                    <a:pt x="77176" y="16925"/>
                    <a:pt x="118036" y="0"/>
                    <a:pt x="160640" y="0"/>
                  </a:cubicBezTo>
                  <a:lnTo>
                    <a:pt x="364121" y="0"/>
                  </a:lnTo>
                  <a:cubicBezTo>
                    <a:pt x="406725" y="0"/>
                    <a:pt x="447585" y="16925"/>
                    <a:pt x="477711" y="47050"/>
                  </a:cubicBezTo>
                  <a:cubicBezTo>
                    <a:pt x="507837" y="77176"/>
                    <a:pt x="524761" y="118036"/>
                    <a:pt x="524761" y="16064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524761" cy="521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Token issuance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298851" y="2619838"/>
            <a:ext cx="2457900" cy="2130659"/>
            <a:chOff x="0" y="0"/>
            <a:chExt cx="524761" cy="45488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24761" cy="454881"/>
            </a:xfrm>
            <a:custGeom>
              <a:avLst/>
              <a:gdLst/>
              <a:ahLst/>
              <a:cxnLst/>
              <a:rect l="l" t="t" r="r" b="b"/>
              <a:pathLst>
                <a:path w="524761" h="454881">
                  <a:moveTo>
                    <a:pt x="524761" y="160640"/>
                  </a:moveTo>
                  <a:lnTo>
                    <a:pt x="524761" y="294241"/>
                  </a:lnTo>
                  <a:cubicBezTo>
                    <a:pt x="524761" y="336845"/>
                    <a:pt x="507837" y="377705"/>
                    <a:pt x="477711" y="407831"/>
                  </a:cubicBezTo>
                  <a:cubicBezTo>
                    <a:pt x="447585" y="437957"/>
                    <a:pt x="406725" y="454881"/>
                    <a:pt x="364121" y="454881"/>
                  </a:cubicBezTo>
                  <a:lnTo>
                    <a:pt x="160640" y="454881"/>
                  </a:lnTo>
                  <a:cubicBezTo>
                    <a:pt x="118036" y="454881"/>
                    <a:pt x="77176" y="437957"/>
                    <a:pt x="47050" y="407831"/>
                  </a:cubicBezTo>
                  <a:cubicBezTo>
                    <a:pt x="16925" y="377705"/>
                    <a:pt x="0" y="336845"/>
                    <a:pt x="0" y="294241"/>
                  </a:cubicBezTo>
                  <a:lnTo>
                    <a:pt x="0" y="160640"/>
                  </a:lnTo>
                  <a:cubicBezTo>
                    <a:pt x="0" y="118036"/>
                    <a:pt x="16925" y="77176"/>
                    <a:pt x="47050" y="47050"/>
                  </a:cubicBezTo>
                  <a:cubicBezTo>
                    <a:pt x="77176" y="16925"/>
                    <a:pt x="118036" y="0"/>
                    <a:pt x="160640" y="0"/>
                  </a:cubicBezTo>
                  <a:lnTo>
                    <a:pt x="364121" y="0"/>
                  </a:lnTo>
                  <a:cubicBezTo>
                    <a:pt x="406725" y="0"/>
                    <a:pt x="447585" y="16925"/>
                    <a:pt x="477711" y="47050"/>
                  </a:cubicBezTo>
                  <a:cubicBezTo>
                    <a:pt x="507837" y="77176"/>
                    <a:pt x="524761" y="118036"/>
                    <a:pt x="524761" y="16064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524761" cy="521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IdP verifies credentials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08118" y="4836510"/>
            <a:ext cx="2143338" cy="442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9"/>
              </a:lnSpc>
            </a:pPr>
            <a:r>
              <a:rPr lang="en-US" sz="3060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A user tries to access a web application or service (the Service Provider).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055631" y="4826985"/>
            <a:ext cx="2873908" cy="529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The application redirects the user to the Identity Provider, which is the central authentication system.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533712" y="4826985"/>
            <a:ext cx="2241263" cy="462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The user enters their login credentials into the Identity Provider.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965084" y="4836510"/>
            <a:ext cx="3054426" cy="5450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25"/>
              </a:lnSpc>
            </a:pPr>
            <a:r>
              <a:rPr lang="en-US" sz="2924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The IdP checks the user's information against its database or an external identity management service to confirm their identity.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80627" y="4826986"/>
            <a:ext cx="2774428" cy="5349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279"/>
              </a:lnSpc>
            </a:pPr>
            <a:r>
              <a:rPr lang="en-US" sz="3199" spc="12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Upon successful authentication, the IdP creates a secure, time-sensitive authentication token. </a:t>
            </a:r>
          </a:p>
        </p:txBody>
      </p:sp>
      <p:sp>
        <p:nvSpPr>
          <p:cNvPr id="24" name="AutoShape 24"/>
          <p:cNvSpPr/>
          <p:nvPr/>
        </p:nvSpPr>
        <p:spPr>
          <a:xfrm>
            <a:off x="5642696" y="3732793"/>
            <a:ext cx="52709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N"/>
          </a:p>
        </p:txBody>
      </p:sp>
      <p:sp>
        <p:nvSpPr>
          <p:cNvPr id="25" name="AutoShape 25"/>
          <p:cNvSpPr/>
          <p:nvPr/>
        </p:nvSpPr>
        <p:spPr>
          <a:xfrm>
            <a:off x="8774976" y="3756605"/>
            <a:ext cx="52709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N"/>
          </a:p>
        </p:txBody>
      </p:sp>
      <p:sp>
        <p:nvSpPr>
          <p:cNvPr id="26" name="AutoShape 26"/>
          <p:cNvSpPr/>
          <p:nvPr/>
        </p:nvSpPr>
        <p:spPr>
          <a:xfrm>
            <a:off x="11756751" y="3756605"/>
            <a:ext cx="52709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N"/>
          </a:p>
        </p:txBody>
      </p:sp>
      <p:grpSp>
        <p:nvGrpSpPr>
          <p:cNvPr id="27" name="Group 27"/>
          <p:cNvGrpSpPr/>
          <p:nvPr/>
        </p:nvGrpSpPr>
        <p:grpSpPr>
          <a:xfrm>
            <a:off x="15262401" y="2619838"/>
            <a:ext cx="2457900" cy="2130659"/>
            <a:chOff x="0" y="0"/>
            <a:chExt cx="524761" cy="45488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24761" cy="454881"/>
            </a:xfrm>
            <a:custGeom>
              <a:avLst/>
              <a:gdLst/>
              <a:ahLst/>
              <a:cxnLst/>
              <a:rect l="l" t="t" r="r" b="b"/>
              <a:pathLst>
                <a:path w="524761" h="454881">
                  <a:moveTo>
                    <a:pt x="524761" y="160640"/>
                  </a:moveTo>
                  <a:lnTo>
                    <a:pt x="524761" y="294241"/>
                  </a:lnTo>
                  <a:cubicBezTo>
                    <a:pt x="524761" y="336845"/>
                    <a:pt x="507837" y="377705"/>
                    <a:pt x="477711" y="407831"/>
                  </a:cubicBezTo>
                  <a:cubicBezTo>
                    <a:pt x="447585" y="437957"/>
                    <a:pt x="406725" y="454881"/>
                    <a:pt x="364121" y="454881"/>
                  </a:cubicBezTo>
                  <a:lnTo>
                    <a:pt x="160640" y="454881"/>
                  </a:lnTo>
                  <a:cubicBezTo>
                    <a:pt x="118036" y="454881"/>
                    <a:pt x="77176" y="437957"/>
                    <a:pt x="47050" y="407831"/>
                  </a:cubicBezTo>
                  <a:cubicBezTo>
                    <a:pt x="16925" y="377705"/>
                    <a:pt x="0" y="336845"/>
                    <a:pt x="0" y="294241"/>
                  </a:cubicBezTo>
                  <a:lnTo>
                    <a:pt x="0" y="160640"/>
                  </a:lnTo>
                  <a:cubicBezTo>
                    <a:pt x="0" y="118036"/>
                    <a:pt x="16925" y="77176"/>
                    <a:pt x="47050" y="47050"/>
                  </a:cubicBezTo>
                  <a:cubicBezTo>
                    <a:pt x="77176" y="16925"/>
                    <a:pt x="118036" y="0"/>
                    <a:pt x="160640" y="0"/>
                  </a:cubicBezTo>
                  <a:lnTo>
                    <a:pt x="364121" y="0"/>
                  </a:lnTo>
                  <a:cubicBezTo>
                    <a:pt x="406725" y="0"/>
                    <a:pt x="447585" y="16925"/>
                    <a:pt x="477711" y="47050"/>
                  </a:cubicBezTo>
                  <a:cubicBezTo>
                    <a:pt x="507837" y="77176"/>
                    <a:pt x="524761" y="118036"/>
                    <a:pt x="524761" y="160640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66675"/>
              <a:ext cx="524761" cy="521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Token sent back</a:t>
              </a:r>
            </a:p>
          </p:txBody>
        </p:sp>
      </p:grpSp>
      <p:sp>
        <p:nvSpPr>
          <p:cNvPr id="30" name="AutoShape 30"/>
          <p:cNvSpPr/>
          <p:nvPr/>
        </p:nvSpPr>
        <p:spPr>
          <a:xfrm>
            <a:off x="14738526" y="3780418"/>
            <a:ext cx="52709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N"/>
          </a:p>
        </p:txBody>
      </p:sp>
      <p:sp>
        <p:nvSpPr>
          <p:cNvPr id="31" name="TextBox 31"/>
          <p:cNvSpPr txBox="1"/>
          <p:nvPr/>
        </p:nvSpPr>
        <p:spPr>
          <a:xfrm>
            <a:off x="15265622" y="4826985"/>
            <a:ext cx="2717859" cy="462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The IdP sends this token back to the user's browser and redirects them to the original application. </a:t>
            </a:r>
          </a:p>
        </p:txBody>
      </p:sp>
      <p:sp>
        <p:nvSpPr>
          <p:cNvPr id="32" name="AutoShape 32"/>
          <p:cNvSpPr/>
          <p:nvPr/>
        </p:nvSpPr>
        <p:spPr>
          <a:xfrm>
            <a:off x="17760904" y="3685168"/>
            <a:ext cx="527096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14553" y="1780009"/>
            <a:ext cx="3685344" cy="2130659"/>
            <a:chOff x="0" y="0"/>
            <a:chExt cx="786820" cy="4548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6820" cy="454881"/>
            </a:xfrm>
            <a:custGeom>
              <a:avLst/>
              <a:gdLst/>
              <a:ahLst/>
              <a:cxnLst/>
              <a:rect l="l" t="t" r="r" b="b"/>
              <a:pathLst>
                <a:path w="786820" h="454881">
                  <a:moveTo>
                    <a:pt x="786820" y="107137"/>
                  </a:moveTo>
                  <a:lnTo>
                    <a:pt x="786820" y="347744"/>
                  </a:lnTo>
                  <a:cubicBezTo>
                    <a:pt x="786820" y="406914"/>
                    <a:pt x="738853" y="454881"/>
                    <a:pt x="679683" y="454881"/>
                  </a:cubicBezTo>
                  <a:lnTo>
                    <a:pt x="107137" y="454881"/>
                  </a:lnTo>
                  <a:cubicBezTo>
                    <a:pt x="47967" y="454881"/>
                    <a:pt x="0" y="406914"/>
                    <a:pt x="0" y="347744"/>
                  </a:cubicBezTo>
                  <a:lnTo>
                    <a:pt x="0" y="107137"/>
                  </a:lnTo>
                  <a:cubicBezTo>
                    <a:pt x="0" y="47967"/>
                    <a:pt x="47967" y="0"/>
                    <a:pt x="107137" y="0"/>
                  </a:cubicBezTo>
                  <a:lnTo>
                    <a:pt x="679683" y="0"/>
                  </a:lnTo>
                  <a:cubicBezTo>
                    <a:pt x="738853" y="0"/>
                    <a:pt x="786820" y="47967"/>
                    <a:pt x="786820" y="107137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786820" cy="521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Access granted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80278" y="1803821"/>
            <a:ext cx="3685344" cy="2130659"/>
            <a:chOff x="0" y="0"/>
            <a:chExt cx="786820" cy="4548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86820" cy="454881"/>
            </a:xfrm>
            <a:custGeom>
              <a:avLst/>
              <a:gdLst/>
              <a:ahLst/>
              <a:cxnLst/>
              <a:rect l="l" t="t" r="r" b="b"/>
              <a:pathLst>
                <a:path w="786820" h="454881">
                  <a:moveTo>
                    <a:pt x="786820" y="107137"/>
                  </a:moveTo>
                  <a:lnTo>
                    <a:pt x="786820" y="347744"/>
                  </a:lnTo>
                  <a:cubicBezTo>
                    <a:pt x="786820" y="406914"/>
                    <a:pt x="738853" y="454881"/>
                    <a:pt x="679683" y="454881"/>
                  </a:cubicBezTo>
                  <a:lnTo>
                    <a:pt x="107137" y="454881"/>
                  </a:lnTo>
                  <a:cubicBezTo>
                    <a:pt x="47967" y="454881"/>
                    <a:pt x="0" y="406914"/>
                    <a:pt x="0" y="347744"/>
                  </a:cubicBezTo>
                  <a:lnTo>
                    <a:pt x="0" y="107137"/>
                  </a:lnTo>
                  <a:cubicBezTo>
                    <a:pt x="0" y="47967"/>
                    <a:pt x="47967" y="0"/>
                    <a:pt x="107137" y="0"/>
                  </a:cubicBezTo>
                  <a:lnTo>
                    <a:pt x="679683" y="0"/>
                  </a:lnTo>
                  <a:cubicBezTo>
                    <a:pt x="738853" y="0"/>
                    <a:pt x="786820" y="47967"/>
                    <a:pt x="786820" y="107137"/>
                  </a:cubicBezTo>
                  <a:close/>
                </a:path>
              </a:pathLst>
            </a:custGeom>
            <a:solidFill>
              <a:srgbClr val="365B6D"/>
            </a:solidFill>
          </p:spPr>
          <p:txBody>
            <a:bodyPr/>
            <a:lstStyle/>
            <a:p>
              <a:endParaRPr lang="en-M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786820" cy="521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Subsequent access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14553" y="4277866"/>
            <a:ext cx="4655928" cy="3293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The application receives the token, uses it to verify the user's identity with the IdP, and then grants access.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55156" y="4277866"/>
            <a:ext cx="6335587" cy="396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79"/>
              </a:lnSpc>
            </a:pPr>
            <a:r>
              <a:rPr lang="en-US" sz="3199" spc="12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For other applications within the same SSO ecosystem, the user's existing authentication token is presented, allowing them to access these services without another login prompt. 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501604" y="2845338"/>
            <a:ext cx="159303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N"/>
          </a:p>
        </p:txBody>
      </p:sp>
      <p:sp>
        <p:nvSpPr>
          <p:cNvPr id="11" name="AutoShape 11"/>
          <p:cNvSpPr/>
          <p:nvPr/>
        </p:nvSpPr>
        <p:spPr>
          <a:xfrm flipV="1">
            <a:off x="6373964" y="2869151"/>
            <a:ext cx="4758605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633</Words>
  <Application>Microsoft Macintosh PowerPoint</Application>
  <PresentationFormat>Custom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Arimo</vt:lpstr>
      <vt:lpstr>Barlow Bold</vt:lpstr>
      <vt:lpstr>Barlow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PKI &amp; SSO</dc:title>
  <cp:lastModifiedBy>Lkhagva-Ochir .M</cp:lastModifiedBy>
  <cp:revision>2</cp:revision>
  <dcterms:created xsi:type="dcterms:W3CDTF">2006-08-16T00:00:00Z</dcterms:created>
  <dcterms:modified xsi:type="dcterms:W3CDTF">2025-09-28T18:56:45Z</dcterms:modified>
  <dc:identifier>DAGzECihNmI</dc:identifier>
</cp:coreProperties>
</file>