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4630400" cy="8229600"/>
  <p:notesSz cx="8229600" cy="14630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584" autoAdjust="0"/>
    <p:restoredTop sz="58051" autoAdjust="0"/>
  </p:normalViewPr>
  <p:slideViewPr>
    <p:cSldViewPr snapToGrid="0" snapToObjects="1">
      <p:cViewPr varScale="1">
        <p:scale>
          <a:sx n="70" d="100"/>
          <a:sy n="70" d="100"/>
        </p:scale>
        <p:origin x="84" y="1428"/>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snapToObjects="1">
      <p:cViewPr varScale="1">
        <p:scale>
          <a:sx n="119" d="100"/>
          <a:sy n="119" d="100"/>
        </p:scale>
        <p:origin x="2010" y="12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633650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 speaker note provided]</a:t>
            </a:r>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Slide 10: First Steps to Realize Value
We'll start with high-value pilots — small enough to manage easily, impactful enough to show immediate results.</a:t>
            </a:r>
          </a:p>
          <a:p>
            <a:r>
              <a:rPr lang="en-US" dirty="0"/>
              <a:t>BOS Factory processes will build clarity, speed, and ownership from the start, without adding friction.</a:t>
            </a:r>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Slide 11: Implementation Plan and Timeline
We've aligned our BOS implementation timeline with our Program Increment cadence.</a:t>
            </a:r>
          </a:p>
          <a:p>
            <a:r>
              <a:rPr lang="en-US" dirty="0"/>
              <a:t>This ensures we're not disrupting existing planning cycles or creating separate workstreams.</a:t>
            </a:r>
          </a:p>
          <a:p>
            <a:r>
              <a:rPr lang="en-US" dirty="0"/>
              <a:t>For our current PI, we'll complete the Capital Markets pilot and implement the first dashboard, creating an immediate win.In the next PI, we'll expand to three additional ARTs, working with their Product Managers to integrate BOS requirements into PI Planning.</a:t>
            </a:r>
          </a:p>
          <a:p>
            <a:r>
              <a:rPr lang="en-US" dirty="0"/>
              <a:t>By PI+2, we'll scale to five or more ARTs while establishing standardized training for Team Product Owners.
Regarding capacity: BOS implementation will be treated as Enabler Features, using the capacity that teams already allocate to technical foundation work during PI Planning.</a:t>
            </a:r>
          </a:p>
          <a:p>
            <a:r>
              <a:rPr lang="en-US" dirty="0"/>
              <a:t>As you can see in this diagram, we're not asking for additional capacity beyond what teams already plan for enablers.</a:t>
            </a:r>
          </a:p>
          <a:p>
            <a:r>
              <a:rPr lang="en-US" dirty="0"/>
              <a:t>This deliberate, PI-aligned approach respects existing team commitments while ensuring we make steady progress toward enterprise-wide business observability.</a:t>
            </a:r>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Slide 12: BOS Factory in Action — Capital Markets Example
I want to show you a concrete example of our work with Jake's team on the Capital Markets ART.</a:t>
            </a:r>
          </a:p>
          <a:p>
            <a:r>
              <a:rPr lang="en-US" dirty="0"/>
              <a:t>What you're seeing isn't just a one-off dashboard, but the output of our BOS Factory process that's fully aligned with our SAFe implementation.
For this specific business process step — 'Receive Pooling Data from System B' — we've worked with the Capital Markets ART to define structured requirements with clear aligned ownership.</a:t>
            </a:r>
          </a:p>
          <a:p>
            <a:r>
              <a:rPr lang="en-US" dirty="0"/>
              <a:t>Business signals owned by Team Product Owners,Process signals owned by Development Teams,System signals owned by Platform Teams.
These requirements become Features in the Program Backlog during PI Planning, and then Stories in Team Backlogs for implementation.</a:t>
            </a:r>
          </a:p>
          <a:p>
            <a:r>
              <a:rPr lang="en-US" dirty="0"/>
              <a:t>Progress is demonstrated in regular System Demos, and business impact is validated at the PI System Demo with Business Owners.
This ART-aligned approach ensures BOS implementation respects existing team commitments and planning cycles, while delivering immediate value through enhanced business visibility.</a:t>
            </a:r>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Slide 13: Closing
Business Observability gives us a structured, sustainable way to connect the work we do every day to the outcomes we care about most.
We have the system.
We have the path.
With leadership support, we can move forward — deliberately, incrementally, and with impact.</a:t>
            </a:r>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Appendix (Backup Q&amp;A)
[No speaker note provided]</a:t>
            </a:r>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Slide 2: What You Will See Today
We'll start by grounding ourselves in where we are today — not to belabor problems, but to be clear about the opportunity.</a:t>
            </a:r>
          </a:p>
          <a:p>
            <a:r>
              <a:rPr lang="en-US" dirty="0"/>
              <a:t>Then I'll walk you through how the BOS Factory works — it's structured, modular, and aligned with how our teams already operate.</a:t>
            </a:r>
          </a:p>
          <a:p>
            <a:r>
              <a:rPr lang="en-US" dirty="0"/>
              <a:t>Finally, we'll look at practical first steps — small actions that will create immediate value without overwhelming already stretched teams.</a:t>
            </a:r>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Slide 3: Where We Are Now
[No speaker note provided]</a:t>
            </a:r>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Slide 4: Core Belief — The Foundation of BOS
At the heart of the BOS Factory is a core belief that differentiates it from traditional monitoring approaches.</a:t>
            </a:r>
          </a:p>
          <a:p>
            <a:r>
              <a:rPr lang="en-US" dirty="0"/>
              <a:t>We believe that any observability system will only deliver lasting value if ownership, relevance, and responsibility are embedded at every step.</a:t>
            </a:r>
          </a:p>
          <a:p>
            <a:r>
              <a:rPr lang="en-US" dirty="0"/>
              <a:t>This isn't just about better dashboards.</a:t>
            </a:r>
          </a:p>
          <a:p>
            <a:r>
              <a:rPr lang="en-US" dirty="0"/>
              <a:t>It's about creating a system that teaches teams how their work connects to business outcomes.</a:t>
            </a:r>
          </a:p>
          <a:p>
            <a:r>
              <a:rPr lang="en-US" dirty="0"/>
              <a:t>Without this foundation, we'll continue building dashboards that become outdated, orphaned, or meaningless over time.</a:t>
            </a:r>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Slide 5: How the BOS Factory Works
The BOS Factory directly supports our Start of Day review process.</a:t>
            </a:r>
          </a:p>
          <a:p>
            <a:r>
              <a:rPr lang="en-US" dirty="0"/>
              <a:t>When we identify issues, we need to quickly answer 'what's the business impact?’</a:t>
            </a:r>
          </a:p>
          <a:p>
            <a:r>
              <a:rPr lang="en-US" dirty="0"/>
              <a:t>This system gives us that clarity.It also transforms our incident response process. Instead of hunting for meaning during a crisis, we'll have business impact visibility from the start."
</a:t>
            </a:r>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Slide 6: BOS Factory System View
We start by defining critical business flows, then build structured templates around steps, KPIs, and signals.</a:t>
            </a:r>
          </a:p>
          <a:p>
            <a:r>
              <a:rPr lang="en-US" dirty="0"/>
              <a:t>Ownership is embedded from the beginning — ensuring traceability and accountability at every level.</a:t>
            </a:r>
          </a:p>
          <a:p>
            <a:r>
              <a:rPr lang="en-US" dirty="0"/>
              <a:t>We create lightweight dashboards to make business outcomes visible, not just technical metrics.</a:t>
            </a:r>
          </a:p>
          <a:p>
            <a:r>
              <a:rPr lang="en-US" dirty="0"/>
              <a:t>Finally, we close the loop — building a feedback system that evolves as the business evolves.</a:t>
            </a:r>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Slide 7: Shared Ownership Model — The Key to Success
This is not just a Platform responsibility.</a:t>
            </a:r>
            <a:r>
              <a:rPr lang="en-US" baseline="0" dirty="0"/>
              <a:t> </a:t>
            </a:r>
          </a:p>
          <a:p>
            <a:r>
              <a:rPr lang="en-US" dirty="0"/>
              <a:t>For BOS to succeed, we need clear ownership across all three areas.</a:t>
            </a:r>
          </a:p>
          <a:p>
            <a:r>
              <a:rPr lang="en-US" dirty="0"/>
              <a:t>Product Owners define what business metrics matter and what good looks like.</a:t>
            </a:r>
          </a:p>
          <a:p>
            <a:r>
              <a:rPr lang="en-US" dirty="0"/>
              <a:t>Application Development ensures we have visibility into the right process steps and technical data.</a:t>
            </a:r>
          </a:p>
          <a:p>
            <a:r>
              <a:rPr lang="en-US" dirty="0"/>
              <a:t>Platform SREs provides the monitoring infrastructure and implementation.</a:t>
            </a:r>
          </a:p>
          <a:p>
            <a:r>
              <a:rPr lang="en-US" dirty="0"/>
              <a:t>All three working together create a sustainable system that doesn't overburden any single group.</a:t>
            </a:r>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Slide 8: BOS Factory &amp; SAFe Integration
The BOS Factory is designed to integrate and enhance with our existing ART implementation.</a:t>
            </a:r>
          </a:p>
          <a:p>
            <a:r>
              <a:rPr lang="en-US" dirty="0"/>
              <a:t>We're leveraging the roles and ceremonies already in place across our ARTs.</a:t>
            </a:r>
          </a:p>
          <a:p>
            <a:r>
              <a:rPr lang="en-US" dirty="0"/>
              <a:t>BOS requirements will become features in your program backlogs during PI Planning.</a:t>
            </a:r>
          </a:p>
          <a:p>
            <a:r>
              <a:rPr lang="en-US" dirty="0"/>
              <a:t>Individual teams will create stories for implementing specific signals.</a:t>
            </a:r>
          </a:p>
          <a:p>
            <a:r>
              <a:rPr lang="en-US" dirty="0"/>
              <a:t>System Demos will include BOS dashboard reviews to validate we're capturing the right business context.</a:t>
            </a:r>
          </a:p>
          <a:p>
            <a:r>
              <a:rPr lang="en-US" dirty="0"/>
              <a:t>And crucially, the role-based ownership in BOS maps to our existing ART roles and responsibilities."
A common question is how teams will find capacity for BOS implementation alongside existing commitments.</a:t>
            </a:r>
          </a:p>
          <a:p>
            <a:r>
              <a:rPr lang="en-US" dirty="0"/>
              <a:t>We've designed our approach with this concern in mind.</a:t>
            </a:r>
          </a:p>
          <a:p>
            <a:r>
              <a:rPr lang="en-US" dirty="0"/>
              <a:t>BOS implementation activities will be treated as Enabler Features in your Program Backlogs.</a:t>
            </a:r>
          </a:p>
          <a:p>
            <a:r>
              <a:rPr lang="en-US" dirty="0"/>
              <a:t>This uses ART’s existing mechanisms for allocating capacity to architectural and technical foundation work.</a:t>
            </a:r>
          </a:p>
          <a:p>
            <a:r>
              <a:rPr lang="en-US" dirty="0"/>
              <a:t>During PI Planning, teams will allocate a portion of their standard enabler capacity specifically to BOS implementation.</a:t>
            </a:r>
          </a:p>
          <a:p>
            <a:r>
              <a:rPr lang="en-US" dirty="0"/>
              <a:t>This approach ensures BOS gets the necessary resources without competing directly against business features.</a:t>
            </a:r>
          </a:p>
          <a:p>
            <a:r>
              <a:rPr lang="en-US" dirty="0"/>
              <a:t>As BOS matures, the investment pays dividends through faster incident resolution and clearer business impact visibility — ultimately creating more capacity by reducing unplanned work."
</a:t>
            </a:r>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Slide 9: What We Need to Succeed
For BOS to succeed, we need to align our implementation with our ART framework.</a:t>
            </a:r>
          </a:p>
          <a:p>
            <a:r>
              <a:rPr lang="en-US" dirty="0"/>
              <a:t>We need Business Owners to validate the business signals we capture, ensuring they reflect what truly matters to our organization.</a:t>
            </a:r>
          </a:p>
          <a:p>
            <a:r>
              <a:rPr lang="en-US" dirty="0"/>
              <a:t>We need Product Managers to champion BOS within their ARTs, incorporating requirements into Program Backlogs during PI Planning.</a:t>
            </a:r>
          </a:p>
          <a:p>
            <a:r>
              <a:rPr lang="en-US" dirty="0"/>
              <a:t>We need Team Product Owners to take ownership of business signals, defining what matters for their components and services.</a:t>
            </a:r>
          </a:p>
          <a:p>
            <a:r>
              <a:rPr lang="en-US" dirty="0"/>
              <a:t>And we need RTEs to coordinate the cross-team implementation, ensuring we maintain a cohesive approach across the organization.</a:t>
            </a:r>
          </a:p>
          <a:p>
            <a:r>
              <a:rPr lang="en-US" dirty="0"/>
              <a:t>This shared responsibility model aligns with our ART roles and ceremonies, enhancing rather than disrupting our existing processes.</a:t>
            </a:r>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lide 9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lide 10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lide 11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lide 12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Slide 13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Slide 14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Slide 15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Text 0"/>
          <p:cNvSpPr/>
          <p:nvPr/>
        </p:nvSpPr>
        <p:spPr>
          <a:xfrm>
            <a:off x="793790" y="1054656"/>
            <a:ext cx="13042821" cy="1956435"/>
          </a:xfrm>
          <a:prstGeom prst="rect">
            <a:avLst/>
          </a:prstGeom>
          <a:noFill/>
          <a:ln/>
        </p:spPr>
        <p:txBody>
          <a:bodyPr wrap="square" lIns="0" tIns="0" rIns="0" bIns="0" rtlCol="0" anchor="t"/>
          <a:lstStyle/>
          <a:p>
            <a:pPr marL="0" indent="0" algn="ctr">
              <a:lnSpc>
                <a:spcPts val="7700"/>
              </a:lnSpc>
              <a:buNone/>
            </a:pPr>
            <a:r>
              <a:rPr lang="en-US" sz="6150" b="1" kern="0" spc="-185" dirty="0">
                <a:solidFill>
                  <a:srgbClr val="000000"/>
                </a:solidFill>
                <a:latin typeface="Inter Bold" pitchFamily="34" charset="0"/>
                <a:ea typeface="Inter Bold" pitchFamily="34" charset="-122"/>
                <a:cs typeface="Inter Bold" pitchFamily="34" charset="-120"/>
              </a:rPr>
              <a:t>Building the Business Observability System (BOS) Factory</a:t>
            </a:r>
            <a:endParaRPr lang="en-US" sz="6150" dirty="0"/>
          </a:p>
        </p:txBody>
      </p:sp>
      <p:sp>
        <p:nvSpPr>
          <p:cNvPr id="3" name="Text 1"/>
          <p:cNvSpPr/>
          <p:nvPr/>
        </p:nvSpPr>
        <p:spPr>
          <a:xfrm>
            <a:off x="793790" y="3464719"/>
            <a:ext cx="13042821" cy="1451610"/>
          </a:xfrm>
          <a:prstGeom prst="rect">
            <a:avLst/>
          </a:prstGeom>
          <a:noFill/>
          <a:ln/>
        </p:spPr>
        <p:txBody>
          <a:bodyPr wrap="square" lIns="0" tIns="0" rIns="0" bIns="0" rtlCol="0" anchor="t"/>
          <a:lstStyle/>
          <a:p>
            <a:pPr marL="0" indent="0" algn="ctr">
              <a:lnSpc>
                <a:spcPts val="2850"/>
              </a:lnSpc>
              <a:buNone/>
            </a:pPr>
            <a:r>
              <a:rPr lang="en-US" sz="1750" kern="0" spc="-36" dirty="0">
                <a:solidFill>
                  <a:srgbClr val="272525"/>
                </a:solidFill>
                <a:latin typeface="Inter" pitchFamily="34" charset="0"/>
                <a:ea typeface="Inter" pitchFamily="34" charset="-122"/>
                <a:cs typeface="Inter" pitchFamily="34" charset="-120"/>
              </a:rPr>
              <a:t>
</a:t>
            </a:r>
            <a:r>
              <a:rPr lang="en-US" sz="1750" i="1" kern="0" spc="-36" dirty="0">
                <a:solidFill>
                  <a:srgbClr val="272525"/>
                </a:solidFill>
                <a:latin typeface="Inter" pitchFamily="34" charset="0"/>
                <a:ea typeface="Inter" pitchFamily="34" charset="-122"/>
                <a:cs typeface="Inter" pitchFamily="34" charset="-120"/>
              </a:rPr>
              <a:t>The BOS Factory: Building Business Observability at Scale</a:t>
            </a:r>
            <a:r>
              <a:rPr lang="en-US" sz="1750" kern="0" spc="-36" dirty="0">
                <a:solidFill>
                  <a:srgbClr val="272525"/>
                </a:solidFill>
                <a:latin typeface="Inter" pitchFamily="34" charset="0"/>
                <a:ea typeface="Inter" pitchFamily="34" charset="-122"/>
                <a:cs typeface="Inter" pitchFamily="34" charset="-120"/>
              </a:rPr>
              <a:t>
A structured, modular system connecting daily work to business outcomes
</a:t>
            </a:r>
            <a:endParaRPr lang="en-US" sz="1750" dirty="0"/>
          </a:p>
        </p:txBody>
      </p:sp>
      <p:sp>
        <p:nvSpPr>
          <p:cNvPr id="4" name="Shape 2"/>
          <p:cNvSpPr/>
          <p:nvPr/>
        </p:nvSpPr>
        <p:spPr>
          <a:xfrm>
            <a:off x="793790" y="5284860"/>
            <a:ext cx="13042821" cy="35957"/>
          </a:xfrm>
          <a:prstGeom prst="rect">
            <a:avLst/>
          </a:prstGeom>
          <a:solidFill>
            <a:srgbClr val="272525">
              <a:alpha val="50000"/>
            </a:srgbClr>
          </a:solidFill>
          <a:ln/>
        </p:spPr>
        <p:txBody>
          <a:bodyPr/>
          <a:lstStyle/>
          <a:p>
            <a:endParaRPr lang="en-US"/>
          </a:p>
        </p:txBody>
      </p:sp>
      <p:sp>
        <p:nvSpPr>
          <p:cNvPr id="5" name="Text 3"/>
          <p:cNvSpPr/>
          <p:nvPr/>
        </p:nvSpPr>
        <p:spPr>
          <a:xfrm>
            <a:off x="793790" y="5575935"/>
            <a:ext cx="13042821" cy="362903"/>
          </a:xfrm>
          <a:prstGeom prst="rect">
            <a:avLst/>
          </a:prstGeom>
          <a:noFill/>
          <a:ln/>
        </p:spPr>
        <p:txBody>
          <a:bodyPr wrap="none" lIns="0" tIns="0" rIns="0" bIns="0" rtlCol="0" anchor="t"/>
          <a:lstStyle/>
          <a:p>
            <a:pPr marL="0" indent="0" algn="ctr">
              <a:lnSpc>
                <a:spcPts val="2850"/>
              </a:lnSpc>
              <a:buNone/>
            </a:pPr>
            <a:r>
              <a:rPr lang="en-US" sz="1750" kern="0" spc="-36" dirty="0">
                <a:solidFill>
                  <a:srgbClr val="272525"/>
                </a:solidFill>
                <a:latin typeface="Inter" pitchFamily="34" charset="0"/>
                <a:ea typeface="Inter" pitchFamily="34" charset="-122"/>
              </a:rPr>
              <a:t>Presenter info</a:t>
            </a:r>
            <a:endParaRPr lang="en-US" sz="1750" dirty="0"/>
          </a:p>
        </p:txBody>
      </p:sp>
      <p:sp>
        <p:nvSpPr>
          <p:cNvPr id="6" name="Text 4"/>
          <p:cNvSpPr/>
          <p:nvPr/>
        </p:nvSpPr>
        <p:spPr>
          <a:xfrm>
            <a:off x="793790" y="6193988"/>
            <a:ext cx="13042821" cy="362903"/>
          </a:xfrm>
          <a:prstGeom prst="rect">
            <a:avLst/>
          </a:prstGeom>
          <a:noFill/>
          <a:ln/>
        </p:spPr>
        <p:txBody>
          <a:bodyPr wrap="none" lIns="0" tIns="0" rIns="0" bIns="0" rtlCol="0" anchor="t"/>
          <a:lstStyle/>
          <a:p>
            <a:pPr marL="0" indent="0" algn="ctr">
              <a:lnSpc>
                <a:spcPts val="2850"/>
              </a:lnSpc>
              <a:buNone/>
            </a:pPr>
            <a:r>
              <a:rPr lang="en-US" sz="1750" kern="0" spc="-36" dirty="0">
                <a:solidFill>
                  <a:srgbClr val="272525"/>
                </a:solidFill>
                <a:latin typeface="Inter" pitchFamily="34" charset="0"/>
                <a:ea typeface="Inter" pitchFamily="34" charset="-122"/>
                <a:cs typeface="Inter" pitchFamily="34" charset="-120"/>
              </a:rPr>
              <a:t>…</a:t>
            </a:r>
            <a:endParaRPr lang="en-US" sz="1750" dirty="0"/>
          </a:p>
        </p:txBody>
      </p:sp>
      <p:sp>
        <p:nvSpPr>
          <p:cNvPr id="7" name="Text 5"/>
          <p:cNvSpPr/>
          <p:nvPr/>
        </p:nvSpPr>
        <p:spPr>
          <a:xfrm>
            <a:off x="793790" y="6812042"/>
            <a:ext cx="13042821" cy="362903"/>
          </a:xfrm>
          <a:prstGeom prst="rect">
            <a:avLst/>
          </a:prstGeom>
          <a:noFill/>
          <a:ln/>
        </p:spPr>
        <p:txBody>
          <a:bodyPr wrap="none" lIns="0" tIns="0" rIns="0" bIns="0" rtlCol="0" anchor="t"/>
          <a:lstStyle/>
          <a:p>
            <a:pPr marL="0" indent="0" algn="ctr">
              <a:lnSpc>
                <a:spcPts val="2850"/>
              </a:lnSpc>
              <a:buNone/>
            </a:pPr>
            <a:r>
              <a:rPr lang="en-US" sz="1750" kern="0" spc="-36" dirty="0">
                <a:solidFill>
                  <a:srgbClr val="272525"/>
                </a:solidFill>
                <a:latin typeface="Inter" pitchFamily="34" charset="0"/>
                <a:ea typeface="Inter" pitchFamily="34" charset="-122"/>
                <a:cs typeface="Inter" pitchFamily="34" charset="-120"/>
              </a:rPr>
              <a:t>April 30, 2025</a:t>
            </a:r>
            <a:endParaRPr lang="en-US" sz="17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Text 0"/>
          <p:cNvSpPr/>
          <p:nvPr/>
        </p:nvSpPr>
        <p:spPr>
          <a:xfrm>
            <a:off x="793790" y="2600920"/>
            <a:ext cx="6998732" cy="708779"/>
          </a:xfrm>
          <a:prstGeom prst="rect">
            <a:avLst/>
          </a:prstGeom>
          <a:noFill/>
          <a:ln/>
        </p:spPr>
        <p:txBody>
          <a:bodyPr wrap="none" lIns="0" tIns="0" rIns="0" bIns="0" rtlCol="0" anchor="t"/>
          <a:lstStyle/>
          <a:p>
            <a:pPr marL="0" indent="0" algn="l">
              <a:lnSpc>
                <a:spcPts val="5550"/>
              </a:lnSpc>
              <a:buNone/>
            </a:pPr>
            <a:r>
              <a:rPr lang="en-US" sz="4450" b="1" kern="0" spc="-134" dirty="0">
                <a:solidFill>
                  <a:srgbClr val="000000"/>
                </a:solidFill>
                <a:latin typeface="Inter Bold" pitchFamily="34" charset="0"/>
                <a:ea typeface="Inter Bold" pitchFamily="34" charset="-122"/>
                <a:cs typeface="Inter Bold" pitchFamily="34" charset="-120"/>
              </a:rPr>
              <a:t>First Steps to Realize Value</a:t>
            </a:r>
            <a:endParaRPr lang="en-US" sz="4450" dirty="0"/>
          </a:p>
        </p:txBody>
      </p:sp>
      <p:sp>
        <p:nvSpPr>
          <p:cNvPr id="3" name="Text 1"/>
          <p:cNvSpPr/>
          <p:nvPr/>
        </p:nvSpPr>
        <p:spPr>
          <a:xfrm>
            <a:off x="793790" y="3763328"/>
            <a:ext cx="13042821" cy="362903"/>
          </a:xfrm>
          <a:prstGeom prst="rect">
            <a:avLst/>
          </a:prstGeom>
          <a:noFill/>
          <a:ln/>
        </p:spPr>
        <p:txBody>
          <a:bodyPr wrap="none" lIns="0" tIns="0" rIns="0" bIns="0" rtlCol="0" anchor="t"/>
          <a:lstStyle/>
          <a:p>
            <a:pPr marL="0" indent="0" algn="l">
              <a:lnSpc>
                <a:spcPts val="2850"/>
              </a:lnSpc>
              <a:buNone/>
            </a:pPr>
            <a:endParaRPr lang="en-US" sz="1750" dirty="0"/>
          </a:p>
        </p:txBody>
      </p:sp>
      <p:sp>
        <p:nvSpPr>
          <p:cNvPr id="4" name="Text 2"/>
          <p:cNvSpPr/>
          <p:nvPr/>
        </p:nvSpPr>
        <p:spPr>
          <a:xfrm>
            <a:off x="793790" y="4381381"/>
            <a:ext cx="13042821" cy="362903"/>
          </a:xfrm>
          <a:prstGeom prst="rect">
            <a:avLst/>
          </a:prstGeom>
          <a:noFill/>
          <a:ln/>
        </p:spPr>
        <p:txBody>
          <a:bodyPr wrap="none" lIns="0" tIns="0" rIns="0" bIns="0" rtlCol="0" anchor="t"/>
          <a:lstStyle/>
          <a:p>
            <a:pPr marL="342900" indent="-342900" algn="l">
              <a:lnSpc>
                <a:spcPts val="2850"/>
              </a:lnSpc>
              <a:buSzPct val="100000"/>
              <a:buChar char="•"/>
            </a:pPr>
            <a:r>
              <a:rPr lang="en-US" sz="1750" kern="0" spc="-36" dirty="0">
                <a:solidFill>
                  <a:srgbClr val="272525"/>
                </a:solidFill>
                <a:latin typeface="Inter" pitchFamily="34" charset="0"/>
                <a:ea typeface="Inter" pitchFamily="34" charset="-122"/>
                <a:cs typeface="Inter" pitchFamily="34" charset="-120"/>
              </a:rPr>
              <a:t>Pilot 3 Business Flows</a:t>
            </a:r>
            <a:endParaRPr lang="en-US" sz="1750" dirty="0"/>
          </a:p>
        </p:txBody>
      </p:sp>
      <p:sp>
        <p:nvSpPr>
          <p:cNvPr id="5" name="Text 3"/>
          <p:cNvSpPr/>
          <p:nvPr/>
        </p:nvSpPr>
        <p:spPr>
          <a:xfrm>
            <a:off x="793790" y="4823579"/>
            <a:ext cx="13042821" cy="362903"/>
          </a:xfrm>
          <a:prstGeom prst="rect">
            <a:avLst/>
          </a:prstGeom>
          <a:noFill/>
          <a:ln/>
        </p:spPr>
        <p:txBody>
          <a:bodyPr wrap="none" lIns="0" tIns="0" rIns="0" bIns="0" rtlCol="0" anchor="t"/>
          <a:lstStyle/>
          <a:p>
            <a:pPr marL="342900" indent="-342900" algn="l">
              <a:lnSpc>
                <a:spcPts val="2850"/>
              </a:lnSpc>
              <a:buSzPct val="100000"/>
              <a:buChar char="•"/>
            </a:pPr>
            <a:r>
              <a:rPr lang="en-US" sz="1750" kern="0" spc="-36" dirty="0">
                <a:solidFill>
                  <a:srgbClr val="272525"/>
                </a:solidFill>
                <a:latin typeface="Inter" pitchFamily="34" charset="0"/>
                <a:ea typeface="Inter" pitchFamily="34" charset="-122"/>
                <a:cs typeface="Inter" pitchFamily="34" charset="-120"/>
              </a:rPr>
              <a:t>Embed Ownership and Traceability</a:t>
            </a:r>
            <a:endParaRPr lang="en-US" sz="1750" dirty="0"/>
          </a:p>
        </p:txBody>
      </p:sp>
      <p:sp>
        <p:nvSpPr>
          <p:cNvPr id="6" name="Text 4"/>
          <p:cNvSpPr/>
          <p:nvPr/>
        </p:nvSpPr>
        <p:spPr>
          <a:xfrm>
            <a:off x="793790" y="5265777"/>
            <a:ext cx="13042821" cy="362903"/>
          </a:xfrm>
          <a:prstGeom prst="rect">
            <a:avLst/>
          </a:prstGeom>
          <a:noFill/>
          <a:ln/>
        </p:spPr>
        <p:txBody>
          <a:bodyPr wrap="none" lIns="0" tIns="0" rIns="0" bIns="0" rtlCol="0" anchor="t"/>
          <a:lstStyle/>
          <a:p>
            <a:pPr marL="342900" indent="-342900" algn="l">
              <a:lnSpc>
                <a:spcPts val="2850"/>
              </a:lnSpc>
              <a:buSzPct val="100000"/>
              <a:buChar char="•"/>
            </a:pPr>
            <a:r>
              <a:rPr lang="en-US" sz="1750" kern="0" spc="-36" dirty="0">
                <a:solidFill>
                  <a:srgbClr val="272525"/>
                </a:solidFill>
                <a:latin typeface="Inter" pitchFamily="34" charset="0"/>
                <a:ea typeface="Inter" pitchFamily="34" charset="-122"/>
                <a:cs typeface="Inter" pitchFamily="34" charset="-120"/>
              </a:rPr>
              <a:t>Create Lightweight Dashboards</a:t>
            </a:r>
            <a:endParaRPr lang="en-US" sz="175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sp>
        <p:nvSpPr>
          <p:cNvPr id="2" name="Text 0"/>
          <p:cNvSpPr/>
          <p:nvPr/>
        </p:nvSpPr>
        <p:spPr>
          <a:xfrm>
            <a:off x="793790" y="689967"/>
            <a:ext cx="13042821" cy="1417558"/>
          </a:xfrm>
          <a:prstGeom prst="rect">
            <a:avLst/>
          </a:prstGeom>
          <a:noFill/>
          <a:ln/>
        </p:spPr>
        <p:txBody>
          <a:bodyPr wrap="square" lIns="0" tIns="0" rIns="0" bIns="0" rtlCol="0" anchor="t"/>
          <a:lstStyle/>
          <a:p>
            <a:pPr marL="0" indent="0" algn="l">
              <a:lnSpc>
                <a:spcPts val="5550"/>
              </a:lnSpc>
              <a:buNone/>
            </a:pPr>
            <a:r>
              <a:rPr lang="en-US" sz="4450" b="1" kern="0" spc="-134" dirty="0">
                <a:solidFill>
                  <a:srgbClr val="000000"/>
                </a:solidFill>
                <a:latin typeface="Inter Bold" pitchFamily="34" charset="0"/>
                <a:ea typeface="Inter Bold" pitchFamily="34" charset="-122"/>
                <a:cs typeface="Inter Bold" pitchFamily="34" charset="-120"/>
              </a:rPr>
              <a:t>BOS Factory: Implementation Across Program Increments (PI)</a:t>
            </a:r>
            <a:endParaRPr lang="en-US" sz="4450" dirty="0"/>
          </a:p>
        </p:txBody>
      </p:sp>
      <p:sp>
        <p:nvSpPr>
          <p:cNvPr id="3" name="Text 1"/>
          <p:cNvSpPr/>
          <p:nvPr/>
        </p:nvSpPr>
        <p:spPr>
          <a:xfrm>
            <a:off x="793790" y="2561153"/>
            <a:ext cx="13042821" cy="362903"/>
          </a:xfrm>
          <a:prstGeom prst="rect">
            <a:avLst/>
          </a:prstGeom>
          <a:noFill/>
          <a:ln/>
        </p:spPr>
        <p:txBody>
          <a:bodyPr wrap="none" lIns="0" tIns="0" rIns="0" bIns="0" rtlCol="0" anchor="t"/>
          <a:lstStyle/>
          <a:p>
            <a:pPr marL="0" indent="0" algn="l">
              <a:lnSpc>
                <a:spcPts val="2850"/>
              </a:lnSpc>
              <a:buNone/>
            </a:pPr>
            <a:r>
              <a:rPr lang="en-US" sz="1750" b="1" kern="0" spc="-36" dirty="0">
                <a:solidFill>
                  <a:srgbClr val="272525"/>
                </a:solidFill>
                <a:latin typeface="Inter" pitchFamily="34" charset="0"/>
                <a:ea typeface="Inter" pitchFamily="34" charset="-122"/>
                <a:cs typeface="Inter" pitchFamily="34" charset="-120"/>
              </a:rPr>
              <a:t>Implementation Phases:</a:t>
            </a:r>
            <a:endParaRPr lang="en-US" sz="1750" dirty="0"/>
          </a:p>
        </p:txBody>
      </p:sp>
      <p:sp>
        <p:nvSpPr>
          <p:cNvPr id="4" name="Shape 2"/>
          <p:cNvSpPr/>
          <p:nvPr/>
        </p:nvSpPr>
        <p:spPr>
          <a:xfrm>
            <a:off x="793790" y="3434358"/>
            <a:ext cx="13042821" cy="30480"/>
          </a:xfrm>
          <a:prstGeom prst="roundRect">
            <a:avLst>
              <a:gd name="adj" fmla="val 312558"/>
            </a:avLst>
          </a:prstGeom>
          <a:solidFill>
            <a:srgbClr val="C0C1D7"/>
          </a:solidFill>
          <a:ln/>
        </p:spPr>
        <p:txBody>
          <a:bodyPr/>
          <a:lstStyle/>
          <a:p>
            <a:endParaRPr lang="en-US"/>
          </a:p>
        </p:txBody>
      </p:sp>
      <p:sp>
        <p:nvSpPr>
          <p:cNvPr id="5" name="Shape 3"/>
          <p:cNvSpPr/>
          <p:nvPr/>
        </p:nvSpPr>
        <p:spPr>
          <a:xfrm>
            <a:off x="2083832" y="3179207"/>
            <a:ext cx="510302" cy="510302"/>
          </a:xfrm>
          <a:prstGeom prst="roundRect">
            <a:avLst>
              <a:gd name="adj" fmla="val 18669"/>
            </a:avLst>
          </a:prstGeom>
          <a:solidFill>
            <a:srgbClr val="DADBF1"/>
          </a:solidFill>
          <a:ln w="7620">
            <a:solidFill>
              <a:srgbClr val="C0C1D7"/>
            </a:solidFill>
            <a:prstDash val="solid"/>
          </a:ln>
        </p:spPr>
        <p:txBody>
          <a:bodyPr/>
          <a:lstStyle/>
          <a:p>
            <a:endParaRPr lang="en-US"/>
          </a:p>
        </p:txBody>
      </p:sp>
      <p:sp>
        <p:nvSpPr>
          <p:cNvPr id="6" name="Text 4"/>
          <p:cNvSpPr/>
          <p:nvPr/>
        </p:nvSpPr>
        <p:spPr>
          <a:xfrm>
            <a:off x="2168902" y="3221712"/>
            <a:ext cx="340162" cy="425291"/>
          </a:xfrm>
          <a:prstGeom prst="rect">
            <a:avLst/>
          </a:prstGeom>
          <a:noFill/>
          <a:ln/>
        </p:spPr>
        <p:txBody>
          <a:bodyPr wrap="none" lIns="0" tIns="0" rIns="0" bIns="0" rtlCol="0" anchor="t"/>
          <a:lstStyle/>
          <a:p>
            <a:pPr marL="0" indent="0" algn="ctr">
              <a:lnSpc>
                <a:spcPts val="2650"/>
              </a:lnSpc>
              <a:buNone/>
            </a:pPr>
            <a:r>
              <a:rPr lang="en-US" sz="2650" b="1" kern="0" spc="-80" dirty="0">
                <a:solidFill>
                  <a:srgbClr val="272525"/>
                </a:solidFill>
                <a:latin typeface="Inter Bold" pitchFamily="34" charset="0"/>
                <a:ea typeface="Inter Bold" pitchFamily="34" charset="-122"/>
                <a:cs typeface="Inter Bold" pitchFamily="34" charset="-120"/>
              </a:rPr>
              <a:t>1</a:t>
            </a:r>
            <a:endParaRPr lang="en-US" sz="2650" dirty="0"/>
          </a:p>
        </p:txBody>
      </p:sp>
      <p:sp>
        <p:nvSpPr>
          <p:cNvPr id="7" name="Text 5"/>
          <p:cNvSpPr/>
          <p:nvPr/>
        </p:nvSpPr>
        <p:spPr>
          <a:xfrm>
            <a:off x="1020604" y="3916323"/>
            <a:ext cx="2636877" cy="425291"/>
          </a:xfrm>
          <a:prstGeom prst="rect">
            <a:avLst/>
          </a:prstGeom>
          <a:noFill/>
          <a:ln/>
        </p:spPr>
        <p:txBody>
          <a:bodyPr wrap="none" lIns="0" tIns="0" rIns="0" bIns="0" rtlCol="0" anchor="t"/>
          <a:lstStyle/>
          <a:p>
            <a:pPr marL="0" indent="0" algn="ctr">
              <a:lnSpc>
                <a:spcPts val="3300"/>
              </a:lnSpc>
              <a:buNone/>
            </a:pPr>
            <a:r>
              <a:rPr lang="en-US" sz="2650" b="1" kern="0" spc="-80" dirty="0">
                <a:solidFill>
                  <a:srgbClr val="272525"/>
                </a:solidFill>
                <a:latin typeface="Inter Bold" pitchFamily="34" charset="0"/>
                <a:ea typeface="Inter Bold" pitchFamily="34" charset="-122"/>
                <a:cs typeface="Inter Bold" pitchFamily="34" charset="-120"/>
              </a:rPr>
              <a:t>Current PI</a:t>
            </a:r>
            <a:endParaRPr lang="en-US" sz="2650" dirty="0"/>
          </a:p>
        </p:txBody>
      </p:sp>
      <p:sp>
        <p:nvSpPr>
          <p:cNvPr id="8" name="Text 6"/>
          <p:cNvSpPr/>
          <p:nvPr/>
        </p:nvSpPr>
        <p:spPr>
          <a:xfrm>
            <a:off x="1020604" y="4477703"/>
            <a:ext cx="2636877" cy="725805"/>
          </a:xfrm>
          <a:prstGeom prst="rect">
            <a:avLst/>
          </a:prstGeom>
          <a:noFill/>
          <a:ln/>
        </p:spPr>
        <p:txBody>
          <a:bodyPr wrap="square" lIns="0" tIns="0" rIns="0" bIns="0" rtlCol="0" anchor="t"/>
          <a:lstStyle/>
          <a:p>
            <a:pPr marL="342900" indent="-342900" algn="l">
              <a:lnSpc>
                <a:spcPts val="2850"/>
              </a:lnSpc>
              <a:buSzPct val="100000"/>
              <a:buChar char="•"/>
            </a:pPr>
            <a:r>
              <a:rPr lang="en-US" sz="1750" kern="0" spc="-36" dirty="0">
                <a:solidFill>
                  <a:srgbClr val="272525"/>
                </a:solidFill>
                <a:latin typeface="Inter" pitchFamily="34" charset="0"/>
                <a:ea typeface="Inter" pitchFamily="34" charset="-122"/>
                <a:cs typeface="Inter" pitchFamily="34" charset="-120"/>
              </a:rPr>
              <a:t>Complete Capital Markets pilot.</a:t>
            </a:r>
            <a:endParaRPr lang="en-US" sz="1750" dirty="0"/>
          </a:p>
        </p:txBody>
      </p:sp>
      <p:sp>
        <p:nvSpPr>
          <p:cNvPr id="9" name="Text 7"/>
          <p:cNvSpPr/>
          <p:nvPr/>
        </p:nvSpPr>
        <p:spPr>
          <a:xfrm>
            <a:off x="1020604" y="5282803"/>
            <a:ext cx="2636877" cy="725805"/>
          </a:xfrm>
          <a:prstGeom prst="rect">
            <a:avLst/>
          </a:prstGeom>
          <a:noFill/>
          <a:ln/>
        </p:spPr>
        <p:txBody>
          <a:bodyPr wrap="square" lIns="0" tIns="0" rIns="0" bIns="0" rtlCol="0" anchor="t"/>
          <a:lstStyle/>
          <a:p>
            <a:pPr marL="342900" indent="-342900" algn="l">
              <a:lnSpc>
                <a:spcPts val="2850"/>
              </a:lnSpc>
              <a:buSzPct val="100000"/>
              <a:buChar char="•"/>
            </a:pPr>
            <a:r>
              <a:rPr lang="en-US" sz="1750" kern="0" spc="-36" dirty="0">
                <a:solidFill>
                  <a:srgbClr val="272525"/>
                </a:solidFill>
                <a:latin typeface="Inter" pitchFamily="34" charset="0"/>
                <a:ea typeface="Inter" pitchFamily="34" charset="-122"/>
                <a:cs typeface="Inter" pitchFamily="34" charset="-120"/>
              </a:rPr>
              <a:t>Implement tactical BOS dashboard.</a:t>
            </a:r>
            <a:endParaRPr lang="en-US" sz="1750" dirty="0"/>
          </a:p>
        </p:txBody>
      </p:sp>
      <p:sp>
        <p:nvSpPr>
          <p:cNvPr id="10" name="Text 8"/>
          <p:cNvSpPr/>
          <p:nvPr/>
        </p:nvSpPr>
        <p:spPr>
          <a:xfrm>
            <a:off x="1020604" y="6087904"/>
            <a:ext cx="2636877" cy="725805"/>
          </a:xfrm>
          <a:prstGeom prst="rect">
            <a:avLst/>
          </a:prstGeom>
          <a:noFill/>
          <a:ln/>
        </p:spPr>
        <p:txBody>
          <a:bodyPr wrap="square" lIns="0" tIns="0" rIns="0" bIns="0" rtlCol="0" anchor="t"/>
          <a:lstStyle/>
          <a:p>
            <a:pPr marL="342900" indent="-342900" algn="l">
              <a:lnSpc>
                <a:spcPts val="2850"/>
              </a:lnSpc>
              <a:buSzPct val="100000"/>
              <a:buChar char="•"/>
            </a:pPr>
            <a:r>
              <a:rPr lang="en-US" sz="1750" kern="0" spc="-36" dirty="0">
                <a:solidFill>
                  <a:srgbClr val="272525"/>
                </a:solidFill>
                <a:latin typeface="Inter" pitchFamily="34" charset="0"/>
                <a:ea typeface="Inter" pitchFamily="34" charset="-122"/>
                <a:cs typeface="Inter" pitchFamily="34" charset="-120"/>
              </a:rPr>
              <a:t>Establish NFR templates in Jira.</a:t>
            </a:r>
            <a:endParaRPr lang="en-US" sz="1750" dirty="0"/>
          </a:p>
        </p:txBody>
      </p:sp>
      <p:sp>
        <p:nvSpPr>
          <p:cNvPr id="11" name="Shape 9"/>
          <p:cNvSpPr/>
          <p:nvPr/>
        </p:nvSpPr>
        <p:spPr>
          <a:xfrm>
            <a:off x="5401270" y="3179207"/>
            <a:ext cx="510302" cy="510302"/>
          </a:xfrm>
          <a:prstGeom prst="roundRect">
            <a:avLst>
              <a:gd name="adj" fmla="val 18669"/>
            </a:avLst>
          </a:prstGeom>
          <a:solidFill>
            <a:srgbClr val="DADBF1"/>
          </a:solidFill>
          <a:ln w="7620">
            <a:solidFill>
              <a:srgbClr val="C0C1D7"/>
            </a:solidFill>
            <a:prstDash val="solid"/>
          </a:ln>
        </p:spPr>
        <p:txBody>
          <a:bodyPr/>
          <a:lstStyle/>
          <a:p>
            <a:endParaRPr lang="en-US"/>
          </a:p>
        </p:txBody>
      </p:sp>
      <p:sp>
        <p:nvSpPr>
          <p:cNvPr id="12" name="Text 10"/>
          <p:cNvSpPr/>
          <p:nvPr/>
        </p:nvSpPr>
        <p:spPr>
          <a:xfrm>
            <a:off x="5486340" y="3221712"/>
            <a:ext cx="340162" cy="425291"/>
          </a:xfrm>
          <a:prstGeom prst="rect">
            <a:avLst/>
          </a:prstGeom>
          <a:noFill/>
          <a:ln/>
        </p:spPr>
        <p:txBody>
          <a:bodyPr wrap="none" lIns="0" tIns="0" rIns="0" bIns="0" rtlCol="0" anchor="t"/>
          <a:lstStyle/>
          <a:p>
            <a:pPr marL="0" indent="0" algn="ctr">
              <a:lnSpc>
                <a:spcPts val="2650"/>
              </a:lnSpc>
              <a:buNone/>
            </a:pPr>
            <a:r>
              <a:rPr lang="en-US" sz="2650" b="1" kern="0" spc="-80" dirty="0">
                <a:solidFill>
                  <a:srgbClr val="272525"/>
                </a:solidFill>
                <a:latin typeface="Inter Bold" pitchFamily="34" charset="0"/>
                <a:ea typeface="Inter Bold" pitchFamily="34" charset="-122"/>
                <a:cs typeface="Inter Bold" pitchFamily="34" charset="-120"/>
              </a:rPr>
              <a:t>2</a:t>
            </a:r>
            <a:endParaRPr lang="en-US" sz="2650" dirty="0"/>
          </a:p>
        </p:txBody>
      </p:sp>
      <p:sp>
        <p:nvSpPr>
          <p:cNvPr id="13" name="Text 11"/>
          <p:cNvSpPr/>
          <p:nvPr/>
        </p:nvSpPr>
        <p:spPr>
          <a:xfrm>
            <a:off x="4337923" y="3916323"/>
            <a:ext cx="2636996" cy="425291"/>
          </a:xfrm>
          <a:prstGeom prst="rect">
            <a:avLst/>
          </a:prstGeom>
          <a:noFill/>
          <a:ln/>
        </p:spPr>
        <p:txBody>
          <a:bodyPr wrap="none" lIns="0" tIns="0" rIns="0" bIns="0" rtlCol="0" anchor="t"/>
          <a:lstStyle/>
          <a:p>
            <a:pPr marL="0" indent="0" algn="ctr">
              <a:lnSpc>
                <a:spcPts val="3300"/>
              </a:lnSpc>
              <a:buNone/>
            </a:pPr>
            <a:r>
              <a:rPr lang="en-US" sz="2650" b="1" kern="0" spc="-80" dirty="0">
                <a:solidFill>
                  <a:srgbClr val="272525"/>
                </a:solidFill>
                <a:latin typeface="Inter Bold" pitchFamily="34" charset="0"/>
                <a:ea typeface="Inter Bold" pitchFamily="34" charset="-122"/>
                <a:cs typeface="Inter Bold" pitchFamily="34" charset="-120"/>
              </a:rPr>
              <a:t>Next PI</a:t>
            </a:r>
            <a:endParaRPr lang="en-US" sz="2650" dirty="0"/>
          </a:p>
        </p:txBody>
      </p:sp>
      <p:sp>
        <p:nvSpPr>
          <p:cNvPr id="14" name="Text 12"/>
          <p:cNvSpPr/>
          <p:nvPr/>
        </p:nvSpPr>
        <p:spPr>
          <a:xfrm>
            <a:off x="4337923" y="4477703"/>
            <a:ext cx="2636996" cy="1088708"/>
          </a:xfrm>
          <a:prstGeom prst="rect">
            <a:avLst/>
          </a:prstGeom>
          <a:noFill/>
          <a:ln/>
        </p:spPr>
        <p:txBody>
          <a:bodyPr wrap="square" lIns="0" tIns="0" rIns="0" bIns="0" rtlCol="0" anchor="t"/>
          <a:lstStyle/>
          <a:p>
            <a:pPr marL="342900" indent="-342900" algn="l">
              <a:lnSpc>
                <a:spcPts val="2850"/>
              </a:lnSpc>
              <a:buSzPct val="100000"/>
              <a:buChar char="•"/>
            </a:pPr>
            <a:r>
              <a:rPr lang="en-US" sz="1750" kern="0" spc="-36" dirty="0">
                <a:solidFill>
                  <a:srgbClr val="272525"/>
                </a:solidFill>
                <a:latin typeface="Inter" pitchFamily="34" charset="0"/>
                <a:ea typeface="Inter" pitchFamily="34" charset="-122"/>
                <a:cs typeface="Inter" pitchFamily="34" charset="-120"/>
              </a:rPr>
              <a:t>Expand to 3 ARTs with critical business flows.</a:t>
            </a:r>
            <a:endParaRPr lang="en-US" sz="1750" dirty="0"/>
          </a:p>
        </p:txBody>
      </p:sp>
      <p:sp>
        <p:nvSpPr>
          <p:cNvPr id="15" name="Text 13"/>
          <p:cNvSpPr/>
          <p:nvPr/>
        </p:nvSpPr>
        <p:spPr>
          <a:xfrm>
            <a:off x="4337923" y="5645706"/>
            <a:ext cx="2636996" cy="725805"/>
          </a:xfrm>
          <a:prstGeom prst="rect">
            <a:avLst/>
          </a:prstGeom>
          <a:noFill/>
          <a:ln/>
        </p:spPr>
        <p:txBody>
          <a:bodyPr wrap="square" lIns="0" tIns="0" rIns="0" bIns="0" rtlCol="0" anchor="t"/>
          <a:lstStyle/>
          <a:p>
            <a:pPr marL="342900" indent="-342900" algn="l">
              <a:lnSpc>
                <a:spcPts val="2850"/>
              </a:lnSpc>
              <a:buSzPct val="100000"/>
              <a:buChar char="•"/>
            </a:pPr>
            <a:r>
              <a:rPr lang="en-US" sz="1750" kern="0" spc="-36" dirty="0">
                <a:solidFill>
                  <a:srgbClr val="272525"/>
                </a:solidFill>
                <a:latin typeface="Inter" pitchFamily="34" charset="0"/>
                <a:ea typeface="Inter" pitchFamily="34" charset="-122"/>
                <a:cs typeface="Inter" pitchFamily="34" charset="-120"/>
              </a:rPr>
              <a:t>Integrate with PI Planning process.</a:t>
            </a:r>
            <a:endParaRPr lang="en-US" sz="1750" dirty="0"/>
          </a:p>
        </p:txBody>
      </p:sp>
      <p:sp>
        <p:nvSpPr>
          <p:cNvPr id="16" name="Text 14"/>
          <p:cNvSpPr/>
          <p:nvPr/>
        </p:nvSpPr>
        <p:spPr>
          <a:xfrm>
            <a:off x="4337923" y="6450806"/>
            <a:ext cx="2636996" cy="1088708"/>
          </a:xfrm>
          <a:prstGeom prst="rect">
            <a:avLst/>
          </a:prstGeom>
          <a:noFill/>
          <a:ln/>
        </p:spPr>
        <p:txBody>
          <a:bodyPr wrap="square" lIns="0" tIns="0" rIns="0" bIns="0" rtlCol="0" anchor="t"/>
          <a:lstStyle/>
          <a:p>
            <a:pPr marL="342900" indent="-342900" algn="l">
              <a:lnSpc>
                <a:spcPts val="2850"/>
              </a:lnSpc>
              <a:buSzPct val="100000"/>
              <a:buChar char="•"/>
            </a:pPr>
            <a:r>
              <a:rPr lang="en-US" sz="1750" kern="0" spc="-36" dirty="0">
                <a:solidFill>
                  <a:srgbClr val="272525"/>
                </a:solidFill>
                <a:latin typeface="Inter" pitchFamily="34" charset="0"/>
                <a:ea typeface="Inter" pitchFamily="34" charset="-122"/>
                <a:cs typeface="Inter" pitchFamily="34" charset="-120"/>
              </a:rPr>
              <a:t>Develop reusable templates for business signals.</a:t>
            </a:r>
            <a:endParaRPr lang="en-US" sz="1750" dirty="0"/>
          </a:p>
        </p:txBody>
      </p:sp>
      <p:sp>
        <p:nvSpPr>
          <p:cNvPr id="17" name="Shape 15"/>
          <p:cNvSpPr/>
          <p:nvPr/>
        </p:nvSpPr>
        <p:spPr>
          <a:xfrm>
            <a:off x="8718709" y="3179207"/>
            <a:ext cx="510302" cy="510302"/>
          </a:xfrm>
          <a:prstGeom prst="roundRect">
            <a:avLst>
              <a:gd name="adj" fmla="val 18669"/>
            </a:avLst>
          </a:prstGeom>
          <a:solidFill>
            <a:srgbClr val="DADBF1"/>
          </a:solidFill>
          <a:ln w="7620">
            <a:solidFill>
              <a:srgbClr val="C0C1D7"/>
            </a:solidFill>
            <a:prstDash val="solid"/>
          </a:ln>
        </p:spPr>
        <p:txBody>
          <a:bodyPr/>
          <a:lstStyle/>
          <a:p>
            <a:endParaRPr lang="en-US"/>
          </a:p>
        </p:txBody>
      </p:sp>
      <p:sp>
        <p:nvSpPr>
          <p:cNvPr id="18" name="Text 16"/>
          <p:cNvSpPr/>
          <p:nvPr/>
        </p:nvSpPr>
        <p:spPr>
          <a:xfrm>
            <a:off x="8803779" y="3221712"/>
            <a:ext cx="340162" cy="425291"/>
          </a:xfrm>
          <a:prstGeom prst="rect">
            <a:avLst/>
          </a:prstGeom>
          <a:noFill/>
          <a:ln/>
        </p:spPr>
        <p:txBody>
          <a:bodyPr wrap="none" lIns="0" tIns="0" rIns="0" bIns="0" rtlCol="0" anchor="t"/>
          <a:lstStyle/>
          <a:p>
            <a:pPr marL="0" indent="0" algn="ctr">
              <a:lnSpc>
                <a:spcPts val="2650"/>
              </a:lnSpc>
              <a:buNone/>
            </a:pPr>
            <a:r>
              <a:rPr lang="en-US" sz="2650" b="1" kern="0" spc="-80" dirty="0">
                <a:solidFill>
                  <a:srgbClr val="272525"/>
                </a:solidFill>
                <a:latin typeface="Inter Bold" pitchFamily="34" charset="0"/>
                <a:ea typeface="Inter Bold" pitchFamily="34" charset="-122"/>
                <a:cs typeface="Inter Bold" pitchFamily="34" charset="-120"/>
              </a:rPr>
              <a:t>3</a:t>
            </a:r>
            <a:endParaRPr lang="en-US" sz="2650" dirty="0"/>
          </a:p>
        </p:txBody>
      </p:sp>
      <p:sp>
        <p:nvSpPr>
          <p:cNvPr id="19" name="Text 17"/>
          <p:cNvSpPr/>
          <p:nvPr/>
        </p:nvSpPr>
        <p:spPr>
          <a:xfrm>
            <a:off x="7655362" y="3916323"/>
            <a:ext cx="2636996" cy="425291"/>
          </a:xfrm>
          <a:prstGeom prst="rect">
            <a:avLst/>
          </a:prstGeom>
          <a:noFill/>
          <a:ln/>
        </p:spPr>
        <p:txBody>
          <a:bodyPr wrap="none" lIns="0" tIns="0" rIns="0" bIns="0" rtlCol="0" anchor="t"/>
          <a:lstStyle/>
          <a:p>
            <a:pPr marL="0" indent="0" algn="ctr">
              <a:lnSpc>
                <a:spcPts val="3300"/>
              </a:lnSpc>
              <a:buNone/>
            </a:pPr>
            <a:r>
              <a:rPr lang="en-US" sz="2650" b="1" kern="0" spc="-80" dirty="0">
                <a:solidFill>
                  <a:srgbClr val="272525"/>
                </a:solidFill>
                <a:latin typeface="Inter Bold" pitchFamily="34" charset="0"/>
                <a:ea typeface="Inter Bold" pitchFamily="34" charset="-122"/>
                <a:cs typeface="Inter Bold" pitchFamily="34" charset="-120"/>
              </a:rPr>
              <a:t>PI + 2</a:t>
            </a:r>
            <a:endParaRPr lang="en-US" sz="2650" dirty="0"/>
          </a:p>
        </p:txBody>
      </p:sp>
      <p:sp>
        <p:nvSpPr>
          <p:cNvPr id="20" name="Text 18"/>
          <p:cNvSpPr/>
          <p:nvPr/>
        </p:nvSpPr>
        <p:spPr>
          <a:xfrm>
            <a:off x="7655362" y="4477703"/>
            <a:ext cx="2636996" cy="362903"/>
          </a:xfrm>
          <a:prstGeom prst="rect">
            <a:avLst/>
          </a:prstGeom>
          <a:noFill/>
          <a:ln/>
        </p:spPr>
        <p:txBody>
          <a:bodyPr wrap="none" lIns="0" tIns="0" rIns="0" bIns="0" rtlCol="0" anchor="t"/>
          <a:lstStyle/>
          <a:p>
            <a:pPr marL="342900" indent="-342900" algn="l">
              <a:lnSpc>
                <a:spcPts val="2850"/>
              </a:lnSpc>
              <a:buSzPct val="100000"/>
              <a:buChar char="•"/>
            </a:pPr>
            <a:r>
              <a:rPr lang="en-US" sz="1750" kern="0" spc="-36" dirty="0">
                <a:solidFill>
                  <a:srgbClr val="272525"/>
                </a:solidFill>
                <a:latin typeface="Inter" pitchFamily="34" charset="0"/>
                <a:ea typeface="Inter" pitchFamily="34" charset="-122"/>
                <a:cs typeface="Inter" pitchFamily="34" charset="-120"/>
              </a:rPr>
              <a:t>Scale to 5+ ARTs</a:t>
            </a:r>
            <a:endParaRPr lang="en-US" sz="1750" dirty="0"/>
          </a:p>
        </p:txBody>
      </p:sp>
      <p:sp>
        <p:nvSpPr>
          <p:cNvPr id="21" name="Text 19"/>
          <p:cNvSpPr/>
          <p:nvPr/>
        </p:nvSpPr>
        <p:spPr>
          <a:xfrm>
            <a:off x="7655362" y="4919901"/>
            <a:ext cx="2636996" cy="725805"/>
          </a:xfrm>
          <a:prstGeom prst="rect">
            <a:avLst/>
          </a:prstGeom>
          <a:noFill/>
          <a:ln/>
        </p:spPr>
        <p:txBody>
          <a:bodyPr wrap="square" lIns="0" tIns="0" rIns="0" bIns="0" rtlCol="0" anchor="t"/>
          <a:lstStyle/>
          <a:p>
            <a:pPr marL="342900" indent="-342900" algn="l">
              <a:lnSpc>
                <a:spcPts val="2850"/>
              </a:lnSpc>
              <a:buSzPct val="100000"/>
              <a:buChar char="•"/>
            </a:pPr>
            <a:r>
              <a:rPr lang="en-US" sz="1750" kern="0" spc="-36" dirty="0">
                <a:solidFill>
                  <a:srgbClr val="272525"/>
                </a:solidFill>
                <a:latin typeface="Inter" pitchFamily="34" charset="0"/>
                <a:ea typeface="Inter" pitchFamily="34" charset="-122"/>
                <a:cs typeface="Inter" pitchFamily="34" charset="-120"/>
              </a:rPr>
              <a:t>Integrate with Start of Day process</a:t>
            </a:r>
            <a:endParaRPr lang="en-US" sz="1750" dirty="0"/>
          </a:p>
        </p:txBody>
      </p:sp>
      <p:sp>
        <p:nvSpPr>
          <p:cNvPr id="22" name="Text 20"/>
          <p:cNvSpPr/>
          <p:nvPr/>
        </p:nvSpPr>
        <p:spPr>
          <a:xfrm>
            <a:off x="7655362" y="5725001"/>
            <a:ext cx="2636996" cy="1088708"/>
          </a:xfrm>
          <a:prstGeom prst="rect">
            <a:avLst/>
          </a:prstGeom>
          <a:noFill/>
          <a:ln/>
        </p:spPr>
        <p:txBody>
          <a:bodyPr wrap="square" lIns="0" tIns="0" rIns="0" bIns="0" rtlCol="0" anchor="t"/>
          <a:lstStyle/>
          <a:p>
            <a:pPr marL="342900" indent="-342900" algn="l">
              <a:lnSpc>
                <a:spcPts val="2850"/>
              </a:lnSpc>
              <a:buSzPct val="100000"/>
              <a:buChar char="•"/>
            </a:pPr>
            <a:r>
              <a:rPr lang="en-US" sz="1750" kern="0" spc="-36" dirty="0">
                <a:solidFill>
                  <a:srgbClr val="272525"/>
                </a:solidFill>
                <a:latin typeface="Inter" pitchFamily="34" charset="0"/>
                <a:ea typeface="Inter" pitchFamily="34" charset="-122"/>
                <a:cs typeface="Inter" pitchFamily="34" charset="-120"/>
              </a:rPr>
              <a:t>Establish BOS training for Team Product Owner</a:t>
            </a:r>
            <a:endParaRPr lang="en-US" sz="1750" dirty="0"/>
          </a:p>
        </p:txBody>
      </p:sp>
      <p:sp>
        <p:nvSpPr>
          <p:cNvPr id="23" name="Shape 21"/>
          <p:cNvSpPr/>
          <p:nvPr/>
        </p:nvSpPr>
        <p:spPr>
          <a:xfrm>
            <a:off x="12036147" y="3179207"/>
            <a:ext cx="510302" cy="510302"/>
          </a:xfrm>
          <a:prstGeom prst="roundRect">
            <a:avLst>
              <a:gd name="adj" fmla="val 18669"/>
            </a:avLst>
          </a:prstGeom>
          <a:solidFill>
            <a:srgbClr val="DADBF1"/>
          </a:solidFill>
          <a:ln w="7620">
            <a:solidFill>
              <a:srgbClr val="C0C1D7"/>
            </a:solidFill>
            <a:prstDash val="solid"/>
          </a:ln>
        </p:spPr>
        <p:txBody>
          <a:bodyPr/>
          <a:lstStyle/>
          <a:p>
            <a:endParaRPr lang="en-US"/>
          </a:p>
        </p:txBody>
      </p:sp>
      <p:sp>
        <p:nvSpPr>
          <p:cNvPr id="24" name="Text 22"/>
          <p:cNvSpPr/>
          <p:nvPr/>
        </p:nvSpPr>
        <p:spPr>
          <a:xfrm>
            <a:off x="12121217" y="3221712"/>
            <a:ext cx="340162" cy="425291"/>
          </a:xfrm>
          <a:prstGeom prst="rect">
            <a:avLst/>
          </a:prstGeom>
          <a:noFill/>
          <a:ln/>
        </p:spPr>
        <p:txBody>
          <a:bodyPr wrap="none" lIns="0" tIns="0" rIns="0" bIns="0" rtlCol="0" anchor="t"/>
          <a:lstStyle/>
          <a:p>
            <a:pPr marL="0" indent="0" algn="ctr">
              <a:lnSpc>
                <a:spcPts val="2650"/>
              </a:lnSpc>
              <a:buNone/>
            </a:pPr>
            <a:r>
              <a:rPr lang="en-US" sz="2650" b="1" kern="0" spc="-80" dirty="0">
                <a:solidFill>
                  <a:srgbClr val="272525"/>
                </a:solidFill>
                <a:latin typeface="Inter Bold" pitchFamily="34" charset="0"/>
                <a:ea typeface="Inter Bold" pitchFamily="34" charset="-122"/>
                <a:cs typeface="Inter Bold" pitchFamily="34" charset="-120"/>
              </a:rPr>
              <a:t>4</a:t>
            </a:r>
            <a:endParaRPr lang="en-US" sz="2650" dirty="0"/>
          </a:p>
        </p:txBody>
      </p:sp>
      <p:sp>
        <p:nvSpPr>
          <p:cNvPr id="25" name="Text 23"/>
          <p:cNvSpPr/>
          <p:nvPr/>
        </p:nvSpPr>
        <p:spPr>
          <a:xfrm>
            <a:off x="10972800" y="3916323"/>
            <a:ext cx="2636996" cy="425291"/>
          </a:xfrm>
          <a:prstGeom prst="rect">
            <a:avLst/>
          </a:prstGeom>
          <a:noFill/>
          <a:ln/>
        </p:spPr>
        <p:txBody>
          <a:bodyPr wrap="none" lIns="0" tIns="0" rIns="0" bIns="0" rtlCol="0" anchor="t"/>
          <a:lstStyle/>
          <a:p>
            <a:pPr marL="0" indent="0" algn="ctr">
              <a:lnSpc>
                <a:spcPts val="3300"/>
              </a:lnSpc>
              <a:buNone/>
            </a:pPr>
            <a:r>
              <a:rPr lang="en-US" sz="2650" b="1" kern="0" spc="-80" dirty="0">
                <a:solidFill>
                  <a:srgbClr val="272525"/>
                </a:solidFill>
                <a:latin typeface="Inter Bold" pitchFamily="34" charset="0"/>
                <a:ea typeface="Inter Bold" pitchFamily="34" charset="-122"/>
                <a:cs typeface="Inter Bold" pitchFamily="34" charset="-120"/>
              </a:rPr>
              <a:t>PI + 3,4</a:t>
            </a:r>
            <a:endParaRPr lang="en-US" sz="2650" dirty="0"/>
          </a:p>
        </p:txBody>
      </p:sp>
      <p:sp>
        <p:nvSpPr>
          <p:cNvPr id="26" name="Text 24"/>
          <p:cNvSpPr/>
          <p:nvPr/>
        </p:nvSpPr>
        <p:spPr>
          <a:xfrm>
            <a:off x="10972800" y="4477703"/>
            <a:ext cx="2636996" cy="725805"/>
          </a:xfrm>
          <a:prstGeom prst="rect">
            <a:avLst/>
          </a:prstGeom>
          <a:noFill/>
          <a:ln/>
        </p:spPr>
        <p:txBody>
          <a:bodyPr wrap="square" lIns="0" tIns="0" rIns="0" bIns="0" rtlCol="0" anchor="t"/>
          <a:lstStyle/>
          <a:p>
            <a:pPr marL="342900" indent="-342900" algn="l">
              <a:lnSpc>
                <a:spcPts val="2850"/>
              </a:lnSpc>
              <a:buSzPct val="100000"/>
              <a:buChar char="•"/>
            </a:pPr>
            <a:r>
              <a:rPr lang="en-US" sz="1750" kern="0" spc="-36" dirty="0">
                <a:solidFill>
                  <a:srgbClr val="272525"/>
                </a:solidFill>
                <a:latin typeface="Inter" pitchFamily="34" charset="0"/>
                <a:ea typeface="Inter" pitchFamily="34" charset="-122"/>
                <a:cs typeface="Inter" pitchFamily="34" charset="-120"/>
              </a:rPr>
              <a:t>Enterprise rollout across all ARTs</a:t>
            </a:r>
            <a:endParaRPr lang="en-US" sz="1750" dirty="0"/>
          </a:p>
        </p:txBody>
      </p:sp>
      <p:sp>
        <p:nvSpPr>
          <p:cNvPr id="27" name="Text 25"/>
          <p:cNvSpPr/>
          <p:nvPr/>
        </p:nvSpPr>
        <p:spPr>
          <a:xfrm>
            <a:off x="10972800" y="5282803"/>
            <a:ext cx="2636996" cy="725805"/>
          </a:xfrm>
          <a:prstGeom prst="rect">
            <a:avLst/>
          </a:prstGeom>
          <a:noFill/>
          <a:ln/>
        </p:spPr>
        <p:txBody>
          <a:bodyPr wrap="square" lIns="0" tIns="0" rIns="0" bIns="0" rtlCol="0" anchor="t"/>
          <a:lstStyle/>
          <a:p>
            <a:pPr marL="342900" indent="-342900" algn="l">
              <a:lnSpc>
                <a:spcPts val="2850"/>
              </a:lnSpc>
              <a:buSzPct val="100000"/>
              <a:buChar char="•"/>
            </a:pPr>
            <a:r>
              <a:rPr lang="en-US" sz="1750" kern="0" spc="-36" dirty="0">
                <a:solidFill>
                  <a:srgbClr val="272525"/>
                </a:solidFill>
                <a:latin typeface="Inter" pitchFamily="34" charset="0"/>
                <a:ea typeface="Inter" pitchFamily="34" charset="-122"/>
                <a:cs typeface="Inter" pitchFamily="34" charset="-120"/>
              </a:rPr>
              <a:t>Full integration with HealthScope</a:t>
            </a:r>
            <a:endParaRPr lang="en-US" sz="1750" dirty="0"/>
          </a:p>
        </p:txBody>
      </p:sp>
      <p:sp>
        <p:nvSpPr>
          <p:cNvPr id="28" name="Text 26"/>
          <p:cNvSpPr/>
          <p:nvPr/>
        </p:nvSpPr>
        <p:spPr>
          <a:xfrm>
            <a:off x="10972800" y="6144697"/>
            <a:ext cx="2636996" cy="362903"/>
          </a:xfrm>
          <a:prstGeom prst="rect">
            <a:avLst/>
          </a:prstGeom>
          <a:noFill/>
          <a:ln/>
        </p:spPr>
        <p:txBody>
          <a:bodyPr wrap="none" lIns="0" tIns="0" rIns="0" bIns="0" rtlCol="0" anchor="t"/>
          <a:lstStyle/>
          <a:p>
            <a:pPr marL="0" indent="0" algn="ctr">
              <a:lnSpc>
                <a:spcPts val="2850"/>
              </a:lnSpc>
              <a:buNone/>
            </a:pPr>
            <a:endParaRPr lang="en-US" sz="175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sp>
        <p:nvSpPr>
          <p:cNvPr id="2" name="Text 0"/>
          <p:cNvSpPr/>
          <p:nvPr/>
        </p:nvSpPr>
        <p:spPr>
          <a:xfrm>
            <a:off x="793790" y="1716405"/>
            <a:ext cx="13042821" cy="1417558"/>
          </a:xfrm>
          <a:prstGeom prst="rect">
            <a:avLst/>
          </a:prstGeom>
          <a:noFill/>
          <a:ln/>
        </p:spPr>
        <p:txBody>
          <a:bodyPr wrap="square" lIns="0" tIns="0" rIns="0" bIns="0" rtlCol="0" anchor="t"/>
          <a:lstStyle/>
          <a:p>
            <a:pPr marL="0" indent="0" algn="l">
              <a:lnSpc>
                <a:spcPts val="5550"/>
              </a:lnSpc>
              <a:buNone/>
            </a:pPr>
            <a:r>
              <a:rPr lang="en-US" sz="4450" b="1" kern="0" spc="-134" dirty="0">
                <a:solidFill>
                  <a:srgbClr val="000000"/>
                </a:solidFill>
                <a:latin typeface="Inter Bold" pitchFamily="34" charset="0"/>
                <a:ea typeface="Inter Bold" pitchFamily="34" charset="-122"/>
                <a:cs typeface="Inter Bold" pitchFamily="34" charset="-120"/>
              </a:rPr>
              <a:t>BOS Factory: Implementation Across Program Increments (PI) — continued</a:t>
            </a:r>
            <a:endParaRPr lang="en-US" sz="4450" dirty="0"/>
          </a:p>
        </p:txBody>
      </p:sp>
      <p:sp>
        <p:nvSpPr>
          <p:cNvPr id="3" name="Text 1"/>
          <p:cNvSpPr/>
          <p:nvPr/>
        </p:nvSpPr>
        <p:spPr>
          <a:xfrm>
            <a:off x="793790" y="3587591"/>
            <a:ext cx="13042821" cy="362903"/>
          </a:xfrm>
          <a:prstGeom prst="rect">
            <a:avLst/>
          </a:prstGeom>
          <a:noFill/>
          <a:ln/>
        </p:spPr>
        <p:txBody>
          <a:bodyPr wrap="none" lIns="0" tIns="0" rIns="0" bIns="0" rtlCol="0" anchor="t"/>
          <a:lstStyle/>
          <a:p>
            <a:pPr marL="0" indent="0" algn="l">
              <a:lnSpc>
                <a:spcPts val="2850"/>
              </a:lnSpc>
              <a:buNone/>
            </a:pPr>
            <a:endParaRPr lang="en-US" sz="1750" dirty="0"/>
          </a:p>
        </p:txBody>
      </p:sp>
      <p:sp>
        <p:nvSpPr>
          <p:cNvPr id="4" name="Text 2"/>
          <p:cNvSpPr/>
          <p:nvPr/>
        </p:nvSpPr>
        <p:spPr>
          <a:xfrm>
            <a:off x="793790" y="4205645"/>
            <a:ext cx="13042821" cy="362903"/>
          </a:xfrm>
          <a:prstGeom prst="rect">
            <a:avLst/>
          </a:prstGeom>
          <a:noFill/>
          <a:ln/>
        </p:spPr>
        <p:txBody>
          <a:bodyPr wrap="none" lIns="0" tIns="0" rIns="0" bIns="0" rtlCol="0" anchor="t"/>
          <a:lstStyle/>
          <a:p>
            <a:pPr marL="0" indent="0" algn="l">
              <a:lnSpc>
                <a:spcPts val="2850"/>
              </a:lnSpc>
              <a:buNone/>
            </a:pPr>
            <a:r>
              <a:rPr lang="en-US" sz="1750" b="1" kern="0" spc="-36" dirty="0">
                <a:solidFill>
                  <a:srgbClr val="272525"/>
                </a:solidFill>
                <a:latin typeface="Inter" pitchFamily="34" charset="0"/>
                <a:ea typeface="Inter" pitchFamily="34" charset="-122"/>
                <a:cs typeface="Inter" pitchFamily="34" charset="-120"/>
              </a:rPr>
              <a:t>Agile Release Train (ART) -Aligned Approach:</a:t>
            </a:r>
            <a:endParaRPr lang="en-US" sz="1750" dirty="0"/>
          </a:p>
        </p:txBody>
      </p:sp>
      <p:sp>
        <p:nvSpPr>
          <p:cNvPr id="5" name="Text 3"/>
          <p:cNvSpPr/>
          <p:nvPr/>
        </p:nvSpPr>
        <p:spPr>
          <a:xfrm>
            <a:off x="793790" y="4823698"/>
            <a:ext cx="13042821" cy="362903"/>
          </a:xfrm>
          <a:prstGeom prst="rect">
            <a:avLst/>
          </a:prstGeom>
          <a:noFill/>
          <a:ln/>
        </p:spPr>
        <p:txBody>
          <a:bodyPr wrap="none" lIns="0" tIns="0" rIns="0" bIns="0" rtlCol="0" anchor="t"/>
          <a:lstStyle/>
          <a:p>
            <a:pPr marL="342900" indent="-342900" algn="l">
              <a:lnSpc>
                <a:spcPts val="2850"/>
              </a:lnSpc>
              <a:buSzPct val="100000"/>
              <a:buChar char="•"/>
            </a:pPr>
            <a:r>
              <a:rPr lang="en-US" sz="1750" kern="0" spc="-36" dirty="0">
                <a:solidFill>
                  <a:srgbClr val="272525"/>
                </a:solidFill>
                <a:latin typeface="Inter" pitchFamily="34" charset="0"/>
                <a:ea typeface="Inter" pitchFamily="34" charset="-122"/>
                <a:cs typeface="Inter" pitchFamily="34" charset="-120"/>
              </a:rPr>
              <a:t>BOS implementation planned across PI boundaries.</a:t>
            </a:r>
            <a:endParaRPr lang="en-US" sz="1750" dirty="0"/>
          </a:p>
        </p:txBody>
      </p:sp>
      <p:sp>
        <p:nvSpPr>
          <p:cNvPr id="6" name="Text 4"/>
          <p:cNvSpPr/>
          <p:nvPr/>
        </p:nvSpPr>
        <p:spPr>
          <a:xfrm>
            <a:off x="793790" y="5265896"/>
            <a:ext cx="13042821" cy="362903"/>
          </a:xfrm>
          <a:prstGeom prst="rect">
            <a:avLst/>
          </a:prstGeom>
          <a:noFill/>
          <a:ln/>
        </p:spPr>
        <p:txBody>
          <a:bodyPr wrap="none" lIns="0" tIns="0" rIns="0" bIns="0" rtlCol="0" anchor="t"/>
          <a:lstStyle/>
          <a:p>
            <a:pPr marL="342900" indent="-342900" algn="l">
              <a:lnSpc>
                <a:spcPts val="2850"/>
              </a:lnSpc>
              <a:buSzPct val="100000"/>
              <a:buChar char="•"/>
            </a:pPr>
            <a:r>
              <a:rPr lang="en-US" sz="1750" kern="0" spc="-36" dirty="0">
                <a:solidFill>
                  <a:srgbClr val="272525"/>
                </a:solidFill>
                <a:latin typeface="Inter" pitchFamily="34" charset="0"/>
                <a:ea typeface="Inter" pitchFamily="34" charset="-122"/>
                <a:cs typeface="Inter" pitchFamily="34" charset="-120"/>
              </a:rPr>
              <a:t>Features added to Program Backlog during PI Planning.</a:t>
            </a:r>
            <a:endParaRPr lang="en-US" sz="1750" dirty="0"/>
          </a:p>
        </p:txBody>
      </p:sp>
      <p:sp>
        <p:nvSpPr>
          <p:cNvPr id="7" name="Text 5"/>
          <p:cNvSpPr/>
          <p:nvPr/>
        </p:nvSpPr>
        <p:spPr>
          <a:xfrm>
            <a:off x="793790" y="5708094"/>
            <a:ext cx="13042821" cy="362903"/>
          </a:xfrm>
          <a:prstGeom prst="rect">
            <a:avLst/>
          </a:prstGeom>
          <a:noFill/>
          <a:ln/>
        </p:spPr>
        <p:txBody>
          <a:bodyPr wrap="none" lIns="0" tIns="0" rIns="0" bIns="0" rtlCol="0" anchor="t"/>
          <a:lstStyle/>
          <a:p>
            <a:pPr marL="342900" indent="-342900" algn="l">
              <a:lnSpc>
                <a:spcPts val="2850"/>
              </a:lnSpc>
              <a:buSzPct val="100000"/>
              <a:buChar char="•"/>
            </a:pPr>
            <a:r>
              <a:rPr lang="en-US" sz="1750" kern="0" spc="-36" dirty="0">
                <a:solidFill>
                  <a:srgbClr val="272525"/>
                </a:solidFill>
                <a:latin typeface="Inter" pitchFamily="34" charset="0"/>
                <a:ea typeface="Inter" pitchFamily="34" charset="-122"/>
                <a:cs typeface="Inter" pitchFamily="34" charset="-120"/>
              </a:rPr>
              <a:t>Business Owners validate dashboard requirements at System Demos.</a:t>
            </a:r>
            <a:endParaRPr lang="en-US" sz="1750" dirty="0"/>
          </a:p>
        </p:txBody>
      </p:sp>
      <p:sp>
        <p:nvSpPr>
          <p:cNvPr id="8" name="Text 6"/>
          <p:cNvSpPr/>
          <p:nvPr/>
        </p:nvSpPr>
        <p:spPr>
          <a:xfrm>
            <a:off x="793790" y="6150293"/>
            <a:ext cx="13042821" cy="362903"/>
          </a:xfrm>
          <a:prstGeom prst="rect">
            <a:avLst/>
          </a:prstGeom>
          <a:noFill/>
          <a:ln/>
        </p:spPr>
        <p:txBody>
          <a:bodyPr wrap="none" lIns="0" tIns="0" rIns="0" bIns="0" rtlCol="0" anchor="t"/>
          <a:lstStyle/>
          <a:p>
            <a:pPr marL="342900" indent="-342900" algn="l">
              <a:lnSpc>
                <a:spcPts val="2850"/>
              </a:lnSpc>
              <a:buSzPct val="100000"/>
              <a:buChar char="•"/>
            </a:pPr>
            <a:r>
              <a:rPr lang="en-US" sz="1750" kern="0" spc="-36" dirty="0">
                <a:solidFill>
                  <a:srgbClr val="272525"/>
                </a:solidFill>
                <a:latin typeface="Inter" pitchFamily="34" charset="0"/>
                <a:ea typeface="Inter" pitchFamily="34" charset="-122"/>
                <a:cs typeface="Inter" pitchFamily="34" charset="-120"/>
              </a:rPr>
              <a:t>Release Train Engineers (RTEs) coordinate cross-team implementation.</a:t>
            </a:r>
            <a:endParaRPr lang="en-US" sz="175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sp>
        <p:nvSpPr>
          <p:cNvPr id="2" name="Text 0"/>
          <p:cNvSpPr/>
          <p:nvPr/>
        </p:nvSpPr>
        <p:spPr>
          <a:xfrm>
            <a:off x="793790" y="1053227"/>
            <a:ext cx="8903256" cy="708779"/>
          </a:xfrm>
          <a:prstGeom prst="rect">
            <a:avLst/>
          </a:prstGeom>
          <a:noFill/>
          <a:ln/>
        </p:spPr>
        <p:txBody>
          <a:bodyPr wrap="none" lIns="0" tIns="0" rIns="0" bIns="0" rtlCol="0" anchor="t"/>
          <a:lstStyle/>
          <a:p>
            <a:pPr marL="0" indent="0" algn="l">
              <a:lnSpc>
                <a:spcPts val="5550"/>
              </a:lnSpc>
              <a:buNone/>
            </a:pPr>
            <a:r>
              <a:rPr lang="en-US" sz="4450" b="1" kern="0" spc="-134" dirty="0">
                <a:solidFill>
                  <a:srgbClr val="000000"/>
                </a:solidFill>
                <a:latin typeface="Inter Bold" pitchFamily="34" charset="0"/>
                <a:ea typeface="Inter Bold" pitchFamily="34" charset="-122"/>
                <a:cs typeface="Inter Bold" pitchFamily="34" charset="-120"/>
              </a:rPr>
              <a:t>BOS Factory: Capital Markets Pilot</a:t>
            </a:r>
            <a:endParaRPr lang="en-US" sz="4450" dirty="0"/>
          </a:p>
        </p:txBody>
      </p:sp>
      <p:sp>
        <p:nvSpPr>
          <p:cNvPr id="3" name="Text 1"/>
          <p:cNvSpPr/>
          <p:nvPr/>
        </p:nvSpPr>
        <p:spPr>
          <a:xfrm>
            <a:off x="793790" y="2215634"/>
            <a:ext cx="13042821" cy="362903"/>
          </a:xfrm>
          <a:prstGeom prst="rect">
            <a:avLst/>
          </a:prstGeom>
          <a:noFill/>
          <a:ln/>
        </p:spPr>
        <p:txBody>
          <a:bodyPr wrap="none" lIns="0" tIns="0" rIns="0" bIns="0" rtlCol="0" anchor="t"/>
          <a:lstStyle/>
          <a:p>
            <a:pPr marL="0" indent="0" algn="l">
              <a:lnSpc>
                <a:spcPts val="2850"/>
              </a:lnSpc>
              <a:buNone/>
            </a:pPr>
            <a:r>
              <a:rPr lang="en-US" sz="1750" b="1" kern="0" spc="-36" dirty="0">
                <a:solidFill>
                  <a:srgbClr val="272525"/>
                </a:solidFill>
                <a:latin typeface="Inter" pitchFamily="34" charset="0"/>
                <a:ea typeface="Inter" pitchFamily="34" charset="-122"/>
                <a:cs typeface="Inter" pitchFamily="34" charset="-120"/>
              </a:rPr>
              <a:t>Key Components:</a:t>
            </a:r>
            <a:endParaRPr lang="en-US" sz="1750" dirty="0"/>
          </a:p>
        </p:txBody>
      </p:sp>
      <p:sp>
        <p:nvSpPr>
          <p:cNvPr id="4" name="Text 2"/>
          <p:cNvSpPr/>
          <p:nvPr/>
        </p:nvSpPr>
        <p:spPr>
          <a:xfrm>
            <a:off x="793790" y="2833688"/>
            <a:ext cx="13042821" cy="362903"/>
          </a:xfrm>
          <a:prstGeom prst="rect">
            <a:avLst/>
          </a:prstGeom>
          <a:noFill/>
          <a:ln/>
        </p:spPr>
        <p:txBody>
          <a:bodyPr wrap="none" lIns="0" tIns="0" rIns="0" bIns="0" rtlCol="0" anchor="t"/>
          <a:lstStyle/>
          <a:p>
            <a:pPr marL="342900" indent="-342900" algn="l">
              <a:lnSpc>
                <a:spcPts val="2850"/>
              </a:lnSpc>
              <a:buSzPct val="100000"/>
              <a:buChar char="•"/>
            </a:pPr>
            <a:r>
              <a:rPr lang="en-US" sz="1750" kern="0" spc="-36" dirty="0">
                <a:solidFill>
                  <a:srgbClr val="272525"/>
                </a:solidFill>
                <a:latin typeface="Inter" pitchFamily="34" charset="0"/>
                <a:ea typeface="Inter" pitchFamily="34" charset="-122"/>
                <a:cs typeface="Inter" pitchFamily="34" charset="-120"/>
              </a:rPr>
              <a:t>Sample output from work with Jake's team on the Capital Markets ART flow:</a:t>
            </a:r>
            <a:endParaRPr lang="en-US" sz="1750" dirty="0"/>
          </a:p>
        </p:txBody>
      </p:sp>
      <p:sp>
        <p:nvSpPr>
          <p:cNvPr id="5" name="Text 3"/>
          <p:cNvSpPr/>
          <p:nvPr/>
        </p:nvSpPr>
        <p:spPr>
          <a:xfrm>
            <a:off x="793790" y="3275886"/>
            <a:ext cx="13042821" cy="362903"/>
          </a:xfrm>
          <a:prstGeom prst="rect">
            <a:avLst/>
          </a:prstGeom>
          <a:noFill/>
          <a:ln/>
        </p:spPr>
        <p:txBody>
          <a:bodyPr wrap="none" lIns="0" tIns="0" rIns="0" bIns="0" rtlCol="0" anchor="t"/>
          <a:lstStyle/>
          <a:p>
            <a:pPr marL="685800" lvl="1" indent="-342900" algn="l">
              <a:lnSpc>
                <a:spcPts val="2850"/>
              </a:lnSpc>
              <a:buSzPct val="100000"/>
              <a:buChar char="•"/>
            </a:pPr>
            <a:r>
              <a:rPr lang="en-US" sz="1750" kern="0" spc="-36" dirty="0">
                <a:solidFill>
                  <a:srgbClr val="272525"/>
                </a:solidFill>
                <a:latin typeface="Inter" pitchFamily="34" charset="0"/>
                <a:ea typeface="Inter" pitchFamily="34" charset="-122"/>
                <a:cs typeface="Inter" pitchFamily="34" charset="-120"/>
              </a:rPr>
              <a:t>Business signals defined by Team Product Owners (Trade Dataset Completeness).</a:t>
            </a:r>
            <a:endParaRPr lang="en-US" sz="1750" dirty="0"/>
          </a:p>
        </p:txBody>
      </p:sp>
      <p:sp>
        <p:nvSpPr>
          <p:cNvPr id="6" name="Text 4"/>
          <p:cNvSpPr/>
          <p:nvPr/>
        </p:nvSpPr>
        <p:spPr>
          <a:xfrm>
            <a:off x="793790" y="3718084"/>
            <a:ext cx="13042821" cy="362903"/>
          </a:xfrm>
          <a:prstGeom prst="rect">
            <a:avLst/>
          </a:prstGeom>
          <a:noFill/>
          <a:ln/>
        </p:spPr>
        <p:txBody>
          <a:bodyPr wrap="none" lIns="0" tIns="0" rIns="0" bIns="0" rtlCol="0" anchor="t"/>
          <a:lstStyle/>
          <a:p>
            <a:pPr marL="685800" lvl="1" indent="-342900" algn="l">
              <a:lnSpc>
                <a:spcPts val="2850"/>
              </a:lnSpc>
              <a:buSzPct val="100000"/>
              <a:buChar char="•"/>
            </a:pPr>
            <a:r>
              <a:rPr lang="en-US" sz="1750" kern="0" spc="-36" dirty="0">
                <a:solidFill>
                  <a:srgbClr val="272525"/>
                </a:solidFill>
                <a:latin typeface="Inter" pitchFamily="34" charset="0"/>
                <a:ea typeface="Inter" pitchFamily="34" charset="-122"/>
                <a:cs typeface="Inter" pitchFamily="34" charset="-120"/>
              </a:rPr>
              <a:t>Process signals defined by Development Teams (Pooling Data Processing Time).</a:t>
            </a:r>
            <a:endParaRPr lang="en-US" sz="1750" dirty="0"/>
          </a:p>
        </p:txBody>
      </p:sp>
      <p:sp>
        <p:nvSpPr>
          <p:cNvPr id="7" name="Text 5"/>
          <p:cNvSpPr/>
          <p:nvPr/>
        </p:nvSpPr>
        <p:spPr>
          <a:xfrm>
            <a:off x="793790" y="4160282"/>
            <a:ext cx="13042821" cy="362903"/>
          </a:xfrm>
          <a:prstGeom prst="rect">
            <a:avLst/>
          </a:prstGeom>
          <a:noFill/>
          <a:ln/>
        </p:spPr>
        <p:txBody>
          <a:bodyPr wrap="none" lIns="0" tIns="0" rIns="0" bIns="0" rtlCol="0" anchor="t"/>
          <a:lstStyle/>
          <a:p>
            <a:pPr marL="685800" lvl="1" indent="-342900" algn="l">
              <a:lnSpc>
                <a:spcPts val="2850"/>
              </a:lnSpc>
              <a:buSzPct val="100000"/>
              <a:buChar char="•"/>
            </a:pPr>
            <a:r>
              <a:rPr lang="en-US" sz="1750" kern="0" spc="-36" dirty="0">
                <a:solidFill>
                  <a:srgbClr val="272525"/>
                </a:solidFill>
                <a:latin typeface="Inter" pitchFamily="34" charset="0"/>
                <a:ea typeface="Inter" pitchFamily="34" charset="-122"/>
                <a:cs typeface="Inter" pitchFamily="34" charset="-120"/>
              </a:rPr>
              <a:t>System signals defined by Platform Teams (System B Response Time).</a:t>
            </a:r>
            <a:endParaRPr lang="en-US" sz="1750" dirty="0"/>
          </a:p>
        </p:txBody>
      </p:sp>
      <p:sp>
        <p:nvSpPr>
          <p:cNvPr id="8" name="Text 6"/>
          <p:cNvSpPr/>
          <p:nvPr/>
        </p:nvSpPr>
        <p:spPr>
          <a:xfrm>
            <a:off x="793790" y="4602480"/>
            <a:ext cx="13042821" cy="362903"/>
          </a:xfrm>
          <a:prstGeom prst="rect">
            <a:avLst/>
          </a:prstGeom>
          <a:noFill/>
          <a:ln/>
        </p:spPr>
        <p:txBody>
          <a:bodyPr wrap="none" lIns="0" tIns="0" rIns="0" bIns="0" rtlCol="0" anchor="t"/>
          <a:lstStyle/>
          <a:p>
            <a:pPr marL="342900" indent="-342900" algn="l">
              <a:lnSpc>
                <a:spcPts val="2850"/>
              </a:lnSpc>
              <a:buSzPct val="100000"/>
              <a:buChar char="•"/>
            </a:pPr>
            <a:r>
              <a:rPr lang="en-US" sz="1750" kern="0" spc="-36" dirty="0">
                <a:solidFill>
                  <a:srgbClr val="272525"/>
                </a:solidFill>
                <a:latin typeface="Inter" pitchFamily="34" charset="0"/>
                <a:ea typeface="Inter" pitchFamily="34" charset="-122"/>
                <a:cs typeface="Inter" pitchFamily="34" charset="-120"/>
              </a:rPr>
              <a:t>ART-Aligned Implementation Path:</a:t>
            </a:r>
            <a:endParaRPr lang="en-US" sz="1750" dirty="0"/>
          </a:p>
        </p:txBody>
      </p:sp>
      <p:sp>
        <p:nvSpPr>
          <p:cNvPr id="9" name="Text 7"/>
          <p:cNvSpPr/>
          <p:nvPr/>
        </p:nvSpPr>
        <p:spPr>
          <a:xfrm>
            <a:off x="793790" y="5044678"/>
            <a:ext cx="13042821" cy="362903"/>
          </a:xfrm>
          <a:prstGeom prst="rect">
            <a:avLst/>
          </a:prstGeom>
          <a:noFill/>
          <a:ln/>
        </p:spPr>
        <p:txBody>
          <a:bodyPr wrap="none" lIns="0" tIns="0" rIns="0" bIns="0" rtlCol="0" anchor="t"/>
          <a:lstStyle/>
          <a:p>
            <a:pPr marL="685800" lvl="1" indent="-342900" algn="l">
              <a:lnSpc>
                <a:spcPts val="2850"/>
              </a:lnSpc>
              <a:buSzPct val="100000"/>
              <a:buChar char="•"/>
            </a:pPr>
            <a:r>
              <a:rPr lang="en-US" sz="1750" kern="0" spc="-36" dirty="0">
                <a:solidFill>
                  <a:srgbClr val="272525"/>
                </a:solidFill>
                <a:latin typeface="Inter" pitchFamily="34" charset="0"/>
                <a:ea typeface="Inter" pitchFamily="34" charset="-122"/>
                <a:cs typeface="Inter" pitchFamily="34" charset="-120"/>
              </a:rPr>
              <a:t>Requirements become Features in Program Backlog.</a:t>
            </a:r>
            <a:endParaRPr lang="en-US" sz="1750" dirty="0"/>
          </a:p>
        </p:txBody>
      </p:sp>
      <p:sp>
        <p:nvSpPr>
          <p:cNvPr id="10" name="Text 8"/>
          <p:cNvSpPr/>
          <p:nvPr/>
        </p:nvSpPr>
        <p:spPr>
          <a:xfrm>
            <a:off x="793790" y="5486876"/>
            <a:ext cx="13042821" cy="362903"/>
          </a:xfrm>
          <a:prstGeom prst="rect">
            <a:avLst/>
          </a:prstGeom>
          <a:noFill/>
          <a:ln/>
        </p:spPr>
        <p:txBody>
          <a:bodyPr wrap="none" lIns="0" tIns="0" rIns="0" bIns="0" rtlCol="0" anchor="t"/>
          <a:lstStyle/>
          <a:p>
            <a:pPr marL="685800" lvl="1" indent="-342900" algn="l">
              <a:lnSpc>
                <a:spcPts val="2850"/>
              </a:lnSpc>
              <a:buSzPct val="100000"/>
              <a:buChar char="•"/>
            </a:pPr>
            <a:r>
              <a:rPr lang="en-US" sz="1750" kern="0" spc="-36" dirty="0">
                <a:solidFill>
                  <a:srgbClr val="272525"/>
                </a:solidFill>
                <a:latin typeface="Inter" pitchFamily="34" charset="0"/>
                <a:ea typeface="Inter" pitchFamily="34" charset="-122"/>
                <a:cs typeface="Inter" pitchFamily="34" charset="-120"/>
              </a:rPr>
              <a:t>Teams create Stories in Team Backlogs for implementation.</a:t>
            </a:r>
            <a:endParaRPr lang="en-US" sz="1750" dirty="0"/>
          </a:p>
        </p:txBody>
      </p:sp>
      <p:sp>
        <p:nvSpPr>
          <p:cNvPr id="11" name="Text 9"/>
          <p:cNvSpPr/>
          <p:nvPr/>
        </p:nvSpPr>
        <p:spPr>
          <a:xfrm>
            <a:off x="793790" y="5929074"/>
            <a:ext cx="13042821" cy="362903"/>
          </a:xfrm>
          <a:prstGeom prst="rect">
            <a:avLst/>
          </a:prstGeom>
          <a:noFill/>
          <a:ln/>
        </p:spPr>
        <p:txBody>
          <a:bodyPr wrap="none" lIns="0" tIns="0" rIns="0" bIns="0" rtlCol="0" anchor="t"/>
          <a:lstStyle/>
          <a:p>
            <a:pPr marL="685800" lvl="1" indent="-342900" algn="l">
              <a:lnSpc>
                <a:spcPts val="2850"/>
              </a:lnSpc>
              <a:buSzPct val="100000"/>
              <a:buChar char="•"/>
            </a:pPr>
            <a:r>
              <a:rPr lang="en-US" sz="1750" kern="0" spc="-36" dirty="0">
                <a:solidFill>
                  <a:srgbClr val="272525"/>
                </a:solidFill>
                <a:latin typeface="Inter" pitchFamily="34" charset="0"/>
                <a:ea typeface="Inter" pitchFamily="34" charset="-122"/>
                <a:cs typeface="Inter" pitchFamily="34" charset="-120"/>
              </a:rPr>
              <a:t>Progress demonstrated in System Demos.</a:t>
            </a:r>
            <a:endParaRPr lang="en-US" sz="1750" dirty="0"/>
          </a:p>
        </p:txBody>
      </p:sp>
      <p:sp>
        <p:nvSpPr>
          <p:cNvPr id="12" name="Text 10"/>
          <p:cNvSpPr/>
          <p:nvPr/>
        </p:nvSpPr>
        <p:spPr>
          <a:xfrm>
            <a:off x="793790" y="6371273"/>
            <a:ext cx="13042821" cy="362903"/>
          </a:xfrm>
          <a:prstGeom prst="rect">
            <a:avLst/>
          </a:prstGeom>
          <a:noFill/>
          <a:ln/>
        </p:spPr>
        <p:txBody>
          <a:bodyPr wrap="none" lIns="0" tIns="0" rIns="0" bIns="0" rtlCol="0" anchor="t"/>
          <a:lstStyle/>
          <a:p>
            <a:pPr marL="685800" lvl="1" indent="-342900" algn="l">
              <a:lnSpc>
                <a:spcPts val="2850"/>
              </a:lnSpc>
              <a:buSzPct val="100000"/>
              <a:buChar char="•"/>
            </a:pPr>
            <a:r>
              <a:rPr lang="en-US" sz="1750" kern="0" spc="-36" dirty="0">
                <a:solidFill>
                  <a:srgbClr val="272525"/>
                </a:solidFill>
                <a:latin typeface="Inter" pitchFamily="34" charset="0"/>
                <a:ea typeface="Inter" pitchFamily="34" charset="-122"/>
                <a:cs typeface="Inter" pitchFamily="34" charset="-120"/>
              </a:rPr>
              <a:t>Business impact validated at PI System Demo.</a:t>
            </a:r>
            <a:endParaRPr lang="en-US" sz="1750" dirty="0"/>
          </a:p>
        </p:txBody>
      </p:sp>
      <p:sp>
        <p:nvSpPr>
          <p:cNvPr id="13" name="Text 11"/>
          <p:cNvSpPr/>
          <p:nvPr/>
        </p:nvSpPr>
        <p:spPr>
          <a:xfrm>
            <a:off x="793790" y="6813471"/>
            <a:ext cx="13042821" cy="362903"/>
          </a:xfrm>
          <a:prstGeom prst="rect">
            <a:avLst/>
          </a:prstGeom>
          <a:noFill/>
          <a:ln/>
        </p:spPr>
        <p:txBody>
          <a:bodyPr wrap="none" lIns="0" tIns="0" rIns="0" bIns="0" rtlCol="0" anchor="t"/>
          <a:lstStyle/>
          <a:p>
            <a:pPr marL="685800" lvl="1" indent="-342900" algn="l">
              <a:lnSpc>
                <a:spcPts val="2850"/>
              </a:lnSpc>
              <a:buSzPct val="100000"/>
              <a:buChar char="•"/>
            </a:pPr>
            <a:r>
              <a:rPr lang="en-US" sz="1750" kern="0" spc="-36" dirty="0">
                <a:solidFill>
                  <a:srgbClr val="272525"/>
                </a:solidFill>
                <a:latin typeface="Inter" pitchFamily="34" charset="0"/>
                <a:ea typeface="Inter" pitchFamily="34" charset="-122"/>
                <a:cs typeface="Inter" pitchFamily="34" charset="-120"/>
              </a:rPr>
              <a:t>Reusable patterns documented for other ARTs.</a:t>
            </a:r>
            <a:endParaRPr lang="en-US" sz="175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sp>
        <p:nvSpPr>
          <p:cNvPr id="2" name="Text 0"/>
          <p:cNvSpPr/>
          <p:nvPr/>
        </p:nvSpPr>
        <p:spPr>
          <a:xfrm>
            <a:off x="793790" y="3043118"/>
            <a:ext cx="5670590" cy="708779"/>
          </a:xfrm>
          <a:prstGeom prst="rect">
            <a:avLst/>
          </a:prstGeom>
          <a:noFill/>
          <a:ln/>
        </p:spPr>
        <p:txBody>
          <a:bodyPr wrap="none" lIns="0" tIns="0" rIns="0" bIns="0" rtlCol="0" anchor="t"/>
          <a:lstStyle/>
          <a:p>
            <a:pPr marL="0" indent="0" algn="l">
              <a:lnSpc>
                <a:spcPts val="5550"/>
              </a:lnSpc>
              <a:buNone/>
            </a:pPr>
            <a:r>
              <a:rPr lang="en-US" sz="4450" b="1" kern="0" spc="-134" dirty="0">
                <a:solidFill>
                  <a:srgbClr val="000000"/>
                </a:solidFill>
                <a:latin typeface="Inter Bold" pitchFamily="34" charset="0"/>
                <a:ea typeface="Inter Bold" pitchFamily="34" charset="-122"/>
                <a:cs typeface="Inter Bold" pitchFamily="34" charset="-120"/>
              </a:rPr>
              <a:t>Closing</a:t>
            </a:r>
            <a:endParaRPr lang="en-US" sz="4450" dirty="0"/>
          </a:p>
        </p:txBody>
      </p:sp>
      <p:sp>
        <p:nvSpPr>
          <p:cNvPr id="3" name="Text 1"/>
          <p:cNvSpPr/>
          <p:nvPr/>
        </p:nvSpPr>
        <p:spPr>
          <a:xfrm>
            <a:off x="793790" y="4205526"/>
            <a:ext cx="13042821" cy="362903"/>
          </a:xfrm>
          <a:prstGeom prst="rect">
            <a:avLst/>
          </a:prstGeom>
          <a:noFill/>
          <a:ln/>
        </p:spPr>
        <p:txBody>
          <a:bodyPr wrap="none" lIns="0" tIns="0" rIns="0" bIns="0" rtlCol="0" anchor="t"/>
          <a:lstStyle/>
          <a:p>
            <a:pPr marL="0" indent="0" algn="l">
              <a:lnSpc>
                <a:spcPts val="2850"/>
              </a:lnSpc>
              <a:buNone/>
            </a:pPr>
            <a:endParaRPr lang="en-US" sz="1750" dirty="0"/>
          </a:p>
        </p:txBody>
      </p:sp>
      <p:sp>
        <p:nvSpPr>
          <p:cNvPr id="4" name="Text 2"/>
          <p:cNvSpPr/>
          <p:nvPr/>
        </p:nvSpPr>
        <p:spPr>
          <a:xfrm>
            <a:off x="793790" y="4823579"/>
            <a:ext cx="13042821" cy="362903"/>
          </a:xfrm>
          <a:prstGeom prst="rect">
            <a:avLst/>
          </a:prstGeom>
          <a:noFill/>
          <a:ln/>
        </p:spPr>
        <p:txBody>
          <a:bodyPr wrap="none" lIns="0" tIns="0" rIns="0" bIns="0" rtlCol="0" anchor="t"/>
          <a:lstStyle/>
          <a:p>
            <a:pPr marL="0" indent="0" algn="l">
              <a:lnSpc>
                <a:spcPts val="2850"/>
              </a:lnSpc>
              <a:buNone/>
            </a:pPr>
            <a:endParaRPr lang="en-US" sz="175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sp>
        <p:nvSpPr>
          <p:cNvPr id="2" name="Text 0"/>
          <p:cNvSpPr/>
          <p:nvPr/>
        </p:nvSpPr>
        <p:spPr>
          <a:xfrm>
            <a:off x="706279" y="751642"/>
            <a:ext cx="12056507" cy="630674"/>
          </a:xfrm>
          <a:prstGeom prst="rect">
            <a:avLst/>
          </a:prstGeom>
          <a:noFill/>
          <a:ln/>
        </p:spPr>
        <p:txBody>
          <a:bodyPr wrap="none" lIns="0" tIns="0" rIns="0" bIns="0" rtlCol="0" anchor="t"/>
          <a:lstStyle/>
          <a:p>
            <a:pPr marL="0" indent="0" algn="l">
              <a:lnSpc>
                <a:spcPts val="4950"/>
              </a:lnSpc>
              <a:buNone/>
            </a:pPr>
            <a:r>
              <a:rPr lang="en-US" sz="3950" b="1" kern="0" spc="-119" dirty="0">
                <a:solidFill>
                  <a:srgbClr val="000000"/>
                </a:solidFill>
                <a:latin typeface="Inter Bold" pitchFamily="34" charset="0"/>
                <a:ea typeface="Inter Bold" pitchFamily="34" charset="-122"/>
                <a:cs typeface="Inter Bold" pitchFamily="34" charset="-120"/>
              </a:rPr>
              <a:t>Appendix — Anticipated Challenges and Mitigations</a:t>
            </a:r>
            <a:endParaRPr lang="en-US" sz="3950" dirty="0"/>
          </a:p>
        </p:txBody>
      </p:sp>
      <p:sp>
        <p:nvSpPr>
          <p:cNvPr id="3" name="Shape 1"/>
          <p:cNvSpPr/>
          <p:nvPr/>
        </p:nvSpPr>
        <p:spPr>
          <a:xfrm>
            <a:off x="706279" y="1785938"/>
            <a:ext cx="13217843" cy="5691902"/>
          </a:xfrm>
          <a:prstGeom prst="roundRect">
            <a:avLst>
              <a:gd name="adj" fmla="val 1489"/>
            </a:avLst>
          </a:prstGeom>
          <a:noFill/>
          <a:ln w="7620">
            <a:solidFill>
              <a:srgbClr val="000000">
                <a:alpha val="8000"/>
              </a:srgbClr>
            </a:solidFill>
            <a:prstDash val="solid"/>
          </a:ln>
        </p:spPr>
        <p:txBody>
          <a:bodyPr/>
          <a:lstStyle/>
          <a:p>
            <a:endParaRPr lang="en-US"/>
          </a:p>
        </p:txBody>
      </p:sp>
      <p:sp>
        <p:nvSpPr>
          <p:cNvPr id="4" name="Shape 2"/>
          <p:cNvSpPr/>
          <p:nvPr/>
        </p:nvSpPr>
        <p:spPr>
          <a:xfrm>
            <a:off x="713899" y="1793558"/>
            <a:ext cx="13202603" cy="580311"/>
          </a:xfrm>
          <a:prstGeom prst="rect">
            <a:avLst/>
          </a:prstGeom>
          <a:solidFill>
            <a:srgbClr val="FFFFFF">
              <a:alpha val="4000"/>
            </a:srgbClr>
          </a:solidFill>
          <a:ln/>
        </p:spPr>
        <p:txBody>
          <a:bodyPr/>
          <a:lstStyle/>
          <a:p>
            <a:endParaRPr lang="en-US"/>
          </a:p>
        </p:txBody>
      </p:sp>
      <p:sp>
        <p:nvSpPr>
          <p:cNvPr id="5" name="Text 3"/>
          <p:cNvSpPr/>
          <p:nvPr/>
        </p:nvSpPr>
        <p:spPr>
          <a:xfrm>
            <a:off x="915710" y="1922264"/>
            <a:ext cx="6193869" cy="322898"/>
          </a:xfrm>
          <a:prstGeom prst="rect">
            <a:avLst/>
          </a:prstGeom>
          <a:noFill/>
          <a:ln/>
        </p:spPr>
        <p:txBody>
          <a:bodyPr wrap="none" lIns="0" tIns="0" rIns="0" bIns="0" rtlCol="0" anchor="t"/>
          <a:lstStyle/>
          <a:p>
            <a:pPr marL="0" indent="0" algn="l">
              <a:lnSpc>
                <a:spcPts val="2500"/>
              </a:lnSpc>
              <a:buNone/>
            </a:pPr>
            <a:r>
              <a:rPr lang="en-US" sz="1550" kern="0" spc="-32" dirty="0">
                <a:solidFill>
                  <a:srgbClr val="272525"/>
                </a:solidFill>
                <a:latin typeface="Inter" pitchFamily="34" charset="0"/>
                <a:ea typeface="Inter" pitchFamily="34" charset="-122"/>
                <a:cs typeface="Inter" pitchFamily="34" charset="-120"/>
              </a:rPr>
              <a:t>Challenge</a:t>
            </a:r>
            <a:endParaRPr lang="en-US" sz="1550" dirty="0"/>
          </a:p>
        </p:txBody>
      </p:sp>
      <p:sp>
        <p:nvSpPr>
          <p:cNvPr id="6" name="Text 4"/>
          <p:cNvSpPr/>
          <p:nvPr/>
        </p:nvSpPr>
        <p:spPr>
          <a:xfrm>
            <a:off x="7520821" y="1922264"/>
            <a:ext cx="6193869" cy="322898"/>
          </a:xfrm>
          <a:prstGeom prst="rect">
            <a:avLst/>
          </a:prstGeom>
          <a:noFill/>
          <a:ln/>
        </p:spPr>
        <p:txBody>
          <a:bodyPr wrap="none" lIns="0" tIns="0" rIns="0" bIns="0" rtlCol="0" anchor="t"/>
          <a:lstStyle/>
          <a:p>
            <a:pPr marL="0" indent="0" algn="l">
              <a:lnSpc>
                <a:spcPts val="2500"/>
              </a:lnSpc>
              <a:buNone/>
            </a:pPr>
            <a:r>
              <a:rPr lang="en-US" sz="1550" kern="0" spc="-32" dirty="0">
                <a:solidFill>
                  <a:srgbClr val="272525"/>
                </a:solidFill>
                <a:latin typeface="Inter" pitchFamily="34" charset="0"/>
                <a:ea typeface="Inter" pitchFamily="34" charset="-122"/>
                <a:cs typeface="Inter" pitchFamily="34" charset="-120"/>
              </a:rPr>
              <a:t>BOS Factory Mitigation Approach</a:t>
            </a:r>
            <a:endParaRPr lang="en-US" sz="1550" dirty="0"/>
          </a:p>
        </p:txBody>
      </p:sp>
      <p:sp>
        <p:nvSpPr>
          <p:cNvPr id="7" name="Shape 5"/>
          <p:cNvSpPr/>
          <p:nvPr/>
        </p:nvSpPr>
        <p:spPr>
          <a:xfrm>
            <a:off x="713899" y="2373868"/>
            <a:ext cx="13202603" cy="903208"/>
          </a:xfrm>
          <a:prstGeom prst="rect">
            <a:avLst/>
          </a:prstGeom>
          <a:solidFill>
            <a:srgbClr val="000000">
              <a:alpha val="4000"/>
            </a:srgbClr>
          </a:solidFill>
          <a:ln/>
        </p:spPr>
        <p:txBody>
          <a:bodyPr/>
          <a:lstStyle/>
          <a:p>
            <a:endParaRPr lang="en-US"/>
          </a:p>
        </p:txBody>
      </p:sp>
      <p:sp>
        <p:nvSpPr>
          <p:cNvPr id="8" name="Text 6"/>
          <p:cNvSpPr/>
          <p:nvPr/>
        </p:nvSpPr>
        <p:spPr>
          <a:xfrm>
            <a:off x="915710" y="2502575"/>
            <a:ext cx="6193869" cy="322898"/>
          </a:xfrm>
          <a:prstGeom prst="rect">
            <a:avLst/>
          </a:prstGeom>
          <a:noFill/>
          <a:ln/>
        </p:spPr>
        <p:txBody>
          <a:bodyPr wrap="none" lIns="0" tIns="0" rIns="0" bIns="0" rtlCol="0" anchor="t"/>
          <a:lstStyle/>
          <a:p>
            <a:pPr marL="0" indent="0" algn="l">
              <a:lnSpc>
                <a:spcPts val="2500"/>
              </a:lnSpc>
              <a:buNone/>
            </a:pPr>
            <a:r>
              <a:rPr lang="en-US" sz="1550" kern="0" spc="-32" dirty="0">
                <a:solidFill>
                  <a:srgbClr val="272525"/>
                </a:solidFill>
                <a:latin typeface="Inter" pitchFamily="34" charset="0"/>
                <a:ea typeface="Inter" pitchFamily="34" charset="-122"/>
                <a:cs typeface="Inter" pitchFamily="34" charset="-120"/>
              </a:rPr>
              <a:t>Teams already overloaded</a:t>
            </a:r>
            <a:endParaRPr lang="en-US" sz="1550" dirty="0"/>
          </a:p>
        </p:txBody>
      </p:sp>
      <p:sp>
        <p:nvSpPr>
          <p:cNvPr id="9" name="Text 7"/>
          <p:cNvSpPr/>
          <p:nvPr/>
        </p:nvSpPr>
        <p:spPr>
          <a:xfrm>
            <a:off x="7520821" y="2502575"/>
            <a:ext cx="6193869" cy="645795"/>
          </a:xfrm>
          <a:prstGeom prst="rect">
            <a:avLst/>
          </a:prstGeom>
          <a:noFill/>
          <a:ln/>
        </p:spPr>
        <p:txBody>
          <a:bodyPr wrap="square" lIns="0" tIns="0" rIns="0" bIns="0" rtlCol="0" anchor="t"/>
          <a:lstStyle/>
          <a:p>
            <a:pPr marL="0" indent="0" algn="l">
              <a:lnSpc>
                <a:spcPts val="2500"/>
              </a:lnSpc>
              <a:buNone/>
            </a:pPr>
            <a:r>
              <a:rPr lang="en-US" sz="1550" kern="0" spc="-32" dirty="0">
                <a:solidFill>
                  <a:srgbClr val="272525"/>
                </a:solidFill>
                <a:latin typeface="Inter" pitchFamily="34" charset="0"/>
                <a:ea typeface="Inter" pitchFamily="34" charset="-122"/>
                <a:cs typeface="Inter" pitchFamily="34" charset="-120"/>
              </a:rPr>
              <a:t>Start with small pilots, focus on critical flows first. Templates are lightweight.</a:t>
            </a:r>
            <a:endParaRPr lang="en-US" sz="1550" dirty="0"/>
          </a:p>
        </p:txBody>
      </p:sp>
      <p:sp>
        <p:nvSpPr>
          <p:cNvPr id="10" name="Shape 8"/>
          <p:cNvSpPr/>
          <p:nvPr/>
        </p:nvSpPr>
        <p:spPr>
          <a:xfrm>
            <a:off x="713899" y="3277076"/>
            <a:ext cx="13202603" cy="903208"/>
          </a:xfrm>
          <a:prstGeom prst="rect">
            <a:avLst/>
          </a:prstGeom>
          <a:solidFill>
            <a:srgbClr val="FFFFFF">
              <a:alpha val="4000"/>
            </a:srgbClr>
          </a:solidFill>
          <a:ln/>
        </p:spPr>
        <p:txBody>
          <a:bodyPr/>
          <a:lstStyle/>
          <a:p>
            <a:endParaRPr lang="en-US"/>
          </a:p>
        </p:txBody>
      </p:sp>
      <p:sp>
        <p:nvSpPr>
          <p:cNvPr id="11" name="Text 9"/>
          <p:cNvSpPr/>
          <p:nvPr/>
        </p:nvSpPr>
        <p:spPr>
          <a:xfrm>
            <a:off x="915710" y="3405783"/>
            <a:ext cx="6193869" cy="322898"/>
          </a:xfrm>
          <a:prstGeom prst="rect">
            <a:avLst/>
          </a:prstGeom>
          <a:noFill/>
          <a:ln/>
        </p:spPr>
        <p:txBody>
          <a:bodyPr wrap="none" lIns="0" tIns="0" rIns="0" bIns="0" rtlCol="0" anchor="t"/>
          <a:lstStyle/>
          <a:p>
            <a:pPr marL="0" indent="0" algn="l">
              <a:lnSpc>
                <a:spcPts val="2500"/>
              </a:lnSpc>
              <a:buNone/>
            </a:pPr>
            <a:r>
              <a:rPr lang="en-US" sz="1550" kern="0" spc="-32" dirty="0">
                <a:solidFill>
                  <a:srgbClr val="272525"/>
                </a:solidFill>
                <a:latin typeface="Inter" pitchFamily="34" charset="0"/>
                <a:ea typeface="Inter" pitchFamily="34" charset="-122"/>
                <a:cs typeface="Inter" pitchFamily="34" charset="-120"/>
              </a:rPr>
              <a:t>Fear of extra reporting burden</a:t>
            </a:r>
            <a:endParaRPr lang="en-US" sz="1550" dirty="0"/>
          </a:p>
        </p:txBody>
      </p:sp>
      <p:sp>
        <p:nvSpPr>
          <p:cNvPr id="12" name="Text 10"/>
          <p:cNvSpPr/>
          <p:nvPr/>
        </p:nvSpPr>
        <p:spPr>
          <a:xfrm>
            <a:off x="7520821" y="3405783"/>
            <a:ext cx="6193869" cy="645795"/>
          </a:xfrm>
          <a:prstGeom prst="rect">
            <a:avLst/>
          </a:prstGeom>
          <a:noFill/>
          <a:ln/>
        </p:spPr>
        <p:txBody>
          <a:bodyPr wrap="square" lIns="0" tIns="0" rIns="0" bIns="0" rtlCol="0" anchor="t"/>
          <a:lstStyle/>
          <a:p>
            <a:pPr marL="0" indent="0" algn="l">
              <a:lnSpc>
                <a:spcPts val="2500"/>
              </a:lnSpc>
              <a:buNone/>
            </a:pPr>
            <a:r>
              <a:rPr lang="en-US" sz="1550" kern="0" spc="-32" dirty="0">
                <a:solidFill>
                  <a:srgbClr val="272525"/>
                </a:solidFill>
                <a:latin typeface="Inter" pitchFamily="34" charset="0"/>
                <a:ea typeface="Inter" pitchFamily="34" charset="-122"/>
                <a:cs typeface="Inter" pitchFamily="34" charset="-120"/>
              </a:rPr>
              <a:t>BOS ties directly to business goals. No busywork — only signals that matter.</a:t>
            </a:r>
            <a:endParaRPr lang="en-US" sz="1550" dirty="0"/>
          </a:p>
        </p:txBody>
      </p:sp>
      <p:sp>
        <p:nvSpPr>
          <p:cNvPr id="13" name="Shape 11"/>
          <p:cNvSpPr/>
          <p:nvPr/>
        </p:nvSpPr>
        <p:spPr>
          <a:xfrm>
            <a:off x="713899" y="4180284"/>
            <a:ext cx="13202603" cy="903208"/>
          </a:xfrm>
          <a:prstGeom prst="rect">
            <a:avLst/>
          </a:prstGeom>
          <a:solidFill>
            <a:srgbClr val="000000">
              <a:alpha val="4000"/>
            </a:srgbClr>
          </a:solidFill>
          <a:ln/>
        </p:spPr>
        <p:txBody>
          <a:bodyPr/>
          <a:lstStyle/>
          <a:p>
            <a:endParaRPr lang="en-US"/>
          </a:p>
        </p:txBody>
      </p:sp>
      <p:sp>
        <p:nvSpPr>
          <p:cNvPr id="14" name="Text 12"/>
          <p:cNvSpPr/>
          <p:nvPr/>
        </p:nvSpPr>
        <p:spPr>
          <a:xfrm>
            <a:off x="915710" y="4308991"/>
            <a:ext cx="6193869" cy="322898"/>
          </a:xfrm>
          <a:prstGeom prst="rect">
            <a:avLst/>
          </a:prstGeom>
          <a:noFill/>
          <a:ln/>
        </p:spPr>
        <p:txBody>
          <a:bodyPr wrap="none" lIns="0" tIns="0" rIns="0" bIns="0" rtlCol="0" anchor="t"/>
          <a:lstStyle/>
          <a:p>
            <a:pPr marL="0" indent="0" algn="l">
              <a:lnSpc>
                <a:spcPts val="2500"/>
              </a:lnSpc>
              <a:buNone/>
            </a:pPr>
            <a:r>
              <a:rPr lang="en-US" sz="1550" kern="0" spc="-32" dirty="0">
                <a:solidFill>
                  <a:srgbClr val="272525"/>
                </a:solidFill>
                <a:latin typeface="Inter" pitchFamily="34" charset="0"/>
                <a:ea typeface="Inter" pitchFamily="34" charset="-122"/>
                <a:cs typeface="Inter" pitchFamily="34" charset="-120"/>
              </a:rPr>
              <a:t>Risk of static observability</a:t>
            </a:r>
            <a:endParaRPr lang="en-US" sz="1550" dirty="0"/>
          </a:p>
        </p:txBody>
      </p:sp>
      <p:sp>
        <p:nvSpPr>
          <p:cNvPr id="15" name="Text 13"/>
          <p:cNvSpPr/>
          <p:nvPr/>
        </p:nvSpPr>
        <p:spPr>
          <a:xfrm>
            <a:off x="7520821" y="4308991"/>
            <a:ext cx="6193869" cy="645795"/>
          </a:xfrm>
          <a:prstGeom prst="rect">
            <a:avLst/>
          </a:prstGeom>
          <a:noFill/>
          <a:ln/>
        </p:spPr>
        <p:txBody>
          <a:bodyPr wrap="square" lIns="0" tIns="0" rIns="0" bIns="0" rtlCol="0" anchor="t"/>
          <a:lstStyle/>
          <a:p>
            <a:pPr marL="0" indent="0" algn="l">
              <a:lnSpc>
                <a:spcPts val="2500"/>
              </a:lnSpc>
              <a:buNone/>
            </a:pPr>
            <a:r>
              <a:rPr lang="en-US" sz="1550" kern="0" spc="-32" dirty="0">
                <a:solidFill>
                  <a:srgbClr val="272525"/>
                </a:solidFill>
                <a:latin typeface="Inter" pitchFamily="34" charset="0"/>
                <a:ea typeface="Inter" pitchFamily="34" charset="-122"/>
                <a:cs typeface="Inter" pitchFamily="34" charset="-120"/>
              </a:rPr>
              <a:t>Built-in feedback loops and ownership validation ensure system evolution.</a:t>
            </a:r>
            <a:endParaRPr lang="en-US" sz="1550" dirty="0"/>
          </a:p>
        </p:txBody>
      </p:sp>
      <p:sp>
        <p:nvSpPr>
          <p:cNvPr id="16" name="Shape 14"/>
          <p:cNvSpPr/>
          <p:nvPr/>
        </p:nvSpPr>
        <p:spPr>
          <a:xfrm>
            <a:off x="713899" y="5083493"/>
            <a:ext cx="13202603" cy="903208"/>
          </a:xfrm>
          <a:prstGeom prst="rect">
            <a:avLst/>
          </a:prstGeom>
          <a:solidFill>
            <a:srgbClr val="FFFFFF">
              <a:alpha val="4000"/>
            </a:srgbClr>
          </a:solidFill>
          <a:ln/>
        </p:spPr>
        <p:txBody>
          <a:bodyPr/>
          <a:lstStyle/>
          <a:p>
            <a:endParaRPr lang="en-US"/>
          </a:p>
        </p:txBody>
      </p:sp>
      <p:sp>
        <p:nvSpPr>
          <p:cNvPr id="17" name="Text 15"/>
          <p:cNvSpPr/>
          <p:nvPr/>
        </p:nvSpPr>
        <p:spPr>
          <a:xfrm>
            <a:off x="915710" y="5212199"/>
            <a:ext cx="6193869" cy="322898"/>
          </a:xfrm>
          <a:prstGeom prst="rect">
            <a:avLst/>
          </a:prstGeom>
          <a:noFill/>
          <a:ln/>
        </p:spPr>
        <p:txBody>
          <a:bodyPr wrap="none" lIns="0" tIns="0" rIns="0" bIns="0" rtlCol="0" anchor="t"/>
          <a:lstStyle/>
          <a:p>
            <a:pPr marL="0" indent="0" algn="l">
              <a:lnSpc>
                <a:spcPts val="2500"/>
              </a:lnSpc>
              <a:buNone/>
            </a:pPr>
            <a:r>
              <a:rPr lang="en-US" sz="1550" kern="0" spc="-32" dirty="0">
                <a:solidFill>
                  <a:srgbClr val="272525"/>
                </a:solidFill>
                <a:latin typeface="Inter" pitchFamily="34" charset="0"/>
                <a:ea typeface="Inter" pitchFamily="34" charset="-122"/>
                <a:cs typeface="Inter" pitchFamily="34" charset="-120"/>
              </a:rPr>
              <a:t>Concern about governance overhead</a:t>
            </a:r>
            <a:endParaRPr lang="en-US" sz="1550" dirty="0"/>
          </a:p>
        </p:txBody>
      </p:sp>
      <p:sp>
        <p:nvSpPr>
          <p:cNvPr id="18" name="Text 16"/>
          <p:cNvSpPr/>
          <p:nvPr/>
        </p:nvSpPr>
        <p:spPr>
          <a:xfrm>
            <a:off x="7520821" y="5212199"/>
            <a:ext cx="6193869" cy="645795"/>
          </a:xfrm>
          <a:prstGeom prst="rect">
            <a:avLst/>
          </a:prstGeom>
          <a:noFill/>
          <a:ln/>
        </p:spPr>
        <p:txBody>
          <a:bodyPr wrap="square" lIns="0" tIns="0" rIns="0" bIns="0" rtlCol="0" anchor="t"/>
          <a:lstStyle/>
          <a:p>
            <a:pPr marL="0" indent="0" algn="l">
              <a:lnSpc>
                <a:spcPts val="2500"/>
              </a:lnSpc>
              <a:buNone/>
            </a:pPr>
            <a:r>
              <a:rPr lang="en-US" sz="1550" kern="0" spc="-32" dirty="0">
                <a:solidFill>
                  <a:srgbClr val="272525"/>
                </a:solidFill>
                <a:latin typeface="Inter" pitchFamily="34" charset="0"/>
                <a:ea typeface="Inter" pitchFamily="34" charset="-122"/>
                <a:cs typeface="Inter" pitchFamily="34" charset="-120"/>
              </a:rPr>
              <a:t>Role-based ownership makes governance lightweight and embedded.</a:t>
            </a:r>
            <a:endParaRPr lang="en-US" sz="1550" dirty="0"/>
          </a:p>
        </p:txBody>
      </p:sp>
      <p:sp>
        <p:nvSpPr>
          <p:cNvPr id="19" name="Shape 17"/>
          <p:cNvSpPr/>
          <p:nvPr/>
        </p:nvSpPr>
        <p:spPr>
          <a:xfrm>
            <a:off x="713899" y="5986701"/>
            <a:ext cx="13202603" cy="580311"/>
          </a:xfrm>
          <a:prstGeom prst="rect">
            <a:avLst/>
          </a:prstGeom>
          <a:solidFill>
            <a:srgbClr val="000000">
              <a:alpha val="4000"/>
            </a:srgbClr>
          </a:solidFill>
          <a:ln/>
        </p:spPr>
        <p:txBody>
          <a:bodyPr/>
          <a:lstStyle/>
          <a:p>
            <a:endParaRPr lang="en-US"/>
          </a:p>
        </p:txBody>
      </p:sp>
      <p:sp>
        <p:nvSpPr>
          <p:cNvPr id="20" name="Text 18"/>
          <p:cNvSpPr/>
          <p:nvPr/>
        </p:nvSpPr>
        <p:spPr>
          <a:xfrm>
            <a:off x="915710" y="6115407"/>
            <a:ext cx="6193869" cy="322898"/>
          </a:xfrm>
          <a:prstGeom prst="rect">
            <a:avLst/>
          </a:prstGeom>
          <a:noFill/>
          <a:ln/>
        </p:spPr>
        <p:txBody>
          <a:bodyPr wrap="none" lIns="0" tIns="0" rIns="0" bIns="0" rtlCol="0" anchor="t"/>
          <a:lstStyle/>
          <a:p>
            <a:pPr marL="0" indent="0" algn="l">
              <a:lnSpc>
                <a:spcPts val="2500"/>
              </a:lnSpc>
              <a:buNone/>
            </a:pPr>
            <a:r>
              <a:rPr lang="en-US" sz="1550" kern="0" spc="-32" dirty="0">
                <a:solidFill>
                  <a:srgbClr val="272525"/>
                </a:solidFill>
                <a:latin typeface="Inter" pitchFamily="34" charset="0"/>
                <a:ea typeface="Inter" pitchFamily="34" charset="-122"/>
                <a:cs typeface="Inter" pitchFamily="34" charset="-120"/>
              </a:rPr>
              <a:t>Vendor integration concerns</a:t>
            </a:r>
            <a:endParaRPr lang="en-US" sz="1550" dirty="0"/>
          </a:p>
        </p:txBody>
      </p:sp>
      <p:sp>
        <p:nvSpPr>
          <p:cNvPr id="21" name="Text 19"/>
          <p:cNvSpPr/>
          <p:nvPr/>
        </p:nvSpPr>
        <p:spPr>
          <a:xfrm>
            <a:off x="7520821" y="6115407"/>
            <a:ext cx="6193869" cy="322898"/>
          </a:xfrm>
          <a:prstGeom prst="rect">
            <a:avLst/>
          </a:prstGeom>
          <a:noFill/>
          <a:ln/>
        </p:spPr>
        <p:txBody>
          <a:bodyPr wrap="none" lIns="0" tIns="0" rIns="0" bIns="0" rtlCol="0" anchor="t"/>
          <a:lstStyle/>
          <a:p>
            <a:pPr marL="0" indent="0" algn="l">
              <a:lnSpc>
                <a:spcPts val="2500"/>
              </a:lnSpc>
              <a:buNone/>
            </a:pPr>
            <a:r>
              <a:rPr lang="en-US" sz="1550" kern="0" spc="-32" dirty="0">
                <a:solidFill>
                  <a:srgbClr val="272525"/>
                </a:solidFill>
                <a:latin typeface="Inter" pitchFamily="34" charset="0"/>
                <a:ea typeface="Inter" pitchFamily="34" charset="-122"/>
                <a:cs typeface="Inter" pitchFamily="34" charset="-120"/>
              </a:rPr>
              <a:t>Clear vendor interface visibility and traceability boundaries defined.</a:t>
            </a:r>
            <a:endParaRPr lang="en-US" sz="1550" dirty="0"/>
          </a:p>
        </p:txBody>
      </p:sp>
      <p:sp>
        <p:nvSpPr>
          <p:cNvPr id="22" name="Shape 20"/>
          <p:cNvSpPr/>
          <p:nvPr/>
        </p:nvSpPr>
        <p:spPr>
          <a:xfrm>
            <a:off x="713899" y="6567011"/>
            <a:ext cx="13202603" cy="903208"/>
          </a:xfrm>
          <a:prstGeom prst="rect">
            <a:avLst/>
          </a:prstGeom>
          <a:solidFill>
            <a:srgbClr val="FFFFFF">
              <a:alpha val="4000"/>
            </a:srgbClr>
          </a:solidFill>
          <a:ln/>
        </p:spPr>
        <p:txBody>
          <a:bodyPr/>
          <a:lstStyle/>
          <a:p>
            <a:endParaRPr lang="en-US"/>
          </a:p>
        </p:txBody>
      </p:sp>
      <p:sp>
        <p:nvSpPr>
          <p:cNvPr id="23" name="Text 21"/>
          <p:cNvSpPr/>
          <p:nvPr/>
        </p:nvSpPr>
        <p:spPr>
          <a:xfrm>
            <a:off x="915710" y="6695718"/>
            <a:ext cx="6193869" cy="322898"/>
          </a:xfrm>
          <a:prstGeom prst="rect">
            <a:avLst/>
          </a:prstGeom>
          <a:noFill/>
          <a:ln/>
        </p:spPr>
        <p:txBody>
          <a:bodyPr wrap="none" lIns="0" tIns="0" rIns="0" bIns="0" rtlCol="0" anchor="t"/>
          <a:lstStyle/>
          <a:p>
            <a:pPr marL="0" indent="0" algn="l">
              <a:lnSpc>
                <a:spcPts val="2500"/>
              </a:lnSpc>
              <a:buNone/>
            </a:pPr>
            <a:r>
              <a:rPr lang="en-US" sz="1550" kern="0" spc="-32" dirty="0">
                <a:solidFill>
                  <a:srgbClr val="272525"/>
                </a:solidFill>
                <a:latin typeface="Inter" pitchFamily="34" charset="0"/>
                <a:ea typeface="Inter" pitchFamily="34" charset="-122"/>
                <a:cs typeface="Inter" pitchFamily="34" charset="-120"/>
              </a:rPr>
              <a:t>Concerns about team capacity</a:t>
            </a:r>
            <a:endParaRPr lang="en-US" sz="1550" dirty="0"/>
          </a:p>
        </p:txBody>
      </p:sp>
      <p:sp>
        <p:nvSpPr>
          <p:cNvPr id="24" name="Text 22"/>
          <p:cNvSpPr/>
          <p:nvPr/>
        </p:nvSpPr>
        <p:spPr>
          <a:xfrm>
            <a:off x="7520821" y="6695718"/>
            <a:ext cx="6193869" cy="645795"/>
          </a:xfrm>
          <a:prstGeom prst="rect">
            <a:avLst/>
          </a:prstGeom>
          <a:noFill/>
          <a:ln/>
        </p:spPr>
        <p:txBody>
          <a:bodyPr wrap="square" lIns="0" tIns="0" rIns="0" bIns="0" rtlCol="0" anchor="t"/>
          <a:lstStyle/>
          <a:p>
            <a:pPr marL="0" indent="0" algn="l">
              <a:lnSpc>
                <a:spcPts val="2500"/>
              </a:lnSpc>
              <a:buNone/>
            </a:pPr>
            <a:r>
              <a:rPr lang="en-US" sz="1550" kern="0" spc="-32" dirty="0">
                <a:solidFill>
                  <a:srgbClr val="272525"/>
                </a:solidFill>
                <a:latin typeface="Inter" pitchFamily="34" charset="0"/>
                <a:ea typeface="Inter" pitchFamily="34" charset="-122"/>
                <a:cs typeface="Inter" pitchFamily="34" charset="-120"/>
              </a:rPr>
              <a:t>BOS treated as Enabler Features, using standard PI Planning capacity allocation.</a:t>
            </a:r>
            <a:endParaRPr lang="en-US" sz="155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793790" y="2600920"/>
            <a:ext cx="6473071" cy="708779"/>
          </a:xfrm>
          <a:prstGeom prst="rect">
            <a:avLst/>
          </a:prstGeom>
          <a:noFill/>
          <a:ln/>
        </p:spPr>
        <p:txBody>
          <a:bodyPr wrap="none" lIns="0" tIns="0" rIns="0" bIns="0" rtlCol="0" anchor="t"/>
          <a:lstStyle/>
          <a:p>
            <a:pPr marL="0" indent="0" algn="l">
              <a:lnSpc>
                <a:spcPts val="5550"/>
              </a:lnSpc>
              <a:buNone/>
            </a:pPr>
            <a:r>
              <a:rPr lang="en-US" sz="4450" b="1" kern="0" spc="-134" dirty="0">
                <a:solidFill>
                  <a:srgbClr val="000000"/>
                </a:solidFill>
                <a:latin typeface="Inter Bold" pitchFamily="34" charset="0"/>
                <a:ea typeface="Inter Bold" pitchFamily="34" charset="-122"/>
                <a:cs typeface="Inter Bold" pitchFamily="34" charset="-120"/>
              </a:rPr>
              <a:t>What You Will See Today</a:t>
            </a:r>
            <a:endParaRPr lang="en-US" sz="4450" dirty="0"/>
          </a:p>
        </p:txBody>
      </p:sp>
      <p:sp>
        <p:nvSpPr>
          <p:cNvPr id="3" name="Text 1"/>
          <p:cNvSpPr/>
          <p:nvPr/>
        </p:nvSpPr>
        <p:spPr>
          <a:xfrm>
            <a:off x="793790" y="3763328"/>
            <a:ext cx="13042821" cy="362903"/>
          </a:xfrm>
          <a:prstGeom prst="rect">
            <a:avLst/>
          </a:prstGeom>
          <a:noFill/>
          <a:ln/>
        </p:spPr>
        <p:txBody>
          <a:bodyPr wrap="none" lIns="0" tIns="0" rIns="0" bIns="0" rtlCol="0" anchor="t"/>
          <a:lstStyle/>
          <a:p>
            <a:pPr marL="0" indent="0" algn="l">
              <a:lnSpc>
                <a:spcPts val="2850"/>
              </a:lnSpc>
              <a:buNone/>
            </a:pPr>
            <a:endParaRPr lang="en-US" sz="1750" dirty="0"/>
          </a:p>
        </p:txBody>
      </p:sp>
      <p:sp>
        <p:nvSpPr>
          <p:cNvPr id="4" name="Text 2"/>
          <p:cNvSpPr/>
          <p:nvPr/>
        </p:nvSpPr>
        <p:spPr>
          <a:xfrm>
            <a:off x="793790" y="4381381"/>
            <a:ext cx="13042821" cy="362903"/>
          </a:xfrm>
          <a:prstGeom prst="rect">
            <a:avLst/>
          </a:prstGeom>
          <a:noFill/>
          <a:ln/>
        </p:spPr>
        <p:txBody>
          <a:bodyPr wrap="none" lIns="0" tIns="0" rIns="0" bIns="0" rtlCol="0" anchor="t"/>
          <a:lstStyle/>
          <a:p>
            <a:pPr marL="342900" indent="-342900" algn="l">
              <a:lnSpc>
                <a:spcPts val="2850"/>
              </a:lnSpc>
              <a:buSzPct val="100000"/>
              <a:buChar char="•"/>
            </a:pPr>
            <a:r>
              <a:rPr lang="en-US" sz="1750" kern="0" spc="-36" dirty="0">
                <a:solidFill>
                  <a:srgbClr val="272525"/>
                </a:solidFill>
                <a:latin typeface="Inter" pitchFamily="34" charset="0"/>
                <a:ea typeface="Inter" pitchFamily="34" charset="-122"/>
                <a:cs typeface="Inter" pitchFamily="34" charset="-120"/>
              </a:rPr>
              <a:t>Where We Are Now</a:t>
            </a:r>
            <a:endParaRPr lang="en-US" sz="1750" dirty="0"/>
          </a:p>
        </p:txBody>
      </p:sp>
      <p:sp>
        <p:nvSpPr>
          <p:cNvPr id="5" name="Text 3"/>
          <p:cNvSpPr/>
          <p:nvPr/>
        </p:nvSpPr>
        <p:spPr>
          <a:xfrm>
            <a:off x="793790" y="4823579"/>
            <a:ext cx="13042821" cy="362903"/>
          </a:xfrm>
          <a:prstGeom prst="rect">
            <a:avLst/>
          </a:prstGeom>
          <a:noFill/>
          <a:ln/>
        </p:spPr>
        <p:txBody>
          <a:bodyPr wrap="none" lIns="0" tIns="0" rIns="0" bIns="0" rtlCol="0" anchor="t"/>
          <a:lstStyle/>
          <a:p>
            <a:pPr marL="342900" indent="-342900" algn="l">
              <a:lnSpc>
                <a:spcPts val="2850"/>
              </a:lnSpc>
              <a:buSzPct val="100000"/>
              <a:buChar char="•"/>
            </a:pPr>
            <a:r>
              <a:rPr lang="en-US" sz="1750" kern="0" spc="-36" dirty="0">
                <a:solidFill>
                  <a:srgbClr val="272525"/>
                </a:solidFill>
                <a:latin typeface="Inter" pitchFamily="34" charset="0"/>
                <a:ea typeface="Inter" pitchFamily="34" charset="-122"/>
                <a:cs typeface="Inter" pitchFamily="34" charset="-120"/>
              </a:rPr>
              <a:t>How the BOS Factory Works</a:t>
            </a:r>
            <a:endParaRPr lang="en-US" sz="1750" dirty="0"/>
          </a:p>
        </p:txBody>
      </p:sp>
      <p:sp>
        <p:nvSpPr>
          <p:cNvPr id="6" name="Text 4"/>
          <p:cNvSpPr/>
          <p:nvPr/>
        </p:nvSpPr>
        <p:spPr>
          <a:xfrm>
            <a:off x="793790" y="5265777"/>
            <a:ext cx="13042821" cy="362903"/>
          </a:xfrm>
          <a:prstGeom prst="rect">
            <a:avLst/>
          </a:prstGeom>
          <a:noFill/>
          <a:ln/>
        </p:spPr>
        <p:txBody>
          <a:bodyPr wrap="none" lIns="0" tIns="0" rIns="0" bIns="0" rtlCol="0" anchor="t"/>
          <a:lstStyle/>
          <a:p>
            <a:pPr marL="342900" indent="-342900" algn="l">
              <a:lnSpc>
                <a:spcPts val="2850"/>
              </a:lnSpc>
              <a:buSzPct val="100000"/>
              <a:buChar char="•"/>
            </a:pPr>
            <a:r>
              <a:rPr lang="en-US" sz="1750" kern="0" spc="-36" dirty="0">
                <a:solidFill>
                  <a:srgbClr val="272525"/>
                </a:solidFill>
                <a:latin typeface="Inter" pitchFamily="34" charset="0"/>
                <a:ea typeface="Inter" pitchFamily="34" charset="-122"/>
                <a:cs typeface="Inter" pitchFamily="34" charset="-120"/>
              </a:rPr>
              <a:t>First Steps to Realize Value</a:t>
            </a: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793790" y="2600920"/>
            <a:ext cx="5670590" cy="708779"/>
          </a:xfrm>
          <a:prstGeom prst="rect">
            <a:avLst/>
          </a:prstGeom>
          <a:noFill/>
          <a:ln/>
        </p:spPr>
        <p:txBody>
          <a:bodyPr wrap="none" lIns="0" tIns="0" rIns="0" bIns="0" rtlCol="0" anchor="t"/>
          <a:lstStyle/>
          <a:p>
            <a:pPr marL="0" indent="0" algn="l">
              <a:lnSpc>
                <a:spcPts val="5550"/>
              </a:lnSpc>
              <a:buNone/>
            </a:pPr>
            <a:r>
              <a:rPr lang="en-US" sz="4450" b="1" kern="0" spc="-134" dirty="0">
                <a:solidFill>
                  <a:srgbClr val="000000"/>
                </a:solidFill>
                <a:latin typeface="Inter Bold" pitchFamily="34" charset="0"/>
                <a:ea typeface="Inter Bold" pitchFamily="34" charset="-122"/>
                <a:cs typeface="Inter Bold" pitchFamily="34" charset="-120"/>
              </a:rPr>
              <a:t>Where We Are Now</a:t>
            </a:r>
            <a:endParaRPr lang="en-US" sz="4450" dirty="0"/>
          </a:p>
        </p:txBody>
      </p:sp>
      <p:sp>
        <p:nvSpPr>
          <p:cNvPr id="3" name="Text 1"/>
          <p:cNvSpPr/>
          <p:nvPr/>
        </p:nvSpPr>
        <p:spPr>
          <a:xfrm>
            <a:off x="793790" y="3763328"/>
            <a:ext cx="13042821" cy="362903"/>
          </a:xfrm>
          <a:prstGeom prst="rect">
            <a:avLst/>
          </a:prstGeom>
          <a:noFill/>
          <a:ln/>
        </p:spPr>
        <p:txBody>
          <a:bodyPr wrap="none" lIns="0" tIns="0" rIns="0" bIns="0" rtlCol="0" anchor="t"/>
          <a:lstStyle/>
          <a:p>
            <a:pPr marL="0" indent="0" algn="l">
              <a:lnSpc>
                <a:spcPts val="2850"/>
              </a:lnSpc>
              <a:buNone/>
            </a:pPr>
            <a:endParaRPr lang="en-US" sz="1750" dirty="0"/>
          </a:p>
        </p:txBody>
      </p:sp>
      <p:sp>
        <p:nvSpPr>
          <p:cNvPr id="4" name="Text 2"/>
          <p:cNvSpPr/>
          <p:nvPr/>
        </p:nvSpPr>
        <p:spPr>
          <a:xfrm>
            <a:off x="793790" y="4381381"/>
            <a:ext cx="13042821" cy="362903"/>
          </a:xfrm>
          <a:prstGeom prst="rect">
            <a:avLst/>
          </a:prstGeom>
          <a:noFill/>
          <a:ln/>
        </p:spPr>
        <p:txBody>
          <a:bodyPr wrap="none" lIns="0" tIns="0" rIns="0" bIns="0" rtlCol="0" anchor="t"/>
          <a:lstStyle/>
          <a:p>
            <a:pPr marL="342900" indent="-342900" algn="l">
              <a:lnSpc>
                <a:spcPts val="2850"/>
              </a:lnSpc>
              <a:buSzPct val="100000"/>
              <a:buChar char="•"/>
            </a:pPr>
            <a:r>
              <a:rPr lang="en-US" sz="1750" kern="0" spc="-36" dirty="0">
                <a:solidFill>
                  <a:srgbClr val="272525"/>
                </a:solidFill>
                <a:latin typeface="Inter" pitchFamily="34" charset="0"/>
                <a:ea typeface="Inter" pitchFamily="34" charset="-122"/>
                <a:cs typeface="Inter" pitchFamily="34" charset="-120"/>
              </a:rPr>
              <a:t>Observability today is </a:t>
            </a:r>
            <a:r>
              <a:rPr lang="en-US" sz="1750" b="1" kern="0" spc="-36" dirty="0">
                <a:solidFill>
                  <a:srgbClr val="272525"/>
                </a:solidFill>
                <a:latin typeface="Inter" pitchFamily="34" charset="0"/>
                <a:ea typeface="Inter" pitchFamily="34" charset="-122"/>
                <a:cs typeface="Inter" pitchFamily="34" charset="-120"/>
              </a:rPr>
              <a:t>fragmented </a:t>
            </a:r>
            <a:r>
              <a:rPr lang="en-US" sz="1750" kern="0" spc="-36" dirty="0">
                <a:solidFill>
                  <a:srgbClr val="272525"/>
                </a:solidFill>
                <a:latin typeface="Inter" pitchFamily="34" charset="0"/>
                <a:ea typeface="Inter" pitchFamily="34" charset="-122"/>
                <a:cs typeface="Inter" pitchFamily="34" charset="-120"/>
              </a:rPr>
              <a:t>— signals exist, but rarely tell the full business story.</a:t>
            </a:r>
            <a:endParaRPr lang="en-US" sz="1750" dirty="0"/>
          </a:p>
        </p:txBody>
      </p:sp>
      <p:sp>
        <p:nvSpPr>
          <p:cNvPr id="5" name="Text 3"/>
          <p:cNvSpPr/>
          <p:nvPr/>
        </p:nvSpPr>
        <p:spPr>
          <a:xfrm>
            <a:off x="793790" y="4823579"/>
            <a:ext cx="13042821" cy="362903"/>
          </a:xfrm>
          <a:prstGeom prst="rect">
            <a:avLst/>
          </a:prstGeom>
          <a:noFill/>
          <a:ln/>
        </p:spPr>
        <p:txBody>
          <a:bodyPr wrap="none" lIns="0" tIns="0" rIns="0" bIns="0" rtlCol="0" anchor="t"/>
          <a:lstStyle/>
          <a:p>
            <a:pPr marL="342900" indent="-342900" algn="l">
              <a:lnSpc>
                <a:spcPts val="2850"/>
              </a:lnSpc>
              <a:buSzPct val="100000"/>
              <a:buChar char="•"/>
            </a:pPr>
            <a:r>
              <a:rPr lang="en-US" sz="1750" kern="0" spc="-36" dirty="0">
                <a:solidFill>
                  <a:srgbClr val="272525"/>
                </a:solidFill>
                <a:latin typeface="Inter" pitchFamily="34" charset="0"/>
                <a:ea typeface="Inter" pitchFamily="34" charset="-122"/>
                <a:cs typeface="Inter" pitchFamily="34" charset="-120"/>
              </a:rPr>
              <a:t>Incident responses require too much time </a:t>
            </a:r>
            <a:r>
              <a:rPr lang="en-US" sz="1750" b="1" kern="0" spc="-36" dirty="0">
                <a:solidFill>
                  <a:srgbClr val="272525"/>
                </a:solidFill>
                <a:latin typeface="Inter" pitchFamily="34" charset="0"/>
                <a:ea typeface="Inter" pitchFamily="34" charset="-122"/>
                <a:cs typeface="Inter" pitchFamily="34" charset="-120"/>
              </a:rPr>
              <a:t>piecing together meaning</a:t>
            </a:r>
            <a:r>
              <a:rPr lang="en-US" sz="1750" kern="0" spc="-36" dirty="0">
                <a:solidFill>
                  <a:srgbClr val="272525"/>
                </a:solidFill>
                <a:latin typeface="Inter" pitchFamily="34" charset="0"/>
                <a:ea typeface="Inter" pitchFamily="34" charset="-122"/>
                <a:cs typeface="Inter" pitchFamily="34" charset="-120"/>
              </a:rPr>
              <a:t>.</a:t>
            </a:r>
            <a:endParaRPr lang="en-US" sz="1750" dirty="0"/>
          </a:p>
        </p:txBody>
      </p:sp>
      <p:sp>
        <p:nvSpPr>
          <p:cNvPr id="6" name="Text 4"/>
          <p:cNvSpPr/>
          <p:nvPr/>
        </p:nvSpPr>
        <p:spPr>
          <a:xfrm>
            <a:off x="793790" y="5265777"/>
            <a:ext cx="13042821" cy="362903"/>
          </a:xfrm>
          <a:prstGeom prst="rect">
            <a:avLst/>
          </a:prstGeom>
          <a:noFill/>
          <a:ln/>
        </p:spPr>
        <p:txBody>
          <a:bodyPr wrap="none" lIns="0" tIns="0" rIns="0" bIns="0" rtlCol="0" anchor="t"/>
          <a:lstStyle/>
          <a:p>
            <a:pPr marL="342900" indent="-342900" algn="l">
              <a:lnSpc>
                <a:spcPts val="2850"/>
              </a:lnSpc>
              <a:buSzPct val="100000"/>
              <a:buChar char="•"/>
            </a:pPr>
            <a:r>
              <a:rPr lang="en-US" sz="1750" kern="0" spc="-36" dirty="0">
                <a:solidFill>
                  <a:srgbClr val="272525"/>
                </a:solidFill>
                <a:latin typeface="Inter" pitchFamily="34" charset="0"/>
                <a:ea typeface="Inter" pitchFamily="34" charset="-122"/>
                <a:cs typeface="Inter" pitchFamily="34" charset="-120"/>
              </a:rPr>
              <a:t>Lack of </a:t>
            </a:r>
            <a:r>
              <a:rPr lang="en-US" sz="1750" b="1" kern="0" spc="-36" dirty="0">
                <a:solidFill>
                  <a:srgbClr val="272525"/>
                </a:solidFill>
                <a:latin typeface="Inter" pitchFamily="34" charset="0"/>
                <a:ea typeface="Inter" pitchFamily="34" charset="-122"/>
                <a:cs typeface="Inter" pitchFamily="34" charset="-120"/>
              </a:rPr>
              <a:t>traceability </a:t>
            </a:r>
            <a:r>
              <a:rPr lang="en-US" sz="1750" kern="0" spc="-36" dirty="0">
                <a:solidFill>
                  <a:srgbClr val="272525"/>
                </a:solidFill>
                <a:latin typeface="Inter" pitchFamily="34" charset="0"/>
                <a:ea typeface="Inter" pitchFamily="34" charset="-122"/>
                <a:cs typeface="Inter" pitchFamily="34" charset="-120"/>
              </a:rPr>
              <a:t>creates </a:t>
            </a:r>
            <a:r>
              <a:rPr lang="en-US" sz="1750" b="1" kern="0" spc="-36" dirty="0">
                <a:solidFill>
                  <a:srgbClr val="272525"/>
                </a:solidFill>
                <a:latin typeface="Inter" pitchFamily="34" charset="0"/>
                <a:ea typeface="Inter" pitchFamily="34" charset="-122"/>
                <a:cs typeface="Inter" pitchFamily="34" charset="-120"/>
              </a:rPr>
              <a:t>systemic </a:t>
            </a:r>
            <a:r>
              <a:rPr lang="en-US" sz="1750" kern="0" spc="-36" dirty="0">
                <a:solidFill>
                  <a:srgbClr val="272525"/>
                </a:solidFill>
                <a:latin typeface="Inter" pitchFamily="34" charset="0"/>
                <a:ea typeface="Inter" pitchFamily="34" charset="-122"/>
                <a:cs typeface="Inter" pitchFamily="34" charset="-120"/>
              </a:rPr>
              <a:t>risks, not just isolated inefficiencies.</a:t>
            </a: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793790" y="1855232"/>
            <a:ext cx="11145679" cy="708779"/>
          </a:xfrm>
          <a:prstGeom prst="rect">
            <a:avLst/>
          </a:prstGeom>
          <a:noFill/>
          <a:ln/>
        </p:spPr>
        <p:txBody>
          <a:bodyPr wrap="none" lIns="0" tIns="0" rIns="0" bIns="0" rtlCol="0" anchor="t"/>
          <a:lstStyle/>
          <a:p>
            <a:pPr marL="0" indent="0" algn="l">
              <a:lnSpc>
                <a:spcPts val="5550"/>
              </a:lnSpc>
              <a:buNone/>
            </a:pPr>
            <a:r>
              <a:rPr lang="en-US" sz="4450" b="1" kern="0" spc="-134" dirty="0">
                <a:solidFill>
                  <a:srgbClr val="000000"/>
                </a:solidFill>
                <a:latin typeface="Inter Bold" pitchFamily="34" charset="0"/>
                <a:ea typeface="Inter Bold" pitchFamily="34" charset="-122"/>
                <a:cs typeface="Inter Bold" pitchFamily="34" charset="-120"/>
              </a:rPr>
              <a:t>Our Core Belief: What Makes BOS Different</a:t>
            </a:r>
            <a:endParaRPr lang="en-US" sz="4450" dirty="0"/>
          </a:p>
        </p:txBody>
      </p:sp>
      <p:sp>
        <p:nvSpPr>
          <p:cNvPr id="3" name="Text 1"/>
          <p:cNvSpPr/>
          <p:nvPr/>
        </p:nvSpPr>
        <p:spPr>
          <a:xfrm>
            <a:off x="1133951" y="3272790"/>
            <a:ext cx="12702659" cy="725805"/>
          </a:xfrm>
          <a:prstGeom prst="rect">
            <a:avLst/>
          </a:prstGeom>
          <a:noFill/>
          <a:ln/>
        </p:spPr>
        <p:txBody>
          <a:bodyPr wrap="square" lIns="0" tIns="0" rIns="0" bIns="0" rtlCol="0" anchor="t"/>
          <a:lstStyle/>
          <a:p>
            <a:pPr marL="0" indent="0" algn="l">
              <a:lnSpc>
                <a:spcPts val="2850"/>
              </a:lnSpc>
              <a:buNone/>
            </a:pPr>
            <a:r>
              <a:rPr lang="en-US" sz="1750" i="1" kern="0" spc="-36" dirty="0">
                <a:solidFill>
                  <a:srgbClr val="272525"/>
                </a:solidFill>
                <a:latin typeface="Inter" pitchFamily="34" charset="0"/>
                <a:ea typeface="Inter" pitchFamily="34" charset="-122"/>
                <a:cs typeface="Inter" pitchFamily="34" charset="-120"/>
              </a:rPr>
              <a:t>"Teams will only succeed in implementing Business Observability—or any significant transformation—if the </a:t>
            </a:r>
            <a:r>
              <a:rPr lang="en-US" sz="1750" b="1" i="1" kern="0" spc="-36" dirty="0">
                <a:solidFill>
                  <a:srgbClr val="272525"/>
                </a:solidFill>
                <a:latin typeface="Inter" pitchFamily="34" charset="0"/>
                <a:ea typeface="Inter" pitchFamily="34" charset="-122"/>
                <a:cs typeface="Inter" pitchFamily="34" charset="-120"/>
              </a:rPr>
              <a:t>system explicitly teaches </a:t>
            </a:r>
            <a:r>
              <a:rPr lang="en-US" sz="1750" i="1" kern="0" spc="-36" dirty="0">
                <a:solidFill>
                  <a:srgbClr val="272525"/>
                </a:solidFill>
                <a:latin typeface="Inter" pitchFamily="34" charset="0"/>
                <a:ea typeface="Inter" pitchFamily="34" charset="-122"/>
                <a:cs typeface="Inter" pitchFamily="34" charset="-120"/>
              </a:rPr>
              <a:t>ownership, relevance, and responsibility at every step."</a:t>
            </a:r>
            <a:endParaRPr lang="en-US" sz="1750" dirty="0"/>
          </a:p>
        </p:txBody>
      </p:sp>
      <p:sp>
        <p:nvSpPr>
          <p:cNvPr id="4" name="Shape 2"/>
          <p:cNvSpPr/>
          <p:nvPr/>
        </p:nvSpPr>
        <p:spPr>
          <a:xfrm>
            <a:off x="793790" y="3017639"/>
            <a:ext cx="30480" cy="1236107"/>
          </a:xfrm>
          <a:prstGeom prst="rect">
            <a:avLst/>
          </a:prstGeom>
          <a:solidFill>
            <a:srgbClr val="4950BC"/>
          </a:solidFill>
          <a:ln/>
        </p:spPr>
        <p:txBody>
          <a:bodyPr/>
          <a:lstStyle/>
          <a:p>
            <a:endParaRPr lang="en-US"/>
          </a:p>
        </p:txBody>
      </p:sp>
      <p:sp>
        <p:nvSpPr>
          <p:cNvPr id="5" name="Text 3"/>
          <p:cNvSpPr/>
          <p:nvPr/>
        </p:nvSpPr>
        <p:spPr>
          <a:xfrm>
            <a:off x="793790" y="4508897"/>
            <a:ext cx="13042821" cy="362903"/>
          </a:xfrm>
          <a:prstGeom prst="rect">
            <a:avLst/>
          </a:prstGeom>
          <a:noFill/>
          <a:ln/>
        </p:spPr>
        <p:txBody>
          <a:bodyPr wrap="none" lIns="0" tIns="0" rIns="0" bIns="0" rtlCol="0" anchor="t"/>
          <a:lstStyle/>
          <a:p>
            <a:pPr marL="0" indent="0" algn="l">
              <a:lnSpc>
                <a:spcPts val="2850"/>
              </a:lnSpc>
              <a:buNone/>
            </a:pPr>
            <a:r>
              <a:rPr lang="en-US" sz="1750" b="1" kern="0" spc="-36" dirty="0">
                <a:solidFill>
                  <a:srgbClr val="272525"/>
                </a:solidFill>
                <a:latin typeface="Inter" pitchFamily="34" charset="0"/>
                <a:ea typeface="Inter" pitchFamily="34" charset="-122"/>
                <a:cs typeface="Inter" pitchFamily="34" charset="-120"/>
              </a:rPr>
              <a:t>Core Principles:</a:t>
            </a:r>
            <a:endParaRPr lang="en-US" sz="1750" dirty="0"/>
          </a:p>
        </p:txBody>
      </p:sp>
      <p:sp>
        <p:nvSpPr>
          <p:cNvPr id="6" name="Text 4"/>
          <p:cNvSpPr/>
          <p:nvPr/>
        </p:nvSpPr>
        <p:spPr>
          <a:xfrm>
            <a:off x="793790" y="5126950"/>
            <a:ext cx="13042821" cy="362903"/>
          </a:xfrm>
          <a:prstGeom prst="rect">
            <a:avLst/>
          </a:prstGeom>
          <a:noFill/>
          <a:ln/>
        </p:spPr>
        <p:txBody>
          <a:bodyPr wrap="none" lIns="0" tIns="0" rIns="0" bIns="0" rtlCol="0" anchor="t"/>
          <a:lstStyle/>
          <a:p>
            <a:pPr marL="342900" indent="-342900" algn="l">
              <a:lnSpc>
                <a:spcPts val="2850"/>
              </a:lnSpc>
              <a:buSzPct val="100000"/>
              <a:buChar char="•"/>
            </a:pPr>
            <a:r>
              <a:rPr lang="en-US" sz="1750" b="1" kern="0" spc="-36" dirty="0">
                <a:solidFill>
                  <a:srgbClr val="272525"/>
                </a:solidFill>
                <a:latin typeface="Inter" pitchFamily="34" charset="0"/>
                <a:ea typeface="Inter" pitchFamily="34" charset="-122"/>
                <a:cs typeface="Inter" pitchFamily="34" charset="-120"/>
              </a:rPr>
              <a:t>Ownership</a:t>
            </a:r>
            <a:r>
              <a:rPr lang="en-US" sz="1750" kern="0" spc="-36" dirty="0">
                <a:solidFill>
                  <a:srgbClr val="272525"/>
                </a:solidFill>
                <a:latin typeface="Inter" pitchFamily="34" charset="0"/>
                <a:ea typeface="Inter" pitchFamily="34" charset="-122"/>
                <a:cs typeface="Inter" pitchFamily="34" charset="-120"/>
              </a:rPr>
              <a:t>: Every signal and metric must have a clear, accountable owner.</a:t>
            </a:r>
            <a:endParaRPr lang="en-US" sz="1750" dirty="0"/>
          </a:p>
        </p:txBody>
      </p:sp>
      <p:sp>
        <p:nvSpPr>
          <p:cNvPr id="7" name="Text 5"/>
          <p:cNvSpPr/>
          <p:nvPr/>
        </p:nvSpPr>
        <p:spPr>
          <a:xfrm>
            <a:off x="793790" y="5569148"/>
            <a:ext cx="13042821" cy="362903"/>
          </a:xfrm>
          <a:prstGeom prst="rect">
            <a:avLst/>
          </a:prstGeom>
          <a:noFill/>
          <a:ln/>
        </p:spPr>
        <p:txBody>
          <a:bodyPr wrap="none" lIns="0" tIns="0" rIns="0" bIns="0" rtlCol="0" anchor="t"/>
          <a:lstStyle/>
          <a:p>
            <a:pPr marL="342900" indent="-342900" algn="l">
              <a:lnSpc>
                <a:spcPts val="2850"/>
              </a:lnSpc>
              <a:buSzPct val="100000"/>
              <a:buChar char="•"/>
            </a:pPr>
            <a:r>
              <a:rPr lang="en-US" sz="1750" b="1" kern="0" spc="-36" dirty="0">
                <a:solidFill>
                  <a:srgbClr val="272525"/>
                </a:solidFill>
                <a:latin typeface="Inter" pitchFamily="34" charset="0"/>
                <a:ea typeface="Inter" pitchFamily="34" charset="-122"/>
                <a:cs typeface="Inter" pitchFamily="34" charset="-120"/>
              </a:rPr>
              <a:t>Relevance</a:t>
            </a:r>
            <a:r>
              <a:rPr lang="en-US" sz="1750" kern="0" spc="-36" dirty="0">
                <a:solidFill>
                  <a:srgbClr val="272525"/>
                </a:solidFill>
                <a:latin typeface="Inter" pitchFamily="34" charset="0"/>
                <a:ea typeface="Inter" pitchFamily="34" charset="-122"/>
                <a:cs typeface="Inter" pitchFamily="34" charset="-120"/>
              </a:rPr>
              <a:t>: Technical monitoring must directly connect to business outcomes.</a:t>
            </a:r>
            <a:endParaRPr lang="en-US" sz="1750" dirty="0"/>
          </a:p>
        </p:txBody>
      </p:sp>
      <p:sp>
        <p:nvSpPr>
          <p:cNvPr id="8" name="Text 6"/>
          <p:cNvSpPr/>
          <p:nvPr/>
        </p:nvSpPr>
        <p:spPr>
          <a:xfrm>
            <a:off x="793790" y="6011347"/>
            <a:ext cx="13042821" cy="362903"/>
          </a:xfrm>
          <a:prstGeom prst="rect">
            <a:avLst/>
          </a:prstGeom>
          <a:noFill/>
          <a:ln/>
        </p:spPr>
        <p:txBody>
          <a:bodyPr wrap="none" lIns="0" tIns="0" rIns="0" bIns="0" rtlCol="0" anchor="t"/>
          <a:lstStyle/>
          <a:p>
            <a:pPr marL="342900" indent="-342900" algn="l">
              <a:lnSpc>
                <a:spcPts val="2850"/>
              </a:lnSpc>
              <a:buSzPct val="100000"/>
              <a:buChar char="•"/>
            </a:pPr>
            <a:r>
              <a:rPr lang="en-US" sz="1750" b="1" kern="0" spc="-36" dirty="0">
                <a:solidFill>
                  <a:srgbClr val="272525"/>
                </a:solidFill>
                <a:latin typeface="Inter" pitchFamily="34" charset="0"/>
                <a:ea typeface="Inter" pitchFamily="34" charset="-122"/>
                <a:cs typeface="Inter" pitchFamily="34" charset="-120"/>
              </a:rPr>
              <a:t>Responsibility</a:t>
            </a:r>
            <a:r>
              <a:rPr lang="en-US" sz="1750" kern="0" spc="-36" dirty="0">
                <a:solidFill>
                  <a:srgbClr val="272525"/>
                </a:solidFill>
                <a:latin typeface="Inter" pitchFamily="34" charset="0"/>
                <a:ea typeface="Inter" pitchFamily="34" charset="-122"/>
                <a:cs typeface="Inter" pitchFamily="34" charset="-120"/>
              </a:rPr>
              <a:t>: Shared accountability across Product, Development, and Platform teams.</a:t>
            </a: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793790" y="877253"/>
            <a:ext cx="13042821" cy="1417558"/>
          </a:xfrm>
          <a:prstGeom prst="rect">
            <a:avLst/>
          </a:prstGeom>
          <a:noFill/>
          <a:ln/>
        </p:spPr>
        <p:txBody>
          <a:bodyPr wrap="square" lIns="0" tIns="0" rIns="0" bIns="0" rtlCol="0" anchor="t"/>
          <a:lstStyle/>
          <a:p>
            <a:pPr marL="0" indent="0" algn="l">
              <a:lnSpc>
                <a:spcPts val="5550"/>
              </a:lnSpc>
              <a:buNone/>
            </a:pPr>
            <a:r>
              <a:rPr lang="en-US" sz="4450" b="1" kern="0" spc="-134" dirty="0">
                <a:solidFill>
                  <a:srgbClr val="000000"/>
                </a:solidFill>
                <a:latin typeface="Inter Bold" pitchFamily="34" charset="0"/>
                <a:ea typeface="Inter Bold" pitchFamily="34" charset="-122"/>
                <a:cs typeface="Inter Bold" pitchFamily="34" charset="-120"/>
              </a:rPr>
              <a:t>Structured. Modular. Focused on Business Outcomes.</a:t>
            </a:r>
            <a:endParaRPr lang="en-US" sz="4450" dirty="0"/>
          </a:p>
        </p:txBody>
      </p:sp>
      <p:sp>
        <p:nvSpPr>
          <p:cNvPr id="3" name="Text 1"/>
          <p:cNvSpPr/>
          <p:nvPr/>
        </p:nvSpPr>
        <p:spPr>
          <a:xfrm>
            <a:off x="793790" y="2748439"/>
            <a:ext cx="13042821" cy="362903"/>
          </a:xfrm>
          <a:prstGeom prst="rect">
            <a:avLst/>
          </a:prstGeom>
          <a:noFill/>
          <a:ln/>
        </p:spPr>
        <p:txBody>
          <a:bodyPr wrap="none" lIns="0" tIns="0" rIns="0" bIns="0" rtlCol="0" anchor="t"/>
          <a:lstStyle/>
          <a:p>
            <a:pPr marL="0" indent="0" algn="l">
              <a:lnSpc>
                <a:spcPts val="2850"/>
              </a:lnSpc>
              <a:buNone/>
            </a:pPr>
            <a:r>
              <a:rPr lang="en-US" sz="1750" kern="0" spc="-36" dirty="0">
                <a:solidFill>
                  <a:srgbClr val="272525"/>
                </a:solidFill>
                <a:latin typeface="Inter" pitchFamily="34" charset="0"/>
                <a:ea typeface="Inter" pitchFamily="34" charset="-122"/>
                <a:cs typeface="Inter" pitchFamily="34" charset="-120"/>
              </a:rPr>
              <a:t>Key Points:</a:t>
            </a:r>
            <a:endParaRPr lang="en-US" sz="1750" dirty="0"/>
          </a:p>
        </p:txBody>
      </p:sp>
      <p:sp>
        <p:nvSpPr>
          <p:cNvPr id="4" name="Text 2"/>
          <p:cNvSpPr/>
          <p:nvPr/>
        </p:nvSpPr>
        <p:spPr>
          <a:xfrm>
            <a:off x="793790" y="3366492"/>
            <a:ext cx="13042821" cy="362903"/>
          </a:xfrm>
          <a:prstGeom prst="rect">
            <a:avLst/>
          </a:prstGeom>
          <a:noFill/>
          <a:ln/>
        </p:spPr>
        <p:txBody>
          <a:bodyPr wrap="none" lIns="0" tIns="0" rIns="0" bIns="0" rtlCol="0" anchor="t"/>
          <a:lstStyle/>
          <a:p>
            <a:pPr marL="342900" indent="-342900" algn="l">
              <a:lnSpc>
                <a:spcPts val="2850"/>
              </a:lnSpc>
              <a:buSzPct val="100000"/>
              <a:buChar char="•"/>
            </a:pPr>
            <a:r>
              <a:rPr lang="en-US" sz="1750" kern="0" spc="-36" dirty="0">
                <a:solidFill>
                  <a:srgbClr val="272525"/>
                </a:solidFill>
                <a:latin typeface="Inter" pitchFamily="34" charset="0"/>
                <a:ea typeface="Inter" pitchFamily="34" charset="-122"/>
                <a:cs typeface="Inter" pitchFamily="34" charset="-120"/>
              </a:rPr>
              <a:t>The BOS Factory isn't a one-time build — it's a </a:t>
            </a:r>
            <a:r>
              <a:rPr lang="en-US" sz="1750" b="1" kern="0" spc="-36" dirty="0">
                <a:solidFill>
                  <a:srgbClr val="272525"/>
                </a:solidFill>
                <a:latin typeface="Inter" pitchFamily="34" charset="0"/>
                <a:ea typeface="Inter" pitchFamily="34" charset="-122"/>
                <a:cs typeface="Inter" pitchFamily="34" charset="-120"/>
              </a:rPr>
              <a:t>system of repeatable steps</a:t>
            </a:r>
            <a:r>
              <a:rPr lang="en-US" sz="1750" kern="0" spc="-36" dirty="0">
                <a:solidFill>
                  <a:srgbClr val="272525"/>
                </a:solidFill>
                <a:latin typeface="Inter" pitchFamily="34" charset="0"/>
                <a:ea typeface="Inter" pitchFamily="34" charset="-122"/>
                <a:cs typeface="Inter" pitchFamily="34" charset="-120"/>
              </a:rPr>
              <a:t>.</a:t>
            </a:r>
            <a:endParaRPr lang="en-US" sz="1750" dirty="0"/>
          </a:p>
        </p:txBody>
      </p:sp>
      <p:sp>
        <p:nvSpPr>
          <p:cNvPr id="5" name="Text 3"/>
          <p:cNvSpPr/>
          <p:nvPr/>
        </p:nvSpPr>
        <p:spPr>
          <a:xfrm>
            <a:off x="793790" y="3808690"/>
            <a:ext cx="13042821" cy="362903"/>
          </a:xfrm>
          <a:prstGeom prst="rect">
            <a:avLst/>
          </a:prstGeom>
          <a:noFill/>
          <a:ln/>
        </p:spPr>
        <p:txBody>
          <a:bodyPr wrap="none" lIns="0" tIns="0" rIns="0" bIns="0" rtlCol="0" anchor="t"/>
          <a:lstStyle/>
          <a:p>
            <a:pPr marL="342900" indent="-342900" algn="l">
              <a:lnSpc>
                <a:spcPts val="2850"/>
              </a:lnSpc>
              <a:buSzPct val="100000"/>
              <a:buChar char="•"/>
            </a:pPr>
            <a:r>
              <a:rPr lang="en-US" sz="1750" kern="0" spc="-36" dirty="0">
                <a:solidFill>
                  <a:srgbClr val="272525"/>
                </a:solidFill>
                <a:latin typeface="Inter" pitchFamily="34" charset="0"/>
                <a:ea typeface="Inter" pitchFamily="34" charset="-122"/>
                <a:cs typeface="Inter" pitchFamily="34" charset="-120"/>
              </a:rPr>
              <a:t>Each step produces </a:t>
            </a:r>
            <a:r>
              <a:rPr lang="en-US" sz="1750" b="1" kern="0" spc="-36" dirty="0">
                <a:solidFill>
                  <a:srgbClr val="272525"/>
                </a:solidFill>
                <a:latin typeface="Inter" pitchFamily="34" charset="0"/>
                <a:ea typeface="Inter" pitchFamily="34" charset="-122"/>
                <a:cs typeface="Inter" pitchFamily="34" charset="-120"/>
              </a:rPr>
              <a:t>traceable </a:t>
            </a:r>
            <a:r>
              <a:rPr lang="en-US" sz="1750" kern="0" spc="-36" dirty="0">
                <a:solidFill>
                  <a:srgbClr val="272525"/>
                </a:solidFill>
                <a:latin typeface="Inter" pitchFamily="34" charset="0"/>
                <a:ea typeface="Inter" pitchFamily="34" charset="-122"/>
                <a:cs typeface="Inter" pitchFamily="34" charset="-120"/>
              </a:rPr>
              <a:t>outcomes, </a:t>
            </a:r>
            <a:r>
              <a:rPr lang="en-US" sz="1750" b="1" kern="0" spc="-36" dirty="0">
                <a:solidFill>
                  <a:srgbClr val="272525"/>
                </a:solidFill>
                <a:latin typeface="Inter" pitchFamily="34" charset="0"/>
                <a:ea typeface="Inter" pitchFamily="34" charset="-122"/>
                <a:cs typeface="Inter" pitchFamily="34" charset="-120"/>
              </a:rPr>
              <a:t>owned </a:t>
            </a:r>
            <a:r>
              <a:rPr lang="en-US" sz="1750" kern="0" spc="-36" dirty="0">
                <a:solidFill>
                  <a:srgbClr val="272525"/>
                </a:solidFill>
                <a:latin typeface="Inter" pitchFamily="34" charset="0"/>
                <a:ea typeface="Inter" pitchFamily="34" charset="-122"/>
                <a:cs typeface="Inter" pitchFamily="34" charset="-120"/>
              </a:rPr>
              <a:t>signals, and </a:t>
            </a:r>
            <a:r>
              <a:rPr lang="en-US" sz="1750" b="1" kern="0" spc="-36" dirty="0">
                <a:solidFill>
                  <a:srgbClr val="272525"/>
                </a:solidFill>
                <a:latin typeface="Inter" pitchFamily="34" charset="0"/>
                <a:ea typeface="Inter" pitchFamily="34" charset="-122"/>
                <a:cs typeface="Inter" pitchFamily="34" charset="-120"/>
              </a:rPr>
              <a:t>actionable </a:t>
            </a:r>
            <a:r>
              <a:rPr lang="en-US" sz="1750" kern="0" spc="-36" dirty="0">
                <a:solidFill>
                  <a:srgbClr val="272525"/>
                </a:solidFill>
                <a:latin typeface="Inter" pitchFamily="34" charset="0"/>
                <a:ea typeface="Inter" pitchFamily="34" charset="-122"/>
                <a:cs typeface="Inter" pitchFamily="34" charset="-120"/>
              </a:rPr>
              <a:t>insights.</a:t>
            </a:r>
            <a:endParaRPr lang="en-US" sz="1750" dirty="0"/>
          </a:p>
        </p:txBody>
      </p:sp>
      <p:sp>
        <p:nvSpPr>
          <p:cNvPr id="6" name="Text 4"/>
          <p:cNvSpPr/>
          <p:nvPr/>
        </p:nvSpPr>
        <p:spPr>
          <a:xfrm>
            <a:off x="793790" y="4250888"/>
            <a:ext cx="13042821" cy="362903"/>
          </a:xfrm>
          <a:prstGeom prst="rect">
            <a:avLst/>
          </a:prstGeom>
          <a:noFill/>
          <a:ln/>
        </p:spPr>
        <p:txBody>
          <a:bodyPr wrap="none" lIns="0" tIns="0" rIns="0" bIns="0" rtlCol="0" anchor="t"/>
          <a:lstStyle/>
          <a:p>
            <a:pPr marL="342900" indent="-342900" algn="l">
              <a:lnSpc>
                <a:spcPts val="2850"/>
              </a:lnSpc>
              <a:buSzPct val="100000"/>
              <a:buChar char="•"/>
            </a:pPr>
            <a:r>
              <a:rPr lang="en-US" sz="1750" kern="0" spc="-36" dirty="0">
                <a:solidFill>
                  <a:srgbClr val="272525"/>
                </a:solidFill>
                <a:latin typeface="Inter" pitchFamily="34" charset="0"/>
                <a:ea typeface="Inter" pitchFamily="34" charset="-122"/>
                <a:cs typeface="Inter" pitchFamily="34" charset="-120"/>
              </a:rPr>
              <a:t>It's designed to </a:t>
            </a:r>
            <a:r>
              <a:rPr lang="en-US" sz="1750" b="1" kern="0" spc="-36" dirty="0">
                <a:solidFill>
                  <a:srgbClr val="272525"/>
                </a:solidFill>
                <a:latin typeface="Inter" pitchFamily="34" charset="0"/>
                <a:ea typeface="Inter" pitchFamily="34" charset="-122"/>
                <a:cs typeface="Inter" pitchFamily="34" charset="-120"/>
              </a:rPr>
              <a:t>scale </a:t>
            </a:r>
            <a:r>
              <a:rPr lang="en-US" sz="1750" kern="0" spc="-36" dirty="0">
                <a:solidFill>
                  <a:srgbClr val="272525"/>
                </a:solidFill>
                <a:latin typeface="Inter" pitchFamily="34" charset="0"/>
                <a:ea typeface="Inter" pitchFamily="34" charset="-122"/>
                <a:cs typeface="Inter" pitchFamily="34" charset="-120"/>
              </a:rPr>
              <a:t>across processes, teams, and evolving business needs.</a:t>
            </a:r>
            <a:endParaRPr lang="en-US" sz="1750" dirty="0"/>
          </a:p>
        </p:txBody>
      </p:sp>
      <p:sp>
        <p:nvSpPr>
          <p:cNvPr id="7" name="Text 5"/>
          <p:cNvSpPr/>
          <p:nvPr/>
        </p:nvSpPr>
        <p:spPr>
          <a:xfrm>
            <a:off x="793790" y="4868942"/>
            <a:ext cx="13042821" cy="362903"/>
          </a:xfrm>
          <a:prstGeom prst="rect">
            <a:avLst/>
          </a:prstGeom>
          <a:noFill/>
          <a:ln/>
        </p:spPr>
        <p:txBody>
          <a:bodyPr wrap="none" lIns="0" tIns="0" rIns="0" bIns="0" rtlCol="0" anchor="t"/>
          <a:lstStyle/>
          <a:p>
            <a:pPr marL="0" indent="0" algn="l">
              <a:lnSpc>
                <a:spcPts val="2850"/>
              </a:lnSpc>
              <a:buNone/>
            </a:pPr>
            <a:endParaRPr lang="en-US" sz="1750" dirty="0"/>
          </a:p>
        </p:txBody>
      </p:sp>
      <p:sp>
        <p:nvSpPr>
          <p:cNvPr id="8" name="Text 6"/>
          <p:cNvSpPr/>
          <p:nvPr/>
        </p:nvSpPr>
        <p:spPr>
          <a:xfrm>
            <a:off x="793790" y="5486995"/>
            <a:ext cx="13042821" cy="362903"/>
          </a:xfrm>
          <a:prstGeom prst="rect">
            <a:avLst/>
          </a:prstGeom>
          <a:noFill/>
          <a:ln/>
        </p:spPr>
        <p:txBody>
          <a:bodyPr wrap="none" lIns="0" tIns="0" rIns="0" bIns="0" rtlCol="0" anchor="t"/>
          <a:lstStyle/>
          <a:p>
            <a:pPr marL="0" indent="0" algn="l">
              <a:lnSpc>
                <a:spcPts val="2850"/>
              </a:lnSpc>
              <a:buNone/>
            </a:pPr>
            <a:r>
              <a:rPr lang="en-US" sz="1750" b="1" kern="0" spc="-36" dirty="0">
                <a:solidFill>
                  <a:srgbClr val="272525"/>
                </a:solidFill>
                <a:latin typeface="Inter" pitchFamily="34" charset="0"/>
                <a:ea typeface="Inter" pitchFamily="34" charset="-122"/>
                <a:cs typeface="Inter" pitchFamily="34" charset="-120"/>
              </a:rPr>
              <a:t>Direct Business Connection Points:</a:t>
            </a:r>
            <a:endParaRPr lang="en-US" sz="1750" dirty="0"/>
          </a:p>
        </p:txBody>
      </p:sp>
      <p:sp>
        <p:nvSpPr>
          <p:cNvPr id="9" name="Text 7"/>
          <p:cNvSpPr/>
          <p:nvPr/>
        </p:nvSpPr>
        <p:spPr>
          <a:xfrm>
            <a:off x="793790" y="6105049"/>
            <a:ext cx="13042821" cy="362903"/>
          </a:xfrm>
          <a:prstGeom prst="rect">
            <a:avLst/>
          </a:prstGeom>
          <a:noFill/>
          <a:ln/>
        </p:spPr>
        <p:txBody>
          <a:bodyPr wrap="none" lIns="0" tIns="0" rIns="0" bIns="0" rtlCol="0" anchor="t"/>
          <a:lstStyle/>
          <a:p>
            <a:pPr marL="342900" indent="-342900" algn="l">
              <a:lnSpc>
                <a:spcPts val="2850"/>
              </a:lnSpc>
              <a:buSzPct val="100000"/>
              <a:buChar char="•"/>
            </a:pPr>
            <a:r>
              <a:rPr lang="en-US" sz="1750" b="1" kern="0" spc="-36" dirty="0">
                <a:solidFill>
                  <a:srgbClr val="272525"/>
                </a:solidFill>
                <a:latin typeface="Inter" pitchFamily="34" charset="0"/>
                <a:ea typeface="Inter" pitchFamily="34" charset="-122"/>
                <a:cs typeface="Inter" pitchFamily="34" charset="-120"/>
              </a:rPr>
              <a:t>Start of Day Reviews</a:t>
            </a:r>
            <a:r>
              <a:rPr lang="en-US" sz="1750" kern="0" spc="-36" dirty="0">
                <a:solidFill>
                  <a:srgbClr val="272525"/>
                </a:solidFill>
                <a:latin typeface="Inter" pitchFamily="34" charset="0"/>
                <a:ea typeface="Inter" pitchFamily="34" charset="-122"/>
                <a:cs typeface="Inter" pitchFamily="34" charset="-120"/>
              </a:rPr>
              <a:t>: Provides clear business context for daily operational reviews.</a:t>
            </a:r>
            <a:endParaRPr lang="en-US" sz="1750" dirty="0"/>
          </a:p>
        </p:txBody>
      </p:sp>
      <p:sp>
        <p:nvSpPr>
          <p:cNvPr id="10" name="Text 8"/>
          <p:cNvSpPr/>
          <p:nvPr/>
        </p:nvSpPr>
        <p:spPr>
          <a:xfrm>
            <a:off x="793790" y="6547247"/>
            <a:ext cx="13042821" cy="362903"/>
          </a:xfrm>
          <a:prstGeom prst="rect">
            <a:avLst/>
          </a:prstGeom>
          <a:noFill/>
          <a:ln/>
        </p:spPr>
        <p:txBody>
          <a:bodyPr wrap="none" lIns="0" tIns="0" rIns="0" bIns="0" rtlCol="0" anchor="t"/>
          <a:lstStyle/>
          <a:p>
            <a:pPr marL="342900" indent="-342900" algn="l">
              <a:lnSpc>
                <a:spcPts val="2850"/>
              </a:lnSpc>
              <a:buSzPct val="100000"/>
              <a:buChar char="•"/>
            </a:pPr>
            <a:r>
              <a:rPr lang="en-US" sz="1750" b="1" kern="0" spc="-36" dirty="0">
                <a:solidFill>
                  <a:srgbClr val="272525"/>
                </a:solidFill>
                <a:latin typeface="Inter" pitchFamily="34" charset="0"/>
                <a:ea typeface="Inter" pitchFamily="34" charset="-122"/>
                <a:cs typeface="Inter" pitchFamily="34" charset="-120"/>
              </a:rPr>
              <a:t>Incident Respons</a:t>
            </a:r>
            <a:r>
              <a:rPr lang="en-US" sz="1750" kern="0" spc="-36" dirty="0">
                <a:solidFill>
                  <a:srgbClr val="272525"/>
                </a:solidFill>
                <a:latin typeface="Inter" pitchFamily="34" charset="0"/>
                <a:ea typeface="Inter" pitchFamily="34" charset="-122"/>
                <a:cs typeface="Inter" pitchFamily="34" charset="-120"/>
              </a:rPr>
              <a:t>e: Immediately shows business impact when technical issues arise.</a:t>
            </a:r>
            <a:endParaRPr lang="en-US" sz="1750" dirty="0"/>
          </a:p>
        </p:txBody>
      </p:sp>
      <p:sp>
        <p:nvSpPr>
          <p:cNvPr id="11" name="Text 9"/>
          <p:cNvSpPr/>
          <p:nvPr/>
        </p:nvSpPr>
        <p:spPr>
          <a:xfrm>
            <a:off x="793790" y="6989445"/>
            <a:ext cx="13042821" cy="362903"/>
          </a:xfrm>
          <a:prstGeom prst="rect">
            <a:avLst/>
          </a:prstGeom>
          <a:noFill/>
          <a:ln/>
        </p:spPr>
        <p:txBody>
          <a:bodyPr wrap="none" lIns="0" tIns="0" rIns="0" bIns="0" rtlCol="0" anchor="t"/>
          <a:lstStyle/>
          <a:p>
            <a:pPr marL="342900" indent="-342900" algn="l">
              <a:lnSpc>
                <a:spcPts val="2850"/>
              </a:lnSpc>
              <a:buSzPct val="100000"/>
              <a:buChar char="•"/>
            </a:pPr>
            <a:r>
              <a:rPr lang="en-US" sz="1750" b="1" kern="0" spc="-36" dirty="0">
                <a:solidFill>
                  <a:srgbClr val="272525"/>
                </a:solidFill>
                <a:latin typeface="Inter" pitchFamily="34" charset="0"/>
                <a:ea typeface="Inter" pitchFamily="34" charset="-122"/>
                <a:cs typeface="Inter" pitchFamily="34" charset="-120"/>
              </a:rPr>
              <a:t>Accountability</a:t>
            </a:r>
            <a:r>
              <a:rPr lang="en-US" sz="1750" kern="0" spc="-36" dirty="0">
                <a:solidFill>
                  <a:srgbClr val="272525"/>
                </a:solidFill>
                <a:latin typeface="Inter" pitchFamily="34" charset="0"/>
                <a:ea typeface="Inter" pitchFamily="34" charset="-122"/>
                <a:cs typeface="Inter" pitchFamily="34" charset="-120"/>
              </a:rPr>
              <a:t>: Creates traceability from technical signals to business outcomes.</a:t>
            </a:r>
            <a:endParaRPr lang="en-US" sz="17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793790" y="1540669"/>
            <a:ext cx="6788110" cy="708779"/>
          </a:xfrm>
          <a:prstGeom prst="rect">
            <a:avLst/>
          </a:prstGeom>
          <a:noFill/>
          <a:ln/>
        </p:spPr>
        <p:txBody>
          <a:bodyPr wrap="none" lIns="0" tIns="0" rIns="0" bIns="0" rtlCol="0" anchor="t"/>
          <a:lstStyle/>
          <a:p>
            <a:pPr marL="0" indent="0" algn="l">
              <a:lnSpc>
                <a:spcPts val="5550"/>
              </a:lnSpc>
              <a:buNone/>
            </a:pPr>
            <a:r>
              <a:rPr lang="en-US" sz="4450" b="1" kern="0" spc="-134" dirty="0">
                <a:solidFill>
                  <a:srgbClr val="000000"/>
                </a:solidFill>
                <a:latin typeface="Inter Bold" pitchFamily="34" charset="0"/>
                <a:ea typeface="Inter Bold" pitchFamily="34" charset="-122"/>
                <a:cs typeface="Inter Bold" pitchFamily="34" charset="-120"/>
              </a:rPr>
              <a:t>BOS Factory System View</a:t>
            </a:r>
            <a:endParaRPr lang="en-US" sz="4450" dirty="0"/>
          </a:p>
        </p:txBody>
      </p:sp>
      <p:sp>
        <p:nvSpPr>
          <p:cNvPr id="3" name="Text 1"/>
          <p:cNvSpPr/>
          <p:nvPr/>
        </p:nvSpPr>
        <p:spPr>
          <a:xfrm>
            <a:off x="793790" y="2703076"/>
            <a:ext cx="13042821" cy="362903"/>
          </a:xfrm>
          <a:prstGeom prst="rect">
            <a:avLst/>
          </a:prstGeom>
          <a:noFill/>
          <a:ln/>
        </p:spPr>
        <p:txBody>
          <a:bodyPr wrap="none" lIns="0" tIns="0" rIns="0" bIns="0" rtlCol="0" anchor="t"/>
          <a:lstStyle/>
          <a:p>
            <a:pPr marL="0" indent="0" algn="l">
              <a:lnSpc>
                <a:spcPts val="2850"/>
              </a:lnSpc>
              <a:buNone/>
            </a:pPr>
            <a:endParaRPr lang="en-US" sz="1750" dirty="0"/>
          </a:p>
        </p:txBody>
      </p:sp>
      <p:sp>
        <p:nvSpPr>
          <p:cNvPr id="4" name="Text 2"/>
          <p:cNvSpPr/>
          <p:nvPr/>
        </p:nvSpPr>
        <p:spPr>
          <a:xfrm>
            <a:off x="793790" y="3321129"/>
            <a:ext cx="13042821" cy="362903"/>
          </a:xfrm>
          <a:prstGeom prst="rect">
            <a:avLst/>
          </a:prstGeom>
          <a:noFill/>
          <a:ln/>
        </p:spPr>
        <p:txBody>
          <a:bodyPr wrap="none" lIns="0" tIns="0" rIns="0" bIns="0" rtlCol="0" anchor="t"/>
          <a:lstStyle/>
          <a:p>
            <a:pPr marL="0" indent="0" algn="l">
              <a:lnSpc>
                <a:spcPts val="2850"/>
              </a:lnSpc>
              <a:buNone/>
            </a:pPr>
            <a:r>
              <a:rPr lang="en-US" sz="1750" b="1" kern="0" spc="-36" dirty="0">
                <a:solidFill>
                  <a:srgbClr val="272525"/>
                </a:solidFill>
                <a:latin typeface="Inter" pitchFamily="34" charset="0"/>
                <a:ea typeface="Inter" pitchFamily="34" charset="-122"/>
                <a:cs typeface="Inter" pitchFamily="34" charset="-120"/>
              </a:rPr>
              <a:t>Flow Structure:</a:t>
            </a:r>
            <a:endParaRPr lang="en-US" sz="1750" dirty="0"/>
          </a:p>
        </p:txBody>
      </p:sp>
      <p:sp>
        <p:nvSpPr>
          <p:cNvPr id="5" name="Text 3"/>
          <p:cNvSpPr/>
          <p:nvPr/>
        </p:nvSpPr>
        <p:spPr>
          <a:xfrm>
            <a:off x="793790" y="3939183"/>
            <a:ext cx="13042821" cy="362903"/>
          </a:xfrm>
          <a:prstGeom prst="rect">
            <a:avLst/>
          </a:prstGeom>
          <a:noFill/>
          <a:ln/>
        </p:spPr>
        <p:txBody>
          <a:bodyPr wrap="none" lIns="0" tIns="0" rIns="0" bIns="0" rtlCol="0" anchor="t"/>
          <a:lstStyle/>
          <a:p>
            <a:pPr marL="342900" indent="-342900" algn="l">
              <a:lnSpc>
                <a:spcPts val="2850"/>
              </a:lnSpc>
              <a:buSzPct val="100000"/>
              <a:buChar char="•"/>
            </a:pPr>
            <a:r>
              <a:rPr lang="en-US" sz="1750" kern="0" spc="-36" dirty="0">
                <a:solidFill>
                  <a:srgbClr val="272525"/>
                </a:solidFill>
                <a:latin typeface="Inter" pitchFamily="34" charset="0"/>
                <a:ea typeface="Inter" pitchFamily="34" charset="-122"/>
                <a:cs typeface="Inter" pitchFamily="34" charset="-120"/>
              </a:rPr>
              <a:t>Define Business Flows → Map Steps, Users, Outcomes</a:t>
            </a:r>
            <a:endParaRPr lang="en-US" sz="1750" dirty="0"/>
          </a:p>
        </p:txBody>
      </p:sp>
      <p:sp>
        <p:nvSpPr>
          <p:cNvPr id="6" name="Text 4"/>
          <p:cNvSpPr/>
          <p:nvPr/>
        </p:nvSpPr>
        <p:spPr>
          <a:xfrm>
            <a:off x="793790" y="4381381"/>
            <a:ext cx="13042821" cy="362903"/>
          </a:xfrm>
          <a:prstGeom prst="rect">
            <a:avLst/>
          </a:prstGeom>
          <a:noFill/>
          <a:ln/>
        </p:spPr>
        <p:txBody>
          <a:bodyPr wrap="none" lIns="0" tIns="0" rIns="0" bIns="0" rtlCol="0" anchor="t"/>
          <a:lstStyle/>
          <a:p>
            <a:pPr marL="342900" indent="-342900" algn="l">
              <a:lnSpc>
                <a:spcPts val="2850"/>
              </a:lnSpc>
              <a:buSzPct val="100000"/>
              <a:buChar char="•"/>
            </a:pPr>
            <a:r>
              <a:rPr lang="en-US" sz="1750" kern="0" spc="-36" dirty="0">
                <a:solidFill>
                  <a:srgbClr val="272525"/>
                </a:solidFill>
                <a:latin typeface="Inter" pitchFamily="34" charset="0"/>
                <a:ea typeface="Inter" pitchFamily="34" charset="-122"/>
                <a:cs typeface="Inter" pitchFamily="34" charset="-120"/>
              </a:rPr>
              <a:t>Populate Observability Templates → KPIs, Signals</a:t>
            </a:r>
            <a:endParaRPr lang="en-US" sz="1750" dirty="0"/>
          </a:p>
        </p:txBody>
      </p:sp>
      <p:sp>
        <p:nvSpPr>
          <p:cNvPr id="7" name="Text 5"/>
          <p:cNvSpPr/>
          <p:nvPr/>
        </p:nvSpPr>
        <p:spPr>
          <a:xfrm>
            <a:off x="793790" y="4823579"/>
            <a:ext cx="13042821" cy="362903"/>
          </a:xfrm>
          <a:prstGeom prst="rect">
            <a:avLst/>
          </a:prstGeom>
          <a:noFill/>
          <a:ln/>
        </p:spPr>
        <p:txBody>
          <a:bodyPr wrap="none" lIns="0" tIns="0" rIns="0" bIns="0" rtlCol="0" anchor="t"/>
          <a:lstStyle/>
          <a:p>
            <a:pPr marL="342900" indent="-342900" algn="l">
              <a:lnSpc>
                <a:spcPts val="2850"/>
              </a:lnSpc>
              <a:buSzPct val="100000"/>
              <a:buChar char="•"/>
            </a:pPr>
            <a:r>
              <a:rPr lang="en-US" sz="1750" kern="0" spc="-36" dirty="0">
                <a:solidFill>
                  <a:srgbClr val="272525"/>
                </a:solidFill>
                <a:latin typeface="Inter" pitchFamily="34" charset="0"/>
                <a:ea typeface="Inter" pitchFamily="34" charset="-122"/>
                <a:cs typeface="Inter" pitchFamily="34" charset="-120"/>
              </a:rPr>
              <a:t>Validate Ownership → Every Step, Every Signal</a:t>
            </a:r>
            <a:endParaRPr lang="en-US" sz="1750" dirty="0"/>
          </a:p>
        </p:txBody>
      </p:sp>
      <p:sp>
        <p:nvSpPr>
          <p:cNvPr id="8" name="Text 6"/>
          <p:cNvSpPr/>
          <p:nvPr/>
        </p:nvSpPr>
        <p:spPr>
          <a:xfrm>
            <a:off x="793790" y="5265777"/>
            <a:ext cx="13042821" cy="362903"/>
          </a:xfrm>
          <a:prstGeom prst="rect">
            <a:avLst/>
          </a:prstGeom>
          <a:noFill/>
          <a:ln/>
        </p:spPr>
        <p:txBody>
          <a:bodyPr wrap="none" lIns="0" tIns="0" rIns="0" bIns="0" rtlCol="0" anchor="t"/>
          <a:lstStyle/>
          <a:p>
            <a:pPr marL="342900" indent="-342900" algn="l">
              <a:lnSpc>
                <a:spcPts val="2850"/>
              </a:lnSpc>
              <a:buSzPct val="100000"/>
              <a:buChar char="•"/>
            </a:pPr>
            <a:r>
              <a:rPr lang="en-US" sz="1750" kern="0" spc="-36" dirty="0">
                <a:solidFill>
                  <a:srgbClr val="272525"/>
                </a:solidFill>
                <a:latin typeface="Inter" pitchFamily="34" charset="0"/>
                <a:ea typeface="Inter" pitchFamily="34" charset="-122"/>
                <a:cs typeface="Inter" pitchFamily="34" charset="-120"/>
              </a:rPr>
              <a:t>Build Lightweight Dashboards → Outcomes, Reliability</a:t>
            </a:r>
            <a:endParaRPr lang="en-US" sz="1750" dirty="0"/>
          </a:p>
        </p:txBody>
      </p:sp>
      <p:sp>
        <p:nvSpPr>
          <p:cNvPr id="9" name="Text 7"/>
          <p:cNvSpPr/>
          <p:nvPr/>
        </p:nvSpPr>
        <p:spPr>
          <a:xfrm>
            <a:off x="793790" y="5707975"/>
            <a:ext cx="13042821" cy="362903"/>
          </a:xfrm>
          <a:prstGeom prst="rect">
            <a:avLst/>
          </a:prstGeom>
          <a:noFill/>
          <a:ln/>
        </p:spPr>
        <p:txBody>
          <a:bodyPr wrap="none" lIns="0" tIns="0" rIns="0" bIns="0" rtlCol="0" anchor="t"/>
          <a:lstStyle/>
          <a:p>
            <a:pPr marL="342900" indent="-342900" algn="l">
              <a:lnSpc>
                <a:spcPts val="2850"/>
              </a:lnSpc>
              <a:buSzPct val="100000"/>
              <a:buChar char="•"/>
            </a:pPr>
            <a:r>
              <a:rPr lang="en-US" sz="1750" kern="0" spc="-36" dirty="0">
                <a:solidFill>
                  <a:srgbClr val="272525"/>
                </a:solidFill>
                <a:latin typeface="Inter" pitchFamily="34" charset="0"/>
                <a:ea typeface="Inter" pitchFamily="34" charset="-122"/>
                <a:cs typeface="Inter" pitchFamily="34" charset="-120"/>
              </a:rPr>
              <a:t>Monitor and Improve → Feedback Loops, Adaptation</a:t>
            </a:r>
            <a:endParaRPr lang="en-US" sz="1750" dirty="0"/>
          </a:p>
        </p:txBody>
      </p:sp>
      <p:sp>
        <p:nvSpPr>
          <p:cNvPr id="10" name="Text 8"/>
          <p:cNvSpPr/>
          <p:nvPr/>
        </p:nvSpPr>
        <p:spPr>
          <a:xfrm>
            <a:off x="793790" y="6326029"/>
            <a:ext cx="13042821" cy="362903"/>
          </a:xfrm>
          <a:prstGeom prst="rect">
            <a:avLst/>
          </a:prstGeom>
          <a:noFill/>
          <a:ln/>
        </p:spPr>
        <p:txBody>
          <a:bodyPr wrap="none" lIns="0" tIns="0" rIns="0" bIns="0" rtlCol="0" anchor="t"/>
          <a:lstStyle/>
          <a:p>
            <a:pPr marL="0" indent="0" algn="l">
              <a:lnSpc>
                <a:spcPts val="2850"/>
              </a:lnSpc>
              <a:buNone/>
            </a:pPr>
            <a:endParaRPr lang="en-US" sz="17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p:nvPr/>
        </p:nvSpPr>
        <p:spPr>
          <a:xfrm>
            <a:off x="793790" y="1982867"/>
            <a:ext cx="11237833" cy="708779"/>
          </a:xfrm>
          <a:prstGeom prst="rect">
            <a:avLst/>
          </a:prstGeom>
          <a:noFill/>
          <a:ln/>
        </p:spPr>
        <p:txBody>
          <a:bodyPr wrap="none" lIns="0" tIns="0" rIns="0" bIns="0" rtlCol="0" anchor="t"/>
          <a:lstStyle/>
          <a:p>
            <a:pPr marL="0" indent="0" algn="l">
              <a:lnSpc>
                <a:spcPts val="5550"/>
              </a:lnSpc>
              <a:buNone/>
            </a:pPr>
            <a:r>
              <a:rPr lang="en-US" sz="4450" b="1" kern="0" spc="-134" dirty="0">
                <a:solidFill>
                  <a:srgbClr val="000000"/>
                </a:solidFill>
                <a:latin typeface="Inter Bold" pitchFamily="34" charset="0"/>
                <a:ea typeface="Inter Bold" pitchFamily="34" charset="-122"/>
                <a:cs typeface="Inter Bold" pitchFamily="34" charset="-120"/>
              </a:rPr>
              <a:t>Shared Ownership: Critical to BOS Success</a:t>
            </a:r>
            <a:endParaRPr lang="en-US" sz="4450" dirty="0"/>
          </a:p>
        </p:txBody>
      </p:sp>
      <p:sp>
        <p:nvSpPr>
          <p:cNvPr id="3" name="Text 1"/>
          <p:cNvSpPr/>
          <p:nvPr/>
        </p:nvSpPr>
        <p:spPr>
          <a:xfrm>
            <a:off x="793790" y="3145274"/>
            <a:ext cx="13042821" cy="362903"/>
          </a:xfrm>
          <a:prstGeom prst="rect">
            <a:avLst/>
          </a:prstGeom>
          <a:noFill/>
          <a:ln/>
        </p:spPr>
        <p:txBody>
          <a:bodyPr wrap="none" lIns="0" tIns="0" rIns="0" bIns="0" rtlCol="0" anchor="t"/>
          <a:lstStyle/>
          <a:p>
            <a:pPr marL="0" indent="0" algn="l">
              <a:lnSpc>
                <a:spcPts val="2850"/>
              </a:lnSpc>
              <a:buNone/>
            </a:pPr>
            <a:endParaRPr lang="en-US" sz="1750" dirty="0"/>
          </a:p>
        </p:txBody>
      </p:sp>
      <p:sp>
        <p:nvSpPr>
          <p:cNvPr id="4" name="Text 2"/>
          <p:cNvSpPr/>
          <p:nvPr/>
        </p:nvSpPr>
        <p:spPr>
          <a:xfrm>
            <a:off x="793790" y="3763328"/>
            <a:ext cx="13042821" cy="362903"/>
          </a:xfrm>
          <a:prstGeom prst="rect">
            <a:avLst/>
          </a:prstGeom>
          <a:noFill/>
          <a:ln/>
        </p:spPr>
        <p:txBody>
          <a:bodyPr wrap="none" lIns="0" tIns="0" rIns="0" bIns="0" rtlCol="0" anchor="t"/>
          <a:lstStyle/>
          <a:p>
            <a:pPr marL="0" indent="0" algn="l">
              <a:lnSpc>
                <a:spcPts val="2850"/>
              </a:lnSpc>
              <a:buNone/>
            </a:pPr>
            <a:r>
              <a:rPr lang="en-US" sz="1750" b="1" kern="0" spc="-36" dirty="0">
                <a:solidFill>
                  <a:srgbClr val="272525"/>
                </a:solidFill>
                <a:latin typeface="Inter" pitchFamily="34" charset="0"/>
                <a:ea typeface="Inter" pitchFamily="34" charset="-122"/>
                <a:cs typeface="Inter" pitchFamily="34" charset="-120"/>
              </a:rPr>
              <a:t>Key Points:</a:t>
            </a:r>
            <a:endParaRPr lang="en-US" sz="1750" dirty="0"/>
          </a:p>
        </p:txBody>
      </p:sp>
      <p:sp>
        <p:nvSpPr>
          <p:cNvPr id="5" name="Text 3"/>
          <p:cNvSpPr/>
          <p:nvPr/>
        </p:nvSpPr>
        <p:spPr>
          <a:xfrm>
            <a:off x="793790" y="4381381"/>
            <a:ext cx="13042821" cy="362903"/>
          </a:xfrm>
          <a:prstGeom prst="rect">
            <a:avLst/>
          </a:prstGeom>
          <a:noFill/>
          <a:ln/>
        </p:spPr>
        <p:txBody>
          <a:bodyPr wrap="none" lIns="0" tIns="0" rIns="0" bIns="0" rtlCol="0" anchor="t"/>
          <a:lstStyle/>
          <a:p>
            <a:pPr marL="342900" indent="-342900" algn="l">
              <a:lnSpc>
                <a:spcPts val="2850"/>
              </a:lnSpc>
              <a:buSzPct val="100000"/>
              <a:buChar char="•"/>
            </a:pPr>
            <a:r>
              <a:rPr lang="en-US" sz="1750" kern="0" spc="-36" dirty="0">
                <a:solidFill>
                  <a:srgbClr val="272525"/>
                </a:solidFill>
                <a:latin typeface="Inter" pitchFamily="34" charset="0"/>
                <a:ea typeface="Inter" pitchFamily="34" charset="-122"/>
                <a:cs typeface="Inter" pitchFamily="34" charset="-120"/>
              </a:rPr>
              <a:t>Product Owners: Define business signals, KPIs, and success thresholds.</a:t>
            </a:r>
            <a:endParaRPr lang="en-US" sz="1750" dirty="0"/>
          </a:p>
        </p:txBody>
      </p:sp>
      <p:sp>
        <p:nvSpPr>
          <p:cNvPr id="6" name="Text 4"/>
          <p:cNvSpPr/>
          <p:nvPr/>
        </p:nvSpPr>
        <p:spPr>
          <a:xfrm>
            <a:off x="793790" y="4823579"/>
            <a:ext cx="13042821" cy="362903"/>
          </a:xfrm>
          <a:prstGeom prst="rect">
            <a:avLst/>
          </a:prstGeom>
          <a:noFill/>
          <a:ln/>
        </p:spPr>
        <p:txBody>
          <a:bodyPr wrap="none" lIns="0" tIns="0" rIns="0" bIns="0" rtlCol="0" anchor="t"/>
          <a:lstStyle/>
          <a:p>
            <a:pPr marL="342900" indent="-342900" algn="l">
              <a:lnSpc>
                <a:spcPts val="2850"/>
              </a:lnSpc>
              <a:buSzPct val="100000"/>
              <a:buChar char="•"/>
            </a:pPr>
            <a:r>
              <a:rPr lang="en-US" sz="1750" kern="0" spc="-36" dirty="0">
                <a:solidFill>
                  <a:srgbClr val="272525"/>
                </a:solidFill>
                <a:latin typeface="Inter" pitchFamily="34" charset="0"/>
                <a:ea typeface="Inter" pitchFamily="34" charset="-122"/>
                <a:cs typeface="Inter" pitchFamily="34" charset="-120"/>
              </a:rPr>
              <a:t>Application Development: Provide process signals and technical context.</a:t>
            </a:r>
            <a:endParaRPr lang="en-US" sz="1750" dirty="0"/>
          </a:p>
        </p:txBody>
      </p:sp>
      <p:sp>
        <p:nvSpPr>
          <p:cNvPr id="7" name="Text 5"/>
          <p:cNvSpPr/>
          <p:nvPr/>
        </p:nvSpPr>
        <p:spPr>
          <a:xfrm>
            <a:off x="793790" y="5265777"/>
            <a:ext cx="13042821" cy="362903"/>
          </a:xfrm>
          <a:prstGeom prst="rect">
            <a:avLst/>
          </a:prstGeom>
          <a:noFill/>
          <a:ln/>
        </p:spPr>
        <p:txBody>
          <a:bodyPr wrap="none" lIns="0" tIns="0" rIns="0" bIns="0" rtlCol="0" anchor="t"/>
          <a:lstStyle/>
          <a:p>
            <a:pPr marL="342900" indent="-342900" algn="l">
              <a:lnSpc>
                <a:spcPts val="2850"/>
              </a:lnSpc>
              <a:buSzPct val="100000"/>
              <a:buChar char="•"/>
            </a:pPr>
            <a:r>
              <a:rPr lang="en-US" sz="1750" kern="0" spc="-36" dirty="0">
                <a:solidFill>
                  <a:srgbClr val="272525"/>
                </a:solidFill>
                <a:latin typeface="Inter" pitchFamily="34" charset="0"/>
                <a:ea typeface="Inter" pitchFamily="34" charset="-122"/>
                <a:cs typeface="Inter" pitchFamily="34" charset="-120"/>
              </a:rPr>
              <a:t>Platform Support: Implement monitoring, dashboard infrastructure, and alerts.</a:t>
            </a:r>
            <a:endParaRPr lang="en-US" sz="1750" dirty="0"/>
          </a:p>
        </p:txBody>
      </p:sp>
      <p:sp>
        <p:nvSpPr>
          <p:cNvPr id="8" name="Text 6"/>
          <p:cNvSpPr/>
          <p:nvPr/>
        </p:nvSpPr>
        <p:spPr>
          <a:xfrm>
            <a:off x="793790" y="5883831"/>
            <a:ext cx="13042821" cy="362903"/>
          </a:xfrm>
          <a:prstGeom prst="rect">
            <a:avLst/>
          </a:prstGeom>
          <a:noFill/>
          <a:ln/>
        </p:spPr>
        <p:txBody>
          <a:bodyPr wrap="none" lIns="0" tIns="0" rIns="0" bIns="0" rtlCol="0" anchor="t"/>
          <a:lstStyle/>
          <a:p>
            <a:pPr marL="0" indent="0" algn="l">
              <a:lnSpc>
                <a:spcPts val="2850"/>
              </a:lnSpc>
              <a:buNone/>
            </a:pPr>
            <a:endParaRPr lang="en-US" sz="17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Text 0"/>
          <p:cNvSpPr/>
          <p:nvPr/>
        </p:nvSpPr>
        <p:spPr>
          <a:xfrm>
            <a:off x="635079" y="498991"/>
            <a:ext cx="13360241" cy="1133951"/>
          </a:xfrm>
          <a:prstGeom prst="rect">
            <a:avLst/>
          </a:prstGeom>
          <a:noFill/>
          <a:ln/>
        </p:spPr>
        <p:txBody>
          <a:bodyPr wrap="square" lIns="0" tIns="0" rIns="0" bIns="0" rtlCol="0" anchor="t"/>
          <a:lstStyle/>
          <a:p>
            <a:pPr marL="0" indent="0" algn="l">
              <a:lnSpc>
                <a:spcPts val="4450"/>
              </a:lnSpc>
              <a:buNone/>
            </a:pPr>
            <a:r>
              <a:rPr lang="en-US" sz="3550" b="1" kern="0" spc="-107" dirty="0">
                <a:solidFill>
                  <a:srgbClr val="000000"/>
                </a:solidFill>
                <a:latin typeface="Inter Bold" pitchFamily="34" charset="0"/>
                <a:ea typeface="Inter Bold" pitchFamily="34" charset="-122"/>
                <a:cs typeface="Inter Bold" pitchFamily="34" charset="-120"/>
              </a:rPr>
              <a:t>BOS Factory: Enhancing Our Agile Release Train (ART) Implementation</a:t>
            </a:r>
            <a:endParaRPr lang="en-US" sz="3550" dirty="0"/>
          </a:p>
        </p:txBody>
      </p:sp>
      <p:sp>
        <p:nvSpPr>
          <p:cNvPr id="3" name="Text 1"/>
          <p:cNvSpPr/>
          <p:nvPr/>
        </p:nvSpPr>
        <p:spPr>
          <a:xfrm>
            <a:off x="635079" y="1995845"/>
            <a:ext cx="13360241" cy="290274"/>
          </a:xfrm>
          <a:prstGeom prst="rect">
            <a:avLst/>
          </a:prstGeom>
          <a:noFill/>
          <a:ln/>
        </p:spPr>
        <p:txBody>
          <a:bodyPr wrap="none" lIns="0" tIns="0" rIns="0" bIns="0" rtlCol="0" anchor="t"/>
          <a:lstStyle/>
          <a:p>
            <a:pPr marL="0" indent="0" algn="l">
              <a:lnSpc>
                <a:spcPts val="2250"/>
              </a:lnSpc>
              <a:buNone/>
            </a:pPr>
            <a:r>
              <a:rPr lang="en-US" sz="1400" b="1" kern="0" spc="-29" dirty="0">
                <a:solidFill>
                  <a:srgbClr val="272525"/>
                </a:solidFill>
                <a:latin typeface="Inter" pitchFamily="34" charset="0"/>
                <a:ea typeface="Inter" pitchFamily="34" charset="-122"/>
                <a:cs typeface="Inter" pitchFamily="34" charset="-120"/>
              </a:rPr>
              <a:t>Key Points:</a:t>
            </a:r>
            <a:endParaRPr lang="en-US" sz="1400" dirty="0"/>
          </a:p>
        </p:txBody>
      </p:sp>
      <p:sp>
        <p:nvSpPr>
          <p:cNvPr id="4" name="Text 2"/>
          <p:cNvSpPr/>
          <p:nvPr/>
        </p:nvSpPr>
        <p:spPr>
          <a:xfrm>
            <a:off x="635079" y="2490192"/>
            <a:ext cx="13360241" cy="290274"/>
          </a:xfrm>
          <a:prstGeom prst="rect">
            <a:avLst/>
          </a:prstGeom>
          <a:noFill/>
          <a:ln/>
        </p:spPr>
        <p:txBody>
          <a:bodyPr wrap="none" lIns="0" tIns="0" rIns="0" bIns="0" rtlCol="0" anchor="t"/>
          <a:lstStyle/>
          <a:p>
            <a:pPr marL="342900" indent="-342900" algn="l">
              <a:lnSpc>
                <a:spcPts val="2250"/>
              </a:lnSpc>
              <a:buSzPct val="100000"/>
              <a:buChar char="•"/>
            </a:pPr>
            <a:r>
              <a:rPr lang="en-US" sz="1400" kern="0" spc="-29" dirty="0">
                <a:solidFill>
                  <a:srgbClr val="272525"/>
                </a:solidFill>
                <a:latin typeface="Inter" pitchFamily="34" charset="0"/>
                <a:ea typeface="Inter" pitchFamily="34" charset="-122"/>
                <a:cs typeface="Inter" pitchFamily="34" charset="-120"/>
              </a:rPr>
              <a:t>Natural Alignment: BOS Factory enhances rather than disrupts our ART implementation.</a:t>
            </a:r>
            <a:endParaRPr lang="en-US" sz="1400" dirty="0"/>
          </a:p>
        </p:txBody>
      </p:sp>
      <p:sp>
        <p:nvSpPr>
          <p:cNvPr id="5" name="Text 3"/>
          <p:cNvSpPr/>
          <p:nvPr/>
        </p:nvSpPr>
        <p:spPr>
          <a:xfrm>
            <a:off x="635079" y="2843927"/>
            <a:ext cx="13360241" cy="290274"/>
          </a:xfrm>
          <a:prstGeom prst="rect">
            <a:avLst/>
          </a:prstGeom>
          <a:noFill/>
          <a:ln/>
        </p:spPr>
        <p:txBody>
          <a:bodyPr wrap="none" lIns="0" tIns="0" rIns="0" bIns="0" rtlCol="0" anchor="t"/>
          <a:lstStyle/>
          <a:p>
            <a:pPr marL="342900" indent="-342900" algn="l">
              <a:lnSpc>
                <a:spcPts val="2250"/>
              </a:lnSpc>
              <a:buSzPct val="100000"/>
              <a:buChar char="•"/>
            </a:pPr>
            <a:r>
              <a:rPr lang="en-US" sz="1400" kern="0" spc="-29" dirty="0">
                <a:solidFill>
                  <a:srgbClr val="272525"/>
                </a:solidFill>
                <a:latin typeface="Inter" pitchFamily="34" charset="0"/>
                <a:ea typeface="Inter" pitchFamily="34" charset="-122"/>
                <a:cs typeface="Inter" pitchFamily="34" charset="-120"/>
              </a:rPr>
              <a:t>Integration Points:</a:t>
            </a:r>
            <a:endParaRPr lang="en-US" sz="1400" dirty="0"/>
          </a:p>
        </p:txBody>
      </p:sp>
      <p:sp>
        <p:nvSpPr>
          <p:cNvPr id="6" name="Text 4"/>
          <p:cNvSpPr/>
          <p:nvPr/>
        </p:nvSpPr>
        <p:spPr>
          <a:xfrm>
            <a:off x="635079" y="3197662"/>
            <a:ext cx="13360241" cy="290274"/>
          </a:xfrm>
          <a:prstGeom prst="rect">
            <a:avLst/>
          </a:prstGeom>
          <a:noFill/>
          <a:ln/>
        </p:spPr>
        <p:txBody>
          <a:bodyPr wrap="none" lIns="0" tIns="0" rIns="0" bIns="0" rtlCol="0" anchor="t"/>
          <a:lstStyle/>
          <a:p>
            <a:pPr marL="685800" lvl="1" indent="-342900" algn="l">
              <a:lnSpc>
                <a:spcPts val="2250"/>
              </a:lnSpc>
              <a:buSzPct val="100000"/>
              <a:buChar char="•"/>
            </a:pPr>
            <a:r>
              <a:rPr lang="en-US" sz="1400" kern="0" spc="-29" dirty="0">
                <a:solidFill>
                  <a:srgbClr val="272525"/>
                </a:solidFill>
                <a:latin typeface="Inter" pitchFamily="34" charset="0"/>
                <a:ea typeface="Inter" pitchFamily="34" charset="-122"/>
                <a:cs typeface="Inter" pitchFamily="34" charset="-120"/>
              </a:rPr>
              <a:t>BOS requirements become Features in Program Backlogs.</a:t>
            </a:r>
            <a:endParaRPr lang="en-US" sz="1400" dirty="0"/>
          </a:p>
        </p:txBody>
      </p:sp>
      <p:sp>
        <p:nvSpPr>
          <p:cNvPr id="7" name="Text 5"/>
          <p:cNvSpPr/>
          <p:nvPr/>
        </p:nvSpPr>
        <p:spPr>
          <a:xfrm>
            <a:off x="635079" y="3551396"/>
            <a:ext cx="13360241" cy="290274"/>
          </a:xfrm>
          <a:prstGeom prst="rect">
            <a:avLst/>
          </a:prstGeom>
          <a:noFill/>
          <a:ln/>
        </p:spPr>
        <p:txBody>
          <a:bodyPr wrap="none" lIns="0" tIns="0" rIns="0" bIns="0" rtlCol="0" anchor="t"/>
          <a:lstStyle/>
          <a:p>
            <a:pPr marL="685800" lvl="1" indent="-342900" algn="l">
              <a:lnSpc>
                <a:spcPts val="2250"/>
              </a:lnSpc>
              <a:buSzPct val="100000"/>
              <a:buChar char="•"/>
            </a:pPr>
            <a:r>
              <a:rPr lang="en-US" sz="1400" kern="0" spc="-29" dirty="0">
                <a:solidFill>
                  <a:srgbClr val="272525"/>
                </a:solidFill>
                <a:latin typeface="Inter" pitchFamily="34" charset="0"/>
                <a:ea typeface="Inter" pitchFamily="34" charset="-122"/>
                <a:cs typeface="Inter" pitchFamily="34" charset="-120"/>
              </a:rPr>
              <a:t>BOS signals become Stories in Team Backlogs.</a:t>
            </a:r>
            <a:endParaRPr lang="en-US" sz="1400" dirty="0"/>
          </a:p>
        </p:txBody>
      </p:sp>
      <p:sp>
        <p:nvSpPr>
          <p:cNvPr id="8" name="Text 6"/>
          <p:cNvSpPr/>
          <p:nvPr/>
        </p:nvSpPr>
        <p:spPr>
          <a:xfrm>
            <a:off x="635079" y="3905131"/>
            <a:ext cx="13360241" cy="290274"/>
          </a:xfrm>
          <a:prstGeom prst="rect">
            <a:avLst/>
          </a:prstGeom>
          <a:noFill/>
          <a:ln/>
        </p:spPr>
        <p:txBody>
          <a:bodyPr wrap="none" lIns="0" tIns="0" rIns="0" bIns="0" rtlCol="0" anchor="t"/>
          <a:lstStyle/>
          <a:p>
            <a:pPr marL="685800" lvl="1" indent="-342900" algn="l">
              <a:lnSpc>
                <a:spcPts val="2250"/>
              </a:lnSpc>
              <a:buSzPct val="100000"/>
              <a:buChar char="•"/>
            </a:pPr>
            <a:r>
              <a:rPr lang="en-US" sz="1400" kern="0" spc="-29" dirty="0">
                <a:solidFill>
                  <a:srgbClr val="272525"/>
                </a:solidFill>
                <a:latin typeface="Inter" pitchFamily="34" charset="0"/>
                <a:ea typeface="Inter" pitchFamily="34" charset="-122"/>
                <a:cs typeface="Inter" pitchFamily="34" charset="-120"/>
              </a:rPr>
              <a:t>Business signals are validated during PI Planning with Business Owners.</a:t>
            </a:r>
            <a:endParaRPr lang="en-US" sz="1400" dirty="0"/>
          </a:p>
        </p:txBody>
      </p:sp>
      <p:sp>
        <p:nvSpPr>
          <p:cNvPr id="9" name="Text 7"/>
          <p:cNvSpPr/>
          <p:nvPr/>
        </p:nvSpPr>
        <p:spPr>
          <a:xfrm>
            <a:off x="635079" y="4258866"/>
            <a:ext cx="13360241" cy="290274"/>
          </a:xfrm>
          <a:prstGeom prst="rect">
            <a:avLst/>
          </a:prstGeom>
          <a:noFill/>
          <a:ln/>
        </p:spPr>
        <p:txBody>
          <a:bodyPr wrap="none" lIns="0" tIns="0" rIns="0" bIns="0" rtlCol="0" anchor="t"/>
          <a:lstStyle/>
          <a:p>
            <a:pPr marL="685800" lvl="1" indent="-342900" algn="l">
              <a:lnSpc>
                <a:spcPts val="2250"/>
              </a:lnSpc>
              <a:buSzPct val="100000"/>
              <a:buChar char="•"/>
            </a:pPr>
            <a:r>
              <a:rPr lang="en-US" sz="1400" kern="0" spc="-29" dirty="0">
                <a:solidFill>
                  <a:srgbClr val="272525"/>
                </a:solidFill>
                <a:latin typeface="Inter" pitchFamily="34" charset="0"/>
                <a:ea typeface="Inter" pitchFamily="34" charset="-122"/>
                <a:cs typeface="Inter" pitchFamily="34" charset="-120"/>
              </a:rPr>
              <a:t>System Demos incorporate BOS dashboard reviews.</a:t>
            </a:r>
            <a:endParaRPr lang="en-US" sz="1400" dirty="0"/>
          </a:p>
        </p:txBody>
      </p:sp>
      <p:sp>
        <p:nvSpPr>
          <p:cNvPr id="10" name="Text 8"/>
          <p:cNvSpPr/>
          <p:nvPr/>
        </p:nvSpPr>
        <p:spPr>
          <a:xfrm>
            <a:off x="635079" y="4612600"/>
            <a:ext cx="13360241" cy="290274"/>
          </a:xfrm>
          <a:prstGeom prst="rect">
            <a:avLst/>
          </a:prstGeom>
          <a:noFill/>
          <a:ln/>
        </p:spPr>
        <p:txBody>
          <a:bodyPr wrap="none" lIns="0" tIns="0" rIns="0" bIns="0" rtlCol="0" anchor="t"/>
          <a:lstStyle/>
          <a:p>
            <a:pPr marL="342900" indent="-342900" algn="l">
              <a:lnSpc>
                <a:spcPts val="2250"/>
              </a:lnSpc>
              <a:buSzPct val="100000"/>
              <a:buChar char="•"/>
            </a:pPr>
            <a:r>
              <a:rPr lang="en-US" sz="1400" kern="0" spc="-29" dirty="0">
                <a:solidFill>
                  <a:srgbClr val="272525"/>
                </a:solidFill>
                <a:latin typeface="Inter" pitchFamily="34" charset="0"/>
                <a:ea typeface="Inter" pitchFamily="34" charset="-122"/>
                <a:cs typeface="Inter" pitchFamily="34" charset="-120"/>
              </a:rPr>
              <a:t>Shared Responsibilities:</a:t>
            </a:r>
            <a:endParaRPr lang="en-US" sz="1400" dirty="0"/>
          </a:p>
        </p:txBody>
      </p:sp>
      <p:sp>
        <p:nvSpPr>
          <p:cNvPr id="11" name="Text 9"/>
          <p:cNvSpPr/>
          <p:nvPr/>
        </p:nvSpPr>
        <p:spPr>
          <a:xfrm>
            <a:off x="635079" y="4966335"/>
            <a:ext cx="13360241" cy="290274"/>
          </a:xfrm>
          <a:prstGeom prst="rect">
            <a:avLst/>
          </a:prstGeom>
          <a:noFill/>
          <a:ln/>
        </p:spPr>
        <p:txBody>
          <a:bodyPr wrap="none" lIns="0" tIns="0" rIns="0" bIns="0" rtlCol="0" anchor="t"/>
          <a:lstStyle/>
          <a:p>
            <a:pPr marL="685800" lvl="1" indent="-342900" algn="l">
              <a:lnSpc>
                <a:spcPts val="2250"/>
              </a:lnSpc>
              <a:buSzPct val="100000"/>
              <a:buChar char="•"/>
            </a:pPr>
            <a:r>
              <a:rPr lang="en-US" sz="1400" kern="0" spc="-29" dirty="0">
                <a:solidFill>
                  <a:srgbClr val="272525"/>
                </a:solidFill>
                <a:latin typeface="Inter" pitchFamily="34" charset="0"/>
                <a:ea typeface="Inter" pitchFamily="34" charset="-122"/>
                <a:cs typeface="Inter" pitchFamily="34" charset="-120"/>
              </a:rPr>
              <a:t>Product Managers prioritize BOS features for their ARTs.</a:t>
            </a:r>
            <a:endParaRPr lang="en-US" sz="1400" dirty="0"/>
          </a:p>
        </p:txBody>
      </p:sp>
      <p:sp>
        <p:nvSpPr>
          <p:cNvPr id="12" name="Text 10"/>
          <p:cNvSpPr/>
          <p:nvPr/>
        </p:nvSpPr>
        <p:spPr>
          <a:xfrm>
            <a:off x="635079" y="5320070"/>
            <a:ext cx="13360241" cy="290274"/>
          </a:xfrm>
          <a:prstGeom prst="rect">
            <a:avLst/>
          </a:prstGeom>
          <a:noFill/>
          <a:ln/>
        </p:spPr>
        <p:txBody>
          <a:bodyPr wrap="none" lIns="0" tIns="0" rIns="0" bIns="0" rtlCol="0" anchor="t"/>
          <a:lstStyle/>
          <a:p>
            <a:pPr marL="685800" lvl="1" indent="-342900" algn="l">
              <a:lnSpc>
                <a:spcPts val="2250"/>
              </a:lnSpc>
              <a:buSzPct val="100000"/>
              <a:buChar char="•"/>
            </a:pPr>
            <a:r>
              <a:rPr lang="en-US" sz="1400" kern="0" spc="-29" dirty="0">
                <a:solidFill>
                  <a:srgbClr val="272525"/>
                </a:solidFill>
                <a:latin typeface="Inter" pitchFamily="34" charset="0"/>
                <a:ea typeface="Inter" pitchFamily="34" charset="-122"/>
                <a:cs typeface="Inter" pitchFamily="34" charset="-120"/>
              </a:rPr>
              <a:t>Team Product Owners define business signal details for their components.</a:t>
            </a:r>
            <a:endParaRPr lang="en-US" sz="1400" dirty="0"/>
          </a:p>
        </p:txBody>
      </p:sp>
      <p:sp>
        <p:nvSpPr>
          <p:cNvPr id="13" name="Text 11"/>
          <p:cNvSpPr/>
          <p:nvPr/>
        </p:nvSpPr>
        <p:spPr>
          <a:xfrm>
            <a:off x="635079" y="5673804"/>
            <a:ext cx="13360241" cy="290274"/>
          </a:xfrm>
          <a:prstGeom prst="rect">
            <a:avLst/>
          </a:prstGeom>
          <a:noFill/>
          <a:ln/>
        </p:spPr>
        <p:txBody>
          <a:bodyPr wrap="none" lIns="0" tIns="0" rIns="0" bIns="0" rtlCol="0" anchor="t"/>
          <a:lstStyle/>
          <a:p>
            <a:pPr marL="685800" lvl="1" indent="-342900" algn="l">
              <a:lnSpc>
                <a:spcPts val="2250"/>
              </a:lnSpc>
              <a:buSzPct val="100000"/>
              <a:buChar char="•"/>
            </a:pPr>
            <a:r>
              <a:rPr lang="en-US" sz="1400" kern="0" spc="-29" dirty="0">
                <a:solidFill>
                  <a:srgbClr val="272525"/>
                </a:solidFill>
                <a:latin typeface="Inter" pitchFamily="34" charset="0"/>
                <a:ea typeface="Inter" pitchFamily="34" charset="-122"/>
                <a:cs typeface="Inter" pitchFamily="34" charset="-120"/>
              </a:rPr>
              <a:t>Development Teams implement process signals.</a:t>
            </a:r>
            <a:endParaRPr lang="en-US" sz="1400" dirty="0"/>
          </a:p>
        </p:txBody>
      </p:sp>
      <p:sp>
        <p:nvSpPr>
          <p:cNvPr id="14" name="Text 12"/>
          <p:cNvSpPr/>
          <p:nvPr/>
        </p:nvSpPr>
        <p:spPr>
          <a:xfrm>
            <a:off x="635079" y="6027539"/>
            <a:ext cx="13360241" cy="290274"/>
          </a:xfrm>
          <a:prstGeom prst="rect">
            <a:avLst/>
          </a:prstGeom>
          <a:noFill/>
          <a:ln/>
        </p:spPr>
        <p:txBody>
          <a:bodyPr wrap="none" lIns="0" tIns="0" rIns="0" bIns="0" rtlCol="0" anchor="t"/>
          <a:lstStyle/>
          <a:p>
            <a:pPr marL="685800" lvl="1" indent="-342900" algn="l">
              <a:lnSpc>
                <a:spcPts val="2250"/>
              </a:lnSpc>
              <a:buSzPct val="100000"/>
              <a:buChar char="•"/>
            </a:pPr>
            <a:r>
              <a:rPr lang="en-US" sz="1400" kern="0" spc="-29" dirty="0">
                <a:solidFill>
                  <a:srgbClr val="272525"/>
                </a:solidFill>
                <a:latin typeface="Inter" pitchFamily="34" charset="0"/>
                <a:ea typeface="Inter" pitchFamily="34" charset="-122"/>
                <a:cs typeface="Inter" pitchFamily="34" charset="-120"/>
              </a:rPr>
              <a:t>Platform Teams enable system signals.</a:t>
            </a:r>
            <a:endParaRPr lang="en-US" sz="1400" dirty="0"/>
          </a:p>
        </p:txBody>
      </p:sp>
      <p:sp>
        <p:nvSpPr>
          <p:cNvPr id="15" name="Text 13"/>
          <p:cNvSpPr/>
          <p:nvPr/>
        </p:nvSpPr>
        <p:spPr>
          <a:xfrm>
            <a:off x="635079" y="6381274"/>
            <a:ext cx="13360241" cy="290274"/>
          </a:xfrm>
          <a:prstGeom prst="rect">
            <a:avLst/>
          </a:prstGeom>
          <a:noFill/>
          <a:ln/>
        </p:spPr>
        <p:txBody>
          <a:bodyPr wrap="none" lIns="0" tIns="0" rIns="0" bIns="0" rtlCol="0" anchor="t"/>
          <a:lstStyle/>
          <a:p>
            <a:pPr marL="342900" indent="-342900" algn="l">
              <a:lnSpc>
                <a:spcPts val="2250"/>
              </a:lnSpc>
              <a:buSzPct val="100000"/>
              <a:buChar char="•"/>
            </a:pPr>
            <a:r>
              <a:rPr lang="en-US" sz="1400" kern="0" spc="-29" dirty="0">
                <a:solidFill>
                  <a:srgbClr val="272525"/>
                </a:solidFill>
                <a:latin typeface="Inter" pitchFamily="34" charset="0"/>
                <a:ea typeface="Inter" pitchFamily="34" charset="-122"/>
                <a:cs typeface="Inter" pitchFamily="34" charset="-120"/>
              </a:rPr>
              <a:t>Capacity Allocation Approach:</a:t>
            </a:r>
            <a:endParaRPr lang="en-US" sz="1400" dirty="0"/>
          </a:p>
        </p:txBody>
      </p:sp>
      <p:sp>
        <p:nvSpPr>
          <p:cNvPr id="16" name="Text 14"/>
          <p:cNvSpPr/>
          <p:nvPr/>
        </p:nvSpPr>
        <p:spPr>
          <a:xfrm>
            <a:off x="635079" y="6735008"/>
            <a:ext cx="13360241" cy="290274"/>
          </a:xfrm>
          <a:prstGeom prst="rect">
            <a:avLst/>
          </a:prstGeom>
          <a:noFill/>
          <a:ln/>
        </p:spPr>
        <p:txBody>
          <a:bodyPr wrap="none" lIns="0" tIns="0" rIns="0" bIns="0" rtlCol="0" anchor="t"/>
          <a:lstStyle/>
          <a:p>
            <a:pPr marL="685800" lvl="1" indent="-342900" algn="l">
              <a:lnSpc>
                <a:spcPts val="2250"/>
              </a:lnSpc>
              <a:buSzPct val="100000"/>
              <a:buChar char="•"/>
            </a:pPr>
            <a:r>
              <a:rPr lang="en-US" sz="1400" kern="0" spc="-29" dirty="0">
                <a:solidFill>
                  <a:srgbClr val="272525"/>
                </a:solidFill>
                <a:latin typeface="Inter" pitchFamily="34" charset="0"/>
                <a:ea typeface="Inter" pitchFamily="34" charset="-122"/>
                <a:cs typeface="Inter" pitchFamily="34" charset="-120"/>
              </a:rPr>
              <a:t>BOS implementation treated as Enabler Features in Program Backlogs.</a:t>
            </a:r>
            <a:endParaRPr lang="en-US" sz="1400" dirty="0"/>
          </a:p>
        </p:txBody>
      </p:sp>
      <p:sp>
        <p:nvSpPr>
          <p:cNvPr id="17" name="Text 15"/>
          <p:cNvSpPr/>
          <p:nvPr/>
        </p:nvSpPr>
        <p:spPr>
          <a:xfrm>
            <a:off x="635079" y="7088743"/>
            <a:ext cx="13360241" cy="290274"/>
          </a:xfrm>
          <a:prstGeom prst="rect">
            <a:avLst/>
          </a:prstGeom>
          <a:noFill/>
          <a:ln/>
        </p:spPr>
        <p:txBody>
          <a:bodyPr wrap="none" lIns="0" tIns="0" rIns="0" bIns="0" rtlCol="0" anchor="t"/>
          <a:lstStyle/>
          <a:p>
            <a:pPr marL="685800" lvl="1" indent="-342900" algn="l">
              <a:lnSpc>
                <a:spcPts val="2250"/>
              </a:lnSpc>
              <a:buSzPct val="100000"/>
              <a:buChar char="•"/>
            </a:pPr>
            <a:r>
              <a:rPr lang="en-US" sz="1400" kern="0" spc="-29" dirty="0">
                <a:solidFill>
                  <a:srgbClr val="272525"/>
                </a:solidFill>
                <a:latin typeface="Inter" pitchFamily="34" charset="0"/>
                <a:ea typeface="Inter" pitchFamily="34" charset="-122"/>
                <a:cs typeface="Inter" pitchFamily="34" charset="-120"/>
              </a:rPr>
              <a:t>Teams allocate dedicated capacity during PI Planning.</a:t>
            </a:r>
            <a:endParaRPr lang="en-US" sz="1400" dirty="0"/>
          </a:p>
        </p:txBody>
      </p:sp>
      <p:sp>
        <p:nvSpPr>
          <p:cNvPr id="18" name="Text 16"/>
          <p:cNvSpPr/>
          <p:nvPr/>
        </p:nvSpPr>
        <p:spPr>
          <a:xfrm>
            <a:off x="635079" y="7442478"/>
            <a:ext cx="13360241" cy="290274"/>
          </a:xfrm>
          <a:prstGeom prst="rect">
            <a:avLst/>
          </a:prstGeom>
          <a:noFill/>
          <a:ln/>
        </p:spPr>
        <p:txBody>
          <a:bodyPr wrap="none" lIns="0" tIns="0" rIns="0" bIns="0" rtlCol="0" anchor="t"/>
          <a:lstStyle/>
          <a:p>
            <a:pPr marL="685800" lvl="1" indent="-342900" algn="l">
              <a:lnSpc>
                <a:spcPts val="2250"/>
              </a:lnSpc>
              <a:buSzPct val="100000"/>
              <a:buChar char="•"/>
            </a:pPr>
            <a:r>
              <a:rPr lang="en-US" sz="1400" kern="0" spc="-29" dirty="0">
                <a:solidFill>
                  <a:srgbClr val="272525"/>
                </a:solidFill>
                <a:latin typeface="Inter" pitchFamily="34" charset="0"/>
                <a:ea typeface="Inter" pitchFamily="34" charset="-122"/>
                <a:cs typeface="Inter" pitchFamily="34" charset="-120"/>
              </a:rPr>
              <a:t>Prevents competition with business features while ensuring dedicated resources.</a:t>
            </a:r>
            <a:endParaRPr lang="en-US" sz="1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Text 0"/>
          <p:cNvSpPr/>
          <p:nvPr/>
        </p:nvSpPr>
        <p:spPr>
          <a:xfrm>
            <a:off x="651867" y="512326"/>
            <a:ext cx="12884944" cy="581978"/>
          </a:xfrm>
          <a:prstGeom prst="rect">
            <a:avLst/>
          </a:prstGeom>
          <a:noFill/>
          <a:ln/>
        </p:spPr>
        <p:txBody>
          <a:bodyPr wrap="none" lIns="0" tIns="0" rIns="0" bIns="0" rtlCol="0" anchor="t"/>
          <a:lstStyle/>
          <a:p>
            <a:pPr marL="0" indent="0" algn="l">
              <a:lnSpc>
                <a:spcPts val="4550"/>
              </a:lnSpc>
              <a:buNone/>
            </a:pPr>
            <a:r>
              <a:rPr lang="en-US" sz="3650" b="1" kern="0" spc="-110" dirty="0">
                <a:solidFill>
                  <a:srgbClr val="000000"/>
                </a:solidFill>
                <a:latin typeface="Inter Bold" pitchFamily="34" charset="0"/>
                <a:ea typeface="Inter Bold" pitchFamily="34" charset="-122"/>
                <a:cs typeface="Inter Bold" pitchFamily="34" charset="-120"/>
              </a:rPr>
              <a:t>From Factory to Implementation: ART-Aligned Requirements</a:t>
            </a:r>
            <a:endParaRPr lang="en-US" sz="3650" dirty="0"/>
          </a:p>
        </p:txBody>
      </p:sp>
      <p:sp>
        <p:nvSpPr>
          <p:cNvPr id="3" name="Text 1"/>
          <p:cNvSpPr/>
          <p:nvPr/>
        </p:nvSpPr>
        <p:spPr>
          <a:xfrm>
            <a:off x="651867" y="1466731"/>
            <a:ext cx="13326666" cy="297894"/>
          </a:xfrm>
          <a:prstGeom prst="rect">
            <a:avLst/>
          </a:prstGeom>
          <a:noFill/>
          <a:ln/>
        </p:spPr>
        <p:txBody>
          <a:bodyPr wrap="none" lIns="0" tIns="0" rIns="0" bIns="0" rtlCol="0" anchor="t"/>
          <a:lstStyle/>
          <a:p>
            <a:pPr marL="0" indent="0" algn="l">
              <a:lnSpc>
                <a:spcPts val="2300"/>
              </a:lnSpc>
              <a:buNone/>
            </a:pPr>
            <a:r>
              <a:rPr lang="en-US" sz="1450" b="1" kern="0" spc="-29" dirty="0">
                <a:solidFill>
                  <a:srgbClr val="272525"/>
                </a:solidFill>
                <a:latin typeface="Inter" pitchFamily="34" charset="0"/>
                <a:ea typeface="Inter" pitchFamily="34" charset="-122"/>
                <a:cs typeface="Inter" pitchFamily="34" charset="-120"/>
              </a:rPr>
              <a:t>Key Requirements:</a:t>
            </a:r>
            <a:endParaRPr lang="en-US" sz="1450" dirty="0"/>
          </a:p>
        </p:txBody>
      </p:sp>
      <p:sp>
        <p:nvSpPr>
          <p:cNvPr id="4" name="Text 2"/>
          <p:cNvSpPr/>
          <p:nvPr/>
        </p:nvSpPr>
        <p:spPr>
          <a:xfrm>
            <a:off x="651867" y="1974056"/>
            <a:ext cx="13326666" cy="297894"/>
          </a:xfrm>
          <a:prstGeom prst="rect">
            <a:avLst/>
          </a:prstGeom>
          <a:noFill/>
          <a:ln/>
        </p:spPr>
        <p:txBody>
          <a:bodyPr wrap="none" lIns="0" tIns="0" rIns="0" bIns="0" rtlCol="0" anchor="t"/>
          <a:lstStyle/>
          <a:p>
            <a:pPr marL="342900" indent="-342900" algn="l">
              <a:lnSpc>
                <a:spcPts val="2300"/>
              </a:lnSpc>
              <a:buSzPct val="100000"/>
              <a:buChar char="•"/>
            </a:pPr>
            <a:r>
              <a:rPr lang="en-US" sz="1450" kern="0" spc="-29" dirty="0">
                <a:solidFill>
                  <a:srgbClr val="272525"/>
                </a:solidFill>
                <a:latin typeface="Inter" pitchFamily="34" charset="0"/>
                <a:ea typeface="Inter" pitchFamily="34" charset="-122"/>
                <a:cs typeface="Inter" pitchFamily="34" charset="-120"/>
              </a:rPr>
              <a:t>Executive &amp; Business Owner Commitment:</a:t>
            </a:r>
            <a:endParaRPr lang="en-US" sz="1450" dirty="0"/>
          </a:p>
        </p:txBody>
      </p:sp>
      <p:sp>
        <p:nvSpPr>
          <p:cNvPr id="5" name="Text 3"/>
          <p:cNvSpPr/>
          <p:nvPr/>
        </p:nvSpPr>
        <p:spPr>
          <a:xfrm>
            <a:off x="651867" y="2337078"/>
            <a:ext cx="13326666" cy="297894"/>
          </a:xfrm>
          <a:prstGeom prst="rect">
            <a:avLst/>
          </a:prstGeom>
          <a:noFill/>
          <a:ln/>
        </p:spPr>
        <p:txBody>
          <a:bodyPr wrap="none" lIns="0" tIns="0" rIns="0" bIns="0" rtlCol="0" anchor="t"/>
          <a:lstStyle/>
          <a:p>
            <a:pPr marL="685800" lvl="1" indent="-342900" algn="l">
              <a:lnSpc>
                <a:spcPts val="2300"/>
              </a:lnSpc>
              <a:buSzPct val="100000"/>
              <a:buChar char="•"/>
            </a:pPr>
            <a:r>
              <a:rPr lang="en-US" sz="1450" kern="0" spc="-29" dirty="0">
                <a:solidFill>
                  <a:srgbClr val="272525"/>
                </a:solidFill>
                <a:latin typeface="Inter" pitchFamily="34" charset="0"/>
                <a:ea typeface="Inter" pitchFamily="34" charset="-122"/>
                <a:cs typeface="Inter" pitchFamily="34" charset="-120"/>
              </a:rPr>
              <a:t>Prioritization of BOS as a strategic initiative.</a:t>
            </a:r>
            <a:endParaRPr lang="en-US" sz="1450" dirty="0"/>
          </a:p>
        </p:txBody>
      </p:sp>
      <p:sp>
        <p:nvSpPr>
          <p:cNvPr id="6" name="Text 4"/>
          <p:cNvSpPr/>
          <p:nvPr/>
        </p:nvSpPr>
        <p:spPr>
          <a:xfrm>
            <a:off x="651867" y="2700099"/>
            <a:ext cx="13326666" cy="297894"/>
          </a:xfrm>
          <a:prstGeom prst="rect">
            <a:avLst/>
          </a:prstGeom>
          <a:noFill/>
          <a:ln/>
        </p:spPr>
        <p:txBody>
          <a:bodyPr wrap="none" lIns="0" tIns="0" rIns="0" bIns="0" rtlCol="0" anchor="t"/>
          <a:lstStyle/>
          <a:p>
            <a:pPr marL="685800" lvl="1" indent="-342900" algn="l">
              <a:lnSpc>
                <a:spcPts val="2300"/>
              </a:lnSpc>
              <a:buSzPct val="100000"/>
              <a:buChar char="•"/>
            </a:pPr>
            <a:r>
              <a:rPr lang="en-US" sz="1450" kern="0" spc="-29" dirty="0">
                <a:solidFill>
                  <a:srgbClr val="272525"/>
                </a:solidFill>
                <a:latin typeface="Inter" pitchFamily="34" charset="0"/>
                <a:ea typeface="Inter" pitchFamily="34" charset="-122"/>
                <a:cs typeface="Inter" pitchFamily="34" charset="-120"/>
              </a:rPr>
              <a:t>Business Owners to validate business signals at PI boundaries.</a:t>
            </a:r>
            <a:endParaRPr lang="en-US" sz="1450" dirty="0"/>
          </a:p>
        </p:txBody>
      </p:sp>
      <p:sp>
        <p:nvSpPr>
          <p:cNvPr id="7" name="Text 5"/>
          <p:cNvSpPr/>
          <p:nvPr/>
        </p:nvSpPr>
        <p:spPr>
          <a:xfrm>
            <a:off x="651867" y="3063121"/>
            <a:ext cx="13326666" cy="297894"/>
          </a:xfrm>
          <a:prstGeom prst="rect">
            <a:avLst/>
          </a:prstGeom>
          <a:noFill/>
          <a:ln/>
        </p:spPr>
        <p:txBody>
          <a:bodyPr wrap="none" lIns="0" tIns="0" rIns="0" bIns="0" rtlCol="0" anchor="t"/>
          <a:lstStyle/>
          <a:p>
            <a:pPr marL="342900" indent="-342900" algn="l">
              <a:lnSpc>
                <a:spcPts val="2300"/>
              </a:lnSpc>
              <a:buSzPct val="100000"/>
              <a:buChar char="•"/>
            </a:pPr>
            <a:r>
              <a:rPr lang="en-US" sz="1450" kern="0" spc="-29" dirty="0">
                <a:solidFill>
                  <a:srgbClr val="272525"/>
                </a:solidFill>
                <a:latin typeface="Inter" pitchFamily="34" charset="0"/>
                <a:ea typeface="Inter" pitchFamily="34" charset="-122"/>
                <a:cs typeface="Inter" pitchFamily="34" charset="-120"/>
              </a:rPr>
              <a:t>SAFe Integration Points:</a:t>
            </a:r>
            <a:endParaRPr lang="en-US" sz="1450" dirty="0"/>
          </a:p>
        </p:txBody>
      </p:sp>
      <p:sp>
        <p:nvSpPr>
          <p:cNvPr id="8" name="Text 6"/>
          <p:cNvSpPr/>
          <p:nvPr/>
        </p:nvSpPr>
        <p:spPr>
          <a:xfrm>
            <a:off x="651867" y="3426142"/>
            <a:ext cx="13326666" cy="297894"/>
          </a:xfrm>
          <a:prstGeom prst="rect">
            <a:avLst/>
          </a:prstGeom>
          <a:noFill/>
          <a:ln/>
        </p:spPr>
        <p:txBody>
          <a:bodyPr wrap="none" lIns="0" tIns="0" rIns="0" bIns="0" rtlCol="0" anchor="t"/>
          <a:lstStyle/>
          <a:p>
            <a:pPr marL="685800" lvl="1" indent="-342900" algn="l">
              <a:lnSpc>
                <a:spcPts val="2300"/>
              </a:lnSpc>
              <a:buSzPct val="100000"/>
              <a:buChar char="•"/>
            </a:pPr>
            <a:r>
              <a:rPr lang="en-US" sz="1450" kern="0" spc="-29" dirty="0">
                <a:solidFill>
                  <a:srgbClr val="272525"/>
                </a:solidFill>
                <a:latin typeface="Inter" pitchFamily="34" charset="0"/>
                <a:ea typeface="Inter" pitchFamily="34" charset="-122"/>
                <a:cs typeface="Inter" pitchFamily="34" charset="-120"/>
              </a:rPr>
              <a:t>Program Backlog: BOS features prioritized during PI Planning.</a:t>
            </a:r>
            <a:endParaRPr lang="en-US" sz="1450" dirty="0"/>
          </a:p>
        </p:txBody>
      </p:sp>
      <p:sp>
        <p:nvSpPr>
          <p:cNvPr id="9" name="Text 7"/>
          <p:cNvSpPr/>
          <p:nvPr/>
        </p:nvSpPr>
        <p:spPr>
          <a:xfrm>
            <a:off x="651867" y="3789164"/>
            <a:ext cx="13326666" cy="297894"/>
          </a:xfrm>
          <a:prstGeom prst="rect">
            <a:avLst/>
          </a:prstGeom>
          <a:noFill/>
          <a:ln/>
        </p:spPr>
        <p:txBody>
          <a:bodyPr wrap="none" lIns="0" tIns="0" rIns="0" bIns="0" rtlCol="0" anchor="t"/>
          <a:lstStyle/>
          <a:p>
            <a:pPr marL="685800" lvl="1" indent="-342900" algn="l">
              <a:lnSpc>
                <a:spcPts val="2300"/>
              </a:lnSpc>
              <a:buSzPct val="100000"/>
              <a:buChar char="•"/>
            </a:pPr>
            <a:r>
              <a:rPr lang="en-US" sz="1450" kern="0" spc="-29" dirty="0">
                <a:solidFill>
                  <a:srgbClr val="272525"/>
                </a:solidFill>
                <a:latin typeface="Inter" pitchFamily="34" charset="0"/>
                <a:ea typeface="Inter" pitchFamily="34" charset="-122"/>
                <a:cs typeface="Inter" pitchFamily="34" charset="-120"/>
              </a:rPr>
              <a:t>Team Backlogs: BOS signals as user stories for implementation.</a:t>
            </a:r>
            <a:endParaRPr lang="en-US" sz="1450" dirty="0"/>
          </a:p>
        </p:txBody>
      </p:sp>
      <p:sp>
        <p:nvSpPr>
          <p:cNvPr id="10" name="Text 8"/>
          <p:cNvSpPr/>
          <p:nvPr/>
        </p:nvSpPr>
        <p:spPr>
          <a:xfrm>
            <a:off x="651867" y="4152186"/>
            <a:ext cx="13326666" cy="297894"/>
          </a:xfrm>
          <a:prstGeom prst="rect">
            <a:avLst/>
          </a:prstGeom>
          <a:noFill/>
          <a:ln/>
        </p:spPr>
        <p:txBody>
          <a:bodyPr wrap="none" lIns="0" tIns="0" rIns="0" bIns="0" rtlCol="0" anchor="t"/>
          <a:lstStyle/>
          <a:p>
            <a:pPr marL="685800" lvl="1" indent="-342900" algn="l">
              <a:lnSpc>
                <a:spcPts val="2300"/>
              </a:lnSpc>
              <a:buSzPct val="100000"/>
              <a:buChar char="•"/>
            </a:pPr>
            <a:r>
              <a:rPr lang="en-US" sz="1450" kern="0" spc="-29" dirty="0">
                <a:solidFill>
                  <a:srgbClr val="272525"/>
                </a:solidFill>
                <a:latin typeface="Inter" pitchFamily="34" charset="0"/>
                <a:ea typeface="Inter" pitchFamily="34" charset="-122"/>
                <a:cs typeface="Inter" pitchFamily="34" charset="-120"/>
              </a:rPr>
              <a:t>System Demos: Regular validation of business impact visibility.</a:t>
            </a:r>
            <a:endParaRPr lang="en-US" sz="1450" dirty="0"/>
          </a:p>
        </p:txBody>
      </p:sp>
      <p:sp>
        <p:nvSpPr>
          <p:cNvPr id="11" name="Text 9"/>
          <p:cNvSpPr/>
          <p:nvPr/>
        </p:nvSpPr>
        <p:spPr>
          <a:xfrm>
            <a:off x="651867" y="4515207"/>
            <a:ext cx="13326666" cy="297894"/>
          </a:xfrm>
          <a:prstGeom prst="rect">
            <a:avLst/>
          </a:prstGeom>
          <a:noFill/>
          <a:ln/>
        </p:spPr>
        <p:txBody>
          <a:bodyPr wrap="none" lIns="0" tIns="0" rIns="0" bIns="0" rtlCol="0" anchor="t"/>
          <a:lstStyle/>
          <a:p>
            <a:pPr marL="342900" indent="-342900" algn="l">
              <a:lnSpc>
                <a:spcPts val="2300"/>
              </a:lnSpc>
              <a:buSzPct val="100000"/>
              <a:buChar char="•"/>
            </a:pPr>
            <a:r>
              <a:rPr lang="en-US" sz="1450" kern="0" spc="-29" dirty="0">
                <a:solidFill>
                  <a:srgbClr val="272525"/>
                </a:solidFill>
                <a:latin typeface="Inter" pitchFamily="34" charset="0"/>
                <a:ea typeface="Inter" pitchFamily="34" charset="-122"/>
                <a:cs typeface="Inter" pitchFamily="34" charset="-120"/>
              </a:rPr>
              <a:t>Resource Allocation:</a:t>
            </a:r>
            <a:endParaRPr lang="en-US" sz="1450" dirty="0"/>
          </a:p>
        </p:txBody>
      </p:sp>
      <p:sp>
        <p:nvSpPr>
          <p:cNvPr id="12" name="Text 10"/>
          <p:cNvSpPr/>
          <p:nvPr/>
        </p:nvSpPr>
        <p:spPr>
          <a:xfrm>
            <a:off x="651867" y="4878229"/>
            <a:ext cx="13326666" cy="297894"/>
          </a:xfrm>
          <a:prstGeom prst="rect">
            <a:avLst/>
          </a:prstGeom>
          <a:noFill/>
          <a:ln/>
        </p:spPr>
        <p:txBody>
          <a:bodyPr wrap="none" lIns="0" tIns="0" rIns="0" bIns="0" rtlCol="0" anchor="t"/>
          <a:lstStyle/>
          <a:p>
            <a:pPr marL="685800" lvl="1" indent="-342900" algn="l">
              <a:lnSpc>
                <a:spcPts val="2300"/>
              </a:lnSpc>
              <a:buSzPct val="100000"/>
              <a:buChar char="•"/>
            </a:pPr>
            <a:r>
              <a:rPr lang="en-US" sz="1450" kern="0" spc="-29" dirty="0">
                <a:solidFill>
                  <a:srgbClr val="272525"/>
                </a:solidFill>
                <a:latin typeface="Inter" pitchFamily="34" charset="0"/>
                <a:ea typeface="Inter" pitchFamily="34" charset="-122"/>
                <a:cs typeface="Inter" pitchFamily="34" charset="-120"/>
              </a:rPr>
              <a:t>Product Managers to champion BOS across their ARTs.</a:t>
            </a:r>
            <a:endParaRPr lang="en-US" sz="1450" dirty="0"/>
          </a:p>
        </p:txBody>
      </p:sp>
      <p:sp>
        <p:nvSpPr>
          <p:cNvPr id="13" name="Text 11"/>
          <p:cNvSpPr/>
          <p:nvPr/>
        </p:nvSpPr>
        <p:spPr>
          <a:xfrm>
            <a:off x="651867" y="5241250"/>
            <a:ext cx="13326666" cy="297894"/>
          </a:xfrm>
          <a:prstGeom prst="rect">
            <a:avLst/>
          </a:prstGeom>
          <a:noFill/>
          <a:ln/>
        </p:spPr>
        <p:txBody>
          <a:bodyPr wrap="none" lIns="0" tIns="0" rIns="0" bIns="0" rtlCol="0" anchor="t"/>
          <a:lstStyle/>
          <a:p>
            <a:pPr marL="685800" lvl="1" indent="-342900" algn="l">
              <a:lnSpc>
                <a:spcPts val="2300"/>
              </a:lnSpc>
              <a:buSzPct val="100000"/>
              <a:buChar char="•"/>
            </a:pPr>
            <a:r>
              <a:rPr lang="en-US" sz="1450" kern="0" spc="-29" dirty="0">
                <a:solidFill>
                  <a:srgbClr val="272525"/>
                </a:solidFill>
                <a:latin typeface="Inter" pitchFamily="34" charset="0"/>
                <a:ea typeface="Inter" pitchFamily="34" charset="-122"/>
                <a:cs typeface="Inter" pitchFamily="34" charset="-120"/>
              </a:rPr>
              <a:t>Team Product Owners to define business signals.</a:t>
            </a:r>
            <a:endParaRPr lang="en-US" sz="1450" dirty="0"/>
          </a:p>
        </p:txBody>
      </p:sp>
      <p:sp>
        <p:nvSpPr>
          <p:cNvPr id="14" name="Text 12"/>
          <p:cNvSpPr/>
          <p:nvPr/>
        </p:nvSpPr>
        <p:spPr>
          <a:xfrm>
            <a:off x="651867" y="5604272"/>
            <a:ext cx="13326666" cy="297894"/>
          </a:xfrm>
          <a:prstGeom prst="rect">
            <a:avLst/>
          </a:prstGeom>
          <a:noFill/>
          <a:ln/>
        </p:spPr>
        <p:txBody>
          <a:bodyPr wrap="none" lIns="0" tIns="0" rIns="0" bIns="0" rtlCol="0" anchor="t"/>
          <a:lstStyle/>
          <a:p>
            <a:pPr marL="685800" lvl="1" indent="-342900" algn="l">
              <a:lnSpc>
                <a:spcPts val="2300"/>
              </a:lnSpc>
              <a:buSzPct val="100000"/>
              <a:buChar char="•"/>
            </a:pPr>
            <a:r>
              <a:rPr lang="en-US" sz="1450" kern="0" spc="-29" dirty="0">
                <a:solidFill>
                  <a:srgbClr val="272525"/>
                </a:solidFill>
                <a:latin typeface="Inter" pitchFamily="34" charset="0"/>
                <a:ea typeface="Inter" pitchFamily="34" charset="-122"/>
                <a:cs typeface="Inter" pitchFamily="34" charset="-120"/>
              </a:rPr>
              <a:t>Development Teams to implement process signals.</a:t>
            </a:r>
            <a:endParaRPr lang="en-US" sz="1450" dirty="0"/>
          </a:p>
        </p:txBody>
      </p:sp>
      <p:sp>
        <p:nvSpPr>
          <p:cNvPr id="15" name="Text 13"/>
          <p:cNvSpPr/>
          <p:nvPr/>
        </p:nvSpPr>
        <p:spPr>
          <a:xfrm>
            <a:off x="651867" y="5967293"/>
            <a:ext cx="13326666" cy="297894"/>
          </a:xfrm>
          <a:prstGeom prst="rect">
            <a:avLst/>
          </a:prstGeom>
          <a:noFill/>
          <a:ln/>
        </p:spPr>
        <p:txBody>
          <a:bodyPr wrap="none" lIns="0" tIns="0" rIns="0" bIns="0" rtlCol="0" anchor="t"/>
          <a:lstStyle/>
          <a:p>
            <a:pPr marL="685800" lvl="1" indent="-342900" algn="l">
              <a:lnSpc>
                <a:spcPts val="2300"/>
              </a:lnSpc>
              <a:buSzPct val="100000"/>
              <a:buChar char="•"/>
            </a:pPr>
            <a:r>
              <a:rPr lang="en-US" sz="1450" kern="0" spc="-29" dirty="0">
                <a:solidFill>
                  <a:srgbClr val="272525"/>
                </a:solidFill>
                <a:latin typeface="Inter" pitchFamily="34" charset="0"/>
                <a:ea typeface="Inter" pitchFamily="34" charset="-122"/>
                <a:cs typeface="Inter" pitchFamily="34" charset="-120"/>
              </a:rPr>
              <a:t>Platform Teams to enable system signals.</a:t>
            </a:r>
            <a:endParaRPr lang="en-US" sz="1450" dirty="0"/>
          </a:p>
        </p:txBody>
      </p:sp>
      <p:sp>
        <p:nvSpPr>
          <p:cNvPr id="16" name="Text 14"/>
          <p:cNvSpPr/>
          <p:nvPr/>
        </p:nvSpPr>
        <p:spPr>
          <a:xfrm>
            <a:off x="651867" y="6330315"/>
            <a:ext cx="13326666" cy="297894"/>
          </a:xfrm>
          <a:prstGeom prst="rect">
            <a:avLst/>
          </a:prstGeom>
          <a:noFill/>
          <a:ln/>
        </p:spPr>
        <p:txBody>
          <a:bodyPr wrap="none" lIns="0" tIns="0" rIns="0" bIns="0" rtlCol="0" anchor="t"/>
          <a:lstStyle/>
          <a:p>
            <a:pPr marL="342900" indent="-342900" algn="l">
              <a:lnSpc>
                <a:spcPts val="2300"/>
              </a:lnSpc>
              <a:buSzPct val="100000"/>
              <a:buChar char="•"/>
            </a:pPr>
            <a:r>
              <a:rPr lang="en-US" sz="1450" kern="0" spc="-29" dirty="0">
                <a:solidFill>
                  <a:srgbClr val="272525"/>
                </a:solidFill>
                <a:latin typeface="Inter" pitchFamily="34" charset="0"/>
                <a:ea typeface="Inter" pitchFamily="34" charset="-122"/>
                <a:cs typeface="Inter" pitchFamily="34" charset="-120"/>
              </a:rPr>
              <a:t>Governance Alignment:</a:t>
            </a:r>
            <a:endParaRPr lang="en-US" sz="1450" dirty="0"/>
          </a:p>
        </p:txBody>
      </p:sp>
      <p:sp>
        <p:nvSpPr>
          <p:cNvPr id="17" name="Text 15"/>
          <p:cNvSpPr/>
          <p:nvPr/>
        </p:nvSpPr>
        <p:spPr>
          <a:xfrm>
            <a:off x="651867" y="6693337"/>
            <a:ext cx="13326666" cy="297894"/>
          </a:xfrm>
          <a:prstGeom prst="rect">
            <a:avLst/>
          </a:prstGeom>
          <a:noFill/>
          <a:ln/>
        </p:spPr>
        <p:txBody>
          <a:bodyPr wrap="none" lIns="0" tIns="0" rIns="0" bIns="0" rtlCol="0" anchor="t"/>
          <a:lstStyle/>
          <a:p>
            <a:pPr marL="685800" lvl="1" indent="-342900" algn="l">
              <a:lnSpc>
                <a:spcPts val="2300"/>
              </a:lnSpc>
              <a:buSzPct val="100000"/>
              <a:buChar char="•"/>
            </a:pPr>
            <a:r>
              <a:rPr lang="en-US" sz="1450" kern="0" spc="-29" dirty="0">
                <a:solidFill>
                  <a:srgbClr val="272525"/>
                </a:solidFill>
                <a:latin typeface="Inter" pitchFamily="34" charset="0"/>
                <a:ea typeface="Inter" pitchFamily="34" charset="-122"/>
                <a:cs typeface="Inter" pitchFamily="34" charset="-120"/>
              </a:rPr>
              <a:t>Release Train Engineers (RTEs) coordinate cross-team implementation.</a:t>
            </a:r>
            <a:endParaRPr lang="en-US" sz="1450" dirty="0"/>
          </a:p>
        </p:txBody>
      </p:sp>
      <p:sp>
        <p:nvSpPr>
          <p:cNvPr id="18" name="Text 16"/>
          <p:cNvSpPr/>
          <p:nvPr/>
        </p:nvSpPr>
        <p:spPr>
          <a:xfrm>
            <a:off x="651867" y="7056358"/>
            <a:ext cx="13326666" cy="297894"/>
          </a:xfrm>
          <a:prstGeom prst="rect">
            <a:avLst/>
          </a:prstGeom>
          <a:noFill/>
          <a:ln/>
        </p:spPr>
        <p:txBody>
          <a:bodyPr wrap="none" lIns="0" tIns="0" rIns="0" bIns="0" rtlCol="0" anchor="t"/>
          <a:lstStyle/>
          <a:p>
            <a:pPr marL="685800" lvl="1" indent="-342900" algn="l">
              <a:lnSpc>
                <a:spcPts val="2300"/>
              </a:lnSpc>
              <a:buSzPct val="100000"/>
              <a:buChar char="•"/>
            </a:pPr>
            <a:r>
              <a:rPr lang="en-US" sz="1450" kern="0" spc="-29" dirty="0">
                <a:solidFill>
                  <a:srgbClr val="272525"/>
                </a:solidFill>
                <a:latin typeface="Inter" pitchFamily="34" charset="0"/>
                <a:ea typeface="Inter" pitchFamily="34" charset="-122"/>
                <a:cs typeface="Inter" pitchFamily="34" charset="-120"/>
              </a:rPr>
              <a:t>Integration with Start of Day reviews and incident management.</a:t>
            </a:r>
            <a:endParaRPr lang="en-US" sz="1450" dirty="0"/>
          </a:p>
        </p:txBody>
      </p:sp>
      <p:sp>
        <p:nvSpPr>
          <p:cNvPr id="19" name="Text 17"/>
          <p:cNvSpPr/>
          <p:nvPr/>
        </p:nvSpPr>
        <p:spPr>
          <a:xfrm>
            <a:off x="651867" y="7419380"/>
            <a:ext cx="13326666" cy="297894"/>
          </a:xfrm>
          <a:prstGeom prst="rect">
            <a:avLst/>
          </a:prstGeom>
          <a:noFill/>
          <a:ln/>
        </p:spPr>
        <p:txBody>
          <a:bodyPr wrap="none" lIns="0" tIns="0" rIns="0" bIns="0" rtlCol="0" anchor="t"/>
          <a:lstStyle/>
          <a:p>
            <a:pPr marL="685800" lvl="1" indent="-342900" algn="l">
              <a:lnSpc>
                <a:spcPts val="2300"/>
              </a:lnSpc>
              <a:buSzPct val="100000"/>
              <a:buChar char="•"/>
            </a:pPr>
            <a:r>
              <a:rPr lang="en-US" sz="1450" kern="0" spc="-29" dirty="0">
                <a:solidFill>
                  <a:srgbClr val="272525"/>
                </a:solidFill>
                <a:latin typeface="Inter" pitchFamily="34" charset="0"/>
                <a:ea typeface="Inter" pitchFamily="34" charset="-122"/>
                <a:cs typeface="Inter" pitchFamily="34" charset="-120"/>
              </a:rPr>
              <a:t>Non-Functional Requirements (NFRs) tracked as Jira epics and stories.</a:t>
            </a:r>
            <a:endParaRPr lang="en-US" sz="14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16</TotalTime>
  <Words>2281</Words>
  <Application>Microsoft Office PowerPoint</Application>
  <PresentationFormat>Custom</PresentationFormat>
  <Paragraphs>204</Paragraphs>
  <Slides>15</Slides>
  <Notes>15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Inter</vt:lpstr>
      <vt:lpstr>Inter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chad johnson</cp:lastModifiedBy>
  <cp:revision>3</cp:revision>
  <dcterms:created xsi:type="dcterms:W3CDTF">2025-04-28T12:05:25Z</dcterms:created>
  <dcterms:modified xsi:type="dcterms:W3CDTF">2025-04-28T12:23:28Z</dcterms:modified>
</cp:coreProperties>
</file>