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9" r:id="rId5"/>
    <p:sldId id="269" r:id="rId6"/>
    <p:sldId id="289" r:id="rId7"/>
    <p:sldId id="270" r:id="rId8"/>
    <p:sldId id="271" r:id="rId9"/>
    <p:sldId id="273" r:id="rId10"/>
    <p:sldId id="285" r:id="rId11"/>
    <p:sldId id="279" r:id="rId12"/>
    <p:sldId id="265" r:id="rId13"/>
    <p:sldId id="281" r:id="rId14"/>
    <p:sldId id="280" r:id="rId15"/>
    <p:sldId id="282" r:id="rId16"/>
    <p:sldId id="288" r:id="rId17"/>
    <p:sldId id="291" r:id="rId18"/>
    <p:sldId id="287" r:id="rId19"/>
    <p:sldId id="278" r:id="rId20"/>
  </p:sldIdLst>
  <p:sldSz cx="9144000" cy="5143500" type="screen16x9"/>
  <p:notesSz cx="6810375" cy="9942513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1" autoAdjust="0"/>
  </p:normalViewPr>
  <p:slideViewPr>
    <p:cSldViewPr>
      <p:cViewPr varScale="1">
        <p:scale>
          <a:sx n="161" d="100"/>
          <a:sy n="161" d="100"/>
        </p:scale>
        <p:origin x="156" y="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66" y="102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27C7D3-3253-4B2D-A537-D9B4B8D4E8B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4491A0BA-6451-47A0-8F78-E45EFC8E204E}">
      <dgm:prSet custT="1"/>
      <dgm:spPr>
        <a:solidFill>
          <a:srgbClr val="008273"/>
        </a:solidFill>
        <a:ln>
          <a:solidFill>
            <a:srgbClr val="008273"/>
          </a:solidFill>
        </a:ln>
      </dgm:spPr>
      <dgm:t>
        <a:bodyPr/>
        <a:lstStyle/>
        <a:p>
          <a:pPr rtl="0"/>
          <a:r>
            <a:rPr lang="cs-CZ" sz="1100" b="1" baseline="0" dirty="0" smtClean="0"/>
            <a:t>Kontrolující NESMÍ PŘÍMO PROZRADIT PODATELE  podnětu ke kontrole.  </a:t>
          </a:r>
          <a:r>
            <a:rPr lang="cs-CZ" sz="1380" b="0" baseline="0" dirty="0" smtClean="0"/>
            <a:t>                             	         </a:t>
          </a:r>
          <a:endParaRPr lang="cs-CZ" sz="1380" baseline="0" dirty="0"/>
        </a:p>
      </dgm:t>
    </dgm:pt>
    <dgm:pt modelId="{DC4AFDE4-B45F-4C1A-8273-E1A26447062E}" type="parTrans" cxnId="{CE3F8B25-AC7F-42DA-8377-8D84BA65ABAD}">
      <dgm:prSet/>
      <dgm:spPr/>
      <dgm:t>
        <a:bodyPr/>
        <a:lstStyle/>
        <a:p>
          <a:endParaRPr lang="cs-CZ"/>
        </a:p>
      </dgm:t>
    </dgm:pt>
    <dgm:pt modelId="{DF4E2115-B629-4344-B82E-CD1189536313}" type="sibTrans" cxnId="{CE3F8B25-AC7F-42DA-8377-8D84BA65ABAD}">
      <dgm:prSet/>
      <dgm:spPr/>
      <dgm:t>
        <a:bodyPr/>
        <a:lstStyle/>
        <a:p>
          <a:endParaRPr lang="cs-CZ"/>
        </a:p>
      </dgm:t>
    </dgm:pt>
    <dgm:pt modelId="{DCC941C4-C3B2-49C9-A321-3BADCCE93B1A}">
      <dgm:prSet custT="1"/>
      <dgm:spPr>
        <a:solidFill>
          <a:srgbClr val="008273"/>
        </a:solidFill>
      </dgm:spPr>
      <dgm:t>
        <a:bodyPr/>
        <a:lstStyle/>
        <a:p>
          <a:pPr rtl="0"/>
          <a:r>
            <a:rPr lang="cs-CZ" sz="1000" b="1" baseline="0" dirty="0" smtClean="0"/>
            <a:t>Kontrolující v průběhu kontroly POSTUPUJE CO NEJOBEZŘETNĚJI, aby ani dalšími úkony nebylo možné zjistit, podatele podnětu. </a:t>
          </a:r>
          <a:endParaRPr lang="cs-CZ" sz="1000" b="1" baseline="0" dirty="0"/>
        </a:p>
      </dgm:t>
    </dgm:pt>
    <dgm:pt modelId="{973A33F0-247F-4713-9123-E0BEE0E860E2}" type="parTrans" cxnId="{D83FB98B-D963-4266-8247-AA8E02D3A4B8}">
      <dgm:prSet/>
      <dgm:spPr/>
      <dgm:t>
        <a:bodyPr/>
        <a:lstStyle/>
        <a:p>
          <a:endParaRPr lang="cs-CZ"/>
        </a:p>
      </dgm:t>
    </dgm:pt>
    <dgm:pt modelId="{DE29EDD9-5281-430E-955F-83293D9C6823}" type="sibTrans" cxnId="{D83FB98B-D963-4266-8247-AA8E02D3A4B8}">
      <dgm:prSet/>
      <dgm:spPr/>
      <dgm:t>
        <a:bodyPr/>
        <a:lstStyle/>
        <a:p>
          <a:endParaRPr lang="cs-CZ"/>
        </a:p>
      </dgm:t>
    </dgm:pt>
    <dgm:pt modelId="{43EBA004-CEF2-4A0A-8CEB-4087D7D73648}">
      <dgm:prSet custT="1"/>
      <dgm:spPr>
        <a:solidFill>
          <a:srgbClr val="008273"/>
        </a:solidFill>
      </dgm:spPr>
      <dgm:t>
        <a:bodyPr/>
        <a:lstStyle/>
        <a:p>
          <a:pPr rtl="0"/>
          <a:r>
            <a:rPr lang="cs-CZ" sz="1000" b="1" baseline="0" dirty="0" smtClean="0"/>
            <a:t>Kontrolující zajistí, aby totožnost podatele nevyplynula ani ze struktury protokolu o kontrole</a:t>
          </a:r>
          <a:r>
            <a:rPr lang="cs-CZ" sz="1000" b="0" baseline="0" dirty="0" smtClean="0"/>
            <a:t>.</a:t>
          </a:r>
          <a:endParaRPr lang="cs-CZ" sz="1000" baseline="0" dirty="0"/>
        </a:p>
      </dgm:t>
    </dgm:pt>
    <dgm:pt modelId="{03522335-C487-405B-B7C3-2DF02D01DE7F}" type="parTrans" cxnId="{C9B5246C-9FA7-4891-B116-96389CBFC487}">
      <dgm:prSet/>
      <dgm:spPr/>
      <dgm:t>
        <a:bodyPr/>
        <a:lstStyle/>
        <a:p>
          <a:endParaRPr lang="cs-CZ"/>
        </a:p>
      </dgm:t>
    </dgm:pt>
    <dgm:pt modelId="{57B0E08B-262D-4918-8A6A-7BE8F73AB2E6}" type="sibTrans" cxnId="{C9B5246C-9FA7-4891-B116-96389CBFC487}">
      <dgm:prSet/>
      <dgm:spPr/>
      <dgm:t>
        <a:bodyPr/>
        <a:lstStyle/>
        <a:p>
          <a:endParaRPr lang="cs-CZ"/>
        </a:p>
      </dgm:t>
    </dgm:pt>
    <dgm:pt modelId="{9D692DBE-6550-45CA-A020-33B991C4AAA8}">
      <dgm:prSet custT="1"/>
      <dgm:spPr>
        <a:solidFill>
          <a:srgbClr val="008273"/>
        </a:solidFill>
      </dgm:spPr>
      <dgm:t>
        <a:bodyPr/>
        <a:lstStyle/>
        <a:p>
          <a:pPr rtl="0"/>
          <a:r>
            <a:rPr lang="cs-CZ" sz="900" b="1" dirty="0" smtClean="0"/>
            <a:t>Kontrolující SMÍ ODHALIT  TOTOŽNOST podatele, jen pokud jej této povinnosti ZPROSTÍ. O možnosti zproštění a následcích musí kontrolující podatele POUČIT, zejména v případech, kdy jeho totožnost není možné utajit, má-li být dosaženo účelu kontroly. O poskytnutí poučení a zbavení mlčenlivosti je třeba učinit ZÁZNAM ve spise. </a:t>
          </a:r>
          <a:endParaRPr lang="cs-CZ" sz="900" b="1" dirty="0"/>
        </a:p>
      </dgm:t>
    </dgm:pt>
    <dgm:pt modelId="{1238D61D-6E68-4C8F-BC92-BFF9274C2005}" type="parTrans" cxnId="{DBFB340E-3166-49FA-8EF9-E2AE229BDBD9}">
      <dgm:prSet/>
      <dgm:spPr/>
      <dgm:t>
        <a:bodyPr/>
        <a:lstStyle/>
        <a:p>
          <a:endParaRPr lang="cs-CZ"/>
        </a:p>
      </dgm:t>
    </dgm:pt>
    <dgm:pt modelId="{D833E601-1884-4E89-A8C3-04FB9475DE26}" type="sibTrans" cxnId="{DBFB340E-3166-49FA-8EF9-E2AE229BDBD9}">
      <dgm:prSet/>
      <dgm:spPr/>
      <dgm:t>
        <a:bodyPr/>
        <a:lstStyle/>
        <a:p>
          <a:endParaRPr lang="cs-CZ"/>
        </a:p>
      </dgm:t>
    </dgm:pt>
    <dgm:pt modelId="{302D8BBB-8EEB-448C-A2C2-FE859B48349E}">
      <dgm:prSet custT="1"/>
      <dgm:spPr>
        <a:solidFill>
          <a:srgbClr val="008273"/>
        </a:solidFill>
      </dgm:spPr>
      <dgm:t>
        <a:bodyPr/>
        <a:lstStyle/>
        <a:p>
          <a:pPr rtl="0"/>
          <a:r>
            <a:rPr lang="cs-CZ" sz="1000" b="1" dirty="0" smtClean="0"/>
            <a:t>Pokud podatel ZBAVÍ kontrolní </a:t>
          </a:r>
          <a:r>
            <a:rPr lang="cs-CZ" sz="1000" b="1" smtClean="0"/>
            <a:t>orgán MLČENLIVOSTIi, </a:t>
          </a:r>
          <a:r>
            <a:rPr lang="cs-CZ" sz="1000" b="1" dirty="0" smtClean="0"/>
            <a:t>nemůže kontrolní orgán chránit identitu podatele pouze na základě své úvahy, zvláště pokud v důsledku takové ochrany nemůže řádně zjistit skutkový stav.</a:t>
          </a:r>
          <a:endParaRPr lang="cs-CZ" sz="1000" b="1" dirty="0"/>
        </a:p>
      </dgm:t>
    </dgm:pt>
    <dgm:pt modelId="{326912B5-F665-4AFA-874A-4326474CC260}" type="parTrans" cxnId="{2F8AA163-E63C-4AE1-9CBD-B7ADD89DF036}">
      <dgm:prSet/>
      <dgm:spPr/>
      <dgm:t>
        <a:bodyPr/>
        <a:lstStyle/>
        <a:p>
          <a:endParaRPr lang="cs-CZ"/>
        </a:p>
      </dgm:t>
    </dgm:pt>
    <dgm:pt modelId="{7C72FE02-9B36-4398-ABD4-307EBC6B37E4}" type="sibTrans" cxnId="{2F8AA163-E63C-4AE1-9CBD-B7ADD89DF036}">
      <dgm:prSet/>
      <dgm:spPr/>
      <dgm:t>
        <a:bodyPr/>
        <a:lstStyle/>
        <a:p>
          <a:endParaRPr lang="cs-CZ"/>
        </a:p>
      </dgm:t>
    </dgm:pt>
    <dgm:pt modelId="{9CD17796-B0F9-4F8C-9F7F-64DEEA358D31}" type="pres">
      <dgm:prSet presAssocID="{3427C7D3-3253-4B2D-A537-D9B4B8D4E8B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24965EB1-A73A-4AA7-B065-8AD2EDF329EA}" type="pres">
      <dgm:prSet presAssocID="{3427C7D3-3253-4B2D-A537-D9B4B8D4E8B0}" presName="arrow" presStyleLbl="bgShp" presStyleIdx="0" presStyleCnt="1" custLinFactNeighborX="1540" custLinFactNeighborY="-4764"/>
      <dgm:spPr/>
    </dgm:pt>
    <dgm:pt modelId="{4A235E16-75F8-452B-8388-793123F63C35}" type="pres">
      <dgm:prSet presAssocID="{3427C7D3-3253-4B2D-A537-D9B4B8D4E8B0}" presName="linearProcess" presStyleCnt="0"/>
      <dgm:spPr/>
    </dgm:pt>
    <dgm:pt modelId="{0F783DDB-B41C-4FBB-852E-A161C00906A7}" type="pres">
      <dgm:prSet presAssocID="{4491A0BA-6451-47A0-8F78-E45EFC8E204E}" presName="textNode" presStyleLbl="node1" presStyleIdx="0" presStyleCnt="5" custScaleY="250000" custLinFactNeighborX="-89219" custLinFactNeighborY="16617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2C29CAB-5C3F-4FBE-A9B7-C8782553E6E1}" type="pres">
      <dgm:prSet presAssocID="{DF4E2115-B629-4344-B82E-CD1189536313}" presName="sibTrans" presStyleCnt="0"/>
      <dgm:spPr/>
    </dgm:pt>
    <dgm:pt modelId="{7900935E-034D-4EB0-B186-BFD250C1E408}" type="pres">
      <dgm:prSet presAssocID="{DCC941C4-C3B2-49C9-A321-3BADCCE93B1A}" presName="textNode" presStyleLbl="node1" presStyleIdx="1" presStyleCnt="5" custScaleY="250000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A98CF3A-FADC-4261-8084-B17CA0DF235F}" type="pres">
      <dgm:prSet presAssocID="{DE29EDD9-5281-430E-955F-83293D9C6823}" presName="sibTrans" presStyleCnt="0"/>
      <dgm:spPr/>
    </dgm:pt>
    <dgm:pt modelId="{466F959C-E9A8-4400-947B-9DBC19384C02}" type="pres">
      <dgm:prSet presAssocID="{43EBA004-CEF2-4A0A-8CEB-4087D7D73648}" presName="textNode" presStyleLbl="node1" presStyleIdx="2" presStyleCnt="5" custScaleY="250000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0C4A004-B0C6-412B-B9DF-11E80AC11D04}" type="pres">
      <dgm:prSet presAssocID="{57B0E08B-262D-4918-8A6A-7BE8F73AB2E6}" presName="sibTrans" presStyleCnt="0"/>
      <dgm:spPr/>
    </dgm:pt>
    <dgm:pt modelId="{C96CAB54-6E1B-4853-82E8-D221CCFA6896}" type="pres">
      <dgm:prSet presAssocID="{9D692DBE-6550-45CA-A020-33B991C4AAA8}" presName="textNode" presStyleLbl="node1" presStyleIdx="3" presStyleCnt="5" custScaleY="250000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6172756-71F2-4E60-9A99-203191D84BAA}" type="pres">
      <dgm:prSet presAssocID="{D833E601-1884-4E89-A8C3-04FB9475DE26}" presName="sibTrans" presStyleCnt="0"/>
      <dgm:spPr/>
    </dgm:pt>
    <dgm:pt modelId="{FE12EF24-7502-4F8F-AB55-686E79CE7F59}" type="pres">
      <dgm:prSet presAssocID="{302D8BBB-8EEB-448C-A2C2-FE859B48349E}" presName="textNode" presStyleLbl="node1" presStyleIdx="4" presStyleCnt="5" custScaleY="250000" custLinFactNeighborX="-42451" custLinFactNeighborY="-9276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868D01D3-8201-4BE6-98B2-25743647EDE2}" type="presOf" srcId="{DCC941C4-C3B2-49C9-A321-3BADCCE93B1A}" destId="{7900935E-034D-4EB0-B186-BFD250C1E408}" srcOrd="0" destOrd="0" presId="urn:microsoft.com/office/officeart/2005/8/layout/hProcess9"/>
    <dgm:cxn modelId="{DF88D57C-9BCC-4D5A-8398-A6DBBF18021B}" type="presOf" srcId="{43EBA004-CEF2-4A0A-8CEB-4087D7D73648}" destId="{466F959C-E9A8-4400-947B-9DBC19384C02}" srcOrd="0" destOrd="0" presId="urn:microsoft.com/office/officeart/2005/8/layout/hProcess9"/>
    <dgm:cxn modelId="{C9B5246C-9FA7-4891-B116-96389CBFC487}" srcId="{3427C7D3-3253-4B2D-A537-D9B4B8D4E8B0}" destId="{43EBA004-CEF2-4A0A-8CEB-4087D7D73648}" srcOrd="2" destOrd="0" parTransId="{03522335-C487-405B-B7C3-2DF02D01DE7F}" sibTransId="{57B0E08B-262D-4918-8A6A-7BE8F73AB2E6}"/>
    <dgm:cxn modelId="{D83FB98B-D963-4266-8247-AA8E02D3A4B8}" srcId="{3427C7D3-3253-4B2D-A537-D9B4B8D4E8B0}" destId="{DCC941C4-C3B2-49C9-A321-3BADCCE93B1A}" srcOrd="1" destOrd="0" parTransId="{973A33F0-247F-4713-9123-E0BEE0E860E2}" sibTransId="{DE29EDD9-5281-430E-955F-83293D9C6823}"/>
    <dgm:cxn modelId="{DBFB340E-3166-49FA-8EF9-E2AE229BDBD9}" srcId="{3427C7D3-3253-4B2D-A537-D9B4B8D4E8B0}" destId="{9D692DBE-6550-45CA-A020-33B991C4AAA8}" srcOrd="3" destOrd="0" parTransId="{1238D61D-6E68-4C8F-BC92-BFF9274C2005}" sibTransId="{D833E601-1884-4E89-A8C3-04FB9475DE26}"/>
    <dgm:cxn modelId="{8233A16D-5112-4A00-8BF7-1142359BFDD1}" type="presOf" srcId="{3427C7D3-3253-4B2D-A537-D9B4B8D4E8B0}" destId="{9CD17796-B0F9-4F8C-9F7F-64DEEA358D31}" srcOrd="0" destOrd="0" presId="urn:microsoft.com/office/officeart/2005/8/layout/hProcess9"/>
    <dgm:cxn modelId="{AF86FBF1-D5AE-4689-8ACE-4BCEE6E9A1B1}" type="presOf" srcId="{4491A0BA-6451-47A0-8F78-E45EFC8E204E}" destId="{0F783DDB-B41C-4FBB-852E-A161C00906A7}" srcOrd="0" destOrd="0" presId="urn:microsoft.com/office/officeart/2005/8/layout/hProcess9"/>
    <dgm:cxn modelId="{41AD1C89-2222-4A33-8C65-E0B6A85A1A93}" type="presOf" srcId="{9D692DBE-6550-45CA-A020-33B991C4AAA8}" destId="{C96CAB54-6E1B-4853-82E8-D221CCFA6896}" srcOrd="0" destOrd="0" presId="urn:microsoft.com/office/officeart/2005/8/layout/hProcess9"/>
    <dgm:cxn modelId="{2F8AA163-E63C-4AE1-9CBD-B7ADD89DF036}" srcId="{3427C7D3-3253-4B2D-A537-D9B4B8D4E8B0}" destId="{302D8BBB-8EEB-448C-A2C2-FE859B48349E}" srcOrd="4" destOrd="0" parTransId="{326912B5-F665-4AFA-874A-4326474CC260}" sibTransId="{7C72FE02-9B36-4398-ABD4-307EBC6B37E4}"/>
    <dgm:cxn modelId="{CE3F8B25-AC7F-42DA-8377-8D84BA65ABAD}" srcId="{3427C7D3-3253-4B2D-A537-D9B4B8D4E8B0}" destId="{4491A0BA-6451-47A0-8F78-E45EFC8E204E}" srcOrd="0" destOrd="0" parTransId="{DC4AFDE4-B45F-4C1A-8273-E1A26447062E}" sibTransId="{DF4E2115-B629-4344-B82E-CD1189536313}"/>
    <dgm:cxn modelId="{1CF39947-82E1-4929-B700-3D2262EAF6D5}" type="presOf" srcId="{302D8BBB-8EEB-448C-A2C2-FE859B48349E}" destId="{FE12EF24-7502-4F8F-AB55-686E79CE7F59}" srcOrd="0" destOrd="0" presId="urn:microsoft.com/office/officeart/2005/8/layout/hProcess9"/>
    <dgm:cxn modelId="{A7D144DC-3ACE-4179-BD64-D931E81EED97}" type="presParOf" srcId="{9CD17796-B0F9-4F8C-9F7F-64DEEA358D31}" destId="{24965EB1-A73A-4AA7-B065-8AD2EDF329EA}" srcOrd="0" destOrd="0" presId="urn:microsoft.com/office/officeart/2005/8/layout/hProcess9"/>
    <dgm:cxn modelId="{30167EA2-0CCC-44A4-A848-BA46B09B1B9C}" type="presParOf" srcId="{9CD17796-B0F9-4F8C-9F7F-64DEEA358D31}" destId="{4A235E16-75F8-452B-8388-793123F63C35}" srcOrd="1" destOrd="0" presId="urn:microsoft.com/office/officeart/2005/8/layout/hProcess9"/>
    <dgm:cxn modelId="{CB5D9DCC-F402-4697-8BC6-2B2A559E9536}" type="presParOf" srcId="{4A235E16-75F8-452B-8388-793123F63C35}" destId="{0F783DDB-B41C-4FBB-852E-A161C00906A7}" srcOrd="0" destOrd="0" presId="urn:microsoft.com/office/officeart/2005/8/layout/hProcess9"/>
    <dgm:cxn modelId="{03589301-1FCE-458B-8FBD-59C3478F7B74}" type="presParOf" srcId="{4A235E16-75F8-452B-8388-793123F63C35}" destId="{92C29CAB-5C3F-4FBE-A9B7-C8782553E6E1}" srcOrd="1" destOrd="0" presId="urn:microsoft.com/office/officeart/2005/8/layout/hProcess9"/>
    <dgm:cxn modelId="{A17F0E15-C20E-475F-B7CA-33C8F7F82B12}" type="presParOf" srcId="{4A235E16-75F8-452B-8388-793123F63C35}" destId="{7900935E-034D-4EB0-B186-BFD250C1E408}" srcOrd="2" destOrd="0" presId="urn:microsoft.com/office/officeart/2005/8/layout/hProcess9"/>
    <dgm:cxn modelId="{B8E30C80-0A46-4ED4-8B30-FEAB7E9D4FC1}" type="presParOf" srcId="{4A235E16-75F8-452B-8388-793123F63C35}" destId="{8A98CF3A-FADC-4261-8084-B17CA0DF235F}" srcOrd="3" destOrd="0" presId="urn:microsoft.com/office/officeart/2005/8/layout/hProcess9"/>
    <dgm:cxn modelId="{19543BBE-CF8F-479B-A9AB-7883E36D7258}" type="presParOf" srcId="{4A235E16-75F8-452B-8388-793123F63C35}" destId="{466F959C-E9A8-4400-947B-9DBC19384C02}" srcOrd="4" destOrd="0" presId="urn:microsoft.com/office/officeart/2005/8/layout/hProcess9"/>
    <dgm:cxn modelId="{747295F2-DDD1-40E5-B480-78BB9D67213F}" type="presParOf" srcId="{4A235E16-75F8-452B-8388-793123F63C35}" destId="{90C4A004-B0C6-412B-B9DF-11E80AC11D04}" srcOrd="5" destOrd="0" presId="urn:microsoft.com/office/officeart/2005/8/layout/hProcess9"/>
    <dgm:cxn modelId="{A28F6D17-032D-4354-BEEA-FF1EB2E99B8E}" type="presParOf" srcId="{4A235E16-75F8-452B-8388-793123F63C35}" destId="{C96CAB54-6E1B-4853-82E8-D221CCFA6896}" srcOrd="6" destOrd="0" presId="urn:microsoft.com/office/officeart/2005/8/layout/hProcess9"/>
    <dgm:cxn modelId="{DFBCECD5-2B07-49E2-B875-6257A9243360}" type="presParOf" srcId="{4A235E16-75F8-452B-8388-793123F63C35}" destId="{16172756-71F2-4E60-9A99-203191D84BAA}" srcOrd="7" destOrd="0" presId="urn:microsoft.com/office/officeart/2005/8/layout/hProcess9"/>
    <dgm:cxn modelId="{B7BBE191-FB8E-4BAC-A921-AF73C29EB2AC}" type="presParOf" srcId="{4A235E16-75F8-452B-8388-793123F63C35}" destId="{FE12EF24-7502-4F8F-AB55-686E79CE7F5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8C50DA-7038-4511-9EF3-E0E5E79A89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7C009B28-4B70-4BF7-AE94-11809C205614}">
      <dgm:prSet/>
      <dgm:spPr>
        <a:solidFill>
          <a:srgbClr val="008273"/>
        </a:solidFill>
      </dgm:spPr>
      <dgm:t>
        <a:bodyPr/>
        <a:lstStyle/>
        <a:p>
          <a:pPr rtl="0"/>
          <a:r>
            <a:rPr lang="cs-CZ" b="1" dirty="0" smtClean="0"/>
            <a:t>Provádění neohlášených kontrol</a:t>
          </a:r>
          <a:endParaRPr lang="cs-CZ" dirty="0"/>
        </a:p>
      </dgm:t>
    </dgm:pt>
    <dgm:pt modelId="{45BD4B9E-5CCA-4DD7-8A42-F90813C815C8}" type="parTrans" cxnId="{9654D141-D4AC-4D56-B66B-9B86B6868E36}">
      <dgm:prSet/>
      <dgm:spPr/>
      <dgm:t>
        <a:bodyPr/>
        <a:lstStyle/>
        <a:p>
          <a:endParaRPr lang="cs-CZ"/>
        </a:p>
      </dgm:t>
    </dgm:pt>
    <dgm:pt modelId="{5E1F6AC8-6D74-4BE4-8AF6-22E05BE41BA2}" type="sibTrans" cxnId="{9654D141-D4AC-4D56-B66B-9B86B6868E36}">
      <dgm:prSet/>
      <dgm:spPr/>
      <dgm:t>
        <a:bodyPr/>
        <a:lstStyle/>
        <a:p>
          <a:endParaRPr lang="cs-CZ"/>
        </a:p>
      </dgm:t>
    </dgm:pt>
    <dgm:pt modelId="{B2205D36-442B-41A2-98F8-114752A20496}">
      <dgm:prSet/>
      <dgm:spPr>
        <a:solidFill>
          <a:srgbClr val="008273"/>
        </a:solidFill>
      </dgm:spPr>
      <dgm:t>
        <a:bodyPr/>
        <a:lstStyle/>
        <a:p>
          <a:pPr rtl="0"/>
          <a:r>
            <a:rPr lang="cs-CZ" b="1" dirty="0" smtClean="0"/>
            <a:t>Součinnost povinných osob</a:t>
          </a:r>
          <a:endParaRPr lang="cs-CZ" dirty="0"/>
        </a:p>
      </dgm:t>
    </dgm:pt>
    <dgm:pt modelId="{285E7299-B001-4CEC-AA1D-8042CC2366D8}" type="parTrans" cxnId="{57BA7839-533E-478B-AE56-7A8354BAD854}">
      <dgm:prSet/>
      <dgm:spPr/>
      <dgm:t>
        <a:bodyPr/>
        <a:lstStyle/>
        <a:p>
          <a:endParaRPr lang="cs-CZ"/>
        </a:p>
      </dgm:t>
    </dgm:pt>
    <dgm:pt modelId="{CFF74AAE-87CC-4D8C-AC82-FD2F07F4AE53}" type="sibTrans" cxnId="{57BA7839-533E-478B-AE56-7A8354BAD854}">
      <dgm:prSet/>
      <dgm:spPr/>
      <dgm:t>
        <a:bodyPr/>
        <a:lstStyle/>
        <a:p>
          <a:endParaRPr lang="cs-CZ"/>
        </a:p>
      </dgm:t>
    </dgm:pt>
    <dgm:pt modelId="{D3DC3258-8D9A-45E9-9346-A3241E69A005}">
      <dgm:prSet/>
      <dgm:spPr>
        <a:solidFill>
          <a:srgbClr val="008273"/>
        </a:solidFill>
      </dgm:spPr>
      <dgm:t>
        <a:bodyPr/>
        <a:lstStyle/>
        <a:p>
          <a:pPr rtl="0"/>
          <a:r>
            <a:rPr lang="cs-CZ" b="1" dirty="0" smtClean="0"/>
            <a:t>Využívání přizvaných osob</a:t>
          </a:r>
          <a:endParaRPr lang="cs-CZ" dirty="0"/>
        </a:p>
      </dgm:t>
    </dgm:pt>
    <dgm:pt modelId="{7352EE17-EE93-4D7C-A630-71C7809D3BC6}" type="parTrans" cxnId="{6AEF5752-B61F-4D18-A283-7AEC34E99EE3}">
      <dgm:prSet/>
      <dgm:spPr/>
      <dgm:t>
        <a:bodyPr/>
        <a:lstStyle/>
        <a:p>
          <a:endParaRPr lang="cs-CZ"/>
        </a:p>
      </dgm:t>
    </dgm:pt>
    <dgm:pt modelId="{CEFB50B6-D651-422E-AB50-375C46E5D47E}" type="sibTrans" cxnId="{6AEF5752-B61F-4D18-A283-7AEC34E99EE3}">
      <dgm:prSet/>
      <dgm:spPr/>
      <dgm:t>
        <a:bodyPr/>
        <a:lstStyle/>
        <a:p>
          <a:endParaRPr lang="cs-CZ"/>
        </a:p>
      </dgm:t>
    </dgm:pt>
    <dgm:pt modelId="{8DB9F919-D9FB-4E48-BB0B-970C1E7C5FA6}">
      <dgm:prSet/>
      <dgm:spPr>
        <a:solidFill>
          <a:srgbClr val="008273"/>
        </a:solidFill>
      </dgm:spPr>
      <dgm:t>
        <a:bodyPr/>
        <a:lstStyle/>
        <a:p>
          <a:pPr rtl="0"/>
          <a:r>
            <a:rPr lang="cs-CZ" b="1" dirty="0" smtClean="0"/>
            <a:t>Volba kvalitativně a kvantitativně vhodného kontrolního vzorku</a:t>
          </a:r>
          <a:endParaRPr lang="cs-CZ" dirty="0"/>
        </a:p>
      </dgm:t>
    </dgm:pt>
    <dgm:pt modelId="{C6F8004C-6CEB-44E1-9B54-B1CF5789236B}" type="parTrans" cxnId="{EDBA21DF-B7B6-4D83-AFB9-05851A19DB5D}">
      <dgm:prSet/>
      <dgm:spPr/>
      <dgm:t>
        <a:bodyPr/>
        <a:lstStyle/>
        <a:p>
          <a:endParaRPr lang="cs-CZ"/>
        </a:p>
      </dgm:t>
    </dgm:pt>
    <dgm:pt modelId="{F1D04184-1B70-47C4-AC30-180DF66FA263}" type="sibTrans" cxnId="{EDBA21DF-B7B6-4D83-AFB9-05851A19DB5D}">
      <dgm:prSet/>
      <dgm:spPr/>
      <dgm:t>
        <a:bodyPr/>
        <a:lstStyle/>
        <a:p>
          <a:endParaRPr lang="cs-CZ"/>
        </a:p>
      </dgm:t>
    </dgm:pt>
    <dgm:pt modelId="{6ADAD375-F2B0-482D-B5F4-439CD9EAFC33}">
      <dgm:prSet/>
      <dgm:spPr>
        <a:solidFill>
          <a:srgbClr val="008273"/>
        </a:solidFill>
      </dgm:spPr>
      <dgm:t>
        <a:bodyPr/>
        <a:lstStyle/>
        <a:p>
          <a:pPr rtl="0"/>
          <a:r>
            <a:rPr lang="cs-CZ" b="1" dirty="0" smtClean="0"/>
            <a:t>Jiné mechanismy obstarávání kontrolních podkladů</a:t>
          </a:r>
          <a:endParaRPr lang="cs-CZ" dirty="0"/>
        </a:p>
      </dgm:t>
    </dgm:pt>
    <dgm:pt modelId="{912D5E62-DCAA-4410-9DA7-D730C65647F6}" type="parTrans" cxnId="{7F532639-F24F-490E-8C64-B6D0A1156A40}">
      <dgm:prSet/>
      <dgm:spPr/>
      <dgm:t>
        <a:bodyPr/>
        <a:lstStyle/>
        <a:p>
          <a:endParaRPr lang="cs-CZ"/>
        </a:p>
      </dgm:t>
    </dgm:pt>
    <dgm:pt modelId="{EB02BB86-1C14-45A1-8BD6-06878902E643}" type="sibTrans" cxnId="{7F532639-F24F-490E-8C64-B6D0A1156A40}">
      <dgm:prSet/>
      <dgm:spPr/>
      <dgm:t>
        <a:bodyPr/>
        <a:lstStyle/>
        <a:p>
          <a:endParaRPr lang="cs-CZ"/>
        </a:p>
      </dgm:t>
    </dgm:pt>
    <dgm:pt modelId="{BD075BB1-FF3F-4DC1-BF3F-0B1215680CF6}" type="pres">
      <dgm:prSet presAssocID="{028C50DA-7038-4511-9EF3-E0E5E79A893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8AC15342-0FAA-44C5-8763-C1EFA6E3D601}" type="pres">
      <dgm:prSet presAssocID="{028C50DA-7038-4511-9EF3-E0E5E79A893F}" presName="arrow" presStyleLbl="bgShp" presStyleIdx="0" presStyleCnt="1"/>
      <dgm:spPr/>
    </dgm:pt>
    <dgm:pt modelId="{2D7A6365-6977-47D2-A4ED-347D7E0456F2}" type="pres">
      <dgm:prSet presAssocID="{028C50DA-7038-4511-9EF3-E0E5E79A893F}" presName="linearProcess" presStyleCnt="0"/>
      <dgm:spPr/>
    </dgm:pt>
    <dgm:pt modelId="{712DCA70-C42B-4B48-92BE-BC36F997241D}" type="pres">
      <dgm:prSet presAssocID="{7C009B28-4B70-4BF7-AE94-11809C20561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91C38E5-3288-4757-BF16-08A95D18D65F}" type="pres">
      <dgm:prSet presAssocID="{5E1F6AC8-6D74-4BE4-8AF6-22E05BE41BA2}" presName="sibTrans" presStyleCnt="0"/>
      <dgm:spPr/>
    </dgm:pt>
    <dgm:pt modelId="{FE85F2CB-E245-4790-82CB-FAAD22F33552}" type="pres">
      <dgm:prSet presAssocID="{B2205D36-442B-41A2-98F8-114752A20496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2164D2A-BFC5-4387-80C7-44F10CADD838}" type="pres">
      <dgm:prSet presAssocID="{CFF74AAE-87CC-4D8C-AC82-FD2F07F4AE53}" presName="sibTrans" presStyleCnt="0"/>
      <dgm:spPr/>
    </dgm:pt>
    <dgm:pt modelId="{73D596CE-8E49-4B4B-8B7D-AF7A43FC382E}" type="pres">
      <dgm:prSet presAssocID="{D3DC3258-8D9A-45E9-9346-A3241E69A005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F0F456A-91F3-4C8A-96AA-50E1F26D8C11}" type="pres">
      <dgm:prSet presAssocID="{CEFB50B6-D651-422E-AB50-375C46E5D47E}" presName="sibTrans" presStyleCnt="0"/>
      <dgm:spPr/>
    </dgm:pt>
    <dgm:pt modelId="{060079B8-73E1-4707-AA4C-90145A382D54}" type="pres">
      <dgm:prSet presAssocID="{8DB9F919-D9FB-4E48-BB0B-970C1E7C5FA6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D785959-9CC7-49A5-94F1-826E582CAA2A}" type="pres">
      <dgm:prSet presAssocID="{F1D04184-1B70-47C4-AC30-180DF66FA263}" presName="sibTrans" presStyleCnt="0"/>
      <dgm:spPr/>
    </dgm:pt>
    <dgm:pt modelId="{A170F2B8-A14A-45C0-B32F-57B92B1644A8}" type="pres">
      <dgm:prSet presAssocID="{6ADAD375-F2B0-482D-B5F4-439CD9EAFC33}" presName="textNode" presStyleLbl="node1" presStyleIdx="4" presStyleCnt="5" custScaleY="110344" custLinFactNeighborX="27427" custLinFactNeighborY="2499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C0A70D78-3F71-4E83-8169-332D845C1B79}" type="presOf" srcId="{D3DC3258-8D9A-45E9-9346-A3241E69A005}" destId="{73D596CE-8E49-4B4B-8B7D-AF7A43FC382E}" srcOrd="0" destOrd="0" presId="urn:microsoft.com/office/officeart/2005/8/layout/hProcess9"/>
    <dgm:cxn modelId="{EB06F6CD-883F-49DC-90AF-F5A3BB45C7E5}" type="presOf" srcId="{6ADAD375-F2B0-482D-B5F4-439CD9EAFC33}" destId="{A170F2B8-A14A-45C0-B32F-57B92B1644A8}" srcOrd="0" destOrd="0" presId="urn:microsoft.com/office/officeart/2005/8/layout/hProcess9"/>
    <dgm:cxn modelId="{6AEF5752-B61F-4D18-A283-7AEC34E99EE3}" srcId="{028C50DA-7038-4511-9EF3-E0E5E79A893F}" destId="{D3DC3258-8D9A-45E9-9346-A3241E69A005}" srcOrd="2" destOrd="0" parTransId="{7352EE17-EE93-4D7C-A630-71C7809D3BC6}" sibTransId="{CEFB50B6-D651-422E-AB50-375C46E5D47E}"/>
    <dgm:cxn modelId="{7F532639-F24F-490E-8C64-B6D0A1156A40}" srcId="{028C50DA-7038-4511-9EF3-E0E5E79A893F}" destId="{6ADAD375-F2B0-482D-B5F4-439CD9EAFC33}" srcOrd="4" destOrd="0" parTransId="{912D5E62-DCAA-4410-9DA7-D730C65647F6}" sibTransId="{EB02BB86-1C14-45A1-8BD6-06878902E643}"/>
    <dgm:cxn modelId="{819F12F6-C096-4813-B747-393E99170F2B}" type="presOf" srcId="{8DB9F919-D9FB-4E48-BB0B-970C1E7C5FA6}" destId="{060079B8-73E1-4707-AA4C-90145A382D54}" srcOrd="0" destOrd="0" presId="urn:microsoft.com/office/officeart/2005/8/layout/hProcess9"/>
    <dgm:cxn modelId="{9654D141-D4AC-4D56-B66B-9B86B6868E36}" srcId="{028C50DA-7038-4511-9EF3-E0E5E79A893F}" destId="{7C009B28-4B70-4BF7-AE94-11809C205614}" srcOrd="0" destOrd="0" parTransId="{45BD4B9E-5CCA-4DD7-8A42-F90813C815C8}" sibTransId="{5E1F6AC8-6D74-4BE4-8AF6-22E05BE41BA2}"/>
    <dgm:cxn modelId="{5B55FAEA-65DF-4AD3-832E-D9E07FCBCD22}" type="presOf" srcId="{7C009B28-4B70-4BF7-AE94-11809C205614}" destId="{712DCA70-C42B-4B48-92BE-BC36F997241D}" srcOrd="0" destOrd="0" presId="urn:microsoft.com/office/officeart/2005/8/layout/hProcess9"/>
    <dgm:cxn modelId="{EECDF1E2-88EF-46AE-80B4-0FCD35D349B8}" type="presOf" srcId="{028C50DA-7038-4511-9EF3-E0E5E79A893F}" destId="{BD075BB1-FF3F-4DC1-BF3F-0B1215680CF6}" srcOrd="0" destOrd="0" presId="urn:microsoft.com/office/officeart/2005/8/layout/hProcess9"/>
    <dgm:cxn modelId="{57BA7839-533E-478B-AE56-7A8354BAD854}" srcId="{028C50DA-7038-4511-9EF3-E0E5E79A893F}" destId="{B2205D36-442B-41A2-98F8-114752A20496}" srcOrd="1" destOrd="0" parTransId="{285E7299-B001-4CEC-AA1D-8042CC2366D8}" sibTransId="{CFF74AAE-87CC-4D8C-AC82-FD2F07F4AE53}"/>
    <dgm:cxn modelId="{EDBA21DF-B7B6-4D83-AFB9-05851A19DB5D}" srcId="{028C50DA-7038-4511-9EF3-E0E5E79A893F}" destId="{8DB9F919-D9FB-4E48-BB0B-970C1E7C5FA6}" srcOrd="3" destOrd="0" parTransId="{C6F8004C-6CEB-44E1-9B54-B1CF5789236B}" sibTransId="{F1D04184-1B70-47C4-AC30-180DF66FA263}"/>
    <dgm:cxn modelId="{CDCD82AD-21EA-4D39-BF64-DC61556EF935}" type="presOf" srcId="{B2205D36-442B-41A2-98F8-114752A20496}" destId="{FE85F2CB-E245-4790-82CB-FAAD22F33552}" srcOrd="0" destOrd="0" presId="urn:microsoft.com/office/officeart/2005/8/layout/hProcess9"/>
    <dgm:cxn modelId="{9B92EA55-6E24-4262-9A14-38C7047725C0}" type="presParOf" srcId="{BD075BB1-FF3F-4DC1-BF3F-0B1215680CF6}" destId="{8AC15342-0FAA-44C5-8763-C1EFA6E3D601}" srcOrd="0" destOrd="0" presId="urn:microsoft.com/office/officeart/2005/8/layout/hProcess9"/>
    <dgm:cxn modelId="{F0BF5771-E486-4030-A76B-ECE082669318}" type="presParOf" srcId="{BD075BB1-FF3F-4DC1-BF3F-0B1215680CF6}" destId="{2D7A6365-6977-47D2-A4ED-347D7E0456F2}" srcOrd="1" destOrd="0" presId="urn:microsoft.com/office/officeart/2005/8/layout/hProcess9"/>
    <dgm:cxn modelId="{B509DEB1-FD28-4D45-8E0E-F88E6DC99EA5}" type="presParOf" srcId="{2D7A6365-6977-47D2-A4ED-347D7E0456F2}" destId="{712DCA70-C42B-4B48-92BE-BC36F997241D}" srcOrd="0" destOrd="0" presId="urn:microsoft.com/office/officeart/2005/8/layout/hProcess9"/>
    <dgm:cxn modelId="{B87A74E2-8DB1-40FB-B6BC-0B36B80C6D5F}" type="presParOf" srcId="{2D7A6365-6977-47D2-A4ED-347D7E0456F2}" destId="{E91C38E5-3288-4757-BF16-08A95D18D65F}" srcOrd="1" destOrd="0" presId="urn:microsoft.com/office/officeart/2005/8/layout/hProcess9"/>
    <dgm:cxn modelId="{FB86EAF8-9D38-46C8-B341-84ADB69E9B4E}" type="presParOf" srcId="{2D7A6365-6977-47D2-A4ED-347D7E0456F2}" destId="{FE85F2CB-E245-4790-82CB-FAAD22F33552}" srcOrd="2" destOrd="0" presId="urn:microsoft.com/office/officeart/2005/8/layout/hProcess9"/>
    <dgm:cxn modelId="{B65049A8-03D9-4C70-9DB8-8548B55EA20D}" type="presParOf" srcId="{2D7A6365-6977-47D2-A4ED-347D7E0456F2}" destId="{52164D2A-BFC5-4387-80C7-44F10CADD838}" srcOrd="3" destOrd="0" presId="urn:microsoft.com/office/officeart/2005/8/layout/hProcess9"/>
    <dgm:cxn modelId="{21824270-DE74-4FD3-8DEE-500E79C97E95}" type="presParOf" srcId="{2D7A6365-6977-47D2-A4ED-347D7E0456F2}" destId="{73D596CE-8E49-4B4B-8B7D-AF7A43FC382E}" srcOrd="4" destOrd="0" presId="urn:microsoft.com/office/officeart/2005/8/layout/hProcess9"/>
    <dgm:cxn modelId="{600BB5AB-98DE-4BB0-B5D8-54E408A02201}" type="presParOf" srcId="{2D7A6365-6977-47D2-A4ED-347D7E0456F2}" destId="{4F0F456A-91F3-4C8A-96AA-50E1F26D8C11}" srcOrd="5" destOrd="0" presId="urn:microsoft.com/office/officeart/2005/8/layout/hProcess9"/>
    <dgm:cxn modelId="{403EAC72-D625-4AC3-841A-884093BA0E97}" type="presParOf" srcId="{2D7A6365-6977-47D2-A4ED-347D7E0456F2}" destId="{060079B8-73E1-4707-AA4C-90145A382D54}" srcOrd="6" destOrd="0" presId="urn:microsoft.com/office/officeart/2005/8/layout/hProcess9"/>
    <dgm:cxn modelId="{7728BF9F-9B0C-4AD9-90DE-B3BC3BF806AC}" type="presParOf" srcId="{2D7A6365-6977-47D2-A4ED-347D7E0456F2}" destId="{8D785959-9CC7-49A5-94F1-826E582CAA2A}" srcOrd="7" destOrd="0" presId="urn:microsoft.com/office/officeart/2005/8/layout/hProcess9"/>
    <dgm:cxn modelId="{F1CA7F5F-B5DA-4937-9473-4E1629F8F321}" type="presParOf" srcId="{2D7A6365-6977-47D2-A4ED-347D7E0456F2}" destId="{A170F2B8-A14A-45C0-B32F-57B92B1644A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EB64F0-7F33-40C5-9922-7439175401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D9BD7A74-7A45-4F0A-A49A-76E2024529A2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cs-CZ" b="1" dirty="0" smtClean="0">
              <a:solidFill>
                <a:schemeClr val="tx1"/>
              </a:solidFill>
            </a:rPr>
            <a:t>Provedení neohlášené kontroly je vhodné zejména v případech, kdy by doručení oznámení o zahájení kontroly mohlo zmařit či výrazně komplikovat zjišťování skutkového stavu. </a:t>
          </a:r>
          <a:endParaRPr lang="cs-CZ" dirty="0">
            <a:solidFill>
              <a:schemeClr val="tx1"/>
            </a:solidFill>
          </a:endParaRPr>
        </a:p>
      </dgm:t>
    </dgm:pt>
    <dgm:pt modelId="{A558C261-6B54-4A0D-A85E-3BCDAF2FC6F2}" type="parTrans" cxnId="{44E7858F-17E3-4642-8D97-87A313D77BB5}">
      <dgm:prSet/>
      <dgm:spPr/>
      <dgm:t>
        <a:bodyPr/>
        <a:lstStyle/>
        <a:p>
          <a:endParaRPr lang="cs-CZ"/>
        </a:p>
      </dgm:t>
    </dgm:pt>
    <dgm:pt modelId="{02B16CCD-8B9E-4722-A2AB-C9EF47B0C596}" type="sibTrans" cxnId="{44E7858F-17E3-4642-8D97-87A313D77BB5}">
      <dgm:prSet/>
      <dgm:spPr/>
      <dgm:t>
        <a:bodyPr/>
        <a:lstStyle/>
        <a:p>
          <a:endParaRPr lang="cs-CZ"/>
        </a:p>
      </dgm:t>
    </dgm:pt>
    <dgm:pt modelId="{657B1EAF-6D8F-438F-AD73-E42AC0E72955}" type="pres">
      <dgm:prSet presAssocID="{15EB64F0-7F33-40C5-9922-7439175401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1FA9B06-781F-46C0-B284-1EAB2A392076}" type="pres">
      <dgm:prSet presAssocID="{D9BD7A74-7A45-4F0A-A49A-76E2024529A2}" presName="parentText" presStyleLbl="node1" presStyleIdx="0" presStyleCnt="1" custLinFactNeighborX="3731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90537CF-8AD2-4057-9EB4-EF1FE63B5E8F}" type="presOf" srcId="{D9BD7A74-7A45-4F0A-A49A-76E2024529A2}" destId="{31FA9B06-781F-46C0-B284-1EAB2A392076}" srcOrd="0" destOrd="0" presId="urn:microsoft.com/office/officeart/2005/8/layout/vList2"/>
    <dgm:cxn modelId="{44E7858F-17E3-4642-8D97-87A313D77BB5}" srcId="{15EB64F0-7F33-40C5-9922-743917540119}" destId="{D9BD7A74-7A45-4F0A-A49A-76E2024529A2}" srcOrd="0" destOrd="0" parTransId="{A558C261-6B54-4A0D-A85E-3BCDAF2FC6F2}" sibTransId="{02B16CCD-8B9E-4722-A2AB-C9EF47B0C596}"/>
    <dgm:cxn modelId="{1722CF4F-962F-4E90-A231-AF669D00F478}" type="presOf" srcId="{15EB64F0-7F33-40C5-9922-743917540119}" destId="{657B1EAF-6D8F-438F-AD73-E42AC0E72955}" srcOrd="0" destOrd="0" presId="urn:microsoft.com/office/officeart/2005/8/layout/vList2"/>
    <dgm:cxn modelId="{6B601262-C808-4E93-A3AD-BE070EB81476}" type="presParOf" srcId="{657B1EAF-6D8F-438F-AD73-E42AC0E72955}" destId="{31FA9B06-781F-46C0-B284-1EAB2A3920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4B1401-8D1C-4B2C-9F1C-B9E9C888791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16289B10-AB89-4C76-AA48-93E59C856D8A}">
      <dgm:prSet/>
      <dgm:spPr>
        <a:solidFill>
          <a:srgbClr val="008273">
            <a:alpha val="50000"/>
          </a:srgbClr>
        </a:solidFill>
      </dgm:spPr>
      <dgm:t>
        <a:bodyPr/>
        <a:lstStyle/>
        <a:p>
          <a:pPr rtl="0"/>
          <a:r>
            <a:rPr lang="cs-CZ" b="0" dirty="0" smtClean="0"/>
            <a:t>informace o tom, co bylo kontrolou zjišťováno</a:t>
          </a:r>
          <a:endParaRPr lang="cs-CZ" dirty="0"/>
        </a:p>
      </dgm:t>
    </dgm:pt>
    <dgm:pt modelId="{94462736-7524-4484-963F-D34A3962F64C}" type="parTrans" cxnId="{D2E24932-BA60-4A51-9E26-85E1AFA775F5}">
      <dgm:prSet/>
      <dgm:spPr/>
      <dgm:t>
        <a:bodyPr/>
        <a:lstStyle/>
        <a:p>
          <a:endParaRPr lang="cs-CZ"/>
        </a:p>
      </dgm:t>
    </dgm:pt>
    <dgm:pt modelId="{467E0896-568B-4565-8F26-A5F343C2D88D}" type="sibTrans" cxnId="{D2E24932-BA60-4A51-9E26-85E1AFA775F5}">
      <dgm:prSet/>
      <dgm:spPr/>
      <dgm:t>
        <a:bodyPr/>
        <a:lstStyle/>
        <a:p>
          <a:endParaRPr lang="cs-CZ"/>
        </a:p>
      </dgm:t>
    </dgm:pt>
    <dgm:pt modelId="{961B9A05-87A5-43B8-AF3F-81947E67B6F8}">
      <dgm:prSet/>
      <dgm:spPr>
        <a:solidFill>
          <a:srgbClr val="008273">
            <a:alpha val="50000"/>
          </a:srgbClr>
        </a:solidFill>
      </dgm:spPr>
      <dgm:t>
        <a:bodyPr/>
        <a:lstStyle/>
        <a:p>
          <a:pPr rtl="0"/>
          <a:r>
            <a:rPr lang="cs-CZ" b="0" dirty="0" smtClean="0"/>
            <a:t>které podklady si kontrolující opatřil </a:t>
          </a:r>
          <a:endParaRPr lang="cs-CZ" dirty="0"/>
        </a:p>
      </dgm:t>
    </dgm:pt>
    <dgm:pt modelId="{3C3D3787-3441-4514-83DF-8141C2D98E42}" type="parTrans" cxnId="{F309A50E-73E0-4A90-BEBD-FD0BC4E367FE}">
      <dgm:prSet/>
      <dgm:spPr/>
      <dgm:t>
        <a:bodyPr/>
        <a:lstStyle/>
        <a:p>
          <a:endParaRPr lang="cs-CZ"/>
        </a:p>
      </dgm:t>
    </dgm:pt>
    <dgm:pt modelId="{E4CE68B3-56AA-4ADD-B5FA-BF1115DA3E9A}" type="sibTrans" cxnId="{F309A50E-73E0-4A90-BEBD-FD0BC4E367FE}">
      <dgm:prSet/>
      <dgm:spPr/>
      <dgm:t>
        <a:bodyPr/>
        <a:lstStyle/>
        <a:p>
          <a:endParaRPr lang="cs-CZ"/>
        </a:p>
      </dgm:t>
    </dgm:pt>
    <dgm:pt modelId="{C844B43F-7ACA-465D-ACEF-ED48D7D3DA73}">
      <dgm:prSet/>
      <dgm:spPr>
        <a:solidFill>
          <a:srgbClr val="008273">
            <a:alpha val="50000"/>
          </a:srgbClr>
        </a:solidFill>
      </dgm:spPr>
      <dgm:t>
        <a:bodyPr/>
        <a:lstStyle/>
        <a:p>
          <a:pPr rtl="0"/>
          <a:r>
            <a:rPr lang="cs-CZ" b="0" dirty="0" smtClean="0"/>
            <a:t>co bylo kontrolou zjištěno  </a:t>
          </a:r>
          <a:endParaRPr lang="cs-CZ" dirty="0"/>
        </a:p>
      </dgm:t>
    </dgm:pt>
    <dgm:pt modelId="{A0D34617-CBF7-429F-A4B2-B402C3FE5B71}" type="parTrans" cxnId="{A96E2BF8-2133-40E5-909E-A2ED9AE28BC9}">
      <dgm:prSet/>
      <dgm:spPr/>
      <dgm:t>
        <a:bodyPr/>
        <a:lstStyle/>
        <a:p>
          <a:endParaRPr lang="cs-CZ"/>
        </a:p>
      </dgm:t>
    </dgm:pt>
    <dgm:pt modelId="{DCCD149B-B888-487D-9F62-E53CBFFF2ED9}" type="sibTrans" cxnId="{A96E2BF8-2133-40E5-909E-A2ED9AE28BC9}">
      <dgm:prSet/>
      <dgm:spPr/>
      <dgm:t>
        <a:bodyPr/>
        <a:lstStyle/>
        <a:p>
          <a:endParaRPr lang="cs-CZ"/>
        </a:p>
      </dgm:t>
    </dgm:pt>
    <dgm:pt modelId="{1339E2E9-2336-43FB-A338-D4A982D05A81}">
      <dgm:prSet/>
      <dgm:spPr>
        <a:solidFill>
          <a:srgbClr val="008273">
            <a:alpha val="50000"/>
          </a:srgbClr>
        </a:solidFill>
      </dgm:spPr>
      <dgm:t>
        <a:bodyPr/>
        <a:lstStyle/>
        <a:p>
          <a:pPr rtl="0"/>
          <a:r>
            <a:rPr lang="cs-CZ" b="0" dirty="0" smtClean="0"/>
            <a:t>konstatování zjištěných nedostatků a porušení právních předpisů</a:t>
          </a:r>
          <a:endParaRPr lang="cs-CZ" dirty="0"/>
        </a:p>
      </dgm:t>
    </dgm:pt>
    <dgm:pt modelId="{5A87F19B-E75F-48A2-8652-84D05DB1F198}" type="parTrans" cxnId="{71903F11-E635-4914-99C1-A4B4B1B3D61E}">
      <dgm:prSet/>
      <dgm:spPr/>
      <dgm:t>
        <a:bodyPr/>
        <a:lstStyle/>
        <a:p>
          <a:endParaRPr lang="cs-CZ"/>
        </a:p>
      </dgm:t>
    </dgm:pt>
    <dgm:pt modelId="{1A2FD498-1535-431A-A5FD-E73F8835FAE3}" type="sibTrans" cxnId="{71903F11-E635-4914-99C1-A4B4B1B3D61E}">
      <dgm:prSet/>
      <dgm:spPr/>
      <dgm:t>
        <a:bodyPr/>
        <a:lstStyle/>
        <a:p>
          <a:endParaRPr lang="cs-CZ"/>
        </a:p>
      </dgm:t>
    </dgm:pt>
    <dgm:pt modelId="{9EDE4311-2482-4D82-BC0F-C9F5E9E85765}" type="pres">
      <dgm:prSet presAssocID="{F74B1401-8D1C-4B2C-9F1C-B9E9C88879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71B0B2B9-FF26-48DC-869F-A028A7E94020}" type="pres">
      <dgm:prSet presAssocID="{16289B10-AB89-4C76-AA48-93E59C856D8A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CE8F56A-4539-4AC3-811C-9818D2768A72}" type="pres">
      <dgm:prSet presAssocID="{467E0896-568B-4565-8F26-A5F343C2D88D}" presName="space" presStyleCnt="0"/>
      <dgm:spPr/>
    </dgm:pt>
    <dgm:pt modelId="{98A7DBE3-51EF-4B85-94DF-29D75A1ADD2E}" type="pres">
      <dgm:prSet presAssocID="{961B9A05-87A5-43B8-AF3F-81947E67B6F8}" presName="Name5" presStyleLbl="vennNode1" presStyleIdx="1" presStyleCnt="4" custLinFactNeighborX="73" custLinFactNeighborY="-647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354D952-FD95-486C-8943-92AE197CEB6A}" type="pres">
      <dgm:prSet presAssocID="{E4CE68B3-56AA-4ADD-B5FA-BF1115DA3E9A}" presName="space" presStyleCnt="0"/>
      <dgm:spPr/>
    </dgm:pt>
    <dgm:pt modelId="{B5272F05-FC37-441A-94D0-00B9568CB29E}" type="pres">
      <dgm:prSet presAssocID="{C844B43F-7ACA-465D-ACEF-ED48D7D3DA73}" presName="Name5" presStyleLbl="vennNode1" presStyleIdx="2" presStyleCnt="4" custLinFactNeighborX="-1808" custLinFactNeighborY="-169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40DDD95-9566-4EDC-95E0-ADAE6520E4E5}" type="pres">
      <dgm:prSet presAssocID="{DCCD149B-B888-487D-9F62-E53CBFFF2ED9}" presName="space" presStyleCnt="0"/>
      <dgm:spPr/>
    </dgm:pt>
    <dgm:pt modelId="{D7C75B02-D8E7-4FF0-9142-C231C51DF762}" type="pres">
      <dgm:prSet presAssocID="{1339E2E9-2336-43FB-A338-D4A982D05A81}" presName="Name5" presStyleLbl="vennNode1" presStyleIdx="3" presStyleCnt="4" custLinFactNeighborX="16172" custLinFactNeighborY="-169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99306BA2-9BAB-4997-A440-4EEA515046F0}" type="presOf" srcId="{C844B43F-7ACA-465D-ACEF-ED48D7D3DA73}" destId="{B5272F05-FC37-441A-94D0-00B9568CB29E}" srcOrd="0" destOrd="0" presId="urn:microsoft.com/office/officeart/2005/8/layout/venn3"/>
    <dgm:cxn modelId="{E11C5891-EC09-45E6-B61B-41D5CA1FAE1C}" type="presOf" srcId="{F74B1401-8D1C-4B2C-9F1C-B9E9C8887918}" destId="{9EDE4311-2482-4D82-BC0F-C9F5E9E85765}" srcOrd="0" destOrd="0" presId="urn:microsoft.com/office/officeart/2005/8/layout/venn3"/>
    <dgm:cxn modelId="{15F0F80F-8607-49F7-AB31-27D03C6C5804}" type="presOf" srcId="{16289B10-AB89-4C76-AA48-93E59C856D8A}" destId="{71B0B2B9-FF26-48DC-869F-A028A7E94020}" srcOrd="0" destOrd="0" presId="urn:microsoft.com/office/officeart/2005/8/layout/venn3"/>
    <dgm:cxn modelId="{F309A50E-73E0-4A90-BEBD-FD0BC4E367FE}" srcId="{F74B1401-8D1C-4B2C-9F1C-B9E9C8887918}" destId="{961B9A05-87A5-43B8-AF3F-81947E67B6F8}" srcOrd="1" destOrd="0" parTransId="{3C3D3787-3441-4514-83DF-8141C2D98E42}" sibTransId="{E4CE68B3-56AA-4ADD-B5FA-BF1115DA3E9A}"/>
    <dgm:cxn modelId="{A96E2BF8-2133-40E5-909E-A2ED9AE28BC9}" srcId="{F74B1401-8D1C-4B2C-9F1C-B9E9C8887918}" destId="{C844B43F-7ACA-465D-ACEF-ED48D7D3DA73}" srcOrd="2" destOrd="0" parTransId="{A0D34617-CBF7-429F-A4B2-B402C3FE5B71}" sibTransId="{DCCD149B-B888-487D-9F62-E53CBFFF2ED9}"/>
    <dgm:cxn modelId="{D2E24932-BA60-4A51-9E26-85E1AFA775F5}" srcId="{F74B1401-8D1C-4B2C-9F1C-B9E9C8887918}" destId="{16289B10-AB89-4C76-AA48-93E59C856D8A}" srcOrd="0" destOrd="0" parTransId="{94462736-7524-4484-963F-D34A3962F64C}" sibTransId="{467E0896-568B-4565-8F26-A5F343C2D88D}"/>
    <dgm:cxn modelId="{71903F11-E635-4914-99C1-A4B4B1B3D61E}" srcId="{F74B1401-8D1C-4B2C-9F1C-B9E9C8887918}" destId="{1339E2E9-2336-43FB-A338-D4A982D05A81}" srcOrd="3" destOrd="0" parTransId="{5A87F19B-E75F-48A2-8652-84D05DB1F198}" sibTransId="{1A2FD498-1535-431A-A5FD-E73F8835FAE3}"/>
    <dgm:cxn modelId="{517FEDD8-9DE0-43AA-88CB-2969F9777B92}" type="presOf" srcId="{1339E2E9-2336-43FB-A338-D4A982D05A81}" destId="{D7C75B02-D8E7-4FF0-9142-C231C51DF762}" srcOrd="0" destOrd="0" presId="urn:microsoft.com/office/officeart/2005/8/layout/venn3"/>
    <dgm:cxn modelId="{3F84947B-3C69-4A9A-92C7-186405BEFF3B}" type="presOf" srcId="{961B9A05-87A5-43B8-AF3F-81947E67B6F8}" destId="{98A7DBE3-51EF-4B85-94DF-29D75A1ADD2E}" srcOrd="0" destOrd="0" presId="urn:microsoft.com/office/officeart/2005/8/layout/venn3"/>
    <dgm:cxn modelId="{0160BD87-0015-441C-AFB4-117C292B22AD}" type="presParOf" srcId="{9EDE4311-2482-4D82-BC0F-C9F5E9E85765}" destId="{71B0B2B9-FF26-48DC-869F-A028A7E94020}" srcOrd="0" destOrd="0" presId="urn:microsoft.com/office/officeart/2005/8/layout/venn3"/>
    <dgm:cxn modelId="{9BD8E71B-4B2E-4266-BB7B-4FB36FC056B2}" type="presParOf" srcId="{9EDE4311-2482-4D82-BC0F-C9F5E9E85765}" destId="{ACE8F56A-4539-4AC3-811C-9818D2768A72}" srcOrd="1" destOrd="0" presId="urn:microsoft.com/office/officeart/2005/8/layout/venn3"/>
    <dgm:cxn modelId="{F16DD597-03EA-4444-A2D1-39E185EC19CD}" type="presParOf" srcId="{9EDE4311-2482-4D82-BC0F-C9F5E9E85765}" destId="{98A7DBE3-51EF-4B85-94DF-29D75A1ADD2E}" srcOrd="2" destOrd="0" presId="urn:microsoft.com/office/officeart/2005/8/layout/venn3"/>
    <dgm:cxn modelId="{1E3A4FD1-2064-4C67-B9F9-AA18A4030A1D}" type="presParOf" srcId="{9EDE4311-2482-4D82-BC0F-C9F5E9E85765}" destId="{4354D952-FD95-486C-8943-92AE197CEB6A}" srcOrd="3" destOrd="0" presId="urn:microsoft.com/office/officeart/2005/8/layout/venn3"/>
    <dgm:cxn modelId="{3B1E4E7E-D887-4B56-A079-76CE6E298267}" type="presParOf" srcId="{9EDE4311-2482-4D82-BC0F-C9F5E9E85765}" destId="{B5272F05-FC37-441A-94D0-00B9568CB29E}" srcOrd="4" destOrd="0" presId="urn:microsoft.com/office/officeart/2005/8/layout/venn3"/>
    <dgm:cxn modelId="{D2C4F45E-D1F6-479D-BDE2-FF57F148C16B}" type="presParOf" srcId="{9EDE4311-2482-4D82-BC0F-C9F5E9E85765}" destId="{F40DDD95-9566-4EDC-95E0-ADAE6520E4E5}" srcOrd="5" destOrd="0" presId="urn:microsoft.com/office/officeart/2005/8/layout/venn3"/>
    <dgm:cxn modelId="{3CCF9B42-E2FB-4335-9B47-3F4BED6D7C81}" type="presParOf" srcId="{9EDE4311-2482-4D82-BC0F-C9F5E9E85765}" destId="{D7C75B02-D8E7-4FF0-9142-C231C51DF762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A94CF8-FA71-44CC-BD2B-8331403FE21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D658F35D-D5BA-431E-A8A2-1F8A3EE6DFBC}">
      <dgm:prSet custT="1"/>
      <dgm:spPr/>
      <dgm:t>
        <a:bodyPr/>
        <a:lstStyle/>
        <a:p>
          <a:pPr rtl="0"/>
          <a:r>
            <a:rPr lang="cs-CZ" sz="1200" b="1" dirty="0" smtClean="0"/>
            <a:t>Kontrolující musí řádně odůvodnit zjištěné porušení právních předpisů a opřít je o shromážděné doklady v kontrolním spisu.</a:t>
          </a:r>
          <a:endParaRPr lang="cs-CZ" sz="1200" dirty="0"/>
        </a:p>
      </dgm:t>
    </dgm:pt>
    <dgm:pt modelId="{A7B7F8D2-393D-4D1D-8AAD-BF7DDA1F4A64}" type="parTrans" cxnId="{4C70E7CA-72E6-4688-9C5A-7C3940E78AA1}">
      <dgm:prSet/>
      <dgm:spPr/>
      <dgm:t>
        <a:bodyPr/>
        <a:lstStyle/>
        <a:p>
          <a:endParaRPr lang="cs-CZ"/>
        </a:p>
      </dgm:t>
    </dgm:pt>
    <dgm:pt modelId="{29F6CE65-AD53-4B35-9730-C4EE6A2357BC}" type="sibTrans" cxnId="{4C70E7CA-72E6-4688-9C5A-7C3940E78AA1}">
      <dgm:prSet/>
      <dgm:spPr/>
      <dgm:t>
        <a:bodyPr/>
        <a:lstStyle/>
        <a:p>
          <a:endParaRPr lang="cs-CZ"/>
        </a:p>
      </dgm:t>
    </dgm:pt>
    <dgm:pt modelId="{117CE16A-8689-4499-B781-74B38404AD77}">
      <dgm:prSet custT="1"/>
      <dgm:spPr/>
      <dgm:t>
        <a:bodyPr/>
        <a:lstStyle/>
        <a:p>
          <a:pPr rtl="0"/>
          <a:r>
            <a:rPr lang="cs-CZ" sz="1100" b="1" dirty="0" smtClean="0"/>
            <a:t>Samotný průběh kontroly je třeba zdokumentovat v takovém rozsahu, aby postup při kontrole jednoznačně vyplýval ze spisového materiálu. Jedině tak lze závěry kontroly přezkoumat, posoudit jejich průkaznost a skutečnost, zda kontrolní orgán zjistil stav věci, o němž nejsou důvodné pochybnosti. </a:t>
          </a:r>
          <a:endParaRPr lang="cs-CZ" sz="1100" dirty="0"/>
        </a:p>
      </dgm:t>
    </dgm:pt>
    <dgm:pt modelId="{9E308D64-7054-4562-B96A-008390532533}" type="parTrans" cxnId="{F1BBB1D2-5F32-4449-95AE-47B2AD313D89}">
      <dgm:prSet/>
      <dgm:spPr/>
      <dgm:t>
        <a:bodyPr/>
        <a:lstStyle/>
        <a:p>
          <a:endParaRPr lang="cs-CZ"/>
        </a:p>
      </dgm:t>
    </dgm:pt>
    <dgm:pt modelId="{1D55DE59-6385-4C3F-AC9D-123BE0120520}" type="sibTrans" cxnId="{F1BBB1D2-5F32-4449-95AE-47B2AD313D89}">
      <dgm:prSet/>
      <dgm:spPr/>
      <dgm:t>
        <a:bodyPr/>
        <a:lstStyle/>
        <a:p>
          <a:endParaRPr lang="cs-CZ"/>
        </a:p>
      </dgm:t>
    </dgm:pt>
    <dgm:pt modelId="{00821945-D930-4DA1-96E2-A61CCCD05D52}">
      <dgm:prSet custT="1"/>
      <dgm:spPr/>
      <dgm:t>
        <a:bodyPr/>
        <a:lstStyle/>
        <a:p>
          <a:pPr rtl="0"/>
          <a:r>
            <a:rPr lang="cs-CZ" sz="1000" b="1" dirty="0" smtClean="0"/>
            <a:t>Pokud je v kontrolním protokolu odpovídajícím způsobem popsáno, jak kontrolující ke kontrolním zjištěním dospěl, postup kontrolního orgánů působí přesvědčivěji. Řádné zpracování kontrolního protokolu může přispět k tomu, že kontrolovaný spíše kontrolní závěry akceptuje jako akt aplikace práva vydaný v souladu se zákonem, než že je bude rozporovat či namítat projev libovůle správního orgánu. </a:t>
          </a:r>
          <a:endParaRPr lang="cs-CZ" sz="1000" dirty="0"/>
        </a:p>
      </dgm:t>
    </dgm:pt>
    <dgm:pt modelId="{1CE33935-2C9E-4CA8-B728-6E7138D6D9F8}" type="parTrans" cxnId="{93EA0315-C5EC-44F7-B3DC-6E39777A58D8}">
      <dgm:prSet/>
      <dgm:spPr/>
      <dgm:t>
        <a:bodyPr/>
        <a:lstStyle/>
        <a:p>
          <a:endParaRPr lang="cs-CZ"/>
        </a:p>
      </dgm:t>
    </dgm:pt>
    <dgm:pt modelId="{16C5A646-7861-4787-AA4C-06A873EB6183}" type="sibTrans" cxnId="{93EA0315-C5EC-44F7-B3DC-6E39777A58D8}">
      <dgm:prSet/>
      <dgm:spPr/>
      <dgm:t>
        <a:bodyPr/>
        <a:lstStyle/>
        <a:p>
          <a:endParaRPr lang="cs-CZ"/>
        </a:p>
      </dgm:t>
    </dgm:pt>
    <dgm:pt modelId="{98495AA8-FDDA-48EB-A1C9-8EA25452878C}">
      <dgm:prSet custT="1"/>
      <dgm:spPr/>
      <dgm:t>
        <a:bodyPr/>
        <a:lstStyle/>
        <a:p>
          <a:pPr rtl="0"/>
          <a:r>
            <a:rPr lang="cs-CZ" sz="1200" b="1" dirty="0" smtClean="0"/>
            <a:t>Spisová dokumentace by měla zahrnovat vše, z čeho kontrolní orgán vycházel při formulaci závěrů v kontrolním protokolu. </a:t>
          </a:r>
          <a:endParaRPr lang="cs-CZ" sz="1200" dirty="0"/>
        </a:p>
      </dgm:t>
    </dgm:pt>
    <dgm:pt modelId="{3505F514-B301-450F-B5B8-C7753B54FC47}" type="parTrans" cxnId="{2ED2F1F6-8135-4222-B1B5-C7F01A42CB1E}">
      <dgm:prSet/>
      <dgm:spPr/>
      <dgm:t>
        <a:bodyPr/>
        <a:lstStyle/>
        <a:p>
          <a:endParaRPr lang="cs-CZ"/>
        </a:p>
      </dgm:t>
    </dgm:pt>
    <dgm:pt modelId="{15642F13-05E2-4E74-95EC-19F0CF1ED0D3}" type="sibTrans" cxnId="{2ED2F1F6-8135-4222-B1B5-C7F01A42CB1E}">
      <dgm:prSet/>
      <dgm:spPr/>
      <dgm:t>
        <a:bodyPr/>
        <a:lstStyle/>
        <a:p>
          <a:endParaRPr lang="cs-CZ"/>
        </a:p>
      </dgm:t>
    </dgm:pt>
    <dgm:pt modelId="{16042EFD-BC73-4CF6-8865-4108C5A5D338}" type="pres">
      <dgm:prSet presAssocID="{5DA94CF8-FA71-44CC-BD2B-8331403FE21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C33BEBF-3745-44C8-8BEA-DCF846927093}" type="pres">
      <dgm:prSet presAssocID="{D658F35D-D5BA-431E-A8A2-1F8A3EE6DFBC}" presName="circle1" presStyleLbl="node1" presStyleIdx="0" presStyleCnt="4"/>
      <dgm:spPr/>
    </dgm:pt>
    <dgm:pt modelId="{F13ED8B1-F140-4D5E-9927-290BA7E7E0DF}" type="pres">
      <dgm:prSet presAssocID="{D658F35D-D5BA-431E-A8A2-1F8A3EE6DFBC}" presName="space" presStyleCnt="0"/>
      <dgm:spPr/>
    </dgm:pt>
    <dgm:pt modelId="{200C0633-3A63-4368-A240-D6EDE31FF7D6}" type="pres">
      <dgm:prSet presAssocID="{D658F35D-D5BA-431E-A8A2-1F8A3EE6DFBC}" presName="rect1" presStyleLbl="alignAcc1" presStyleIdx="0" presStyleCnt="4"/>
      <dgm:spPr/>
      <dgm:t>
        <a:bodyPr/>
        <a:lstStyle/>
        <a:p>
          <a:endParaRPr lang="cs-CZ"/>
        </a:p>
      </dgm:t>
    </dgm:pt>
    <dgm:pt modelId="{502EF6DE-BF0D-4ABA-9218-A72454BC54B2}" type="pres">
      <dgm:prSet presAssocID="{117CE16A-8689-4499-B781-74B38404AD77}" presName="vertSpace2" presStyleLbl="node1" presStyleIdx="0" presStyleCnt="4"/>
      <dgm:spPr/>
    </dgm:pt>
    <dgm:pt modelId="{04C5DED7-5D0C-4F80-8898-3CA93BCD6832}" type="pres">
      <dgm:prSet presAssocID="{117CE16A-8689-4499-B781-74B38404AD77}" presName="circle2" presStyleLbl="node1" presStyleIdx="1" presStyleCnt="4"/>
      <dgm:spPr/>
    </dgm:pt>
    <dgm:pt modelId="{7192B599-BE38-4857-9753-625CA4E492A9}" type="pres">
      <dgm:prSet presAssocID="{117CE16A-8689-4499-B781-74B38404AD77}" presName="rect2" presStyleLbl="alignAcc1" presStyleIdx="1" presStyleCnt="4"/>
      <dgm:spPr/>
      <dgm:t>
        <a:bodyPr/>
        <a:lstStyle/>
        <a:p>
          <a:endParaRPr lang="cs-CZ"/>
        </a:p>
      </dgm:t>
    </dgm:pt>
    <dgm:pt modelId="{CF2BBBDA-E4C8-46E5-9A76-85F082718CAD}" type="pres">
      <dgm:prSet presAssocID="{00821945-D930-4DA1-96E2-A61CCCD05D52}" presName="vertSpace3" presStyleLbl="node1" presStyleIdx="1" presStyleCnt="4"/>
      <dgm:spPr/>
    </dgm:pt>
    <dgm:pt modelId="{3B06C06D-691B-4516-84A3-0A8F0E28DDBD}" type="pres">
      <dgm:prSet presAssocID="{00821945-D930-4DA1-96E2-A61CCCD05D52}" presName="circle3" presStyleLbl="node1" presStyleIdx="2" presStyleCnt="4"/>
      <dgm:spPr/>
    </dgm:pt>
    <dgm:pt modelId="{C0D6AA6E-E788-42B9-BE87-D130C2E087DF}" type="pres">
      <dgm:prSet presAssocID="{00821945-D930-4DA1-96E2-A61CCCD05D52}" presName="rect3" presStyleLbl="alignAcc1" presStyleIdx="2" presStyleCnt="4" custLinFactNeighborY="423"/>
      <dgm:spPr/>
      <dgm:t>
        <a:bodyPr/>
        <a:lstStyle/>
        <a:p>
          <a:endParaRPr lang="cs-CZ"/>
        </a:p>
      </dgm:t>
    </dgm:pt>
    <dgm:pt modelId="{CED6A9DF-C3F7-4D8F-80CF-C5499D11AD10}" type="pres">
      <dgm:prSet presAssocID="{98495AA8-FDDA-48EB-A1C9-8EA25452878C}" presName="vertSpace4" presStyleLbl="node1" presStyleIdx="2" presStyleCnt="4"/>
      <dgm:spPr/>
    </dgm:pt>
    <dgm:pt modelId="{4C2C8BE8-CFE5-4E63-9200-2D597EC88CB2}" type="pres">
      <dgm:prSet presAssocID="{98495AA8-FDDA-48EB-A1C9-8EA25452878C}" presName="circle4" presStyleLbl="node1" presStyleIdx="3" presStyleCnt="4"/>
      <dgm:spPr/>
    </dgm:pt>
    <dgm:pt modelId="{FD65A6CF-4CDA-4821-9396-DB96237E966C}" type="pres">
      <dgm:prSet presAssocID="{98495AA8-FDDA-48EB-A1C9-8EA25452878C}" presName="rect4" presStyleLbl="alignAcc1" presStyleIdx="3" presStyleCnt="4" custScaleY="99550"/>
      <dgm:spPr/>
      <dgm:t>
        <a:bodyPr/>
        <a:lstStyle/>
        <a:p>
          <a:endParaRPr lang="cs-CZ"/>
        </a:p>
      </dgm:t>
    </dgm:pt>
    <dgm:pt modelId="{ADD59BF3-556C-4422-A93C-03EB1CF1FF7E}" type="pres">
      <dgm:prSet presAssocID="{D658F35D-D5BA-431E-A8A2-1F8A3EE6DFBC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C9A79CA-D736-4F6D-98AE-0A8667360A71}" type="pres">
      <dgm:prSet presAssocID="{117CE16A-8689-4499-B781-74B38404AD77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C909C2D6-FE12-4226-B6DD-77761EC7AA4D}" type="pres">
      <dgm:prSet presAssocID="{00821945-D930-4DA1-96E2-A61CCCD05D52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A028B4F-1E1A-408C-8E26-F5BE80764B3C}" type="pres">
      <dgm:prSet presAssocID="{98495AA8-FDDA-48EB-A1C9-8EA25452878C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1BBB1D2-5F32-4449-95AE-47B2AD313D89}" srcId="{5DA94CF8-FA71-44CC-BD2B-8331403FE21F}" destId="{117CE16A-8689-4499-B781-74B38404AD77}" srcOrd="1" destOrd="0" parTransId="{9E308D64-7054-4562-B96A-008390532533}" sibTransId="{1D55DE59-6385-4C3F-AC9D-123BE0120520}"/>
    <dgm:cxn modelId="{4C70E7CA-72E6-4688-9C5A-7C3940E78AA1}" srcId="{5DA94CF8-FA71-44CC-BD2B-8331403FE21F}" destId="{D658F35D-D5BA-431E-A8A2-1F8A3EE6DFBC}" srcOrd="0" destOrd="0" parTransId="{A7B7F8D2-393D-4D1D-8AAD-BF7DDA1F4A64}" sibTransId="{29F6CE65-AD53-4B35-9730-C4EE6A2357BC}"/>
    <dgm:cxn modelId="{5EA62D66-BB1C-419C-97D6-140E0E8B3683}" type="presOf" srcId="{D658F35D-D5BA-431E-A8A2-1F8A3EE6DFBC}" destId="{ADD59BF3-556C-4422-A93C-03EB1CF1FF7E}" srcOrd="1" destOrd="0" presId="urn:microsoft.com/office/officeart/2005/8/layout/target3"/>
    <dgm:cxn modelId="{79E2BB97-5A7B-4EA3-8265-357B83FF4710}" type="presOf" srcId="{117CE16A-8689-4499-B781-74B38404AD77}" destId="{7192B599-BE38-4857-9753-625CA4E492A9}" srcOrd="0" destOrd="0" presId="urn:microsoft.com/office/officeart/2005/8/layout/target3"/>
    <dgm:cxn modelId="{0834BC4D-C761-431C-AB18-65732A9A6CCD}" type="presOf" srcId="{00821945-D930-4DA1-96E2-A61CCCD05D52}" destId="{C0D6AA6E-E788-42B9-BE87-D130C2E087DF}" srcOrd="0" destOrd="0" presId="urn:microsoft.com/office/officeart/2005/8/layout/target3"/>
    <dgm:cxn modelId="{5B49A9EA-43AA-42E1-9FC0-7C30A74BC79A}" type="presOf" srcId="{D658F35D-D5BA-431E-A8A2-1F8A3EE6DFBC}" destId="{200C0633-3A63-4368-A240-D6EDE31FF7D6}" srcOrd="0" destOrd="0" presId="urn:microsoft.com/office/officeart/2005/8/layout/target3"/>
    <dgm:cxn modelId="{A6187038-8525-4416-B176-8604CF512992}" type="presOf" srcId="{98495AA8-FDDA-48EB-A1C9-8EA25452878C}" destId="{FD65A6CF-4CDA-4821-9396-DB96237E966C}" srcOrd="0" destOrd="0" presId="urn:microsoft.com/office/officeart/2005/8/layout/target3"/>
    <dgm:cxn modelId="{290490BE-D38D-4CB8-937E-DE9B8639BBED}" type="presOf" srcId="{5DA94CF8-FA71-44CC-BD2B-8331403FE21F}" destId="{16042EFD-BC73-4CF6-8865-4108C5A5D338}" srcOrd="0" destOrd="0" presId="urn:microsoft.com/office/officeart/2005/8/layout/target3"/>
    <dgm:cxn modelId="{2ED2F1F6-8135-4222-B1B5-C7F01A42CB1E}" srcId="{5DA94CF8-FA71-44CC-BD2B-8331403FE21F}" destId="{98495AA8-FDDA-48EB-A1C9-8EA25452878C}" srcOrd="3" destOrd="0" parTransId="{3505F514-B301-450F-B5B8-C7753B54FC47}" sibTransId="{15642F13-05E2-4E74-95EC-19F0CF1ED0D3}"/>
    <dgm:cxn modelId="{D16A8B80-01A6-489B-A76F-A3DFF5D134A0}" type="presOf" srcId="{00821945-D930-4DA1-96E2-A61CCCD05D52}" destId="{C909C2D6-FE12-4226-B6DD-77761EC7AA4D}" srcOrd="1" destOrd="0" presId="urn:microsoft.com/office/officeart/2005/8/layout/target3"/>
    <dgm:cxn modelId="{93EA0315-C5EC-44F7-B3DC-6E39777A58D8}" srcId="{5DA94CF8-FA71-44CC-BD2B-8331403FE21F}" destId="{00821945-D930-4DA1-96E2-A61CCCD05D52}" srcOrd="2" destOrd="0" parTransId="{1CE33935-2C9E-4CA8-B728-6E7138D6D9F8}" sibTransId="{16C5A646-7861-4787-AA4C-06A873EB6183}"/>
    <dgm:cxn modelId="{F90F27F0-7501-431E-ABAD-0D4E7CDE025C}" type="presOf" srcId="{98495AA8-FDDA-48EB-A1C9-8EA25452878C}" destId="{5A028B4F-1E1A-408C-8E26-F5BE80764B3C}" srcOrd="1" destOrd="0" presId="urn:microsoft.com/office/officeart/2005/8/layout/target3"/>
    <dgm:cxn modelId="{F5526E54-9E0A-4DC4-BA87-41DC671B908E}" type="presOf" srcId="{117CE16A-8689-4499-B781-74B38404AD77}" destId="{3C9A79CA-D736-4F6D-98AE-0A8667360A71}" srcOrd="1" destOrd="0" presId="urn:microsoft.com/office/officeart/2005/8/layout/target3"/>
    <dgm:cxn modelId="{E7945DDC-0C7F-4FAD-ADFA-1AAA7C0ADCB5}" type="presParOf" srcId="{16042EFD-BC73-4CF6-8865-4108C5A5D338}" destId="{3C33BEBF-3745-44C8-8BEA-DCF846927093}" srcOrd="0" destOrd="0" presId="urn:microsoft.com/office/officeart/2005/8/layout/target3"/>
    <dgm:cxn modelId="{5E5A8E02-610B-4456-805C-8F10F36875A4}" type="presParOf" srcId="{16042EFD-BC73-4CF6-8865-4108C5A5D338}" destId="{F13ED8B1-F140-4D5E-9927-290BA7E7E0DF}" srcOrd="1" destOrd="0" presId="urn:microsoft.com/office/officeart/2005/8/layout/target3"/>
    <dgm:cxn modelId="{8A3B87CB-1772-4555-9687-ADED5E8E3B88}" type="presParOf" srcId="{16042EFD-BC73-4CF6-8865-4108C5A5D338}" destId="{200C0633-3A63-4368-A240-D6EDE31FF7D6}" srcOrd="2" destOrd="0" presId="urn:microsoft.com/office/officeart/2005/8/layout/target3"/>
    <dgm:cxn modelId="{4068B4DE-F731-4641-A267-C9644912B858}" type="presParOf" srcId="{16042EFD-BC73-4CF6-8865-4108C5A5D338}" destId="{502EF6DE-BF0D-4ABA-9218-A72454BC54B2}" srcOrd="3" destOrd="0" presId="urn:microsoft.com/office/officeart/2005/8/layout/target3"/>
    <dgm:cxn modelId="{ECB02B94-5E61-4F86-A479-C3D2A1F9409B}" type="presParOf" srcId="{16042EFD-BC73-4CF6-8865-4108C5A5D338}" destId="{04C5DED7-5D0C-4F80-8898-3CA93BCD6832}" srcOrd="4" destOrd="0" presId="urn:microsoft.com/office/officeart/2005/8/layout/target3"/>
    <dgm:cxn modelId="{63D6B34B-2862-45C2-BAA3-3CDF5677A597}" type="presParOf" srcId="{16042EFD-BC73-4CF6-8865-4108C5A5D338}" destId="{7192B599-BE38-4857-9753-625CA4E492A9}" srcOrd="5" destOrd="0" presId="urn:microsoft.com/office/officeart/2005/8/layout/target3"/>
    <dgm:cxn modelId="{8233EE6B-D1C9-4704-8363-E9DF5E08335F}" type="presParOf" srcId="{16042EFD-BC73-4CF6-8865-4108C5A5D338}" destId="{CF2BBBDA-E4C8-46E5-9A76-85F082718CAD}" srcOrd="6" destOrd="0" presId="urn:microsoft.com/office/officeart/2005/8/layout/target3"/>
    <dgm:cxn modelId="{130847E2-86AD-4B51-A126-8BE0FAF56866}" type="presParOf" srcId="{16042EFD-BC73-4CF6-8865-4108C5A5D338}" destId="{3B06C06D-691B-4516-84A3-0A8F0E28DDBD}" srcOrd="7" destOrd="0" presId="urn:microsoft.com/office/officeart/2005/8/layout/target3"/>
    <dgm:cxn modelId="{C4DB13BD-5924-46BC-80CD-5C81908B0760}" type="presParOf" srcId="{16042EFD-BC73-4CF6-8865-4108C5A5D338}" destId="{C0D6AA6E-E788-42B9-BE87-D130C2E087DF}" srcOrd="8" destOrd="0" presId="urn:microsoft.com/office/officeart/2005/8/layout/target3"/>
    <dgm:cxn modelId="{5DB55370-8D9E-4392-81A9-F0F007BB9DA6}" type="presParOf" srcId="{16042EFD-BC73-4CF6-8865-4108C5A5D338}" destId="{CED6A9DF-C3F7-4D8F-80CF-C5499D11AD10}" srcOrd="9" destOrd="0" presId="urn:microsoft.com/office/officeart/2005/8/layout/target3"/>
    <dgm:cxn modelId="{9B5B1E6F-C9C3-440E-AEB0-674B99E04B4A}" type="presParOf" srcId="{16042EFD-BC73-4CF6-8865-4108C5A5D338}" destId="{4C2C8BE8-CFE5-4E63-9200-2D597EC88CB2}" srcOrd="10" destOrd="0" presId="urn:microsoft.com/office/officeart/2005/8/layout/target3"/>
    <dgm:cxn modelId="{6FF558A2-094B-4F4C-B572-94211C33D138}" type="presParOf" srcId="{16042EFD-BC73-4CF6-8865-4108C5A5D338}" destId="{FD65A6CF-4CDA-4821-9396-DB96237E966C}" srcOrd="11" destOrd="0" presId="urn:microsoft.com/office/officeart/2005/8/layout/target3"/>
    <dgm:cxn modelId="{D9621351-F63D-47DA-8472-66DCC296238D}" type="presParOf" srcId="{16042EFD-BC73-4CF6-8865-4108C5A5D338}" destId="{ADD59BF3-556C-4422-A93C-03EB1CF1FF7E}" srcOrd="12" destOrd="0" presId="urn:microsoft.com/office/officeart/2005/8/layout/target3"/>
    <dgm:cxn modelId="{8C8FBBBD-0246-4056-84A9-1B2E45395A81}" type="presParOf" srcId="{16042EFD-BC73-4CF6-8865-4108C5A5D338}" destId="{3C9A79CA-D736-4F6D-98AE-0A8667360A71}" srcOrd="13" destOrd="0" presId="urn:microsoft.com/office/officeart/2005/8/layout/target3"/>
    <dgm:cxn modelId="{72F7D514-FF9D-4FB5-AC07-BD8D3497CD98}" type="presParOf" srcId="{16042EFD-BC73-4CF6-8865-4108C5A5D338}" destId="{C909C2D6-FE12-4226-B6DD-77761EC7AA4D}" srcOrd="14" destOrd="0" presId="urn:microsoft.com/office/officeart/2005/8/layout/target3"/>
    <dgm:cxn modelId="{2E245D60-8B73-47C9-8A0C-6C6867D86574}" type="presParOf" srcId="{16042EFD-BC73-4CF6-8865-4108C5A5D338}" destId="{5A028B4F-1E1A-408C-8E26-F5BE80764B3C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1B0CFD-A825-4FA6-9FAE-F8A4888CF6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76A324AB-1FFA-4EEA-8A76-BFDF3DBEEE34}">
      <dgm:prSet/>
      <dgm:spPr/>
      <dgm:t>
        <a:bodyPr/>
        <a:lstStyle/>
        <a:p>
          <a:pPr rtl="0"/>
          <a:r>
            <a:rPr lang="cs-CZ" b="1" dirty="0" smtClean="0"/>
            <a:t>Kdo uložil ON</a:t>
          </a:r>
          <a:endParaRPr lang="cs-CZ" dirty="0"/>
        </a:p>
      </dgm:t>
    </dgm:pt>
    <dgm:pt modelId="{76058C74-A3EF-4FFD-A1B4-9EB0A8705128}" type="parTrans" cxnId="{8778DC5A-5FC6-4F3E-ACBF-3DEA71610122}">
      <dgm:prSet/>
      <dgm:spPr/>
      <dgm:t>
        <a:bodyPr/>
        <a:lstStyle/>
        <a:p>
          <a:endParaRPr lang="cs-CZ"/>
        </a:p>
      </dgm:t>
    </dgm:pt>
    <dgm:pt modelId="{55593573-BFF2-407B-A5A3-13C19E3A3046}" type="sibTrans" cxnId="{8778DC5A-5FC6-4F3E-ACBF-3DEA71610122}">
      <dgm:prSet/>
      <dgm:spPr/>
      <dgm:t>
        <a:bodyPr/>
        <a:lstStyle/>
        <a:p>
          <a:endParaRPr lang="cs-CZ"/>
        </a:p>
      </dgm:t>
    </dgm:pt>
    <dgm:pt modelId="{0B459825-2B5E-441B-A4C5-FE9502AA15C6}">
      <dgm:prSet/>
      <dgm:spPr/>
      <dgm:t>
        <a:bodyPr/>
        <a:lstStyle/>
        <a:p>
          <a:pPr rtl="0"/>
          <a:r>
            <a:rPr lang="cs-CZ" b="1" dirty="0" smtClean="0"/>
            <a:t>na základě jakého zákonného zmocnění</a:t>
          </a:r>
          <a:endParaRPr lang="cs-CZ" dirty="0"/>
        </a:p>
      </dgm:t>
    </dgm:pt>
    <dgm:pt modelId="{F650723B-6F7A-4D54-B3C4-E73FCD78FC22}" type="parTrans" cxnId="{CA332077-1C6C-4EC4-BED2-F8AF43ADC558}">
      <dgm:prSet/>
      <dgm:spPr/>
      <dgm:t>
        <a:bodyPr/>
        <a:lstStyle/>
        <a:p>
          <a:endParaRPr lang="cs-CZ"/>
        </a:p>
      </dgm:t>
    </dgm:pt>
    <dgm:pt modelId="{8787A23C-04B3-4457-AEE6-785C8F48A6B3}" type="sibTrans" cxnId="{CA332077-1C6C-4EC4-BED2-F8AF43ADC558}">
      <dgm:prSet/>
      <dgm:spPr/>
      <dgm:t>
        <a:bodyPr/>
        <a:lstStyle/>
        <a:p>
          <a:endParaRPr lang="cs-CZ"/>
        </a:p>
      </dgm:t>
    </dgm:pt>
    <dgm:pt modelId="{0DED4C21-98B6-4386-B3A3-843AA168633C}">
      <dgm:prSet/>
      <dgm:spPr/>
      <dgm:t>
        <a:bodyPr/>
        <a:lstStyle/>
        <a:p>
          <a:pPr rtl="0"/>
          <a:r>
            <a:rPr lang="cs-CZ" b="1" dirty="0" smtClean="0"/>
            <a:t>komu se ukládá ON</a:t>
          </a:r>
          <a:endParaRPr lang="cs-CZ" dirty="0"/>
        </a:p>
      </dgm:t>
    </dgm:pt>
    <dgm:pt modelId="{4F1EE461-E913-4819-94DE-A8DBA9C71456}" type="parTrans" cxnId="{9DDFD308-8AFE-429B-BF68-B17A9F724E24}">
      <dgm:prSet/>
      <dgm:spPr/>
      <dgm:t>
        <a:bodyPr/>
        <a:lstStyle/>
        <a:p>
          <a:endParaRPr lang="cs-CZ"/>
        </a:p>
      </dgm:t>
    </dgm:pt>
    <dgm:pt modelId="{D2320BC5-106F-4836-94B6-5237A328032E}" type="sibTrans" cxnId="{9DDFD308-8AFE-429B-BF68-B17A9F724E24}">
      <dgm:prSet/>
      <dgm:spPr/>
      <dgm:t>
        <a:bodyPr/>
        <a:lstStyle/>
        <a:p>
          <a:endParaRPr lang="cs-CZ"/>
        </a:p>
      </dgm:t>
    </dgm:pt>
    <dgm:pt modelId="{B8393003-EE7F-4F96-A3B6-2FD0F87D8054}">
      <dgm:prSet/>
      <dgm:spPr/>
      <dgm:t>
        <a:bodyPr/>
        <a:lstStyle/>
        <a:p>
          <a:pPr rtl="0"/>
          <a:r>
            <a:rPr lang="cs-CZ" b="1" dirty="0" smtClean="0"/>
            <a:t>v čem spočívá ON (konkrétně a určitě)</a:t>
          </a:r>
          <a:endParaRPr lang="cs-CZ" dirty="0"/>
        </a:p>
      </dgm:t>
    </dgm:pt>
    <dgm:pt modelId="{A373DDF6-5DE5-4E45-9AFC-CD4412DD91DA}" type="parTrans" cxnId="{AD3E5377-CFFC-4E2B-9C55-87A1D66E3EB3}">
      <dgm:prSet/>
      <dgm:spPr/>
      <dgm:t>
        <a:bodyPr/>
        <a:lstStyle/>
        <a:p>
          <a:endParaRPr lang="cs-CZ"/>
        </a:p>
      </dgm:t>
    </dgm:pt>
    <dgm:pt modelId="{770AB10D-E788-4C85-A7FD-504466CB3253}" type="sibTrans" cxnId="{AD3E5377-CFFC-4E2B-9C55-87A1D66E3EB3}">
      <dgm:prSet/>
      <dgm:spPr/>
      <dgm:t>
        <a:bodyPr/>
        <a:lstStyle/>
        <a:p>
          <a:endParaRPr lang="cs-CZ"/>
        </a:p>
      </dgm:t>
    </dgm:pt>
    <dgm:pt modelId="{6774C934-A924-4163-8C4E-087481784ECF}">
      <dgm:prSet/>
      <dgm:spPr/>
      <dgm:t>
        <a:bodyPr/>
        <a:lstStyle/>
        <a:p>
          <a:pPr rtl="0"/>
          <a:r>
            <a:rPr lang="cs-CZ" b="1" dirty="0" smtClean="0"/>
            <a:t>jakým způsobem má být ON provedeno</a:t>
          </a:r>
          <a:endParaRPr lang="cs-CZ" dirty="0"/>
        </a:p>
      </dgm:t>
    </dgm:pt>
    <dgm:pt modelId="{F9AD0F17-B43A-4B7F-A445-610DBAE4725A}" type="parTrans" cxnId="{61446A6D-C7BB-4BE0-AA83-E3FF4149C511}">
      <dgm:prSet/>
      <dgm:spPr/>
      <dgm:t>
        <a:bodyPr/>
        <a:lstStyle/>
        <a:p>
          <a:endParaRPr lang="cs-CZ"/>
        </a:p>
      </dgm:t>
    </dgm:pt>
    <dgm:pt modelId="{378AD444-E06D-4F85-A988-B5E45A30C7AB}" type="sibTrans" cxnId="{61446A6D-C7BB-4BE0-AA83-E3FF4149C511}">
      <dgm:prSet/>
      <dgm:spPr/>
      <dgm:t>
        <a:bodyPr/>
        <a:lstStyle/>
        <a:p>
          <a:endParaRPr lang="cs-CZ"/>
        </a:p>
      </dgm:t>
    </dgm:pt>
    <dgm:pt modelId="{2856D10F-1FCD-4DEB-9234-5A529030F863}" type="pres">
      <dgm:prSet presAssocID="{861B0CFD-A825-4FA6-9FAE-F8A4888CF6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50A23BF-8789-4AE5-9C8C-6769426B3EBA}" type="pres">
      <dgm:prSet presAssocID="{76A324AB-1FFA-4EEA-8A76-BFDF3DBEEE34}" presName="node" presStyleLbl="node1" presStyleIdx="0" presStyleCnt="5" custLinFactNeighborX="13451" custLinFactNeighborY="2140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B32411E8-79FC-4095-A723-0A87C22B4B71}" type="pres">
      <dgm:prSet presAssocID="{55593573-BFF2-407B-A5A3-13C19E3A3046}" presName="sibTrans" presStyleLbl="sibTrans2D1" presStyleIdx="0" presStyleCnt="4"/>
      <dgm:spPr/>
      <dgm:t>
        <a:bodyPr/>
        <a:lstStyle/>
        <a:p>
          <a:endParaRPr lang="cs-CZ"/>
        </a:p>
      </dgm:t>
    </dgm:pt>
    <dgm:pt modelId="{607DF1DE-2CB0-4B74-9149-5F096F930158}" type="pres">
      <dgm:prSet presAssocID="{55593573-BFF2-407B-A5A3-13C19E3A3046}" presName="connectorText" presStyleLbl="sibTrans2D1" presStyleIdx="0" presStyleCnt="4"/>
      <dgm:spPr/>
      <dgm:t>
        <a:bodyPr/>
        <a:lstStyle/>
        <a:p>
          <a:endParaRPr lang="cs-CZ"/>
        </a:p>
      </dgm:t>
    </dgm:pt>
    <dgm:pt modelId="{A3417187-2563-4710-B8A0-9E9F8E7CC384}" type="pres">
      <dgm:prSet presAssocID="{0B459825-2B5E-441B-A4C5-FE9502AA15C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2269028-9087-4256-93C8-8A95018B3D85}" type="pres">
      <dgm:prSet presAssocID="{8787A23C-04B3-4457-AEE6-785C8F48A6B3}" presName="sibTrans" presStyleLbl="sibTrans2D1" presStyleIdx="1" presStyleCnt="4"/>
      <dgm:spPr/>
      <dgm:t>
        <a:bodyPr/>
        <a:lstStyle/>
        <a:p>
          <a:endParaRPr lang="cs-CZ"/>
        </a:p>
      </dgm:t>
    </dgm:pt>
    <dgm:pt modelId="{B7D10297-AE3D-4A95-B9C5-50943A7AB266}" type="pres">
      <dgm:prSet presAssocID="{8787A23C-04B3-4457-AEE6-785C8F48A6B3}" presName="connectorText" presStyleLbl="sibTrans2D1" presStyleIdx="1" presStyleCnt="4"/>
      <dgm:spPr/>
      <dgm:t>
        <a:bodyPr/>
        <a:lstStyle/>
        <a:p>
          <a:endParaRPr lang="cs-CZ"/>
        </a:p>
      </dgm:t>
    </dgm:pt>
    <dgm:pt modelId="{FD69D747-B83E-472C-8F77-26D112D3FAF1}" type="pres">
      <dgm:prSet presAssocID="{0DED4C21-98B6-4386-B3A3-843AA16863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DEFC0F4-F7FA-41E5-8F6C-BF34BA207D64}" type="pres">
      <dgm:prSet presAssocID="{D2320BC5-106F-4836-94B6-5237A328032E}" presName="sibTrans" presStyleLbl="sibTrans2D1" presStyleIdx="2" presStyleCnt="4"/>
      <dgm:spPr/>
      <dgm:t>
        <a:bodyPr/>
        <a:lstStyle/>
        <a:p>
          <a:endParaRPr lang="cs-CZ"/>
        </a:p>
      </dgm:t>
    </dgm:pt>
    <dgm:pt modelId="{3D6B17E5-0E30-49C3-AE50-F8C0448A992C}" type="pres">
      <dgm:prSet presAssocID="{D2320BC5-106F-4836-94B6-5237A328032E}" presName="connectorText" presStyleLbl="sibTrans2D1" presStyleIdx="2" presStyleCnt="4"/>
      <dgm:spPr/>
      <dgm:t>
        <a:bodyPr/>
        <a:lstStyle/>
        <a:p>
          <a:endParaRPr lang="cs-CZ"/>
        </a:p>
      </dgm:t>
    </dgm:pt>
    <dgm:pt modelId="{C20D790D-456A-4112-BC19-07897FE72E3B}" type="pres">
      <dgm:prSet presAssocID="{B8393003-EE7F-4F96-A3B6-2FD0F87D805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C745471-3D4A-4C36-9DF7-23F1CAFDC513}" type="pres">
      <dgm:prSet presAssocID="{770AB10D-E788-4C85-A7FD-504466CB3253}" presName="sibTrans" presStyleLbl="sibTrans2D1" presStyleIdx="3" presStyleCnt="4"/>
      <dgm:spPr/>
      <dgm:t>
        <a:bodyPr/>
        <a:lstStyle/>
        <a:p>
          <a:endParaRPr lang="cs-CZ"/>
        </a:p>
      </dgm:t>
    </dgm:pt>
    <dgm:pt modelId="{7C486C8B-AB75-422A-98FA-0C1308239D21}" type="pres">
      <dgm:prSet presAssocID="{770AB10D-E788-4C85-A7FD-504466CB3253}" presName="connectorText" presStyleLbl="sibTrans2D1" presStyleIdx="3" presStyleCnt="4"/>
      <dgm:spPr/>
      <dgm:t>
        <a:bodyPr/>
        <a:lstStyle/>
        <a:p>
          <a:endParaRPr lang="cs-CZ"/>
        </a:p>
      </dgm:t>
    </dgm:pt>
    <dgm:pt modelId="{0D8C4A57-E468-4DFB-A2F1-02FA31AF92EF}" type="pres">
      <dgm:prSet presAssocID="{6774C934-A924-4163-8C4E-087481784EC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E3F02B58-FC37-48A7-91DB-7E47CCE92AE4}" type="presOf" srcId="{8787A23C-04B3-4457-AEE6-785C8F48A6B3}" destId="{42269028-9087-4256-93C8-8A95018B3D85}" srcOrd="0" destOrd="0" presId="urn:microsoft.com/office/officeart/2005/8/layout/process1"/>
    <dgm:cxn modelId="{DE0C1C4D-2977-4388-B220-B153C66FFCC6}" type="presOf" srcId="{76A324AB-1FFA-4EEA-8A76-BFDF3DBEEE34}" destId="{350A23BF-8789-4AE5-9C8C-6769426B3EBA}" srcOrd="0" destOrd="0" presId="urn:microsoft.com/office/officeart/2005/8/layout/process1"/>
    <dgm:cxn modelId="{C42C45D3-34DC-4376-8A88-2FD03FA2E5C9}" type="presOf" srcId="{55593573-BFF2-407B-A5A3-13C19E3A3046}" destId="{B32411E8-79FC-4095-A723-0A87C22B4B71}" srcOrd="0" destOrd="0" presId="urn:microsoft.com/office/officeart/2005/8/layout/process1"/>
    <dgm:cxn modelId="{F236B9AE-8442-4EA8-939F-125DB25B37E0}" type="presOf" srcId="{8787A23C-04B3-4457-AEE6-785C8F48A6B3}" destId="{B7D10297-AE3D-4A95-B9C5-50943A7AB266}" srcOrd="1" destOrd="0" presId="urn:microsoft.com/office/officeart/2005/8/layout/process1"/>
    <dgm:cxn modelId="{CA332077-1C6C-4EC4-BED2-F8AF43ADC558}" srcId="{861B0CFD-A825-4FA6-9FAE-F8A4888CF6DD}" destId="{0B459825-2B5E-441B-A4C5-FE9502AA15C6}" srcOrd="1" destOrd="0" parTransId="{F650723B-6F7A-4D54-B3C4-E73FCD78FC22}" sibTransId="{8787A23C-04B3-4457-AEE6-785C8F48A6B3}"/>
    <dgm:cxn modelId="{AD3E5377-CFFC-4E2B-9C55-87A1D66E3EB3}" srcId="{861B0CFD-A825-4FA6-9FAE-F8A4888CF6DD}" destId="{B8393003-EE7F-4F96-A3B6-2FD0F87D8054}" srcOrd="3" destOrd="0" parTransId="{A373DDF6-5DE5-4E45-9AFC-CD4412DD91DA}" sibTransId="{770AB10D-E788-4C85-A7FD-504466CB3253}"/>
    <dgm:cxn modelId="{69A97622-3E48-4648-998E-C3913D420EA9}" type="presOf" srcId="{D2320BC5-106F-4836-94B6-5237A328032E}" destId="{3D6B17E5-0E30-49C3-AE50-F8C0448A992C}" srcOrd="1" destOrd="0" presId="urn:microsoft.com/office/officeart/2005/8/layout/process1"/>
    <dgm:cxn modelId="{6434DDC5-57C1-43E7-ABDF-161020CFC561}" type="presOf" srcId="{D2320BC5-106F-4836-94B6-5237A328032E}" destId="{8DEFC0F4-F7FA-41E5-8F6C-BF34BA207D64}" srcOrd="0" destOrd="0" presId="urn:microsoft.com/office/officeart/2005/8/layout/process1"/>
    <dgm:cxn modelId="{DF62D72B-ABC3-4BDB-AA79-C96165AA5D62}" type="presOf" srcId="{55593573-BFF2-407B-A5A3-13C19E3A3046}" destId="{607DF1DE-2CB0-4B74-9149-5F096F930158}" srcOrd="1" destOrd="0" presId="urn:microsoft.com/office/officeart/2005/8/layout/process1"/>
    <dgm:cxn modelId="{66905407-4D7E-496F-A30D-E00C3B5AFDD5}" type="presOf" srcId="{770AB10D-E788-4C85-A7FD-504466CB3253}" destId="{9C745471-3D4A-4C36-9DF7-23F1CAFDC513}" srcOrd="0" destOrd="0" presId="urn:microsoft.com/office/officeart/2005/8/layout/process1"/>
    <dgm:cxn modelId="{8FE5E7A0-B21B-4F54-9119-FE16891D31C4}" type="presOf" srcId="{B8393003-EE7F-4F96-A3B6-2FD0F87D8054}" destId="{C20D790D-456A-4112-BC19-07897FE72E3B}" srcOrd="0" destOrd="0" presId="urn:microsoft.com/office/officeart/2005/8/layout/process1"/>
    <dgm:cxn modelId="{7C3D2D07-BEB4-490C-834A-04C14752927F}" type="presOf" srcId="{770AB10D-E788-4C85-A7FD-504466CB3253}" destId="{7C486C8B-AB75-422A-98FA-0C1308239D21}" srcOrd="1" destOrd="0" presId="urn:microsoft.com/office/officeart/2005/8/layout/process1"/>
    <dgm:cxn modelId="{6012E5F4-02CB-48B2-BA09-A2567942BCD7}" type="presOf" srcId="{0DED4C21-98B6-4386-B3A3-843AA168633C}" destId="{FD69D747-B83E-472C-8F77-26D112D3FAF1}" srcOrd="0" destOrd="0" presId="urn:microsoft.com/office/officeart/2005/8/layout/process1"/>
    <dgm:cxn modelId="{7D4D2068-8A7C-45A0-9B33-5CB75201ACA6}" type="presOf" srcId="{6774C934-A924-4163-8C4E-087481784ECF}" destId="{0D8C4A57-E468-4DFB-A2F1-02FA31AF92EF}" srcOrd="0" destOrd="0" presId="urn:microsoft.com/office/officeart/2005/8/layout/process1"/>
    <dgm:cxn modelId="{61446A6D-C7BB-4BE0-AA83-E3FF4149C511}" srcId="{861B0CFD-A825-4FA6-9FAE-F8A4888CF6DD}" destId="{6774C934-A924-4163-8C4E-087481784ECF}" srcOrd="4" destOrd="0" parTransId="{F9AD0F17-B43A-4B7F-A445-610DBAE4725A}" sibTransId="{378AD444-E06D-4F85-A988-B5E45A30C7AB}"/>
    <dgm:cxn modelId="{BDDE4C7E-11BB-46B5-9877-A6D3E47530C2}" type="presOf" srcId="{861B0CFD-A825-4FA6-9FAE-F8A4888CF6DD}" destId="{2856D10F-1FCD-4DEB-9234-5A529030F863}" srcOrd="0" destOrd="0" presId="urn:microsoft.com/office/officeart/2005/8/layout/process1"/>
    <dgm:cxn modelId="{9DDFD308-8AFE-429B-BF68-B17A9F724E24}" srcId="{861B0CFD-A825-4FA6-9FAE-F8A4888CF6DD}" destId="{0DED4C21-98B6-4386-B3A3-843AA168633C}" srcOrd="2" destOrd="0" parTransId="{4F1EE461-E913-4819-94DE-A8DBA9C71456}" sibTransId="{D2320BC5-106F-4836-94B6-5237A328032E}"/>
    <dgm:cxn modelId="{8778DC5A-5FC6-4F3E-ACBF-3DEA71610122}" srcId="{861B0CFD-A825-4FA6-9FAE-F8A4888CF6DD}" destId="{76A324AB-1FFA-4EEA-8A76-BFDF3DBEEE34}" srcOrd="0" destOrd="0" parTransId="{76058C74-A3EF-4FFD-A1B4-9EB0A8705128}" sibTransId="{55593573-BFF2-407B-A5A3-13C19E3A3046}"/>
    <dgm:cxn modelId="{06A5653D-0C80-4995-BC89-E901F0AED1EE}" type="presOf" srcId="{0B459825-2B5E-441B-A4C5-FE9502AA15C6}" destId="{A3417187-2563-4710-B8A0-9E9F8E7CC384}" srcOrd="0" destOrd="0" presId="urn:microsoft.com/office/officeart/2005/8/layout/process1"/>
    <dgm:cxn modelId="{99B4EF0B-D2A4-4120-8B38-4401B2AB7EF4}" type="presParOf" srcId="{2856D10F-1FCD-4DEB-9234-5A529030F863}" destId="{350A23BF-8789-4AE5-9C8C-6769426B3EBA}" srcOrd="0" destOrd="0" presId="urn:microsoft.com/office/officeart/2005/8/layout/process1"/>
    <dgm:cxn modelId="{BADAB8CF-5069-440A-9C5C-14290E6097A3}" type="presParOf" srcId="{2856D10F-1FCD-4DEB-9234-5A529030F863}" destId="{B32411E8-79FC-4095-A723-0A87C22B4B71}" srcOrd="1" destOrd="0" presId="urn:microsoft.com/office/officeart/2005/8/layout/process1"/>
    <dgm:cxn modelId="{B3F3E2A3-1717-4BDC-8D80-C21F1A323B3F}" type="presParOf" srcId="{B32411E8-79FC-4095-A723-0A87C22B4B71}" destId="{607DF1DE-2CB0-4B74-9149-5F096F930158}" srcOrd="0" destOrd="0" presId="urn:microsoft.com/office/officeart/2005/8/layout/process1"/>
    <dgm:cxn modelId="{A5A55FF6-A5E1-4322-BF24-9E7B7AD3A51D}" type="presParOf" srcId="{2856D10F-1FCD-4DEB-9234-5A529030F863}" destId="{A3417187-2563-4710-B8A0-9E9F8E7CC384}" srcOrd="2" destOrd="0" presId="urn:microsoft.com/office/officeart/2005/8/layout/process1"/>
    <dgm:cxn modelId="{EEDBBCF4-7756-4B8E-A1ED-021BCFF3E3C3}" type="presParOf" srcId="{2856D10F-1FCD-4DEB-9234-5A529030F863}" destId="{42269028-9087-4256-93C8-8A95018B3D85}" srcOrd="3" destOrd="0" presId="urn:microsoft.com/office/officeart/2005/8/layout/process1"/>
    <dgm:cxn modelId="{56EB105B-D4DB-4A70-8F80-A3AC1D3CCC40}" type="presParOf" srcId="{42269028-9087-4256-93C8-8A95018B3D85}" destId="{B7D10297-AE3D-4A95-B9C5-50943A7AB266}" srcOrd="0" destOrd="0" presId="urn:microsoft.com/office/officeart/2005/8/layout/process1"/>
    <dgm:cxn modelId="{18B171B4-C626-47CD-858A-5107EEC549FB}" type="presParOf" srcId="{2856D10F-1FCD-4DEB-9234-5A529030F863}" destId="{FD69D747-B83E-472C-8F77-26D112D3FAF1}" srcOrd="4" destOrd="0" presId="urn:microsoft.com/office/officeart/2005/8/layout/process1"/>
    <dgm:cxn modelId="{95A231EF-A007-4B1C-AA30-4006104A2307}" type="presParOf" srcId="{2856D10F-1FCD-4DEB-9234-5A529030F863}" destId="{8DEFC0F4-F7FA-41E5-8F6C-BF34BA207D64}" srcOrd="5" destOrd="0" presId="urn:microsoft.com/office/officeart/2005/8/layout/process1"/>
    <dgm:cxn modelId="{BB547C17-A09E-4582-8A65-0F30BE262580}" type="presParOf" srcId="{8DEFC0F4-F7FA-41E5-8F6C-BF34BA207D64}" destId="{3D6B17E5-0E30-49C3-AE50-F8C0448A992C}" srcOrd="0" destOrd="0" presId="urn:microsoft.com/office/officeart/2005/8/layout/process1"/>
    <dgm:cxn modelId="{74A22BBF-E5D4-4D4D-8728-F968965A4E79}" type="presParOf" srcId="{2856D10F-1FCD-4DEB-9234-5A529030F863}" destId="{C20D790D-456A-4112-BC19-07897FE72E3B}" srcOrd="6" destOrd="0" presId="urn:microsoft.com/office/officeart/2005/8/layout/process1"/>
    <dgm:cxn modelId="{D6F72A15-882C-45EB-8F2B-07EFDBA8DEC5}" type="presParOf" srcId="{2856D10F-1FCD-4DEB-9234-5A529030F863}" destId="{9C745471-3D4A-4C36-9DF7-23F1CAFDC513}" srcOrd="7" destOrd="0" presId="urn:microsoft.com/office/officeart/2005/8/layout/process1"/>
    <dgm:cxn modelId="{1F299AF7-DBAB-4AF0-8F82-E5A03C3D3F38}" type="presParOf" srcId="{9C745471-3D4A-4C36-9DF7-23F1CAFDC513}" destId="{7C486C8B-AB75-422A-98FA-0C1308239D21}" srcOrd="0" destOrd="0" presId="urn:microsoft.com/office/officeart/2005/8/layout/process1"/>
    <dgm:cxn modelId="{B7DCB771-B560-4CB5-AA45-C4E260A4A427}" type="presParOf" srcId="{2856D10F-1FCD-4DEB-9234-5A529030F863}" destId="{0D8C4A57-E468-4DFB-A2F1-02FA31AF92E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51693" cy="497126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57093" y="2"/>
            <a:ext cx="2951693" cy="497126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2" y="9443798"/>
            <a:ext cx="2951693" cy="497126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57093" y="9443798"/>
            <a:ext cx="2951693" cy="497126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E2E4E40-DE71-40C9-A01E-A99CA4FD926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89210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51693" cy="497126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7093" y="2"/>
            <a:ext cx="2951693" cy="497126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23" tIns="45862" rIns="91723" bIns="45862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1038" y="4722697"/>
            <a:ext cx="5448300" cy="4474131"/>
          </a:xfrm>
          <a:prstGeom prst="rect">
            <a:avLst/>
          </a:prstGeom>
        </p:spPr>
        <p:txBody>
          <a:bodyPr vert="horz" lIns="91723" tIns="45862" rIns="91723" bIns="45862" rtlCol="0"/>
          <a:lstStyle/>
          <a:p>
            <a:pPr lvl="0"/>
            <a:r>
              <a:rPr lang="cs-CZ" noProof="0" smtClean="0"/>
              <a:t>Kliknutím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2" y="9443798"/>
            <a:ext cx="2951693" cy="497126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7093" y="9443798"/>
            <a:ext cx="2951693" cy="497126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26F5E0-984B-49A1-86EF-98868E93C14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15223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23556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3F00D6-463A-4A88-87F7-28B8F91EEA59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2009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36868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AC5EA9-2D9B-4232-AE9F-BAE66FA0D256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306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36868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AC5EA9-2D9B-4232-AE9F-BAE66FA0D256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076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6F5E0-984B-49A1-86EF-98868E93C14A}" type="slidenum">
              <a:rPr lang="cs-CZ" smtClean="0"/>
              <a:pPr>
                <a:defRPr/>
              </a:pPr>
              <a:t>13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456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6F5E0-984B-49A1-86EF-98868E93C14A}" type="slidenum">
              <a:rPr lang="cs-CZ" smtClean="0"/>
              <a:pPr>
                <a:defRPr/>
              </a:pPr>
              <a:t>15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077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39940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8A2F40-BF72-44B9-8A25-1C18236B01E5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38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24580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65179E-04D2-41BA-803F-7838E0DA1FF9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49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2560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DAAC36-BE1E-4254-87C3-0BECB74020E2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07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26628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1CEDBC-E7C2-4361-9F64-3C356CE9B968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25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27652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236A95-5837-4C2E-883B-1C035963130C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703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6F5E0-984B-49A1-86EF-98868E93C14A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33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29700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0BCF2E-6744-4F68-B8E8-1A3CFB6558CD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943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36868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AC5EA9-2D9B-4232-AE9F-BAE66FA0D256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854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 altLang="cs-CZ" smtClean="0"/>
          </a:p>
        </p:txBody>
      </p:sp>
      <p:sp>
        <p:nvSpPr>
          <p:cNvPr id="36868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5253" indent="-286636">
              <a:defRPr>
                <a:solidFill>
                  <a:schemeClr val="tx1"/>
                </a:solidFill>
                <a:latin typeface="Arial" charset="0"/>
              </a:defRPr>
            </a:lvl2pPr>
            <a:lvl3pPr marL="1146543" indent="-229309">
              <a:defRPr>
                <a:solidFill>
                  <a:schemeClr val="tx1"/>
                </a:solidFill>
                <a:latin typeface="Arial" charset="0"/>
              </a:defRPr>
            </a:lvl3pPr>
            <a:lvl4pPr marL="1605161" indent="-229309">
              <a:defRPr>
                <a:solidFill>
                  <a:schemeClr val="tx1"/>
                </a:solidFill>
                <a:latin typeface="Arial" charset="0"/>
              </a:defRPr>
            </a:lvl4pPr>
            <a:lvl5pPr marL="2063778" indent="-229309">
              <a:defRPr>
                <a:solidFill>
                  <a:schemeClr val="tx1"/>
                </a:solidFill>
                <a:latin typeface="Arial" charset="0"/>
              </a:defRPr>
            </a:lvl5pPr>
            <a:lvl6pPr marL="2522395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81013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9630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8247" indent="-229309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AC5EA9-2D9B-4232-AE9F-BAE66FA0D256}" type="slidenum">
              <a:rPr lang="cs-CZ" altLang="cs-CZ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cs-CZ" altLang="cs-CZ">
              <a:latin typeface="Calibri" pitchFamily="34" charset="0"/>
            </a:endParaRPr>
          </a:p>
        </p:txBody>
      </p:sp>
      <p:sp>
        <p:nvSpPr>
          <p:cNvPr id="2" name="Zástupný symbol pro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30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4000" y="2952001"/>
            <a:ext cx="8786874" cy="834196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3200">
                <a:solidFill>
                  <a:srgbClr val="008273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4000" y="3744000"/>
            <a:ext cx="5576664" cy="5715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Mgr. Ondřej Vala / 17. května, 2013. © Copyright Veřejný ochránce práv, 2013</a:t>
            </a:r>
          </a:p>
        </p:txBody>
      </p:sp>
    </p:spTree>
    <p:extLst>
      <p:ext uri="{BB962C8B-B14F-4D97-AF65-F5344CB8AC3E}">
        <p14:creationId xmlns:p14="http://schemas.microsoft.com/office/powerpoint/2010/main" val="215248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nadpis 1"/>
          <p:cNvSpPr>
            <a:spLocks noGrp="1"/>
          </p:cNvSpPr>
          <p:nvPr>
            <p:ph type="title"/>
          </p:nvPr>
        </p:nvSpPr>
        <p:spPr>
          <a:xfrm>
            <a:off x="324000" y="1714500"/>
            <a:ext cx="8462842" cy="857250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>
              <a:defRPr sz="4000">
                <a:solidFill>
                  <a:srgbClr val="008273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Mgr. Ondřej Vala / 17. května, 2013. © Copyright Veřejný ochránce práv, 2013</a:t>
            </a:r>
          </a:p>
        </p:txBody>
      </p:sp>
    </p:spTree>
    <p:extLst>
      <p:ext uri="{BB962C8B-B14F-4D97-AF65-F5344CB8AC3E}">
        <p14:creationId xmlns:p14="http://schemas.microsoft.com/office/powerpoint/2010/main" val="254915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1"/>
          </p:nvPr>
        </p:nvSpPr>
        <p:spPr>
          <a:xfrm>
            <a:off x="324000" y="2500324"/>
            <a:ext cx="8286780" cy="17859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Mgr. Ondřej Vala / 17. května, 2013. © Copyright Veřejný ochránce práv, 2013</a:t>
            </a:r>
          </a:p>
        </p:txBody>
      </p:sp>
    </p:spTree>
    <p:extLst>
      <p:ext uri="{BB962C8B-B14F-4D97-AF65-F5344CB8AC3E}">
        <p14:creationId xmlns:p14="http://schemas.microsoft.com/office/powerpoint/2010/main" val="312179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text a obra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Ochrance\2013_0320_PPT_prezentace\sablona_PPT\pozadi\foto_ochranc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1439863"/>
            <a:ext cx="44323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4000" y="1643056"/>
            <a:ext cx="3962248" cy="785818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1"/>
          </p:nvPr>
        </p:nvSpPr>
        <p:spPr>
          <a:xfrm>
            <a:off x="324000" y="2500313"/>
            <a:ext cx="3929062" cy="2000250"/>
          </a:xfrm>
        </p:spPr>
        <p:txBody>
          <a:bodyPr/>
          <a:lstStyle>
            <a:lvl2pPr marL="85725" indent="-85725">
              <a:buFontTx/>
              <a:buNone/>
              <a:defRPr sz="1600"/>
            </a:lvl2pPr>
            <a:lvl3pPr marL="85725" indent="-85725">
              <a:defRPr/>
            </a:lvl3pPr>
            <a:lvl4pPr marL="180975" indent="-95250">
              <a:defRPr/>
            </a:lvl4pPr>
            <a:lvl5pPr marL="266700" indent="-85725"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</p:txBody>
      </p:sp>
      <p:sp>
        <p:nvSpPr>
          <p:cNvPr id="6" name="Zástupný symbol pro zápatí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/>
              <a:t>Mgr. Ondřej Vala / 17. května, 2013. © Copyright Veřejný ochránce práv, 2013</a:t>
            </a:r>
          </a:p>
        </p:txBody>
      </p:sp>
    </p:spTree>
    <p:extLst>
      <p:ext uri="{BB962C8B-B14F-4D97-AF65-F5344CB8AC3E}">
        <p14:creationId xmlns:p14="http://schemas.microsoft.com/office/powerpoint/2010/main" val="143207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ráze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23850" y="4643438"/>
            <a:ext cx="3824288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rgbClr val="00827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cs-CZ"/>
              <a:t>Mgr. Ondřej Vala / 17. května, 2013. © Copyright Veřejný ochránce práv, 2013</a:t>
            </a:r>
          </a:p>
        </p:txBody>
      </p:sp>
      <p:sp>
        <p:nvSpPr>
          <p:cNvPr id="1028" name="Zástupný symbol pro nadpis 10"/>
          <p:cNvSpPr>
            <a:spLocks noGrp="1"/>
          </p:cNvSpPr>
          <p:nvPr>
            <p:ph type="title"/>
          </p:nvPr>
        </p:nvSpPr>
        <p:spPr bwMode="auto">
          <a:xfrm>
            <a:off x="323850" y="1643063"/>
            <a:ext cx="82296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29" name="Zástupný symbol pro text 13"/>
          <p:cNvSpPr>
            <a:spLocks noGrp="1"/>
          </p:cNvSpPr>
          <p:nvPr>
            <p:ph type="body" idx="1"/>
          </p:nvPr>
        </p:nvSpPr>
        <p:spPr bwMode="auto">
          <a:xfrm>
            <a:off x="323850" y="2428875"/>
            <a:ext cx="82296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  <p:sldLayoutId id="214748365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Font typeface="Arial" charset="0"/>
        <a:buChar char="•"/>
        <a:defRPr b="1" kern="1200">
          <a:solidFill>
            <a:srgbClr val="008273"/>
          </a:solidFill>
          <a:latin typeface="+mn-lt"/>
          <a:ea typeface="+mn-ea"/>
          <a:cs typeface="+mn-cs"/>
        </a:defRPr>
      </a:lvl1pPr>
      <a:lvl2pPr marL="361950" indent="-18097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5.jpg"/><Relationship Id="rId5" Type="http://schemas.openxmlformats.org/officeDocument/2006/relationships/diagramLayout" Target="../diagrams/layout3.xml"/><Relationship Id="rId10" Type="http://schemas.openxmlformats.org/officeDocument/2006/relationships/hyperlink" Target="http://www.national-geographic.cz/wp-content/uploads/2012/04/omega.jpg" TargetMode="External"/><Relationship Id="rId4" Type="http://schemas.openxmlformats.org/officeDocument/2006/relationships/diagramData" Target="../diagrams/data3.xml"/><Relationship Id="rId9" Type="http://schemas.openxmlformats.org/officeDocument/2006/relationships/hyperlink" Target="http://www.national-geographic.cz/wp-content/uploads/2012/04/heineken.jp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hyperlink" Target="http://www.national-geographic.cz/wp-content/uploads/2012/04/heineken.jpg" TargetMode="External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hyperlink" Target="http://www.national-geographic.cz/wp-content/uploads/2012/04/omega.jp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tional-geographic.cz/wp-content/uploads/2012/04/heineken.jpg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hyperlink" Target="http://www.national-geographic.cz/wp-content/uploads/2012/04/omega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oogle.cz/url?sa=i&amp;rct=j&amp;q=&amp;esrc=s&amp;frm=1&amp;source=images&amp;cd=&amp;cad=rja&amp;docid=uTpivKGwl0XscM&amp;tbnid=uG_v_gLPyWedOM:&amp;ved=0CAUQjRw&amp;url=http://www.nestrezena.cz/2011/08/20/vase-tvorba/mobbing-neni-bossing-cast-3-%E2%80%93-trocha-historie-nikoho-nezabije.html&amp;ei=8gIHU8vzFoHO0AWj3oFw&amp;bvm=bv.61725948,d.d2k&amp;psig=AFQjCNFLwXxCnYcSTMZgNDRPU_puLhYllA&amp;ust=139305482429496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z/url?sa=i&amp;rct=j&amp;q=&amp;esrc=s&amp;frm=1&amp;source=images&amp;cd=&amp;cad=rja&amp;docid=CEyo5_NwIoZwXM&amp;tbnid=pEA5uFAEwF8MoM:&amp;ved=0CAUQjRw&amp;url=http://hnporadna.hnonline.sk/archiv-168/predstavte-si-ze-mate-volne-financne-prostriedky-ako-s-nimi-nalozite-596804&amp;ei=LREHU878A-iJ0AWWmYHADw&amp;psig=AFQjCNHsfRJ2DAoLz7O6QhJUKj8bknHNwA&amp;ust=13930584630370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3.jpg"/><Relationship Id="rId3" Type="http://schemas.openxmlformats.org/officeDocument/2006/relationships/image" Target="../media/image10.jp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11" Type="http://schemas.openxmlformats.org/officeDocument/2006/relationships/hyperlink" Target="http://www.national-geographic.cz/wp-content/uploads/2012/04/omega.jpg" TargetMode="External"/><Relationship Id="rId5" Type="http://schemas.openxmlformats.org/officeDocument/2006/relationships/diagramLayout" Target="../diagrams/layout2.xml"/><Relationship Id="rId10" Type="http://schemas.openxmlformats.org/officeDocument/2006/relationships/hyperlink" Target="http://www.national-geographic.cz/wp-content/uploads/2012/04/heineken.jpg" TargetMode="External"/><Relationship Id="rId4" Type="http://schemas.openxmlformats.org/officeDocument/2006/relationships/diagramData" Target="../diagrams/data2.xml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4"/>
          <p:cNvSpPr>
            <a:spLocks noGrp="1"/>
          </p:cNvSpPr>
          <p:nvPr>
            <p:ph type="ctrTitle"/>
          </p:nvPr>
        </p:nvSpPr>
        <p:spPr>
          <a:xfrm>
            <a:off x="250825" y="3651871"/>
            <a:ext cx="8786813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cs-CZ" altLang="cs-CZ" dirty="0" smtClean="0"/>
              <a:t>Poznatky ochránce </a:t>
            </a:r>
            <a:br>
              <a:rPr lang="cs-CZ" altLang="cs-CZ" dirty="0" smtClean="0"/>
            </a:br>
            <a:r>
              <a:rPr lang="cs-CZ" altLang="cs-CZ" dirty="0" smtClean="0"/>
              <a:t>z aplikační praxe kontrolního řádu</a:t>
            </a:r>
            <a:br>
              <a:rPr lang="cs-CZ" altLang="cs-CZ" dirty="0" smtClean="0"/>
            </a:br>
            <a:r>
              <a:rPr lang="cs-CZ" altLang="cs-CZ" sz="2700" dirty="0" smtClean="0"/>
              <a:t/>
            </a:r>
            <a:br>
              <a:rPr lang="cs-CZ" altLang="cs-CZ" sz="2700" dirty="0" smtClean="0"/>
            </a:br>
            <a:r>
              <a:rPr lang="cs-CZ" altLang="cs-CZ" sz="1400" dirty="0" smtClean="0">
                <a:solidFill>
                  <a:schemeClr val="tx1"/>
                </a:solidFill>
              </a:rPr>
              <a:t>KVOP Brno, 13. prosince 2016</a:t>
            </a:r>
            <a:r>
              <a:rPr lang="cs-CZ" altLang="cs-CZ" sz="1400" dirty="0" smtClean="0"/>
              <a:t/>
            </a:r>
            <a:br>
              <a:rPr lang="cs-CZ" altLang="cs-CZ" sz="1400" dirty="0" smtClean="0"/>
            </a:br>
            <a:endParaRPr lang="cs-CZ" altLang="cs-CZ" sz="1400" dirty="0" smtClean="0"/>
          </a:p>
        </p:txBody>
      </p:sp>
      <p:sp>
        <p:nvSpPr>
          <p:cNvPr id="4099" name="Zástupný symbol pro zápatí 3"/>
          <p:cNvSpPr>
            <a:spLocks noGrp="1"/>
          </p:cNvSpPr>
          <p:nvPr>
            <p:ph type="ftr" sz="quarter" idx="10"/>
          </p:nvPr>
        </p:nvSpPr>
        <p:spPr bwMode="auto">
          <a:xfrm>
            <a:off x="323850" y="4643438"/>
            <a:ext cx="4319588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8273"/>
                </a:solidFill>
              </a:rPr>
              <a:t>JUDr</a:t>
            </a:r>
            <a:r>
              <a:rPr lang="cs-CZ" altLang="cs-CZ" dirty="0">
                <a:solidFill>
                  <a:srgbClr val="008273"/>
                </a:solidFill>
              </a:rPr>
              <a:t>. Veronika Gabrišová© Copyright Veřejný ochránce práv,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625140"/>
            <a:ext cx="2323742" cy="340952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496" y="1520722"/>
            <a:ext cx="8733656" cy="785812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cs-CZ" sz="2000" dirty="0">
                <a:solidFill>
                  <a:srgbClr val="008273"/>
                </a:solidFill>
              </a:rPr>
              <a:t>Doporučení ochránkyně k provádění neohlášených kontrol</a:t>
            </a:r>
          </a:p>
        </p:txBody>
      </p:sp>
      <p:sp>
        <p:nvSpPr>
          <p:cNvPr id="17411" name="Zástupný symbol pro zápatí 2"/>
          <p:cNvSpPr>
            <a:spLocks noGrp="1"/>
          </p:cNvSpPr>
          <p:nvPr>
            <p:ph type="ftr" sz="quarter" idx="12"/>
          </p:nvPr>
        </p:nvSpPr>
        <p:spPr bwMode="auto">
          <a:xfrm>
            <a:off x="323850" y="4643438"/>
            <a:ext cx="44640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8273"/>
                </a:solidFill>
              </a:rPr>
              <a:t>JUDr</a:t>
            </a:r>
            <a:r>
              <a:rPr lang="cs-CZ" altLang="cs-CZ" dirty="0">
                <a:solidFill>
                  <a:srgbClr val="008273"/>
                </a:solidFill>
              </a:rPr>
              <a:t>. Gabrišová Veronika© Copyright Veřejný ochránce práv, 2013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29732698"/>
              </p:ext>
            </p:extLst>
          </p:nvPr>
        </p:nvGraphicFramePr>
        <p:xfrm>
          <a:off x="2195736" y="2473570"/>
          <a:ext cx="4536504" cy="168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414" name="Rectangle 5">
            <a:hlinkClick r:id="rId9"/>
          </p:cNvPr>
          <p:cNvSpPr>
            <a:spLocks noChangeArrowheads="1"/>
          </p:cNvSpPr>
          <p:nvPr/>
        </p:nvSpPr>
        <p:spPr bwMode="auto">
          <a:xfrm>
            <a:off x="215900" y="12756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5" name="Rectangle 6">
            <a:hlinkClick r:id="rId9"/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6" name="Rectangle 7">
            <a:hlinkClick r:id="rId9"/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7" name="Rectangle 8">
            <a:hlinkClick r:id="rId9"/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8" name="Rectangle 9">
            <a:hlinkClick r:id="rId10"/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9" y="2473570"/>
            <a:ext cx="1684983" cy="17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850" y="1438169"/>
            <a:ext cx="8656953" cy="7858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dirty="0" smtClean="0">
                <a:solidFill>
                  <a:srgbClr val="008273"/>
                </a:solidFill>
              </a:rPr>
              <a:t>Ukončení kontroly</a:t>
            </a:r>
            <a:endParaRPr lang="cs-CZ" sz="2000" dirty="0">
              <a:solidFill>
                <a:srgbClr val="008273"/>
              </a:solidFill>
            </a:endParaRPr>
          </a:p>
        </p:txBody>
      </p:sp>
      <p:sp>
        <p:nvSpPr>
          <p:cNvPr id="17411" name="Zástupný symbol pro zápatí 2"/>
          <p:cNvSpPr>
            <a:spLocks noGrp="1"/>
          </p:cNvSpPr>
          <p:nvPr>
            <p:ph type="ftr" sz="quarter" idx="12"/>
          </p:nvPr>
        </p:nvSpPr>
        <p:spPr bwMode="auto">
          <a:xfrm>
            <a:off x="323850" y="4803998"/>
            <a:ext cx="4464050" cy="2880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8273"/>
                </a:solidFill>
              </a:rPr>
              <a:t>JUDr</a:t>
            </a:r>
            <a:r>
              <a:rPr lang="cs-CZ" altLang="cs-CZ" dirty="0">
                <a:solidFill>
                  <a:srgbClr val="008273"/>
                </a:solidFill>
              </a:rPr>
              <a:t>. Gabrišová Veronika© Copyright Veřejný ochránce práv, 2013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1"/>
          </p:nvPr>
        </p:nvSpPr>
        <p:spPr>
          <a:xfrm>
            <a:off x="163519" y="2428875"/>
            <a:ext cx="8286750" cy="2303463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cs-CZ" dirty="0" smtClean="0">
                <a:solidFill>
                  <a:schemeClr val="tx1"/>
                </a:solidFill>
              </a:rPr>
              <a:t>určení okamžiku ukončení kontroly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cs-CZ" dirty="0" smtClean="0">
                <a:solidFill>
                  <a:schemeClr val="tx1"/>
                </a:solidFill>
              </a:rPr>
              <a:t>co má obsahovat kontrolní protokol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cs-CZ" dirty="0">
                <a:solidFill>
                  <a:schemeClr val="tx1"/>
                </a:solidFill>
              </a:rPr>
              <a:t>k</a:t>
            </a:r>
            <a:r>
              <a:rPr lang="cs-CZ" dirty="0" smtClean="0">
                <a:solidFill>
                  <a:schemeClr val="tx1"/>
                </a:solidFill>
              </a:rPr>
              <a:t>ontrolní zjištění a hodnocení zjištěních nedostatků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cs-CZ" dirty="0" smtClean="0">
                <a:solidFill>
                  <a:schemeClr val="tx1"/>
                </a:solidFill>
              </a:rPr>
              <a:t>kontrolní spis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cs-CZ" dirty="0">
                <a:solidFill>
                  <a:schemeClr val="tx1"/>
                </a:solidFill>
              </a:rPr>
              <a:t>o</a:t>
            </a:r>
            <a:r>
              <a:rPr lang="cs-CZ" dirty="0" smtClean="0">
                <a:solidFill>
                  <a:schemeClr val="tx1"/>
                </a:solidFill>
              </a:rPr>
              <a:t>patření k nápravě</a:t>
            </a:r>
          </a:p>
        </p:txBody>
      </p:sp>
      <p:sp>
        <p:nvSpPr>
          <p:cNvPr id="17414" name="Rectangle 5">
            <a:hlinkClick r:id="rId3"/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5" name="Rectangle 6">
            <a:hlinkClick r:id="rId3"/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6" name="Rectangle 7">
            <a:hlinkClick r:id="rId3"/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7" name="Rectangle 8">
            <a:hlinkClick r:id="rId3"/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8" name="Rectangle 9">
            <a:hlinkClick r:id="rId4"/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35" y="3872126"/>
            <a:ext cx="2561365" cy="125039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428875"/>
            <a:ext cx="1539255" cy="1391978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27" y="3429804"/>
            <a:ext cx="3484233" cy="1413669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94" y="2333821"/>
            <a:ext cx="1431032" cy="15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3519" y="1563639"/>
            <a:ext cx="8944985" cy="73982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sz="2400" dirty="0">
                <a:solidFill>
                  <a:srgbClr val="008273"/>
                </a:solidFill>
              </a:rPr>
              <a:t>Doporučení ochránkyně </a:t>
            </a:r>
            <a:r>
              <a:rPr lang="cs-CZ" sz="2400" dirty="0" smtClean="0">
                <a:solidFill>
                  <a:srgbClr val="008273"/>
                </a:solidFill>
              </a:rPr>
              <a:t>k obsahu kontrolního protokolu </a:t>
            </a:r>
            <a:endParaRPr lang="cs-CZ" sz="2400" dirty="0">
              <a:solidFill>
                <a:srgbClr val="008273"/>
              </a:solidFill>
            </a:endParaRPr>
          </a:p>
        </p:txBody>
      </p:sp>
      <p:sp>
        <p:nvSpPr>
          <p:cNvPr id="17411" name="Zástupný symbol pro zápatí 2"/>
          <p:cNvSpPr>
            <a:spLocks noGrp="1"/>
          </p:cNvSpPr>
          <p:nvPr>
            <p:ph type="ftr" sz="quarter" idx="12"/>
          </p:nvPr>
        </p:nvSpPr>
        <p:spPr bwMode="auto">
          <a:xfrm>
            <a:off x="305101" y="4865371"/>
            <a:ext cx="4464050" cy="3112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8273"/>
                </a:solidFill>
              </a:rPr>
              <a:t>JUDr</a:t>
            </a:r>
            <a:r>
              <a:rPr lang="cs-CZ" altLang="cs-CZ" dirty="0">
                <a:solidFill>
                  <a:srgbClr val="008273"/>
                </a:solidFill>
              </a:rPr>
              <a:t>. Gabrišová Veronika© Copyright Veřejný ochránce práv, 2013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3004284"/>
              </p:ext>
            </p:extLst>
          </p:nvPr>
        </p:nvGraphicFramePr>
        <p:xfrm>
          <a:off x="190938" y="2339975"/>
          <a:ext cx="8701541" cy="230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414" name="Rectangle 5">
            <a:hlinkClick r:id="rId8"/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5" name="Rectangle 6">
            <a:hlinkClick r:id="rId8"/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6" name="Rectangle 7">
            <a:hlinkClick r:id="rId8"/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7" name="Rectangle 8">
            <a:hlinkClick r:id="rId8"/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8" name="Rectangle 9">
            <a:hlinkClick r:id="rId9"/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4" name="Oválný bublinový popisek 3"/>
          <p:cNvSpPr/>
          <p:nvPr/>
        </p:nvSpPr>
        <p:spPr>
          <a:xfrm>
            <a:off x="88798" y="4011910"/>
            <a:ext cx="1170834" cy="768847"/>
          </a:xfrm>
          <a:prstGeom prst="wedgeEllipseCallout">
            <a:avLst>
              <a:gd name="adj1" fmla="val 87219"/>
              <a:gd name="adj2" fmla="val -748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cs-CZ" sz="1200" dirty="0" smtClean="0">
                <a:solidFill>
                  <a:schemeClr val="tx1"/>
                </a:solidFill>
              </a:rPr>
              <a:t>předmět kontroly </a:t>
            </a:r>
            <a:endParaRPr lang="cs-CZ" sz="1200" dirty="0">
              <a:solidFill>
                <a:schemeClr val="tx1"/>
              </a:solidFill>
            </a:endParaRPr>
          </a:p>
        </p:txBody>
      </p:sp>
      <p:sp>
        <p:nvSpPr>
          <p:cNvPr id="5" name="Oválný bublinový popisek 4"/>
          <p:cNvSpPr/>
          <p:nvPr/>
        </p:nvSpPr>
        <p:spPr>
          <a:xfrm>
            <a:off x="2843808" y="4168109"/>
            <a:ext cx="914400" cy="612648"/>
          </a:xfrm>
          <a:prstGeom prst="wedgeEllipseCallout">
            <a:avLst>
              <a:gd name="adj1" fmla="val 56650"/>
              <a:gd name="adj2" fmla="val -837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jak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6" name="Oválný bublinový popisek 5"/>
          <p:cNvSpPr/>
          <p:nvPr/>
        </p:nvSpPr>
        <p:spPr>
          <a:xfrm>
            <a:off x="4014474" y="4299942"/>
            <a:ext cx="2285718" cy="792088"/>
          </a:xfrm>
          <a:prstGeom prst="wedgeEllipseCallout">
            <a:avLst>
              <a:gd name="adj1" fmla="val -1627"/>
              <a:gd name="adj2" fmla="val -894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cs-CZ" sz="1400" dirty="0">
                <a:solidFill>
                  <a:schemeClr val="tx1"/>
                </a:solidFill>
              </a:rPr>
              <a:t>zjištěný skutečný skutkový stav </a:t>
            </a:r>
            <a:r>
              <a:rPr lang="cs-CZ" sz="1400" dirty="0" smtClean="0">
                <a:solidFill>
                  <a:schemeClr val="tx1"/>
                </a:solidFill>
              </a:rPr>
              <a:t>věci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7" name="Oválný bublinový popisek 6"/>
          <p:cNvSpPr/>
          <p:nvPr/>
        </p:nvSpPr>
        <p:spPr>
          <a:xfrm>
            <a:off x="6642255" y="4394365"/>
            <a:ext cx="2448272" cy="720080"/>
          </a:xfrm>
          <a:prstGeom prst="wedgeEllipseCallout">
            <a:avLst>
              <a:gd name="adj1" fmla="val -17147"/>
              <a:gd name="adj2" fmla="val -1191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cs-CZ" sz="1400" dirty="0">
                <a:solidFill>
                  <a:schemeClr val="tx1"/>
                </a:solidFill>
              </a:rPr>
              <a:t>právní posouzení kontrolních zjištění </a:t>
            </a:r>
          </a:p>
        </p:txBody>
      </p:sp>
      <p:sp>
        <p:nvSpPr>
          <p:cNvPr id="8" name="Bublinový popisek ve tvaru obláčku 7"/>
          <p:cNvSpPr/>
          <p:nvPr/>
        </p:nvSpPr>
        <p:spPr>
          <a:xfrm>
            <a:off x="2699792" y="341311"/>
            <a:ext cx="3456384" cy="1295349"/>
          </a:xfrm>
          <a:prstGeom prst="cloudCallout">
            <a:avLst>
              <a:gd name="adj1" fmla="val 90895"/>
              <a:gd name="adj2" fmla="val 62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>
                <a:solidFill>
                  <a:schemeClr val="tx1"/>
                </a:solidFill>
              </a:rPr>
              <a:t>Kontrolní protokol nemá povahu rozhodnutí - neukládá povinnosti ani nezakládá práva...</a:t>
            </a: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504" y="1491630"/>
            <a:ext cx="8445946" cy="937245"/>
          </a:xfrm>
        </p:spPr>
        <p:txBody>
          <a:bodyPr/>
          <a:lstStyle/>
          <a:p>
            <a:r>
              <a:rPr lang="cs-CZ" altLang="cs-CZ" sz="2400" dirty="0">
                <a:solidFill>
                  <a:srgbClr val="008273"/>
                </a:solidFill>
              </a:rPr>
              <a:t>Doporučení ochránkyně k obsahu kontrolního protokolu a kontrolního spisu</a:t>
            </a:r>
            <a:endParaRPr lang="cs-CZ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1298389"/>
              </p:ext>
            </p:extLst>
          </p:nvPr>
        </p:nvGraphicFramePr>
        <p:xfrm>
          <a:off x="107504" y="2390408"/>
          <a:ext cx="8928992" cy="248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>
          <a:xfrm>
            <a:off x="323850" y="4803998"/>
            <a:ext cx="3824288" cy="288032"/>
          </a:xfrm>
        </p:spPr>
        <p:txBody>
          <a:bodyPr/>
          <a:lstStyle/>
          <a:p>
            <a:pPr>
              <a:defRPr/>
            </a:pPr>
            <a:r>
              <a:rPr lang="cs-CZ" dirty="0" smtClean="0"/>
              <a:t>JUDr. Veronika Gabrišová© Copyright Veřejný ochránce práv, 2013</a:t>
            </a:r>
            <a:endParaRPr lang="cs-CZ" dirty="0"/>
          </a:p>
        </p:txBody>
      </p:sp>
      <p:sp>
        <p:nvSpPr>
          <p:cNvPr id="6" name="Ovál 5"/>
          <p:cNvSpPr/>
          <p:nvPr/>
        </p:nvSpPr>
        <p:spPr>
          <a:xfrm flipH="1">
            <a:off x="6876256" y="1995687"/>
            <a:ext cx="2088232" cy="433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b="1" dirty="0" smtClean="0">
                <a:solidFill>
                  <a:srgbClr val="008273"/>
                </a:solidFill>
              </a:rPr>
              <a:t>7876/2014/VOP</a:t>
            </a:r>
            <a:endParaRPr lang="cs-CZ" sz="1400" b="1" dirty="0">
              <a:solidFill>
                <a:srgbClr val="008273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7020272" y="4396174"/>
            <a:ext cx="2088232" cy="692344"/>
          </a:xfrm>
          <a:prstGeom prst="ellipse">
            <a:avLst/>
          </a:prstGeom>
          <a:solidFill>
            <a:srgbClr val="00827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b="1" dirty="0" smtClean="0">
                <a:solidFill>
                  <a:schemeClr val="tx1"/>
                </a:solidFill>
              </a:rPr>
              <a:t>1758/2014/VOP</a:t>
            </a:r>
            <a:endParaRPr lang="cs-CZ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6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8273"/>
                </a:solidFill>
              </a:rPr>
              <a:t>Nesouhlas s výsledkem kontroly</a:t>
            </a:r>
            <a:endParaRPr lang="cs-CZ" dirty="0">
              <a:solidFill>
                <a:srgbClr val="008273"/>
              </a:solidFill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1"/>
          </p:nvPr>
        </p:nvSpPr>
        <p:spPr>
          <a:xfrm>
            <a:off x="238257" y="2643187"/>
            <a:ext cx="8286780" cy="1785938"/>
          </a:xfrm>
          <a:ln>
            <a:noFill/>
          </a:ln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n</a:t>
            </a:r>
            <a:r>
              <a:rPr lang="cs-CZ" dirty="0" smtClean="0">
                <a:solidFill>
                  <a:schemeClr val="tx1"/>
                </a:solidFill>
              </a:rPr>
              <a:t>ámitky proti kontrolním zjištění x stížnost </a:t>
            </a:r>
          </a:p>
          <a:p>
            <a:r>
              <a:rPr lang="cs-CZ" dirty="0">
                <a:solidFill>
                  <a:schemeClr val="tx1"/>
                </a:solidFill>
              </a:rPr>
              <a:t>p</a:t>
            </a:r>
            <a:r>
              <a:rPr lang="cs-CZ" dirty="0" smtClean="0">
                <a:solidFill>
                  <a:schemeClr val="tx1"/>
                </a:solidFill>
              </a:rPr>
              <a:t>roces vyřizování námitek</a:t>
            </a:r>
          </a:p>
          <a:p>
            <a:r>
              <a:rPr lang="cs-CZ" dirty="0">
                <a:solidFill>
                  <a:schemeClr val="tx1"/>
                </a:solidFill>
              </a:rPr>
              <a:t>v</a:t>
            </a:r>
            <a:r>
              <a:rPr lang="cs-CZ" dirty="0" smtClean="0">
                <a:solidFill>
                  <a:schemeClr val="tx1"/>
                </a:solidFill>
              </a:rPr>
              <a:t>ady námitek</a:t>
            </a:r>
          </a:p>
          <a:p>
            <a:r>
              <a:rPr lang="cs-CZ" dirty="0">
                <a:solidFill>
                  <a:schemeClr val="tx1"/>
                </a:solidFill>
              </a:rPr>
              <a:t>o</a:t>
            </a:r>
            <a:r>
              <a:rPr lang="cs-CZ" dirty="0" smtClean="0">
                <a:solidFill>
                  <a:schemeClr val="tx1"/>
                </a:solidFill>
              </a:rPr>
              <a:t>prava nesprávnosti a došetření          dodatek k protokolu o kontrole</a:t>
            </a:r>
          </a:p>
          <a:p>
            <a:endParaRPr lang="cs-CZ" dirty="0" smtClean="0">
              <a:solidFill>
                <a:schemeClr val="tx1"/>
              </a:solidFill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cs-CZ" dirty="0" smtClean="0"/>
              <a:t>JUDr. Veronika Gabrišová © Copyright Veřejný ochránce práv, 2013</a:t>
            </a:r>
            <a:endParaRPr lang="cs-CZ" dirty="0"/>
          </a:p>
        </p:txBody>
      </p:sp>
      <p:sp>
        <p:nvSpPr>
          <p:cNvPr id="5" name="Ovál 4"/>
          <p:cNvSpPr/>
          <p:nvPr/>
        </p:nvSpPr>
        <p:spPr>
          <a:xfrm>
            <a:off x="6588224" y="1514475"/>
            <a:ext cx="1785946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6" name="Šipka doprava 5"/>
          <p:cNvSpPr/>
          <p:nvPr/>
        </p:nvSpPr>
        <p:spPr>
          <a:xfrm>
            <a:off x="4169716" y="3651870"/>
            <a:ext cx="423862" cy="296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82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8080" y="2067694"/>
            <a:ext cx="8877672" cy="1165522"/>
          </a:xfrm>
        </p:spPr>
        <p:txBody>
          <a:bodyPr/>
          <a:lstStyle/>
          <a:p>
            <a:r>
              <a:rPr lang="cs-CZ" sz="2400" dirty="0" smtClean="0">
                <a:solidFill>
                  <a:srgbClr val="008273"/>
                </a:solidFill>
              </a:rPr>
              <a:t>Ukládání opatření k odstranění zjištěných nedostatků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/>
              <a:t/>
            </a:r>
            <a:br>
              <a:rPr lang="cs-CZ" sz="2400" dirty="0"/>
            </a:br>
            <a:r>
              <a:rPr lang="cs-CZ" sz="1400" dirty="0" smtClean="0"/>
              <a:t>kde to výslovně umožňuje lex </a:t>
            </a:r>
            <a:r>
              <a:rPr lang="cs-CZ" sz="1400" dirty="0" err="1" smtClean="0"/>
              <a:t>specialis</a:t>
            </a:r>
            <a:r>
              <a:rPr lang="cs-CZ" sz="1400" dirty="0" smtClean="0"/>
              <a:t/>
            </a:r>
            <a:br>
              <a:rPr lang="cs-CZ" sz="1400" dirty="0" smtClean="0"/>
            </a:br>
            <a:r>
              <a:rPr lang="cs-CZ" sz="1400" b="0" dirty="0" smtClean="0"/>
              <a:t/>
            </a:r>
            <a:br>
              <a:rPr lang="cs-CZ" sz="1400" b="0" dirty="0" smtClean="0"/>
            </a:br>
            <a:r>
              <a:rPr lang="cs-CZ" sz="1400" b="0" dirty="0" smtClean="0"/>
              <a:t>  </a:t>
            </a:r>
            <a:r>
              <a:rPr lang="cs-CZ" sz="1400" dirty="0" smtClean="0"/>
              <a:t>ukládání právní povinnosti ve formě rozhodnutí v materiálním smyslu, přezkum dle § 65 odst. 1 s. ř. s. </a:t>
            </a:r>
            <a:br>
              <a:rPr lang="cs-CZ" sz="1400" dirty="0" smtClean="0"/>
            </a:br>
            <a:r>
              <a:rPr lang="cs-CZ" sz="1400" dirty="0" smtClean="0"/>
              <a:t>  požadavky na rozhodnutí: </a:t>
            </a:r>
            <a:r>
              <a:rPr lang="cs-CZ" sz="1800" dirty="0" smtClean="0">
                <a:solidFill>
                  <a:srgbClr val="008273"/>
                </a:solidFill>
              </a:rPr>
              <a:t>URČITOST</a:t>
            </a:r>
            <a:endParaRPr lang="cs-CZ" sz="1800" dirty="0">
              <a:solidFill>
                <a:srgbClr val="008273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92988978"/>
              </p:ext>
            </p:extLst>
          </p:nvPr>
        </p:nvGraphicFramePr>
        <p:xfrm>
          <a:off x="324000" y="3435846"/>
          <a:ext cx="8286780" cy="1207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cs-CZ" dirty="0" smtClean="0"/>
              <a:t>JUDr. Veronika Gabrišová. © Copyright Veřejný ochránce práv, 2013</a:t>
            </a:r>
            <a:endParaRPr lang="cs-CZ" dirty="0"/>
          </a:p>
        </p:txBody>
      </p:sp>
      <p:sp>
        <p:nvSpPr>
          <p:cNvPr id="15" name="Oválný bublinový popisek 14"/>
          <p:cNvSpPr/>
          <p:nvPr/>
        </p:nvSpPr>
        <p:spPr>
          <a:xfrm>
            <a:off x="6660232" y="2211709"/>
            <a:ext cx="2448272" cy="757205"/>
          </a:xfrm>
          <a:prstGeom prst="wedgeEllipseCallout">
            <a:avLst>
              <a:gd name="adj1" fmla="val -83381"/>
              <a:gd name="adj2" fmla="val 524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>
                <a:solidFill>
                  <a:srgbClr val="008273"/>
                </a:solidFill>
              </a:rPr>
              <a:t>Městský soud v Praze ze dne 26. 8. 2014 </a:t>
            </a:r>
            <a:endParaRPr lang="cs-CZ" sz="1200" dirty="0" smtClean="0">
              <a:solidFill>
                <a:srgbClr val="008273"/>
              </a:solidFill>
            </a:endParaRPr>
          </a:p>
          <a:p>
            <a:pPr algn="ctr"/>
            <a:r>
              <a:rPr lang="cs-CZ" sz="1200" dirty="0" smtClean="0">
                <a:solidFill>
                  <a:srgbClr val="008273"/>
                </a:solidFill>
              </a:rPr>
              <a:t>čj</a:t>
            </a:r>
            <a:r>
              <a:rPr lang="cs-CZ" sz="1200" dirty="0">
                <a:solidFill>
                  <a:srgbClr val="008273"/>
                </a:solidFill>
              </a:rPr>
              <a:t>. 5 A 134/201-55</a:t>
            </a:r>
          </a:p>
        </p:txBody>
      </p:sp>
      <p:sp>
        <p:nvSpPr>
          <p:cNvPr id="18" name="Oválný bublinový popisek 17"/>
          <p:cNvSpPr/>
          <p:nvPr/>
        </p:nvSpPr>
        <p:spPr>
          <a:xfrm>
            <a:off x="4148138" y="4413530"/>
            <a:ext cx="3448198" cy="696839"/>
          </a:xfrm>
          <a:prstGeom prst="wedgeEllipseCallout">
            <a:avLst>
              <a:gd name="adj1" fmla="val -86623"/>
              <a:gd name="adj2" fmla="val -678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400" dirty="0" smtClean="0">
              <a:solidFill>
                <a:schemeClr val="tx1"/>
              </a:solidFill>
            </a:endParaRPr>
          </a:p>
          <a:p>
            <a:pPr algn="ctr"/>
            <a:r>
              <a:rPr lang="cs-CZ" sz="1400" b="1" dirty="0" smtClean="0">
                <a:solidFill>
                  <a:schemeClr val="tx1"/>
                </a:solidFill>
              </a:rPr>
              <a:t>stručné </a:t>
            </a:r>
            <a:r>
              <a:rPr lang="cs-CZ" sz="1400" b="1" dirty="0">
                <a:solidFill>
                  <a:schemeClr val="tx1"/>
                </a:solidFill>
              </a:rPr>
              <a:t>odůvodnění úvah vedoucích k uložení </a:t>
            </a:r>
            <a:r>
              <a:rPr lang="cs-CZ" sz="3200" dirty="0"/>
              <a:t/>
            </a:r>
            <a:br>
              <a:rPr lang="cs-CZ" sz="3200" dirty="0"/>
            </a:br>
            <a:endParaRPr lang="cs-CZ" dirty="0"/>
          </a:p>
        </p:txBody>
      </p:sp>
      <p:sp>
        <p:nvSpPr>
          <p:cNvPr id="19" name="Šipka doprava 18"/>
          <p:cNvSpPr/>
          <p:nvPr/>
        </p:nvSpPr>
        <p:spPr>
          <a:xfrm>
            <a:off x="35818" y="2408139"/>
            <a:ext cx="288032" cy="484632"/>
          </a:xfrm>
          <a:prstGeom prst="rightArrow">
            <a:avLst/>
          </a:prstGeom>
          <a:solidFill>
            <a:srgbClr val="008273"/>
          </a:solidFill>
          <a:ln>
            <a:solidFill>
              <a:srgbClr val="008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008273"/>
              </a:solidFill>
            </a:endParaRPr>
          </a:p>
        </p:txBody>
      </p:sp>
      <p:sp>
        <p:nvSpPr>
          <p:cNvPr id="20" name="Šipka doprava 19"/>
          <p:cNvSpPr/>
          <p:nvPr/>
        </p:nvSpPr>
        <p:spPr>
          <a:xfrm>
            <a:off x="105325" y="2951214"/>
            <a:ext cx="345510" cy="484632"/>
          </a:xfrm>
          <a:prstGeom prst="rightArrow">
            <a:avLst/>
          </a:prstGeom>
          <a:noFill/>
          <a:ln>
            <a:solidFill>
              <a:srgbClr val="0082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299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Shrnutí poznatků, doporučení pro praxi</a:t>
            </a:r>
            <a:br>
              <a:rPr lang="cs-CZ" dirty="0" smtClean="0"/>
            </a:br>
            <a:r>
              <a:rPr lang="cs-CZ" dirty="0" smtClean="0"/>
              <a:t>Vaše dotazy, zpětná vazba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20483" name="Zástupný symbol pro zápatí 2"/>
          <p:cNvSpPr>
            <a:spLocks noGrp="1"/>
          </p:cNvSpPr>
          <p:nvPr>
            <p:ph type="ftr" sz="quarter" idx="12"/>
          </p:nvPr>
        </p:nvSpPr>
        <p:spPr bwMode="auto">
          <a:xfrm>
            <a:off x="323850" y="4643438"/>
            <a:ext cx="44640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8273"/>
                </a:solidFill>
              </a:rPr>
              <a:t>JUDr. Gabrišová </a:t>
            </a:r>
            <a:r>
              <a:rPr lang="cs-CZ" altLang="cs-CZ" dirty="0">
                <a:solidFill>
                  <a:srgbClr val="008273"/>
                </a:solidFill>
              </a:rPr>
              <a:t>Veronika © Copyright Veřejný ochránce práv, 2013</a:t>
            </a:r>
          </a:p>
        </p:txBody>
      </p:sp>
      <p:sp>
        <p:nvSpPr>
          <p:cNvPr id="20484" name="Zástupný symbol pro text 3"/>
          <p:cNvSpPr>
            <a:spLocks noGrp="1"/>
          </p:cNvSpPr>
          <p:nvPr>
            <p:ph type="body" sz="quarter" idx="11"/>
          </p:nvPr>
        </p:nvSpPr>
        <p:spPr>
          <a:xfrm>
            <a:off x="323850" y="2500313"/>
            <a:ext cx="8286750" cy="1785937"/>
          </a:xfrm>
        </p:spPr>
        <p:txBody>
          <a:bodyPr/>
          <a:lstStyle/>
          <a:p>
            <a:pPr algn="just"/>
            <a:r>
              <a:rPr lang="cs-CZ" altLang="cs-CZ" dirty="0" smtClean="0"/>
              <a:t>Co jste si z dnešního dne odnesli?</a:t>
            </a:r>
          </a:p>
          <a:p>
            <a:pPr algn="just"/>
            <a:r>
              <a:rPr lang="cs-CZ" altLang="cs-CZ" dirty="0" smtClean="0"/>
              <a:t>Co pro Vás bylo zajímavé? </a:t>
            </a:r>
          </a:p>
        </p:txBody>
      </p:sp>
      <p:pic>
        <p:nvPicPr>
          <p:cNvPr id="20485" name="Picture 2" descr="Kurz - Efektivní zpětná vazba a popisný jazy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58" y="2643758"/>
            <a:ext cx="26574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>
          <a:xfrm>
            <a:off x="421320" y="1539239"/>
            <a:ext cx="8229600" cy="576263"/>
          </a:xfrm>
        </p:spPr>
        <p:txBody>
          <a:bodyPr/>
          <a:lstStyle/>
          <a:p>
            <a:r>
              <a:rPr lang="cs-CZ" altLang="cs-CZ" dirty="0" smtClean="0">
                <a:solidFill>
                  <a:srgbClr val="008273"/>
                </a:solidFill>
              </a:rPr>
              <a:t>O čem to bude:  </a:t>
            </a:r>
            <a:endParaRPr lang="cs-CZ" altLang="cs-CZ" sz="1600" dirty="0" smtClean="0">
              <a:solidFill>
                <a:srgbClr val="008273"/>
              </a:solidFill>
            </a:endParaRPr>
          </a:p>
        </p:txBody>
      </p:sp>
      <p:sp>
        <p:nvSpPr>
          <p:cNvPr id="5123" name="Zástupný symbol pro zápatí 2"/>
          <p:cNvSpPr>
            <a:spLocks noGrp="1"/>
          </p:cNvSpPr>
          <p:nvPr>
            <p:ph type="ftr" sz="quarter" idx="12"/>
          </p:nvPr>
        </p:nvSpPr>
        <p:spPr bwMode="auto">
          <a:xfrm>
            <a:off x="323850" y="4643438"/>
            <a:ext cx="4319588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8273"/>
                </a:solidFill>
              </a:rPr>
              <a:t>JUDr</a:t>
            </a:r>
            <a:r>
              <a:rPr lang="cs-CZ" altLang="cs-CZ" dirty="0">
                <a:solidFill>
                  <a:srgbClr val="008273"/>
                </a:solidFill>
              </a:rPr>
              <a:t>. Veronika Gabrišová © Copyright Veřejný ochránce práv, 2013</a:t>
            </a:r>
          </a:p>
        </p:txBody>
      </p:sp>
      <p:sp>
        <p:nvSpPr>
          <p:cNvPr id="5124" name="Zástupný symbol pro text 3"/>
          <p:cNvSpPr>
            <a:spLocks noGrp="1"/>
          </p:cNvSpPr>
          <p:nvPr>
            <p:ph type="body" sz="quarter" idx="11"/>
          </p:nvPr>
        </p:nvSpPr>
        <p:spPr>
          <a:xfrm>
            <a:off x="395536" y="2139702"/>
            <a:ext cx="8281168" cy="2271353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cs-CZ" altLang="cs-CZ" dirty="0" smtClean="0">
                <a:solidFill>
                  <a:schemeClr val="tx1"/>
                </a:solidFill>
              </a:rPr>
              <a:t>Kontrola - právní úprava, základní pojmy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s-CZ" altLang="cs-CZ" dirty="0" smtClean="0">
                <a:solidFill>
                  <a:schemeClr val="tx1"/>
                </a:solidFill>
              </a:rPr>
              <a:t>Přijímání podnětů k zahájení kontroly z moci úřední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s-CZ" altLang="cs-CZ" dirty="0" smtClean="0">
                <a:solidFill>
                  <a:schemeClr val="tx1"/>
                </a:solidFill>
              </a:rPr>
              <a:t>Mlčenlivost a ochrana totožnosti podatele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s-CZ" altLang="cs-CZ" dirty="0" smtClean="0">
                <a:solidFill>
                  <a:schemeClr val="tx1"/>
                </a:solidFill>
              </a:rPr>
              <a:t>Zahájení kontroly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s-CZ" altLang="cs-CZ" dirty="0" smtClean="0">
                <a:solidFill>
                  <a:schemeClr val="tx1"/>
                </a:solidFill>
              </a:rPr>
              <a:t>Obstarávání kontrolních podkladů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s-CZ" altLang="cs-CZ" dirty="0" smtClean="0">
                <a:solidFill>
                  <a:schemeClr val="tx1"/>
                </a:solidFill>
              </a:rPr>
              <a:t>Ukončení kontroly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cs-CZ" altLang="cs-CZ" dirty="0" smtClean="0">
                <a:solidFill>
                  <a:schemeClr val="tx1"/>
                </a:solidFill>
              </a:rPr>
              <a:t>Nesouhlas s výsledkem kontroly</a:t>
            </a:r>
            <a:endParaRPr lang="cs-CZ" altLang="cs-CZ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74" y="2052413"/>
            <a:ext cx="2975106" cy="259102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1714512"/>
            <a:ext cx="8229600" cy="785812"/>
          </a:xfrm>
        </p:spPr>
        <p:txBody>
          <a:bodyPr/>
          <a:lstStyle/>
          <a:p>
            <a:r>
              <a:rPr lang="cs-CZ" dirty="0" smtClean="0"/>
              <a:t>Kontrola – právní úprava, základní pojmy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cs-CZ" dirty="0" smtClean="0"/>
              <a:t>kontrolní řád, správní řád, právní úprava speciální</a:t>
            </a:r>
          </a:p>
          <a:p>
            <a:r>
              <a:rPr lang="cs-CZ" dirty="0" smtClean="0"/>
              <a:t>kontrola – proces zjišťování reálného stavu věci </a:t>
            </a:r>
          </a:p>
          <a:p>
            <a:r>
              <a:rPr lang="cs-CZ" dirty="0"/>
              <a:t>k</a:t>
            </a:r>
            <a:r>
              <a:rPr lang="cs-CZ" dirty="0" smtClean="0"/>
              <a:t>ontrolní orgány – kontrolující X kontrolovaná osoba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cs-CZ" dirty="0" smtClean="0"/>
              <a:t>JUDr. Veronika Gabrišová © Copyright Veřejný ochránce práv, 2013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642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11710"/>
            <a:ext cx="3188604" cy="2336278"/>
          </a:xfrm>
          <a:prstGeom prst="rect">
            <a:avLst/>
          </a:prstGeom>
        </p:spPr>
      </p:pic>
      <p:sp>
        <p:nvSpPr>
          <p:cNvPr id="6146" name="Nadpis 1"/>
          <p:cNvSpPr>
            <a:spLocks noGrp="1"/>
          </p:cNvSpPr>
          <p:nvPr>
            <p:ph type="title"/>
          </p:nvPr>
        </p:nvSpPr>
        <p:spPr>
          <a:xfrm>
            <a:off x="395536" y="1492250"/>
            <a:ext cx="8229600" cy="574675"/>
          </a:xfrm>
        </p:spPr>
        <p:txBody>
          <a:bodyPr/>
          <a:lstStyle/>
          <a:p>
            <a:r>
              <a:rPr lang="cs-CZ" altLang="cs-CZ" dirty="0" smtClean="0">
                <a:solidFill>
                  <a:srgbClr val="008273"/>
                </a:solidFill>
              </a:rPr>
              <a:t>Přijímání podnětů k zahájení kontroly</a:t>
            </a:r>
            <a:r>
              <a:rPr lang="cs-CZ" altLang="cs-CZ" dirty="0" smtClean="0"/>
              <a:t>  </a:t>
            </a:r>
            <a:endParaRPr lang="cs-CZ" altLang="cs-CZ" sz="1600" dirty="0" smtClean="0"/>
          </a:p>
        </p:txBody>
      </p:sp>
      <p:sp>
        <p:nvSpPr>
          <p:cNvPr id="6147" name="Zástupný symbol pro zápatí 2"/>
          <p:cNvSpPr>
            <a:spLocks noGrp="1"/>
          </p:cNvSpPr>
          <p:nvPr>
            <p:ph type="ftr" sz="quarter" idx="12"/>
          </p:nvPr>
        </p:nvSpPr>
        <p:spPr bwMode="auto">
          <a:xfrm>
            <a:off x="395536" y="4731989"/>
            <a:ext cx="4321175" cy="2968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8273"/>
                </a:solidFill>
              </a:rPr>
              <a:t>JUDr</a:t>
            </a:r>
            <a:r>
              <a:rPr lang="cs-CZ" altLang="cs-CZ" dirty="0">
                <a:solidFill>
                  <a:srgbClr val="008273"/>
                </a:solidFill>
              </a:rPr>
              <a:t>. Veronika Gabrišová © Copyright Veřejný ochránce práv, 2013</a:t>
            </a:r>
          </a:p>
        </p:txBody>
      </p:sp>
      <p:sp>
        <p:nvSpPr>
          <p:cNvPr id="6148" name="Zástupný symbol pro text 3"/>
          <p:cNvSpPr>
            <a:spLocks noGrp="1"/>
          </p:cNvSpPr>
          <p:nvPr>
            <p:ph type="body" sz="quarter" idx="11"/>
          </p:nvPr>
        </p:nvSpPr>
        <p:spPr>
          <a:xfrm>
            <a:off x="222507" y="2027709"/>
            <a:ext cx="8713788" cy="2468422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cs-CZ" altLang="cs-CZ" sz="1400" dirty="0" smtClean="0">
                <a:solidFill>
                  <a:schemeClr val="tx1"/>
                </a:solidFill>
              </a:rPr>
              <a:t>aplikace § 42 správního řádu</a:t>
            </a:r>
          </a:p>
          <a:p>
            <a:pPr algn="just">
              <a:buFont typeface="Wingdings" pitchFamily="2" charset="2"/>
              <a:buChar char="§"/>
            </a:pPr>
            <a:r>
              <a:rPr lang="cs-CZ" altLang="cs-CZ" sz="1400" dirty="0" smtClean="0">
                <a:solidFill>
                  <a:schemeClr val="tx1"/>
                </a:solidFill>
              </a:rPr>
              <a:t>příklady dobré praxe – přijímání podnětů včetně příloh</a:t>
            </a:r>
          </a:p>
          <a:p>
            <a:pPr algn="just">
              <a:buFont typeface="Wingdings" pitchFamily="2" charset="2"/>
              <a:buChar char="§"/>
            </a:pPr>
            <a:r>
              <a:rPr lang="cs-CZ" altLang="cs-CZ" sz="1400" dirty="0" smtClean="0">
                <a:solidFill>
                  <a:schemeClr val="tx1"/>
                </a:solidFill>
              </a:rPr>
              <a:t>vyrozumívání podatele</a:t>
            </a:r>
          </a:p>
          <a:p>
            <a:pPr algn="just">
              <a:buFont typeface="Wingdings" pitchFamily="2" charset="2"/>
              <a:buChar char="§"/>
            </a:pPr>
            <a:r>
              <a:rPr lang="cs-CZ" altLang="cs-CZ" sz="1400" dirty="0" smtClean="0">
                <a:solidFill>
                  <a:schemeClr val="tx1"/>
                </a:solidFill>
              </a:rPr>
              <a:t>Kazuistika ochránce: </a:t>
            </a:r>
          </a:p>
          <a:p>
            <a:pPr marL="0" indent="0" algn="just">
              <a:buNone/>
            </a:pPr>
            <a:endParaRPr lang="cs-CZ" altLang="cs-CZ" sz="1400" dirty="0" smtClean="0">
              <a:solidFill>
                <a:schemeClr val="tx1"/>
              </a:solidFill>
            </a:endParaRPr>
          </a:p>
        </p:txBody>
      </p:sp>
      <p:sp>
        <p:nvSpPr>
          <p:cNvPr id="6149" name="AutoShape 2" descr="data:image/jpeg;base64,/9j/4AAQSkZJRgABAQAAAQABAAD/2wCEAAkGBxIQEA8PEBAQEBAPDwwQEA8QDg8PDw8PFREWFhQSFRQYHCggGBolGxQUITEhJSkrLi4uFx8zODMtNygtLisBCgoKDg0OGxAQGywkICQsLCwsLCwsLCwsLCwsLCwsLCwsLCwsLCwsLCwsLCwsLCwsLCwsLCwsLCwsLCwsLCwsLP/AABEIALQBGAMBEQACEQEDEQH/xAAcAAEAAQUBAQAAAAAAAAAAAAAAAQIDBAUGBwj/xAA8EAACAgEBBgMGBAMGBwAAAAAAAQIRAwQFEiExQVEGYXETIjKBkbEHQqHBI1JyFFNikqLhFTNjc4LR8f/EABsBAQACAwEBAAAAAAAAAAAAAAABAgMEBQYH/8QAMREBAAICAQMDAgQGAQUAAAAAAAECAxEEEiExBUFRE2EycYGhFCJCkbHw0TNDUuHx/9oADAMBAAIRAxEAPwD3AAAAkAAAAAAAAAAAAAAAAAAAAAAAAAAAACAAACAAEARQFwAAAAAAAAAAAAAAAAAAAAAAAAAAAAAAAAAAEAAAEAAKgAAAAAAAAAAAAAAAAAAAAAAAAAAAAAAAAAAAAEAAIAqAAAAAAAAAAAAAAAAAAAAAAhMCMmRRTbdJc2yJnQ1ep29igr95ruka+TlY6RuZNIx7djLjGDfq0ia8mto3UZei2hHK3FcJLnF9jLXJFvAzC4oy5FFOTdJETOhqZbVnJtxSUVyvmzBOf4FpeIKdShf9Jinm1idSnTZaTaMMj3U6lz3XwZs0y1v2hDMMgAAAEAAJAAAAAAAAAAAAAAAAAAACjLkUU5N0krZEzERuRyu09Znz8cUlCCfwp1KS82cjLysmb/pTqP3lOteUaDXuDpuUJf4ncWWxcuYnVu0mlfiTVzyY4wXBPi3F8GRz8s5MXRHbaa+XPYs7pwyLei+vVHEpyLY4+nljdflfXwv6PU7jrp3M/G5VaW6YncImG20erSzYty3Jyp1y3Xzs6uPk1+rWte8ypp151kNH4m1EoLHSuLk940ublnHSJ9t90w0WbWOXw8jl5+ZEdqpiFmU3FNx+Lu+hqzyemP5I3PzK2mNos8o5Y5N5uSkr812MfFyZYzRktP8A8J1p3U9c2riui96XBI9TOaNdmNpddtlQv+JKc+kYLgmaeTmanUT3+ydMrYm3Hkax5o7k5fC+kv8AczcfldWq3jU/5Q3xuABAEgAAAAAAAAAAAAAAAAAABpfFGp3MSjdbz4+iOd6nk6MExHv2THly2kz71uzzGKZ8xLLKiWX2rcbtLhfmZ6RbJ2tZHhT/ABV7tuUUuXMWjPHbe4OxhfGmvqVjL36bxo0uZciUOX/018lumO0JhuPB+n3nKcl8PL1Oz6JitM2yW/RS8usPRKNL4rxOWnbX5Wn8jR9Rx2yce0V8pjy4rS5nG1zs8lSLUt3ZWbFPdbfmZ6zqJmUMGOemu92vkRi5HVPYmFyW1cmZ05Ol+WNmf+LzZp1EdvsrqFePJXBLd+XEvF8sdtxB2VPPuyg3Ljdx48mjHki9bVv17nyl6DpMm/CEu8Uz1tLdVYljXiwAAAAAAAAAAAAAAAAAAAAA4fx3qffhjXRcTz3reXvWn6r1auC3MLfV8jk4O9V5YGnyUzXm9qz2Ge9e4K0zNTmXrP8AKTENfn2lOc7viu3AjNlvlnqurHbw2Oiyyypp1wV20Xw1m/lLovC+0Y78sFrun59Tu+mcqJmcP9lLR7rufxXjWWWKCT3XTlKVJvyNm3qWKMk449vdGljauteoilGcIpcWrbswcrP9avTS0R8piGoekhC5b8eHJW2aE8bH5taE7Y+PaKyb2OkmlwrlJHNzZPMR4WhqdoNqXakYqV1EfcsxcG0p4m911ZtYcl8fek6UXobRlN3J22Ys1r2nqtPdaF1ZG2vJ2Vxbm8bS9N8PZd7T4/JV9D2fFtvFDE2RsAAAAAAAAAAAAAAAAAAAAADzvxT7+eT7So8n6vMznmf0ZK+GPml7kYeVmpgmK49T7rT5Yqw9SmasTG4IWNXPhRrY4LGjwJcZcWdHFXHGptKreYML9nJx5yXCjcmu41UZ/hjw1kxZPbZWlcXUetvqzo8LgTjv9S/lSZcPrZuGoyRf5ZzT+TODyMWr2j7z/laJbXRZfdfoaO5ruGSGHrNTuponHWbImWNs2beWFc7f2M81jWlY8trr8XBN82blYr0d0S02r064NcupgtNY/CKMTSMVokhtsSVE4tRG5Wd54OyXga7S/Y9T6dbqxMc+W/N9AAAAAAAAAAAAAAAAAAAAEMDzLauocs091X70vueU5t4tlmI+V48KcskqvsYstIr2Whbz5VXA08k9ksDI+KZjhEmPJx5k613NuiltTHCEZda4LzOnHJisRZGnYbC2itRhjkXPk12aPScbNGbHF4Y5h5n4j0ayavPkg/deR1XJ9/1s8xz89f4i+vn/AH9161nTI0GlklXkc+u7Sv4YOu0MrvoXiZp5RMKtlYtzLGT5K/sT9WN90RDN2vrIqPqZZv1RqvulpcmoW7JvsYopO4VYOn1FzXqbF6fykOghxVlYx7S7LwJO4ZV2lH7HofS+2OY+6kuqOogAAAAAAAAAAAAAAAAAAACjM/dl/TL7AeUafI3ll/XL7nirbnkz+cskeGVlw7zvsbOSNyLefAlBdzQzdtLQ02obFNKrmm085NUmzPj49sniB0C2c5wUX7rVVwNu3D3WK+5ts9i45aXT6jefxXXZN8OB0eLWeNx7Tb7z+ys95azIkv0POX1HlkXYytcOhlr3gYeXMpWuxr5LdXYhi480d5fMpSvfuba/auCcqdcEdKnFtHeFJlq9RCVbvIjp6J7i3pNO95eoyX7EOjnhe6mnzIxz22l134f2lmT/AMB3PTLbrZSXYnVQAAAAABFgTYAAAAAAAAAAAAW880ou+zEjzXLp93PJ00rk0eS5FIjlzMR92SPAshj+ptKxrMlmryJ3MQmGPp9MpO5cjPxsdZ72Vl2Gw9BGUHJJc6XyPS8elZpuqktvj2YjPGGIQtbY2e3p8qjzUd5eseP7FeRh68Vqx7wmJcZiipri+J4+1YsysqGKo0Zq11CFGeOOOOW9wk06MV61jynbTbG0ntc8Id5fpzZn4eP6uSKqS7LaOzoyg1XFLgz09sdenUQo5HWaG1y49K7nE5ERMLQ1mHFUq6nLvbss3blu40+dGaJ6abS6XwLlT9o+rrgdz0i3VjmffalnXnYVAAAABo/FPiXFoManO55MjccOCPx5ZftFWrl09Wk62t0tri8S/ItqviPM+0f77Q85zbc1meTyZ884J244MM5YccfL3WnLpxb+hSNz5dqvEw0jppG/vPf/AD2abWeLc2B1iz5t5f8AXyySd2rUpNP6FL3irax+nUyR/NEa/KHYeFfxRjkjGOux+ybaj/aYRbwN8vfX5PXivQmmeJju5vL9HmkzOGd/b3/T5ek45qSUotNNJpp2mnyaZncOY0qAAAAAAAAAW8uOwNJtrZ/8OckuKVmtyMMWpPyOHlk948xfFqdwybW8sldmjm3NloTHV9kRW16xo7Oj8KbUacoTj/DcuDXOL9Ox6D0rk26ZpbwpaHbR8jvKIyVTvlTv0JHnWn0yU3T6v6WeQtSJyTMfMsjYrHGuZl6YGp23jTquhqcnUa0lm+BtGnmnN/kg69W6Oj6LXd7Wn2hWzofEU/Z4Jyj8TTS9WdvkWmmOZjyo800Osabjku13PI5ovEskSmLUp33ZiiJ8SNjOacd1syXyVmOlLb+BE/aZGncd2vnZ3PR6zqZUs7yDO4qrsCQAFnW6hYseTLL4ccJzlXPdjFt/YiZ1G01rNpise7xLBtj+15MmtzNSzSbUYPjDBiTe7jjfT9+JhpMTHVL1luP/AA9Yw08fPzPy0m3tuJp48LtSS3slq7vkjDkze1Wxx8E76rf2aHDi3venLdjx485SfaK6v9DX1vvLeteY7VjcthrNvSnh/s0IQx4VSqrm67vuXtl/l6Y8NanEiMn1LTMz+zvPwd8VyU/+HZpXCSlLTOXOMlxlivs1bXan3M3Hy/0z+jkes8KNfXpH5/8AP/L2A3HnAAAAAAAAABh6+EpRaTq0yto2OE12xpwbfW+3BnnuVgy49zrcLxMNPmxtc018jiWydUraXdJp7/LJ/IxWmZnUJjTeaDRtNNWlauPdep3fTONmrETbtCtph12n1PA9HEsaxtvXbuJq/iaj8upr8zJNMMzH5Jhx0s0Yy58zy9piJZFzJroKNJlpyV1rZpi2pq7Nf8aW08M5t3K6/NFpnX9K3XJr5hSzbbWnvwlBq7O1m70mFHnW19I1JunGvpR5Gck9cxbyyaYWKL7/AKi2kM2OKclupSd9f9ykTjiU93ceCNOsWLdae82238+R6f0yNYfHlSfLrIM6SFwCQAFvUYlOEoS4xnGUZLumqf3EpiZidw+XdpSWPNmx4ZN4t9pcKun+z+xzJt07iPD3uGbXx1m8d2E+BibExpUm3zJmdrVj5TRNa7WnsyNDneLJjywe7PHOGSEv5ZxknF/VIzxWI8MWSkZKTWfE9n03sbaMdTp8Ooh8ObHCdfytrjH5O18jerO42+f5sU4slsc+06ZpLEAAAAAAAAQ0BYzaZS5qyJiJGtz7DhLpRp5fT+PlndqwmLTCiGx1HkicXCw4vw1iCZmV+Ggo2elC57GidDU7dwuWNpLjaaNTmVm2KYiNpjy46Wlm3xi36Hj8trb7xr9GVOTQ5HGlDj04pGGLalMow6fLGNSh+qM1cmvCG98NYKcpST3uS7JHofSo3WbzGpY7Oiens7OtqrGbY8Z80anI4GHP+OExMwxV4Xhd0v8AKjSj0TD8z/dPXLLw7Bxx5qzbxem8fH4qjqlssGljBVFJI3q1isahDJiiwrQEgALOthKWLJGD3Zyx5Ixl/LJxaT+pE+E1mImJl8w7X2Pn0uSWPPjcJRfG+Kfmn1T7nMtS1fL3eHlYstYnHLBbKNre0xImV6xtXIRaVrQhMdUkPa/wV2r7TSZdM372myXH/t5La/1Kf1N/i23XXw8h69h6c8ZI/qj94eimy4YAAAAAAAAAAAFAQ0BDggLU8CY0MWezoP8AKvoY5x1nzAtPZkf5UU/h8f8A4wIWzIfyr6FoxUjxAv4tGlyVF4rEDIjiLCtQAqUQJ3QFAAAEgAKMuRRjKT4KKcm+yStg1vs+c/FfiGWv1M82WH8NvdwxXuzxY1ySklxvm7vi3VGpelrT1T4l7fi8OOPjitZ7+/v3/wB+Gn1ukjCnGVxferi+qdfI1r06W1htN479mMpGLTZi0R4S2EzO1Fkse3efg5rnj2h7P8ufFkxv+pLfi/8AS18zZ4vazj+t4+rj9XvEvd0b7yAAAAAAAAAAAAAAAAAUBG6AoBQEgQAAAAIAgCQAFOSCknF8VJNNd0+DQHkHiL8LtQnJ6aePLjTbjBvczKPSPHg2vUxzFtaei4vrFIjWWJ38+zg9saWWFQxzi4zTmppqnvLhTXR0/saWb2h2uNmjJEzHj2aowtlVEheFUYW+i9S1azKt5iHQ+FM8dPqtPk3lcc2Jv0Ulf6Gzjjplz+dE5cVo17Po5G68SkAAAAAAAAAAAAAAAAAAAIAAAAEMCADAgCQAAAB5d+NOyITjp88HFZ17VPGkt7NjSjc/Pd91f+SNXk03qYd70TPatrUmO3+J/wDbx98PmaWnp5kjFsb0mKzKqSoRK1q6RHK1y5rqXi1oYptHh9T7J1HtdPgy/wB5hwz/AM0Ezpx4fP8AJXpvMfdlkqAAAAsAAAAAAACQIAAAFgAAEAAIsCLAWBACwJAWAsDD2vtKGmwZtRkvcw45TlXN10Xm3S+ZEzqNr46Te0VjzL5x8Q+IM+s1M9VllTkt2EIt7uLHxqEfLi/VtvqaN7X31S9rxOLTj44rX9Z+Za6c0+Ndlw9DBed93Ri0KHMponJpbnlLxVgvllRBttJc20XiGva/y+o/CkWtFpE/7jFXpXD9KOlXw8VnneS0/dtSWIAAQAAWAsAAAkABFgAAAABACwAEWAYEAQAAARYFLmBbnmoJaPxJKGbTZ8GS3DLjnB7vxLs15ppMrbvDLhma3i1fMS+fdToJQbUpJU2ldxk/OjTms37zMfq9xhn6lVmEadc/M1rdm1jjU9M9yUCu1pxqJRRaJYrViPLZ+FdDHPq8WObqDkt510XGl5mfF3tqXM59ujFNqvpbR5Y7kVFVFRSS7JKkjoPHSyLCCwFgLAWBFgLAWAsBYDeAWAsAmBUBAENgRYBMA2BFgRYACLAAW5SAszmEwwtRkZC0Q02ubaZWWWji9u7Mc79xO76GC9XY4nIinu43JsPOpusU2ulI1LY7eIh3sXNw/im0MrT+FtXkf/L3F3nJL7Wya4Lz7K5vVuNH9W/yb7Z34dt082V+kI/u/wD0Z68b5lyc3rcf9uv6y7XYHhHT6dqUMfvfzSblI2KYq18OPyOblz/jl1+njRlaTLiwhNgTYCwFgLAWAsCLAWAAAAAEATYEWAAAAIsBYEWBFgLAtSAtTQSxsmMLRLGy6e+hGloljT0SfQjSeuVtbPXYaOqV/HoUuhOkTLMxaauhKu2Xjx0EL8UELsWEKrAWAsBYCwFgLAWAsBYEWAsBYCwIsBYCwFgLAiwIAWAsBYFtgUMJUNAUNARuoJgUUCVcYhCuKAuIkVoISQJJAABNgQAAAAAAAAAARYCyAAAAAEEgAIACCR//2Q=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531938"/>
            <a:ext cx="4953000" cy="319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4" name="Ovál 3"/>
          <p:cNvSpPr/>
          <p:nvPr/>
        </p:nvSpPr>
        <p:spPr>
          <a:xfrm>
            <a:off x="344488" y="3147814"/>
            <a:ext cx="257132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cs-CZ" altLang="cs-CZ" dirty="0" smtClean="0">
                <a:solidFill>
                  <a:schemeClr val="tx1"/>
                </a:solidFill>
              </a:rPr>
              <a:t>4146/2011/VOP</a:t>
            </a:r>
            <a:endParaRPr lang="cs-CZ" altLang="cs-CZ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1187624" y="3867894"/>
            <a:ext cx="2664296" cy="68009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cs-CZ" altLang="cs-CZ" dirty="0" smtClean="0">
                <a:solidFill>
                  <a:schemeClr val="tx1"/>
                </a:solidFill>
              </a:rPr>
              <a:t> 4913/2012/VOP</a:t>
            </a:r>
            <a:endParaRPr lang="cs-CZ" altLang="cs-CZ" dirty="0">
              <a:solidFill>
                <a:schemeClr val="tx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3131840" y="3003798"/>
            <a:ext cx="2736304" cy="86409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cs-CZ" altLang="cs-CZ" dirty="0">
                <a:solidFill>
                  <a:schemeClr val="tx1"/>
                </a:solidFill>
              </a:rPr>
              <a:t>1867/2013/VOP</a:t>
            </a:r>
            <a:endParaRPr lang="cs-CZ" alt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>
          <a:xfrm>
            <a:off x="119360" y="1563638"/>
            <a:ext cx="8229600" cy="574675"/>
          </a:xfrm>
        </p:spPr>
        <p:txBody>
          <a:bodyPr/>
          <a:lstStyle/>
          <a:p>
            <a:r>
              <a:rPr lang="cs-CZ" altLang="cs-CZ" sz="2000" dirty="0" smtClean="0">
                <a:solidFill>
                  <a:srgbClr val="008273"/>
                </a:solidFill>
              </a:rPr>
              <a:t>Doporučení ochránkyně k přijímání podnětů k zahájení kontroly</a:t>
            </a:r>
          </a:p>
        </p:txBody>
      </p:sp>
      <p:sp>
        <p:nvSpPr>
          <p:cNvPr id="7171" name="Zástupný symbol pro zápatí 2"/>
          <p:cNvSpPr>
            <a:spLocks noGrp="1"/>
          </p:cNvSpPr>
          <p:nvPr>
            <p:ph type="ftr" sz="quarter" idx="12"/>
          </p:nvPr>
        </p:nvSpPr>
        <p:spPr bwMode="auto">
          <a:xfrm>
            <a:off x="323850" y="4643438"/>
            <a:ext cx="4319588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8273"/>
                </a:solidFill>
              </a:rPr>
              <a:t>JUDr</a:t>
            </a:r>
            <a:r>
              <a:rPr lang="cs-CZ" altLang="cs-CZ" dirty="0">
                <a:solidFill>
                  <a:srgbClr val="008273"/>
                </a:solidFill>
              </a:rPr>
              <a:t>. Veronika Gabrišová © Copyright Veřejný ochránce práv, 2013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1"/>
          </p:nvPr>
        </p:nvSpPr>
        <p:spPr>
          <a:xfrm>
            <a:off x="107504" y="1851670"/>
            <a:ext cx="9001000" cy="2702723"/>
          </a:xfrm>
        </p:spPr>
        <p:txBody>
          <a:bodyPr rtlCol="0">
            <a:noAutofit/>
          </a:bodyPr>
          <a:lstStyle/>
          <a:p>
            <a:pPr marL="0" indent="0" algn="just">
              <a:buNone/>
            </a:pPr>
            <a:endParaRPr lang="cs-CZ" altLang="cs-CZ" sz="1400" dirty="0"/>
          </a:p>
          <a:p>
            <a:pPr marL="228600" indent="-228600" algn="just">
              <a:buFont typeface="+mj-lt"/>
              <a:buAutoNum type="arabicPeriod"/>
            </a:pPr>
            <a:r>
              <a:rPr lang="cs-CZ" altLang="cs-CZ" sz="1200" b="0" dirty="0">
                <a:solidFill>
                  <a:schemeClr val="tx1"/>
                </a:solidFill>
              </a:rPr>
              <a:t> </a:t>
            </a:r>
            <a:r>
              <a:rPr lang="cs-CZ" altLang="cs-CZ" sz="1200" dirty="0" smtClean="0">
                <a:solidFill>
                  <a:schemeClr val="tx1"/>
                </a:solidFill>
              </a:rPr>
              <a:t>Podnět </a:t>
            </a:r>
            <a:r>
              <a:rPr lang="cs-CZ" altLang="cs-CZ" sz="1200" dirty="0">
                <a:solidFill>
                  <a:schemeClr val="tx1"/>
                </a:solidFill>
              </a:rPr>
              <a:t>je neformální písemností </a:t>
            </a:r>
            <a:r>
              <a:rPr lang="cs-CZ" altLang="cs-CZ" sz="1200" b="0" dirty="0">
                <a:solidFill>
                  <a:schemeClr val="tx1"/>
                </a:solidFill>
              </a:rPr>
              <a:t>= správní řád nevyžaduje formální ani obsahové náležitosti.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cs-CZ" altLang="cs-CZ" sz="1200" b="0" dirty="0">
                <a:solidFill>
                  <a:schemeClr val="tx1"/>
                </a:solidFill>
              </a:rPr>
              <a:t> </a:t>
            </a:r>
            <a:r>
              <a:rPr lang="cs-CZ" altLang="cs-CZ" sz="1200" dirty="0" smtClean="0">
                <a:solidFill>
                  <a:schemeClr val="tx1"/>
                </a:solidFill>
              </a:rPr>
              <a:t>Povinnost</a:t>
            </a:r>
            <a:r>
              <a:rPr lang="cs-CZ" altLang="cs-CZ" sz="1200" b="0" dirty="0" smtClean="0">
                <a:solidFill>
                  <a:schemeClr val="tx1"/>
                </a:solidFill>
              </a:rPr>
              <a:t> </a:t>
            </a:r>
            <a:r>
              <a:rPr lang="cs-CZ" altLang="cs-CZ" sz="1200" b="0" dirty="0">
                <a:solidFill>
                  <a:schemeClr val="tx1"/>
                </a:solidFill>
              </a:rPr>
              <a:t>kontrolního orgánu </a:t>
            </a:r>
            <a:r>
              <a:rPr lang="cs-CZ" altLang="cs-CZ" sz="1200" dirty="0">
                <a:solidFill>
                  <a:schemeClr val="tx1"/>
                </a:solidFill>
              </a:rPr>
              <a:t>přijmout podnět </a:t>
            </a:r>
            <a:r>
              <a:rPr lang="cs-CZ" altLang="cs-CZ" sz="1200" b="0" dirty="0">
                <a:solidFill>
                  <a:schemeClr val="tx1"/>
                </a:solidFill>
              </a:rPr>
              <a:t>k zahájení kontroly </a:t>
            </a:r>
            <a:r>
              <a:rPr lang="cs-CZ" altLang="cs-CZ" sz="1200" dirty="0">
                <a:solidFill>
                  <a:schemeClr val="tx1"/>
                </a:solidFill>
              </a:rPr>
              <a:t>= povinnost přijmout přílohy podnětu + </a:t>
            </a:r>
            <a:r>
              <a:rPr lang="cs-CZ" altLang="cs-CZ" sz="1200" dirty="0" smtClean="0">
                <a:solidFill>
                  <a:schemeClr val="tx1"/>
                </a:solidFill>
              </a:rPr>
              <a:t>vyhodnotit                  využitelnost </a:t>
            </a:r>
            <a:r>
              <a:rPr lang="cs-CZ" altLang="cs-CZ" sz="1200" b="0" dirty="0">
                <a:solidFill>
                  <a:schemeClr val="tx1"/>
                </a:solidFill>
              </a:rPr>
              <a:t>v rámci dalšího postupu.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cs-CZ" altLang="cs-CZ" sz="1200" b="0" dirty="0" smtClean="0">
                <a:solidFill>
                  <a:schemeClr val="tx1"/>
                </a:solidFill>
              </a:rPr>
              <a:t>Pořádkovou </a:t>
            </a:r>
            <a:r>
              <a:rPr lang="cs-CZ" altLang="cs-CZ" sz="1200" b="0" dirty="0">
                <a:solidFill>
                  <a:schemeClr val="tx1"/>
                </a:solidFill>
              </a:rPr>
              <a:t>povinností kontrolního orgánu je </a:t>
            </a:r>
            <a:r>
              <a:rPr lang="cs-CZ" altLang="cs-CZ" sz="1200" dirty="0">
                <a:solidFill>
                  <a:schemeClr val="tx1"/>
                </a:solidFill>
              </a:rPr>
              <a:t>vyrozumět podatele do 30 dnů</a:t>
            </a:r>
            <a:r>
              <a:rPr lang="cs-CZ" altLang="cs-CZ" sz="1200" b="0" dirty="0">
                <a:solidFill>
                  <a:schemeClr val="tx1"/>
                </a:solidFill>
              </a:rPr>
              <a:t> od obdržení podnětu o tom, </a:t>
            </a:r>
            <a:r>
              <a:rPr lang="cs-CZ" altLang="cs-CZ" sz="1200" dirty="0">
                <a:solidFill>
                  <a:schemeClr val="tx1"/>
                </a:solidFill>
              </a:rPr>
              <a:t>jak naložil s informacemi </a:t>
            </a:r>
            <a:r>
              <a:rPr lang="cs-CZ" altLang="cs-CZ" sz="1200" b="0" dirty="0">
                <a:solidFill>
                  <a:schemeClr val="tx1"/>
                </a:solidFill>
              </a:rPr>
              <a:t>obsaženými v podnětu.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cs-CZ" altLang="cs-CZ" sz="1200" b="0" dirty="0" smtClean="0">
                <a:solidFill>
                  <a:schemeClr val="tx1"/>
                </a:solidFill>
              </a:rPr>
              <a:t>Vyrozumění </a:t>
            </a:r>
            <a:r>
              <a:rPr lang="cs-CZ" altLang="cs-CZ" sz="1200" b="0" dirty="0">
                <a:solidFill>
                  <a:schemeClr val="tx1"/>
                </a:solidFill>
              </a:rPr>
              <a:t>podatele by mělo </a:t>
            </a:r>
            <a:r>
              <a:rPr lang="cs-CZ" altLang="cs-CZ" sz="1200" dirty="0">
                <a:solidFill>
                  <a:schemeClr val="tx1"/>
                </a:solidFill>
              </a:rPr>
              <a:t>obsahovat odůvodnění </a:t>
            </a:r>
            <a:r>
              <a:rPr lang="cs-CZ" altLang="cs-CZ" sz="1200" b="0" dirty="0">
                <a:solidFill>
                  <a:schemeClr val="tx1"/>
                </a:solidFill>
              </a:rPr>
              <a:t>v takovém rozsahu, aby nevzbuzovalo důvodné podezření na nečinnost úřadu či svévolné uplatnění správního </a:t>
            </a:r>
            <a:r>
              <a:rPr lang="cs-CZ" altLang="cs-CZ" sz="1200" b="0" dirty="0" smtClean="0">
                <a:solidFill>
                  <a:schemeClr val="tx1"/>
                </a:solidFill>
              </a:rPr>
              <a:t>uvážení (principy </a:t>
            </a:r>
            <a:r>
              <a:rPr lang="cs-CZ" altLang="cs-CZ" sz="1200" b="0" dirty="0">
                <a:solidFill>
                  <a:schemeClr val="tx1"/>
                </a:solidFill>
              </a:rPr>
              <a:t>dobré správy přesvědčivost a </a:t>
            </a:r>
            <a:r>
              <a:rPr lang="cs-CZ" altLang="cs-CZ" sz="1200" b="0" dirty="0" smtClean="0">
                <a:solidFill>
                  <a:schemeClr val="tx1"/>
                </a:solidFill>
              </a:rPr>
              <a:t>otevřenost). 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cs-CZ" altLang="cs-CZ" sz="1200" b="0" dirty="0" smtClean="0">
                <a:solidFill>
                  <a:schemeClr val="tx1"/>
                </a:solidFill>
              </a:rPr>
              <a:t>Nemůže-li správní orgán ve lhůtě 30 dnů zhodnotit, zda je třeba správní řízení/kontrolu zahájit, </a:t>
            </a:r>
            <a:r>
              <a:rPr lang="cs-CZ" altLang="cs-CZ" sz="1200" dirty="0" smtClean="0">
                <a:solidFill>
                  <a:schemeClr val="tx1"/>
                </a:solidFill>
              </a:rPr>
              <a:t>informuje podatele o pokračování </a:t>
            </a:r>
            <a:r>
              <a:rPr lang="cs-CZ" altLang="cs-CZ" sz="1200" b="0" dirty="0" smtClean="0">
                <a:solidFill>
                  <a:schemeClr val="tx1"/>
                </a:solidFill>
              </a:rPr>
              <a:t>prověřování podnětu. Po získání relevantních informací jej vyrozumí, zda zahájí řízení/kontrolu nebo podnět odloží.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cs-CZ" sz="1200" b="0" dirty="0">
                <a:solidFill>
                  <a:schemeClr val="tx1"/>
                </a:solidFill>
              </a:rPr>
              <a:t>Správní orgán může změnit své rozhodnutí zahájit řízení z moci </a:t>
            </a:r>
            <a:r>
              <a:rPr lang="cs-CZ" sz="1200" b="0" dirty="0" smtClean="0">
                <a:solidFill>
                  <a:schemeClr val="tx1"/>
                </a:solidFill>
              </a:rPr>
              <a:t>úřední/kontrolu </a:t>
            </a:r>
            <a:r>
              <a:rPr lang="cs-CZ" sz="1200" b="0" dirty="0">
                <a:solidFill>
                  <a:schemeClr val="tx1"/>
                </a:solidFill>
              </a:rPr>
              <a:t>na základě podnětu, avšak musí o tom informovat stěžovatele, a to do 30 dnů od podání podnětu, nebo jej v této lhůtě alespoň </a:t>
            </a:r>
            <a:r>
              <a:rPr lang="cs-CZ" sz="1200" dirty="0">
                <a:solidFill>
                  <a:schemeClr val="tx1"/>
                </a:solidFill>
              </a:rPr>
              <a:t>vyrozumět o chystané změně </a:t>
            </a:r>
            <a:r>
              <a:rPr lang="cs-CZ" sz="1200" b="0" dirty="0">
                <a:solidFill>
                  <a:schemeClr val="tx1"/>
                </a:solidFill>
              </a:rPr>
              <a:t>způsobu vypořádání podnětu. Toto vyrozumění musí být </a:t>
            </a:r>
            <a:r>
              <a:rPr lang="cs-CZ" sz="1200" dirty="0">
                <a:solidFill>
                  <a:schemeClr val="tx1"/>
                </a:solidFill>
              </a:rPr>
              <a:t>přiměřeně </a:t>
            </a:r>
            <a:r>
              <a:rPr lang="cs-CZ" sz="1200" dirty="0" smtClean="0">
                <a:solidFill>
                  <a:schemeClr val="tx1"/>
                </a:solidFill>
              </a:rPr>
              <a:t>odůvodněné</a:t>
            </a:r>
            <a:r>
              <a:rPr lang="cs-CZ" sz="1200" b="0" dirty="0" smtClean="0">
                <a:solidFill>
                  <a:schemeClr val="tx1"/>
                </a:solidFill>
              </a:rPr>
              <a:t> </a:t>
            </a:r>
            <a:r>
              <a:rPr lang="cs-CZ" altLang="cs-CZ" sz="1200" b="0" dirty="0" smtClean="0">
                <a:solidFill>
                  <a:schemeClr val="tx1"/>
                </a:solidFill>
              </a:rPr>
              <a:t>(princip vstřícnosti veřejné správy).</a:t>
            </a:r>
            <a:endParaRPr lang="cs-CZ" altLang="cs-CZ" sz="1400" b="0" dirty="0" smtClean="0">
              <a:solidFill>
                <a:schemeClr val="tx1"/>
              </a:solidFill>
            </a:endParaRP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cs-CZ" dirty="0" smtClean="0">
              <a:solidFill>
                <a:srgbClr val="00827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 smtClean="0">
                <a:solidFill>
                  <a:srgbClr val="008273"/>
                </a:solidFill>
              </a:rPr>
              <a:t>Před zahájením kontroly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Prověřování podnětů dle § 3 kontrolního řádu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8195" name="Zástupný symbol pro zápatí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cs-CZ" altLang="cs-CZ" dirty="0" smtClean="0">
                <a:solidFill>
                  <a:srgbClr val="008273"/>
                </a:solidFill>
              </a:rPr>
              <a:t>JUDr. Veronika Gabrišová © Copyright Veřejný ochránce práv, 2013</a:t>
            </a:r>
            <a:endParaRPr lang="cs-CZ" altLang="cs-CZ" dirty="0">
              <a:solidFill>
                <a:srgbClr val="008273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4810344" y="3393293"/>
            <a:ext cx="1655216" cy="11529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400" b="1" dirty="0" smtClean="0">
                <a:solidFill>
                  <a:srgbClr val="FF0000"/>
                </a:solidFill>
              </a:rPr>
              <a:t>Podání vysvětlení dle § 137 SŘ</a:t>
            </a:r>
            <a:endParaRPr lang="cs-CZ" sz="1400" b="1" dirty="0">
              <a:solidFill>
                <a:srgbClr val="FF0000"/>
              </a:solidFill>
            </a:endParaRPr>
          </a:p>
        </p:txBody>
      </p:sp>
      <p:sp>
        <p:nvSpPr>
          <p:cNvPr id="13" name="Obláček 4"/>
          <p:cNvSpPr/>
          <p:nvPr/>
        </p:nvSpPr>
        <p:spPr>
          <a:xfrm>
            <a:off x="5148064" y="2428874"/>
            <a:ext cx="3527425" cy="176217"/>
          </a:xfrm>
          <a:prstGeom prst="cloudCallout">
            <a:avLst>
              <a:gd name="adj1" fmla="val 66137"/>
              <a:gd name="adj2" fmla="val -3335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900" i="1" dirty="0">
              <a:solidFill>
                <a:srgbClr val="008273"/>
              </a:solidFill>
            </a:endParaRPr>
          </a:p>
        </p:txBody>
      </p:sp>
      <p:pic>
        <p:nvPicPr>
          <p:cNvPr id="14" name="Picture 2" descr="https://encrypted-tbn1.gstatic.com/images?q=tbn:ANd9GcSex7sihWk5uwriYzD67Ykn9XFzJJ5rKhkulDFWzm625NENe8f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454" y="1452435"/>
            <a:ext cx="1737307" cy="156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069" y="3429751"/>
            <a:ext cx="1700931" cy="1658256"/>
          </a:xfrm>
          <a:prstGeom prst="rect">
            <a:avLst/>
          </a:prstGeom>
        </p:spPr>
      </p:pic>
      <p:sp>
        <p:nvSpPr>
          <p:cNvPr id="3" name="Obdélník 2"/>
          <p:cNvSpPr/>
          <p:nvPr/>
        </p:nvSpPr>
        <p:spPr>
          <a:xfrm>
            <a:off x="179017" y="3208049"/>
            <a:ext cx="37449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altLang="cs-CZ" sz="1400" b="1" dirty="0">
                <a:solidFill>
                  <a:srgbClr val="008273"/>
                </a:solidFill>
              </a:rPr>
              <a:t>Doporučení ochránkyně k provádění úkonů před zahájením </a:t>
            </a:r>
            <a:r>
              <a:rPr lang="cs-CZ" altLang="cs-CZ" sz="1400" b="1" dirty="0" smtClean="0">
                <a:solidFill>
                  <a:srgbClr val="008273"/>
                </a:solidFill>
              </a:rPr>
              <a:t>kontroly:</a:t>
            </a:r>
          </a:p>
          <a:p>
            <a:pPr algn="just"/>
            <a:r>
              <a:rPr lang="cs-CZ" altLang="cs-CZ" sz="1400" dirty="0"/>
              <a:t>Využívání podání vysvětlení dle § 137 správního řádu přichází v úvahu v době před kontrolou i po </a:t>
            </a:r>
            <a:r>
              <a:rPr lang="cs-CZ" altLang="cs-CZ" sz="1400" dirty="0" smtClean="0"/>
              <a:t>ní. Podat </a:t>
            </a:r>
            <a:r>
              <a:rPr lang="cs-CZ" altLang="cs-CZ" sz="1400" dirty="0"/>
              <a:t>vysvětlení kontrolnímu orgánu může každý.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850" y="1707653"/>
            <a:ext cx="8229600" cy="435495"/>
          </a:xfrm>
        </p:spPr>
        <p:txBody>
          <a:bodyPr/>
          <a:lstStyle/>
          <a:p>
            <a:r>
              <a:rPr lang="cs-CZ" dirty="0" smtClean="0">
                <a:solidFill>
                  <a:srgbClr val="008273"/>
                </a:solidFill>
              </a:rPr>
              <a:t>Povinnost mlčenlivosti  a ochrana totožnosti podatele podnětu</a:t>
            </a:r>
            <a:endParaRPr lang="cs-CZ" dirty="0">
              <a:solidFill>
                <a:srgbClr val="008273"/>
              </a:solidFill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1"/>
          </p:nvPr>
        </p:nvSpPr>
        <p:spPr>
          <a:xfrm>
            <a:off x="179512" y="2643758"/>
            <a:ext cx="8431268" cy="1642504"/>
          </a:xfrm>
        </p:spPr>
        <p:txBody>
          <a:bodyPr/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cs-CZ" sz="1600" dirty="0" smtClean="0">
                <a:solidFill>
                  <a:schemeClr val="tx1"/>
                </a:solidFill>
              </a:rPr>
              <a:t>význam  a rozsah mlčenlivosti</a:t>
            </a:r>
            <a:endParaRPr lang="cs-CZ" sz="1600" dirty="0">
              <a:solidFill>
                <a:schemeClr val="tx1"/>
              </a:solidFill>
            </a:endParaRP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cs-CZ" sz="1600" dirty="0" smtClean="0">
                <a:solidFill>
                  <a:schemeClr val="tx1"/>
                </a:solidFill>
              </a:rPr>
              <a:t>prolomení, zbavení a zproštění mlčenlivosti 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cs-CZ" sz="1600" dirty="0">
                <a:solidFill>
                  <a:schemeClr val="tx1"/>
                </a:solidFill>
              </a:rPr>
              <a:t>zajištění ochrany totožnosti podatele podnětu v praxi – úskalí, </a:t>
            </a:r>
            <a:r>
              <a:rPr lang="cs-CZ" sz="1600" dirty="0" smtClean="0">
                <a:solidFill>
                  <a:schemeClr val="tx1"/>
                </a:solidFill>
              </a:rPr>
              <a:t>problémy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cs-CZ" sz="1600" dirty="0" smtClean="0">
                <a:solidFill>
                  <a:schemeClr val="tx1"/>
                </a:solidFill>
              </a:rPr>
              <a:t>nahlížení </a:t>
            </a:r>
            <a:r>
              <a:rPr lang="cs-CZ" sz="1600" dirty="0">
                <a:solidFill>
                  <a:schemeClr val="tx1"/>
                </a:solidFill>
              </a:rPr>
              <a:t>do kontrolního </a:t>
            </a:r>
            <a:r>
              <a:rPr lang="cs-CZ" sz="1600" dirty="0" smtClean="0">
                <a:solidFill>
                  <a:schemeClr val="tx1"/>
                </a:solidFill>
              </a:rPr>
              <a:t>spisu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cs-CZ" sz="1600" dirty="0" smtClean="0">
                <a:solidFill>
                  <a:schemeClr val="tx1"/>
                </a:solidFill>
              </a:rPr>
              <a:t>oddělené </a:t>
            </a:r>
            <a:r>
              <a:rPr lang="cs-CZ" sz="1600" dirty="0">
                <a:solidFill>
                  <a:schemeClr val="tx1"/>
                </a:solidFill>
              </a:rPr>
              <a:t>vedení kontrolního a podnětového </a:t>
            </a:r>
            <a:r>
              <a:rPr lang="cs-CZ" sz="1600" dirty="0" smtClean="0">
                <a:solidFill>
                  <a:schemeClr val="tx1"/>
                </a:solidFill>
              </a:rPr>
              <a:t>spisu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cs-CZ" sz="1400" dirty="0"/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cs-CZ" sz="1400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cs-CZ" dirty="0" smtClean="0"/>
              <a:t>JUDr. Veronika Gabrišová © Copyright Veřejný ochránce práv, 2013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17" y="2575824"/>
            <a:ext cx="1619672" cy="23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>
          <a:xfrm>
            <a:off x="179512" y="1347614"/>
            <a:ext cx="8661276" cy="574675"/>
          </a:xfrm>
        </p:spPr>
        <p:txBody>
          <a:bodyPr/>
          <a:lstStyle/>
          <a:p>
            <a:r>
              <a:rPr lang="cs-CZ" altLang="cs-CZ" dirty="0" smtClean="0">
                <a:solidFill>
                  <a:srgbClr val="008273"/>
                </a:solidFill>
              </a:rPr>
              <a:t>Doporučení ochránkyně k povinnosti mlčenlivosti</a:t>
            </a:r>
            <a:endParaRPr lang="cs-CZ" altLang="cs-CZ" sz="1600" dirty="0" smtClean="0">
              <a:solidFill>
                <a:srgbClr val="008273"/>
              </a:solidFill>
            </a:endParaRPr>
          </a:p>
        </p:txBody>
      </p:sp>
      <p:sp>
        <p:nvSpPr>
          <p:cNvPr id="10243" name="Zástupný symbol pro zápatí 2"/>
          <p:cNvSpPr>
            <a:spLocks noGrp="1"/>
          </p:cNvSpPr>
          <p:nvPr>
            <p:ph type="ftr" sz="quarter" idx="12"/>
          </p:nvPr>
        </p:nvSpPr>
        <p:spPr bwMode="auto">
          <a:xfrm>
            <a:off x="323850" y="4857011"/>
            <a:ext cx="4319588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8273"/>
                </a:solidFill>
              </a:rPr>
              <a:t>JUDr</a:t>
            </a:r>
            <a:r>
              <a:rPr lang="cs-CZ" altLang="cs-CZ" dirty="0">
                <a:solidFill>
                  <a:srgbClr val="008273"/>
                </a:solidFill>
              </a:rPr>
              <a:t>. Veronika Gabrišová © Copyright Veřejný ochránce práv, 2013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97345393"/>
              </p:ext>
            </p:extLst>
          </p:nvPr>
        </p:nvGraphicFramePr>
        <p:xfrm>
          <a:off x="250950" y="1922289"/>
          <a:ext cx="8784976" cy="2499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Obrázek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932" y="3712026"/>
            <a:ext cx="1367012" cy="1419622"/>
          </a:xfrm>
          <a:prstGeom prst="rect">
            <a:avLst/>
          </a:prstGeom>
        </p:spPr>
      </p:pic>
      <p:sp>
        <p:nvSpPr>
          <p:cNvPr id="5" name="Ovál 4"/>
          <p:cNvSpPr/>
          <p:nvPr/>
        </p:nvSpPr>
        <p:spPr>
          <a:xfrm>
            <a:off x="7291764" y="4176086"/>
            <a:ext cx="1798738" cy="741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b="1" dirty="0" smtClean="0">
                <a:solidFill>
                  <a:schemeClr val="tx1"/>
                </a:solidFill>
              </a:rPr>
              <a:t>7644/2012/VOP</a:t>
            </a:r>
            <a:endParaRPr lang="cs-CZ" sz="1200" b="1" dirty="0">
              <a:solidFill>
                <a:schemeClr val="tx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5436096" y="4176086"/>
            <a:ext cx="1801092" cy="741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b="1" dirty="0" smtClean="0">
                <a:solidFill>
                  <a:schemeClr val="tx1"/>
                </a:solidFill>
              </a:rPr>
              <a:t>6797/2013/VOP</a:t>
            </a:r>
            <a:endParaRPr lang="cs-CZ" sz="1200" b="1" dirty="0">
              <a:solidFill>
                <a:schemeClr val="tx1"/>
              </a:solidFill>
            </a:endParaRPr>
          </a:p>
        </p:txBody>
      </p:sp>
      <p:sp>
        <p:nvSpPr>
          <p:cNvPr id="7" name="Ovál 6"/>
          <p:cNvSpPr/>
          <p:nvPr/>
        </p:nvSpPr>
        <p:spPr>
          <a:xfrm>
            <a:off x="899592" y="4176086"/>
            <a:ext cx="2304256" cy="680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b="1" dirty="0" smtClean="0">
                <a:solidFill>
                  <a:schemeClr val="tx1"/>
                </a:solidFill>
              </a:rPr>
              <a:t>6607/2009/VOP</a:t>
            </a:r>
            <a:endParaRPr lang="cs-CZ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211" y="1428687"/>
            <a:ext cx="1740801" cy="121507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8857" y="1626921"/>
            <a:ext cx="8401050" cy="7858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dirty="0" smtClean="0">
                <a:solidFill>
                  <a:srgbClr val="008273"/>
                </a:solidFill>
              </a:rPr>
              <a:t>Zahájení a průběh kontroly </a:t>
            </a:r>
            <a:br>
              <a:rPr lang="cs-CZ" dirty="0" smtClean="0">
                <a:solidFill>
                  <a:srgbClr val="008273"/>
                </a:solidFill>
              </a:rPr>
            </a:br>
            <a:r>
              <a:rPr lang="cs-CZ" dirty="0" smtClean="0">
                <a:solidFill>
                  <a:srgbClr val="008273"/>
                </a:solidFill>
              </a:rPr>
              <a:t>- </a:t>
            </a:r>
            <a:r>
              <a:rPr lang="cs-CZ" sz="2000" dirty="0" smtClean="0">
                <a:solidFill>
                  <a:srgbClr val="008273"/>
                </a:solidFill>
              </a:rPr>
              <a:t>obstarávání kontrolních podkladů </a:t>
            </a:r>
            <a:endParaRPr lang="cs-CZ" sz="1300" dirty="0">
              <a:solidFill>
                <a:srgbClr val="008273"/>
              </a:solidFill>
            </a:endParaRPr>
          </a:p>
        </p:txBody>
      </p:sp>
      <p:sp>
        <p:nvSpPr>
          <p:cNvPr id="17411" name="Zástupný symbol pro zápatí 2"/>
          <p:cNvSpPr>
            <a:spLocks noGrp="1"/>
          </p:cNvSpPr>
          <p:nvPr>
            <p:ph type="ftr" sz="quarter" idx="12"/>
          </p:nvPr>
        </p:nvSpPr>
        <p:spPr bwMode="auto">
          <a:xfrm>
            <a:off x="323850" y="4779630"/>
            <a:ext cx="4464050" cy="3123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cs-CZ" altLang="cs-CZ" dirty="0" smtClean="0">
                <a:solidFill>
                  <a:srgbClr val="008273"/>
                </a:solidFill>
              </a:rPr>
              <a:t>JUDr</a:t>
            </a:r>
            <a:r>
              <a:rPr lang="cs-CZ" altLang="cs-CZ" dirty="0">
                <a:solidFill>
                  <a:srgbClr val="008273"/>
                </a:solidFill>
              </a:rPr>
              <a:t>. Gabrišová Veronika© Copyright Veřejný ochránce práv, 2013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8184914"/>
              </p:ext>
            </p:extLst>
          </p:nvPr>
        </p:nvGraphicFramePr>
        <p:xfrm>
          <a:off x="0" y="2269064"/>
          <a:ext cx="8286750" cy="2221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413" name="Picture 4" descr="http://i.iinfo.cz/images/660/falesny-adidas-prev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2" y="3979862"/>
            <a:ext cx="155098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5">
            <a:hlinkClick r:id="rId10"/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5" name="Rectangle 6">
            <a:hlinkClick r:id="rId10"/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6" name="Rectangle 7">
            <a:hlinkClick r:id="rId10"/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7" name="Rectangle 8">
            <a:hlinkClick r:id="rId10"/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sp>
        <p:nvSpPr>
          <p:cNvPr id="17418" name="Rectangle 9">
            <a:hlinkClick r:id="rId11"/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cs-CZ" altLang="cs-CZ"/>
          </a:p>
        </p:txBody>
      </p:sp>
      <p:pic>
        <p:nvPicPr>
          <p:cNvPr id="17419" name="Obrázek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2" y="1428686"/>
            <a:ext cx="1550988" cy="91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17" y="1428686"/>
            <a:ext cx="1593527" cy="1081882"/>
          </a:xfrm>
          <a:prstGeom prst="rect">
            <a:avLst/>
          </a:prstGeom>
        </p:spPr>
      </p:pic>
      <p:sp>
        <p:nvSpPr>
          <p:cNvPr id="4" name="Ovál 3"/>
          <p:cNvSpPr/>
          <p:nvPr/>
        </p:nvSpPr>
        <p:spPr>
          <a:xfrm>
            <a:off x="4572000" y="3734853"/>
            <a:ext cx="2664296" cy="1069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400" b="1" dirty="0" smtClean="0">
              <a:solidFill>
                <a:schemeClr val="tx1"/>
              </a:solidFill>
            </a:endParaRPr>
          </a:p>
          <a:p>
            <a:pPr algn="ctr"/>
            <a:r>
              <a:rPr lang="cs-CZ" sz="1400" b="1" dirty="0" smtClean="0">
                <a:solidFill>
                  <a:schemeClr val="tx1"/>
                </a:solidFill>
              </a:rPr>
              <a:t>4785/2013/VOP</a:t>
            </a:r>
          </a:p>
          <a:p>
            <a:pPr algn="ctr"/>
            <a:r>
              <a:rPr lang="cs-CZ" sz="1400" b="1" dirty="0" smtClean="0">
                <a:solidFill>
                  <a:schemeClr val="tx1"/>
                </a:solidFill>
              </a:rPr>
              <a:t>6767/2013/VOP</a:t>
            </a:r>
          </a:p>
          <a:p>
            <a:pPr algn="ctr"/>
            <a:r>
              <a:rPr lang="cs-CZ" sz="1400" b="1" dirty="0" smtClean="0">
                <a:solidFill>
                  <a:schemeClr val="tx1"/>
                </a:solidFill>
              </a:rPr>
              <a:t>7644/2012/VOP</a:t>
            </a:r>
          </a:p>
          <a:p>
            <a:pPr algn="ctr"/>
            <a:endParaRPr lang="cs-CZ" sz="1400" b="1" dirty="0"/>
          </a:p>
        </p:txBody>
      </p:sp>
      <p:sp>
        <p:nvSpPr>
          <p:cNvPr id="8" name="Ovál 7"/>
          <p:cNvSpPr/>
          <p:nvPr/>
        </p:nvSpPr>
        <p:spPr>
          <a:xfrm>
            <a:off x="1403648" y="3734853"/>
            <a:ext cx="2088232" cy="946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b="1" dirty="0" smtClean="0">
                <a:solidFill>
                  <a:schemeClr val="tx1"/>
                </a:solidFill>
              </a:rPr>
              <a:t>1272/2011/VOP</a:t>
            </a:r>
            <a:endParaRPr lang="cs-CZ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hrance_prezentace_verze_B_ESF_EU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_x0020_vzniku xmlns="7aea5b64-986d-4ed0-9f25-146f1d978e9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A71DC738674B4893D02C4CA0E22FAC" ma:contentTypeVersion="4" ma:contentTypeDescription="Vytvořit nový dokument" ma:contentTypeScope="" ma:versionID="dcc6128f15bb73e67301b068d52033ce">
  <xsd:schema xmlns:xsd="http://www.w3.org/2001/XMLSchema" xmlns:xs="http://www.w3.org/2001/XMLSchema" xmlns:p="http://schemas.microsoft.com/office/2006/metadata/properties" xmlns:ns2="7aea5b64-986d-4ed0-9f25-146f1d978e98" targetNamespace="http://schemas.microsoft.com/office/2006/metadata/properties" ma:root="true" ma:fieldsID="4e0c4057c03dd2c7c9c20807d6e9694d" ns2:_="">
    <xsd:import namespace="7aea5b64-986d-4ed0-9f25-146f1d978e98"/>
    <xsd:element name="properties">
      <xsd:complexType>
        <xsd:sequence>
          <xsd:element name="documentManagement">
            <xsd:complexType>
              <xsd:all>
                <xsd:element ref="ns2:datum_x0020_vznik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a5b64-986d-4ed0-9f25-146f1d978e98" elementFormDefault="qualified">
    <xsd:import namespace="http://schemas.microsoft.com/office/2006/documentManagement/types"/>
    <xsd:import namespace="http://schemas.microsoft.com/office/infopath/2007/PartnerControls"/>
    <xsd:element name="datum_x0020_vzniku" ma:index="8" nillable="true" ma:displayName="datum vzniku" ma:internalName="datum_x0020_vzniku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43D15D-DBD5-4EEB-B582-24FF0BAB8A9A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aea5b64-986d-4ed0-9f25-146f1d978e98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590CEE4-CD81-45FE-8E79-A78BA57569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ea5b64-986d-4ed0-9f25-146f1d978e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B9FB29-FF60-4FC9-9D61-C174DC6BD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Ochrance_prezentace_verze_B</Template>
  <TotalTime>1447</TotalTime>
  <Words>955</Words>
  <Application>Microsoft Office PowerPoint</Application>
  <PresentationFormat>Předvádění na obrazovce (16:9)</PresentationFormat>
  <Paragraphs>133</Paragraphs>
  <Slides>16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Ochrance_prezentace_verze_B_ESF_EU</vt:lpstr>
      <vt:lpstr>Poznatky ochránce  z aplikační praxe kontrolního řádu  KVOP Brno, 13. prosince 2016 </vt:lpstr>
      <vt:lpstr>O čem to bude:  </vt:lpstr>
      <vt:lpstr>Kontrola – právní úprava, základní pojmy</vt:lpstr>
      <vt:lpstr>Přijímání podnětů k zahájení kontroly  </vt:lpstr>
      <vt:lpstr>Doporučení ochránkyně k přijímání podnětů k zahájení kontroly</vt:lpstr>
      <vt:lpstr>Před zahájením kontroly</vt:lpstr>
      <vt:lpstr>Povinnost mlčenlivosti  a ochrana totožnosti podatele podnětu</vt:lpstr>
      <vt:lpstr>Doporučení ochránkyně k povinnosti mlčenlivosti</vt:lpstr>
      <vt:lpstr>Zahájení a průběh kontroly  - obstarávání kontrolních podkladů </vt:lpstr>
      <vt:lpstr>Doporučení ochránkyně k provádění neohlášených kontrol</vt:lpstr>
      <vt:lpstr>Ukončení kontroly</vt:lpstr>
      <vt:lpstr>Doporučení ochránkyně k obsahu kontrolního protokolu </vt:lpstr>
      <vt:lpstr>Doporučení ochránkyně k obsahu kontrolního protokolu a kontrolního spisu</vt:lpstr>
      <vt:lpstr>Nesouhlas s výsledkem kontroly</vt:lpstr>
      <vt:lpstr>Ukládání opatření k odstranění zjištěných nedostatků  kde to výslovně umožňuje lex specialis    ukládání právní povinnosti ve formě rozhodnutí v materiálním smyslu, přezkum dle § 65 odst. 1 s. ř. s.    požadavky na rozhodnutí: URČITOST</vt:lpstr>
      <vt:lpstr> Shrnutí poznatků, doporučení pro praxi Vaše dotazy, zpětná vazba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Zásady při vedení kontroly ve věci namítané šikany</dc:title>
  <dc:creator>Gabrišová Veronika JUDr.</dc:creator>
  <cp:lastModifiedBy>Bádrová Pavlína Mgr.</cp:lastModifiedBy>
  <cp:revision>101</cp:revision>
  <cp:lastPrinted>2016-12-08T17:28:18Z</cp:lastPrinted>
  <dcterms:created xsi:type="dcterms:W3CDTF">2014-02-12T12:31:10Z</dcterms:created>
  <dcterms:modified xsi:type="dcterms:W3CDTF">2017-01-12T08:59:11Z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0x010100D3A71DC738674B4893D02C4CA0E22FAC</vt:lpwstr>
  </property>
</Properties>
</file>