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B78FED-44AD-40C6-87FB-909F3C709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AB461DA-6332-467B-9FFC-856E86263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B2DBC55-F5F9-4796-85D7-F821F5D0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B158-E678-4E63-9F44-C9310A87B69E}" type="datetimeFigureOut">
              <a:rPr lang="cs-CZ" smtClean="0"/>
              <a:t>29.11.2023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EE37B04-1E34-4398-9D20-B7188F17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2E62C78-1B09-4DDC-A71C-4CA8E89A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A3D8-5203-4439-8813-D2152E0EED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573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84E31B-45DB-4F51-9FF9-963687FB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84963F3-945A-4538-BF2C-0D184A34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594B574-42CE-482B-947E-F778303D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B158-E678-4E63-9F44-C9310A87B69E}" type="datetimeFigureOut">
              <a:rPr lang="cs-CZ" smtClean="0"/>
              <a:t>29.11.2023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D8748B0-CE64-4B65-A3D1-25F20840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248C5C4-3282-49A1-A07F-B0982647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A3D8-5203-4439-8813-D2152E0EED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618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0C515F3C-A178-4A4D-A09C-3D4E71EDE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A30AC41-074E-431E-854E-25FD44346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FDDC605-3099-4BC6-AE80-E99F03BC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B158-E678-4E63-9F44-C9310A87B69E}" type="datetimeFigureOut">
              <a:rPr lang="cs-CZ" smtClean="0"/>
              <a:t>29.11.2023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0DD811F-D281-458B-81DB-3E9692A0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06E2318-5139-4248-AA67-6DAA9EEE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A3D8-5203-4439-8813-D2152E0EED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123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BFE3DB-55AD-4578-956C-84984095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58C5CD-8EC7-49B2-BFFA-49BA7415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3780CC1-20E4-4297-95C8-4C178CD13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B158-E678-4E63-9F44-C9310A87B69E}" type="datetimeFigureOut">
              <a:rPr lang="cs-CZ" smtClean="0"/>
              <a:t>29.11.2023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02A531F-621B-447C-9B38-842B7036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1FD2675-3A30-4B9F-A1D9-A0B248F9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A3D8-5203-4439-8813-D2152E0EED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803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2A09D5-61A0-4A29-AAB8-D6666D06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AD78ABD-888B-4371-A0EA-40B4422BD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3758E0-D298-42B1-809A-C36D84DA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B158-E678-4E63-9F44-C9310A87B69E}" type="datetimeFigureOut">
              <a:rPr lang="cs-CZ" smtClean="0"/>
              <a:t>29.11.2023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825CBC7-BC0D-4331-9829-60BC34D6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5837769-463B-4322-B5BD-18AF5468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A3D8-5203-4439-8813-D2152E0EED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866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1287A8-263D-4B2C-B048-886B73B1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6A482C-4B5C-49D3-A0D3-84356C1AA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DD715E6-9A82-41B1-BA3A-93F0EBFF4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EDA1551-4B5A-4002-863E-B793D2B5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B158-E678-4E63-9F44-C9310A87B69E}" type="datetimeFigureOut">
              <a:rPr lang="cs-CZ" smtClean="0"/>
              <a:t>29.11.2023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39345E2-5633-4711-8D23-1EE96917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26E9B10-084B-4C84-BF31-A167AA35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A3D8-5203-4439-8813-D2152E0EED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733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87573E-5CB9-4C53-B868-64F7BFC3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725C27F-CB6F-44FA-AC68-503FEE24A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ADE8F6C-DF8A-4FBE-853A-DA7A708F2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034CB02-ED7B-4791-AB2E-7AE75AC00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DD75DC1-4CF6-4CAC-ABB7-B478849E9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48A1B132-5537-4326-A36E-3F0F4D5A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B158-E678-4E63-9F44-C9310A87B69E}" type="datetimeFigureOut">
              <a:rPr lang="cs-CZ" smtClean="0"/>
              <a:t>29.11.2023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D029B9A-55FF-435B-B269-83C930A5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59155C46-FAE8-43A4-9430-45231E74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A3D8-5203-4439-8813-D2152E0EED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614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7C50DD-6A99-40A5-8AE5-D1E76CC3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4311C8C-5A81-4741-961C-7820F7DC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B158-E678-4E63-9F44-C9310A87B69E}" type="datetimeFigureOut">
              <a:rPr lang="cs-CZ" smtClean="0"/>
              <a:t>29.11.2023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B6A58A5-EBB3-4236-9F41-96843BD7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C8B7DBE-A75D-46A1-84FE-E2944E2E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A3D8-5203-4439-8813-D2152E0EED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343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23FCF64-B3E3-4454-8017-7FDF81AB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B158-E678-4E63-9F44-C9310A87B69E}" type="datetimeFigureOut">
              <a:rPr lang="cs-CZ" smtClean="0"/>
              <a:t>29.11.2023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E7A6093-DA25-4699-807B-3CBE9264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6D45881-C129-4BD0-A42E-D301613B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A3D8-5203-4439-8813-D2152E0EED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248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1FF5A1-E2C7-469B-94B8-3D5BF0A6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33FC44-4204-4367-BC91-1F6DED7C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A386E04-3414-4F2D-A631-03FEC622A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315B765-0F74-4BB3-B4D6-2B9F923F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B158-E678-4E63-9F44-C9310A87B69E}" type="datetimeFigureOut">
              <a:rPr lang="cs-CZ" smtClean="0"/>
              <a:t>29.11.2023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2A4FFF9-B4CE-4BC1-BBCE-0E444ABC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A444907-F0CC-44F7-A12C-F4EF2200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A3D8-5203-4439-8813-D2152E0EED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501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7521EE-035F-40CB-81A5-8ACD1472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3369DD4-98B4-4825-B410-A08057E4D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6774AC4-1C8B-42DF-9670-547DE48C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009D8BC-10A9-4BD5-9100-5888DE96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B158-E678-4E63-9F44-C9310A87B69E}" type="datetimeFigureOut">
              <a:rPr lang="cs-CZ" smtClean="0"/>
              <a:t>29.11.2023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7F9D612-FBFF-486B-9120-9EFEB31B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3531131-64EA-4896-9793-F1F1AF3D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A3D8-5203-4439-8813-D2152E0EED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546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10D130F-D9B1-431E-BC82-BEE9AACC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D65BE6B-8FFB-465C-AF42-5949BCB3E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DD3D329-A14E-4945-AC2A-BFE05C46C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1B158-E678-4E63-9F44-C9310A87B69E}" type="datetimeFigureOut">
              <a:rPr lang="cs-CZ" smtClean="0"/>
              <a:t>29.11.2023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346A4E8-E509-4156-BABF-953B3D0F6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73D58CC-5650-4372-9C07-4B8CA67D8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A3D8-5203-4439-8813-D2152E0EED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547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A03B33-7EC8-420F-A5FA-2C8627F6D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  <a:solidFill>
            <a:srgbClr val="FFFF00"/>
          </a:solidFill>
        </p:spPr>
        <p:txBody>
          <a:bodyPr/>
          <a:lstStyle/>
          <a:p>
            <a:r>
              <a:rPr lang="cs-CZ" b="1" dirty="0">
                <a:latin typeface="+mn-lt"/>
              </a:rPr>
              <a:t>Podpora participace </a:t>
            </a:r>
            <a:br>
              <a:rPr lang="cs-CZ" b="1" dirty="0">
                <a:latin typeface="+mn-lt"/>
              </a:rPr>
            </a:br>
            <a:r>
              <a:rPr lang="cs-CZ" b="1" dirty="0">
                <a:latin typeface="+mn-lt"/>
              </a:rPr>
              <a:t>lidí s mentálním handicapem</a:t>
            </a:r>
            <a:br>
              <a:rPr lang="cs-CZ" b="1" dirty="0">
                <a:latin typeface="+mn-lt"/>
              </a:rPr>
            </a:br>
            <a:br>
              <a:rPr lang="cs-CZ" dirty="0">
                <a:latin typeface="+mn-lt"/>
              </a:rPr>
            </a:br>
            <a:r>
              <a:rPr lang="cs-CZ" dirty="0">
                <a:latin typeface="+mn-lt"/>
              </a:rPr>
              <a:t>TA ČR </a:t>
            </a:r>
            <a:br>
              <a:rPr lang="cs-CZ" dirty="0">
                <a:latin typeface="+mn-lt"/>
              </a:rPr>
            </a:br>
            <a:r>
              <a:rPr lang="cs-CZ" dirty="0">
                <a:latin typeface="+mn-lt"/>
              </a:rPr>
              <a:t>2023 – 2026 </a:t>
            </a:r>
            <a:br>
              <a:rPr lang="cs-CZ" dirty="0">
                <a:latin typeface="+mn-lt"/>
              </a:rPr>
            </a:br>
            <a:br>
              <a:rPr lang="cs-CZ" dirty="0">
                <a:latin typeface="+mn-lt"/>
              </a:rPr>
            </a:br>
            <a:endParaRPr lang="cs-CZ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959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9689B740-73BD-4CAA-BDCD-1AC1C8DA686C}"/>
              </a:ext>
            </a:extLst>
          </p:cNvPr>
          <p:cNvSpPr/>
          <p:nvPr/>
        </p:nvSpPr>
        <p:spPr>
          <a:xfrm>
            <a:off x="0" y="1"/>
            <a:ext cx="12192000" cy="10120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7200" dirty="0">
                <a:solidFill>
                  <a:schemeClr val="tx1"/>
                </a:solidFill>
              </a:rPr>
              <a:t>cíl projektu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9CB04EC-C83A-470C-9AA5-216A7A4E72D1}"/>
              </a:ext>
            </a:extLst>
          </p:cNvPr>
          <p:cNvSpPr/>
          <p:nvPr/>
        </p:nvSpPr>
        <p:spPr>
          <a:xfrm>
            <a:off x="0" y="1012055"/>
            <a:ext cx="12192000" cy="58459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6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zmapovat podmínky </a:t>
            </a:r>
            <a:br>
              <a:rPr lang="cs-CZ" sz="6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6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br>
              <a:rPr lang="cs-CZ" sz="6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6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pilotně otestovat </a:t>
            </a:r>
            <a:br>
              <a:rPr lang="cs-CZ" sz="6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6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způsoby podpory posílení </a:t>
            </a:r>
            <a:br>
              <a:rPr lang="cs-CZ" sz="6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6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občanské participace </a:t>
            </a:r>
          </a:p>
          <a:p>
            <a:pPr algn="ctr"/>
            <a:r>
              <a:rPr lang="cs-CZ" sz="6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lidí s mentálním handicapem </a:t>
            </a:r>
            <a:endParaRPr lang="cs-CZ" sz="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88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9689B740-73BD-4CAA-BDCD-1AC1C8DA686C}"/>
              </a:ext>
            </a:extLst>
          </p:cNvPr>
          <p:cNvSpPr/>
          <p:nvPr/>
        </p:nvSpPr>
        <p:spPr>
          <a:xfrm>
            <a:off x="0" y="1"/>
            <a:ext cx="12192000" cy="10120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7200" b="1" dirty="0">
                <a:solidFill>
                  <a:schemeClr val="tx1"/>
                </a:solidFill>
              </a:rPr>
              <a:t>východiska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9CB04EC-C83A-470C-9AA5-216A7A4E72D1}"/>
              </a:ext>
            </a:extLst>
          </p:cNvPr>
          <p:cNvSpPr/>
          <p:nvPr/>
        </p:nvSpPr>
        <p:spPr>
          <a:xfrm>
            <a:off x="0" y="1012055"/>
            <a:ext cx="12192000" cy="58459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6000" b="1" dirty="0">
                <a:solidFill>
                  <a:schemeClr val="tx1"/>
                </a:solidFill>
              </a:rPr>
              <a:t>ověřeným způsobem participace lidí s MH je </a:t>
            </a:r>
            <a:r>
              <a:rPr lang="cs-CZ" sz="6000" b="1" dirty="0">
                <a:solidFill>
                  <a:srgbClr val="C00000"/>
                </a:solidFill>
              </a:rPr>
              <a:t>sebe-obhajování</a:t>
            </a:r>
          </a:p>
          <a:p>
            <a:pPr algn="ctr"/>
            <a:endParaRPr lang="cs-CZ" sz="2000" b="1" dirty="0">
              <a:solidFill>
                <a:schemeClr val="tx1"/>
              </a:solidFill>
            </a:endParaRPr>
          </a:p>
          <a:p>
            <a:pPr algn="ctr"/>
            <a:r>
              <a:rPr lang="cs-CZ" sz="6000" b="1" dirty="0">
                <a:solidFill>
                  <a:schemeClr val="tx1"/>
                </a:solidFill>
              </a:rPr>
              <a:t>lidé s MH </a:t>
            </a:r>
            <a:r>
              <a:rPr lang="cs-CZ" sz="6000" b="1" dirty="0">
                <a:solidFill>
                  <a:srgbClr val="C00000"/>
                </a:solidFill>
              </a:rPr>
              <a:t>mají a prosazují vlastní záměry</a:t>
            </a:r>
            <a:r>
              <a:rPr lang="cs-CZ" sz="6000" b="1" dirty="0">
                <a:solidFill>
                  <a:schemeClr val="tx1"/>
                </a:solidFill>
              </a:rPr>
              <a:t> a je třeba </a:t>
            </a:r>
            <a:r>
              <a:rPr lang="cs-CZ" sz="6000" b="1" dirty="0">
                <a:solidFill>
                  <a:srgbClr val="C00000"/>
                </a:solidFill>
              </a:rPr>
              <a:t>je při tom podporovat</a:t>
            </a:r>
            <a:r>
              <a:rPr lang="cs-CZ" sz="6000" b="1" dirty="0">
                <a:solidFill>
                  <a:schemeClr val="tx1"/>
                </a:solidFill>
              </a:rPr>
              <a:t>, nikoliv něco vymýšlet místo nich</a:t>
            </a:r>
          </a:p>
        </p:txBody>
      </p:sp>
    </p:spTree>
    <p:extLst>
      <p:ext uri="{BB962C8B-B14F-4D97-AF65-F5344CB8AC3E}">
        <p14:creationId xmlns:p14="http://schemas.microsoft.com/office/powerpoint/2010/main" val="322794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9689B740-73BD-4CAA-BDCD-1AC1C8DA686C}"/>
              </a:ext>
            </a:extLst>
          </p:cNvPr>
          <p:cNvSpPr/>
          <p:nvPr/>
        </p:nvSpPr>
        <p:spPr>
          <a:xfrm>
            <a:off x="0" y="1"/>
            <a:ext cx="12192000" cy="10120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7200" b="1" dirty="0">
                <a:solidFill>
                  <a:schemeClr val="tx1"/>
                </a:solidFill>
              </a:rPr>
              <a:t>postup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9CB04EC-C83A-470C-9AA5-216A7A4E72D1}"/>
              </a:ext>
            </a:extLst>
          </p:cNvPr>
          <p:cNvSpPr/>
          <p:nvPr/>
        </p:nvSpPr>
        <p:spPr>
          <a:xfrm>
            <a:off x="0" y="1012055"/>
            <a:ext cx="12192000" cy="58459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7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zmapovat podmínky</a:t>
            </a:r>
          </a:p>
          <a:p>
            <a:pPr algn="ctr"/>
            <a:r>
              <a:rPr lang="cs-CZ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cs-CZ" sz="7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7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</a:p>
          <a:p>
            <a:pPr algn="ctr"/>
            <a:br>
              <a:rPr lang="cs-CZ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7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pilotně otestovat</a:t>
            </a:r>
            <a:endParaRPr lang="cs-CZ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64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9689B740-73BD-4CAA-BDCD-1AC1C8DA686C}"/>
              </a:ext>
            </a:extLst>
          </p:cNvPr>
          <p:cNvSpPr/>
          <p:nvPr/>
        </p:nvSpPr>
        <p:spPr>
          <a:xfrm>
            <a:off x="0" y="1"/>
            <a:ext cx="12192000" cy="10120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7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zmapovat a pilotně otestovat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9CB04EC-C83A-470C-9AA5-216A7A4E72D1}"/>
              </a:ext>
            </a:extLst>
          </p:cNvPr>
          <p:cNvSpPr/>
          <p:nvPr/>
        </p:nvSpPr>
        <p:spPr>
          <a:xfrm>
            <a:off x="0" y="1012055"/>
            <a:ext cx="12192000" cy="58459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7200" b="1" dirty="0">
                <a:solidFill>
                  <a:srgbClr val="C00000"/>
                </a:solidFill>
              </a:rPr>
              <a:t>organizovat</a:t>
            </a:r>
            <a:r>
              <a:rPr lang="cs-CZ" sz="7200" b="1" dirty="0">
                <a:solidFill>
                  <a:schemeClr val="tx1"/>
                </a:solidFill>
              </a:rPr>
              <a:t> </a:t>
            </a:r>
            <a:r>
              <a:rPr lang="cs-CZ" sz="7200" b="1" dirty="0">
                <a:solidFill>
                  <a:srgbClr val="C00000"/>
                </a:solidFill>
              </a:rPr>
              <a:t>zapojení</a:t>
            </a:r>
            <a:r>
              <a:rPr lang="cs-CZ" sz="7200" b="1" dirty="0">
                <a:solidFill>
                  <a:schemeClr val="tx1"/>
                </a:solidFill>
              </a:rPr>
              <a:t> sebe-obhájců, </a:t>
            </a:r>
          </a:p>
          <a:p>
            <a:pPr algn="ctr"/>
            <a:r>
              <a:rPr lang="cs-CZ" sz="7200" b="1" dirty="0">
                <a:solidFill>
                  <a:srgbClr val="C00000"/>
                </a:solidFill>
              </a:rPr>
              <a:t>podporovat</a:t>
            </a:r>
            <a:r>
              <a:rPr lang="cs-CZ" sz="7200" b="1" dirty="0">
                <a:solidFill>
                  <a:schemeClr val="tx1"/>
                </a:solidFill>
              </a:rPr>
              <a:t> je </a:t>
            </a:r>
          </a:p>
          <a:p>
            <a:pPr algn="ctr"/>
            <a:r>
              <a:rPr lang="cs-CZ" sz="7200" b="1" dirty="0">
                <a:solidFill>
                  <a:schemeClr val="tx1"/>
                </a:solidFill>
              </a:rPr>
              <a:t>a </a:t>
            </a:r>
            <a:r>
              <a:rPr lang="cs-CZ" sz="7200" b="1" dirty="0">
                <a:solidFill>
                  <a:srgbClr val="C00000"/>
                </a:solidFill>
              </a:rPr>
              <a:t>pozorovat</a:t>
            </a:r>
            <a:r>
              <a:rPr lang="cs-CZ" sz="7200" b="1" dirty="0">
                <a:solidFill>
                  <a:schemeClr val="tx1"/>
                </a:solidFill>
              </a:rPr>
              <a:t> jejich interakce </a:t>
            </a:r>
          </a:p>
          <a:p>
            <a:pPr algn="ctr"/>
            <a:r>
              <a:rPr lang="cs-CZ" sz="7200" b="1" dirty="0">
                <a:solidFill>
                  <a:schemeClr val="tx1"/>
                </a:solidFill>
              </a:rPr>
              <a:t>s podpůrci a autoritami </a:t>
            </a:r>
          </a:p>
        </p:txBody>
      </p:sp>
    </p:spTree>
    <p:extLst>
      <p:ext uri="{BB962C8B-B14F-4D97-AF65-F5344CB8AC3E}">
        <p14:creationId xmlns:p14="http://schemas.microsoft.com/office/powerpoint/2010/main" val="265329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9689B740-73BD-4CAA-BDCD-1AC1C8DA686C}"/>
              </a:ext>
            </a:extLst>
          </p:cNvPr>
          <p:cNvSpPr/>
          <p:nvPr/>
        </p:nvSpPr>
        <p:spPr>
          <a:xfrm>
            <a:off x="0" y="1"/>
            <a:ext cx="12192000" cy="10120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7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výstupy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9CB04EC-C83A-470C-9AA5-216A7A4E72D1}"/>
              </a:ext>
            </a:extLst>
          </p:cNvPr>
          <p:cNvSpPr/>
          <p:nvPr/>
        </p:nvSpPr>
        <p:spPr>
          <a:xfrm>
            <a:off x="0" y="1012055"/>
            <a:ext cx="12192000" cy="58459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400" b="1" dirty="0">
                <a:solidFill>
                  <a:srgbClr val="C00000"/>
                </a:solidFill>
              </a:rPr>
              <a:t>realizace</a:t>
            </a:r>
            <a:r>
              <a:rPr lang="cs-CZ" sz="5400" b="1" dirty="0">
                <a:solidFill>
                  <a:schemeClr val="tx1"/>
                </a:solidFill>
              </a:rPr>
              <a:t> sebe-obhajování a podpory sebe-obhájců v praxi</a:t>
            </a:r>
          </a:p>
          <a:p>
            <a:pPr algn="ctr"/>
            <a:endParaRPr lang="cs-CZ" sz="2000" b="1" dirty="0">
              <a:solidFill>
                <a:schemeClr val="tx1"/>
              </a:solidFill>
            </a:endParaRPr>
          </a:p>
          <a:p>
            <a:pPr algn="ctr"/>
            <a:r>
              <a:rPr lang="cs-CZ" sz="5400" b="1" dirty="0">
                <a:solidFill>
                  <a:srgbClr val="C00000"/>
                </a:solidFill>
              </a:rPr>
              <a:t>poznatky</a:t>
            </a:r>
            <a:r>
              <a:rPr lang="cs-CZ" sz="5400" b="1" dirty="0">
                <a:solidFill>
                  <a:schemeClr val="tx1"/>
                </a:solidFill>
              </a:rPr>
              <a:t> o sebe-obhajování a jeho  podpoře</a:t>
            </a:r>
          </a:p>
          <a:p>
            <a:pPr algn="ctr"/>
            <a:endParaRPr lang="cs-CZ" sz="2000" b="1" dirty="0">
              <a:solidFill>
                <a:schemeClr val="tx1"/>
              </a:solidFill>
            </a:endParaRPr>
          </a:p>
          <a:p>
            <a:pPr algn="ctr"/>
            <a:r>
              <a:rPr lang="cs-CZ" sz="5400" b="1" dirty="0">
                <a:solidFill>
                  <a:srgbClr val="C00000"/>
                </a:solidFill>
              </a:rPr>
              <a:t>doporučení</a:t>
            </a:r>
            <a:r>
              <a:rPr lang="cs-CZ" sz="5400" b="1" dirty="0">
                <a:solidFill>
                  <a:schemeClr val="tx1"/>
                </a:solidFill>
              </a:rPr>
              <a:t>, jak podporovat participaci sebe-obhájců</a:t>
            </a:r>
            <a:r>
              <a:rPr lang="cs-CZ" sz="60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662632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114</Words>
  <Application>Microsoft Office PowerPoint</Application>
  <PresentationFormat>Širokoúhlá obrazovka</PresentationFormat>
  <Paragraphs>23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Motiv Office</vt:lpstr>
      <vt:lpstr>Podpora participace  lidí s mentálním handicapem  TA ČR  2023 – 2026   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Libor Musil</dc:creator>
  <cp:lastModifiedBy>Libor Musil</cp:lastModifiedBy>
  <cp:revision>11</cp:revision>
  <dcterms:created xsi:type="dcterms:W3CDTF">2023-11-29T06:37:59Z</dcterms:created>
  <dcterms:modified xsi:type="dcterms:W3CDTF">2023-11-29T07:06:25Z</dcterms:modified>
</cp:coreProperties>
</file>