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4"/>
  </p:notesMasterIdLst>
  <p:sldIdLst>
    <p:sldId id="275" r:id="rId6"/>
    <p:sldId id="329" r:id="rId7"/>
    <p:sldId id="330" r:id="rId8"/>
    <p:sldId id="328" r:id="rId9"/>
    <p:sldId id="331" r:id="rId10"/>
    <p:sldId id="332" r:id="rId11"/>
    <p:sldId id="290" r:id="rId12"/>
    <p:sldId id="320" r:id="rId13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039" autoAdjust="0"/>
  </p:normalViewPr>
  <p:slideViewPr>
    <p:cSldViewPr>
      <p:cViewPr varScale="1">
        <p:scale>
          <a:sx n="73" d="100"/>
          <a:sy n="73" d="100"/>
        </p:scale>
        <p:origin x="148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A2384-5D73-4765-888B-313BDA4D22F9}" type="datetimeFigureOut">
              <a:rPr lang="cs-CZ" smtClean="0"/>
              <a:t>28.11.2023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EF15BB-59AE-4E7F-B845-1DA59B4B2DB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7296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E095-361F-4F36-916A-CE93E35C6030}" type="datetimeFigureOut">
              <a:rPr lang="cs-CZ" smtClean="0"/>
              <a:t>28.11.2023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6954-08BE-4219-9428-143B5D76586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251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E095-361F-4F36-916A-CE93E35C6030}" type="datetimeFigureOut">
              <a:rPr lang="cs-CZ" smtClean="0"/>
              <a:t>28.11.2023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6954-08BE-4219-9428-143B5D76586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5789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E095-361F-4F36-916A-CE93E35C6030}" type="datetimeFigureOut">
              <a:rPr lang="cs-CZ" smtClean="0"/>
              <a:t>28.11.2023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6954-08BE-4219-9428-143B5D76586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7763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E095-361F-4F36-916A-CE93E35C6030}" type="datetimeFigureOut">
              <a:rPr lang="cs-CZ">
                <a:solidFill>
                  <a:prstClr val="black">
                    <a:tint val="75000"/>
                  </a:prstClr>
                </a:solidFill>
              </a:rPr>
              <a:pPr/>
              <a:t>28.11.2023</a:t>
            </a:fld>
            <a:endParaRPr lang="cs-C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6954-08BE-4219-9428-143B5D765869}" type="slidenum">
              <a:rPr lang="cs-C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cs-C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289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E095-361F-4F36-916A-CE93E35C6030}" type="datetimeFigureOut">
              <a:rPr lang="cs-CZ">
                <a:solidFill>
                  <a:prstClr val="black">
                    <a:tint val="75000"/>
                  </a:prstClr>
                </a:solidFill>
              </a:rPr>
              <a:pPr/>
              <a:t>28.11.2023</a:t>
            </a:fld>
            <a:endParaRPr lang="cs-C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6954-08BE-4219-9428-143B5D765869}" type="slidenum">
              <a:rPr lang="cs-C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cs-C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312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E095-361F-4F36-916A-CE93E35C6030}" type="datetimeFigureOut">
              <a:rPr lang="cs-CZ">
                <a:solidFill>
                  <a:prstClr val="black">
                    <a:tint val="75000"/>
                  </a:prstClr>
                </a:solidFill>
              </a:rPr>
              <a:pPr/>
              <a:t>28.11.2023</a:t>
            </a:fld>
            <a:endParaRPr lang="cs-C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6954-08BE-4219-9428-143B5D765869}" type="slidenum">
              <a:rPr lang="cs-C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cs-C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590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E095-361F-4F36-916A-CE93E35C6030}" type="datetimeFigureOut">
              <a:rPr lang="cs-CZ">
                <a:solidFill>
                  <a:prstClr val="black">
                    <a:tint val="75000"/>
                  </a:prstClr>
                </a:solidFill>
              </a:rPr>
              <a:pPr/>
              <a:t>28.11.2023</a:t>
            </a:fld>
            <a:endParaRPr lang="cs-C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6954-08BE-4219-9428-143B5D765869}" type="slidenum">
              <a:rPr lang="cs-C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cs-C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40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E095-361F-4F36-916A-CE93E35C6030}" type="datetimeFigureOut">
              <a:rPr lang="cs-CZ">
                <a:solidFill>
                  <a:prstClr val="black">
                    <a:tint val="75000"/>
                  </a:prstClr>
                </a:solidFill>
              </a:rPr>
              <a:pPr/>
              <a:t>28.11.2023</a:t>
            </a:fld>
            <a:endParaRPr lang="cs-C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6954-08BE-4219-9428-143B5D765869}" type="slidenum">
              <a:rPr lang="cs-C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cs-C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530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E095-361F-4F36-916A-CE93E35C6030}" type="datetimeFigureOut">
              <a:rPr lang="cs-CZ">
                <a:solidFill>
                  <a:prstClr val="black">
                    <a:tint val="75000"/>
                  </a:prstClr>
                </a:solidFill>
              </a:rPr>
              <a:pPr/>
              <a:t>28.11.2023</a:t>
            </a:fld>
            <a:endParaRPr lang="cs-C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6954-08BE-4219-9428-143B5D765869}" type="slidenum">
              <a:rPr lang="cs-C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cs-C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9788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E095-361F-4F36-916A-CE93E35C6030}" type="datetimeFigureOut">
              <a:rPr lang="cs-CZ">
                <a:solidFill>
                  <a:prstClr val="black">
                    <a:tint val="75000"/>
                  </a:prstClr>
                </a:solidFill>
              </a:rPr>
              <a:pPr/>
              <a:t>28.11.2023</a:t>
            </a:fld>
            <a:endParaRPr lang="cs-C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6954-08BE-4219-9428-143B5D765869}" type="slidenum">
              <a:rPr lang="cs-C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cs-C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7389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E095-361F-4F36-916A-CE93E35C6030}" type="datetimeFigureOut">
              <a:rPr lang="cs-CZ">
                <a:solidFill>
                  <a:prstClr val="black">
                    <a:tint val="75000"/>
                  </a:prstClr>
                </a:solidFill>
              </a:rPr>
              <a:pPr/>
              <a:t>28.11.2023</a:t>
            </a:fld>
            <a:endParaRPr lang="cs-C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6954-08BE-4219-9428-143B5D765869}" type="slidenum">
              <a:rPr lang="cs-C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cs-C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50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E095-361F-4F36-916A-CE93E35C6030}" type="datetimeFigureOut">
              <a:rPr lang="cs-CZ" smtClean="0"/>
              <a:t>28.11.2023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6954-08BE-4219-9428-143B5D76586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7080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E095-361F-4F36-916A-CE93E35C6030}" type="datetimeFigureOut">
              <a:rPr lang="cs-CZ">
                <a:solidFill>
                  <a:prstClr val="black">
                    <a:tint val="75000"/>
                  </a:prstClr>
                </a:solidFill>
              </a:rPr>
              <a:pPr/>
              <a:t>28.11.2023</a:t>
            </a:fld>
            <a:endParaRPr lang="cs-C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6954-08BE-4219-9428-143B5D765869}" type="slidenum">
              <a:rPr lang="cs-C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cs-C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0609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E095-361F-4F36-916A-CE93E35C6030}" type="datetimeFigureOut">
              <a:rPr lang="cs-CZ">
                <a:solidFill>
                  <a:prstClr val="black">
                    <a:tint val="75000"/>
                  </a:prstClr>
                </a:solidFill>
              </a:rPr>
              <a:pPr/>
              <a:t>28.11.2023</a:t>
            </a:fld>
            <a:endParaRPr lang="cs-C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6954-08BE-4219-9428-143B5D765869}" type="slidenum">
              <a:rPr lang="cs-C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cs-C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1762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E095-361F-4F36-916A-CE93E35C6030}" type="datetimeFigureOut">
              <a:rPr lang="cs-CZ">
                <a:solidFill>
                  <a:prstClr val="black">
                    <a:tint val="75000"/>
                  </a:prstClr>
                </a:solidFill>
              </a:rPr>
              <a:pPr/>
              <a:t>28.11.2023</a:t>
            </a:fld>
            <a:endParaRPr lang="cs-C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6954-08BE-4219-9428-143B5D765869}" type="slidenum">
              <a:rPr lang="cs-C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cs-C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30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E095-361F-4F36-916A-CE93E35C6030}" type="datetimeFigureOut">
              <a:rPr lang="cs-CZ" smtClean="0"/>
              <a:t>28.11.2023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6954-08BE-4219-9428-143B5D76586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4694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E095-361F-4F36-916A-CE93E35C6030}" type="datetimeFigureOut">
              <a:rPr lang="cs-CZ" smtClean="0"/>
              <a:t>28.11.2023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6954-08BE-4219-9428-143B5D76586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224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E095-361F-4F36-916A-CE93E35C6030}" type="datetimeFigureOut">
              <a:rPr lang="cs-CZ" smtClean="0"/>
              <a:t>28.11.2023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6954-08BE-4219-9428-143B5D76586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8059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E095-361F-4F36-916A-CE93E35C6030}" type="datetimeFigureOut">
              <a:rPr lang="cs-CZ" smtClean="0"/>
              <a:t>28.11.2023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6954-08BE-4219-9428-143B5D76586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805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E095-361F-4F36-916A-CE93E35C6030}" type="datetimeFigureOut">
              <a:rPr lang="cs-CZ" smtClean="0"/>
              <a:t>28.11.2023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6954-08BE-4219-9428-143B5D76586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789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E095-361F-4F36-916A-CE93E35C6030}" type="datetimeFigureOut">
              <a:rPr lang="cs-CZ" smtClean="0"/>
              <a:t>28.11.2023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6954-08BE-4219-9428-143B5D76586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8218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E095-361F-4F36-916A-CE93E35C6030}" type="datetimeFigureOut">
              <a:rPr lang="cs-CZ" smtClean="0"/>
              <a:t>28.11.2023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56954-08BE-4219-9428-143B5D76586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5330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EE095-361F-4F36-916A-CE93E35C6030}" type="datetimeFigureOut">
              <a:rPr lang="cs-CZ" smtClean="0"/>
              <a:t>28.11.2023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56954-08BE-4219-9428-143B5D76586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217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EE095-361F-4F36-916A-CE93E35C6030}" type="datetimeFigureOut">
              <a:rPr lang="cs-CZ">
                <a:solidFill>
                  <a:prstClr val="black">
                    <a:tint val="75000"/>
                  </a:prstClr>
                </a:solidFill>
              </a:rPr>
              <a:pPr/>
              <a:t>28.11.2023</a:t>
            </a:fld>
            <a:endParaRPr lang="cs-C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56954-08BE-4219-9428-143B5D765869}" type="slidenum">
              <a:rPr lang="cs-C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cs-C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963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nabijelektromobil.cz/product-category/wallbox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882751"/>
          </a:xfrm>
        </p:spPr>
        <p:txBody>
          <a:bodyPr>
            <a:normAutofit fontScale="90000"/>
          </a:bodyPr>
          <a:lstStyle/>
          <a:p>
            <a:r>
              <a:rPr lang="cs-CZ" sz="6000" dirty="0" smtClean="0"/>
              <a:t>PRAKTICKÉ POZNATKY Z HLEDISKA PŘÍSTUPNOSTI</a:t>
            </a:r>
            <a:r>
              <a:rPr lang="cs-CZ" sz="1100" b="1" dirty="0" smtClean="0">
                <a:solidFill>
                  <a:schemeClr val="bg1"/>
                </a:solidFill>
              </a:rPr>
              <a:t/>
            </a:r>
            <a:br>
              <a:rPr lang="cs-CZ" sz="1100" b="1" dirty="0" smtClean="0">
                <a:solidFill>
                  <a:schemeClr val="bg1"/>
                </a:solidFill>
              </a:rPr>
            </a:br>
            <a:r>
              <a:rPr lang="cs-CZ" sz="1100" b="1" dirty="0" smtClean="0">
                <a:solidFill>
                  <a:schemeClr val="bg1"/>
                </a:solidFill>
              </a:rPr>
              <a:t/>
            </a:r>
            <a:br>
              <a:rPr lang="cs-CZ" sz="1100" b="1" dirty="0" smtClean="0">
                <a:solidFill>
                  <a:schemeClr val="bg1"/>
                </a:solidFill>
              </a:rPr>
            </a:br>
            <a:endParaRPr lang="cs-CZ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40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9. Piktogramy s typem zdravotního postižení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4" name="AutoShape 4" descr="Specifické potřeby osob se zdravotním postižením v rámci cestovního ruch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8" name="AutoShape 8" descr="9. Piktogramy s typem zdravotního postižení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0" name="AutoShape 10" descr="9. Piktogramy s typem zdravotního postižení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3" name="Nadpis 1"/>
          <p:cNvSpPr txBox="1">
            <a:spLocks/>
          </p:cNvSpPr>
          <p:nvPr/>
        </p:nvSpPr>
        <p:spPr>
          <a:xfrm>
            <a:off x="565189" y="332513"/>
            <a:ext cx="8288089" cy="4123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4" name="AutoShape 6" descr="13,894 Paragraph Vektorgrafiken, Cliparts und Illustrationen Kaufen - 123RF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5" name="AutoShape 8" descr="13,894 Paragraph Vektorgrafiken, Cliparts und Illustrationen Kaufen - 123RF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19458" name="Picture 2" descr="C:\_Práce\NIPI\Obrázky\Parkování\20210913_104308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23728" y="1916832"/>
            <a:ext cx="3956089" cy="296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9" name="Picture 3" descr="C:\_Práce\NIPI\Obrázky\Parkování\20211022_082846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43023" y="160337"/>
            <a:ext cx="3710255" cy="278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Nadpis 1"/>
          <p:cNvSpPr txBox="1">
            <a:spLocks/>
          </p:cNvSpPr>
          <p:nvPr/>
        </p:nvSpPr>
        <p:spPr>
          <a:xfrm>
            <a:off x="155575" y="4456093"/>
            <a:ext cx="4858681" cy="199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1600" dirty="0" smtClean="0"/>
              <a:t>Zajištění </a:t>
            </a:r>
            <a:r>
              <a:rPr lang="cs-CZ" sz="1600" b="1" dirty="0" smtClean="0"/>
              <a:t>přímého nástupu na komunikaci pro pěší </a:t>
            </a:r>
            <a:r>
              <a:rPr lang="cs-CZ" sz="1600" dirty="0" smtClean="0"/>
              <a:t>od vyhrazených stání, tak jak je požadováno předmětnou vyhláškou. Osoba </a:t>
            </a:r>
            <a:r>
              <a:rPr lang="cs-CZ" sz="1600" dirty="0"/>
              <a:t>na  vozíku kvůli své výšce a zaparkovaným autům není vidět. </a:t>
            </a:r>
            <a:r>
              <a:rPr lang="cs-CZ" sz="1600" dirty="0" smtClean="0"/>
              <a:t>Osoba na vozíku </a:t>
            </a:r>
            <a:r>
              <a:rPr lang="cs-CZ" sz="1600" dirty="0"/>
              <a:t>při výjezdu zpoza zaparkované auto není </a:t>
            </a:r>
            <a:r>
              <a:rPr lang="cs-CZ" sz="1600" dirty="0" smtClean="0"/>
              <a:t>přijíždějícím </a:t>
            </a:r>
            <a:r>
              <a:rPr lang="cs-CZ" sz="1600" dirty="0"/>
              <a:t>řidičem auta vidět a je ho vidět až v </a:t>
            </a:r>
            <a:r>
              <a:rPr lang="cs-CZ" sz="1600" dirty="0" smtClean="0"/>
              <a:t>momentě, </a:t>
            </a:r>
            <a:r>
              <a:rPr lang="cs-CZ" sz="1600" dirty="0"/>
              <a:t>kdy se nachází na silnici. To stejné má i vozíčkář - nevidí resp. nemá rozhled, dokud nevyjede zpoza zaparkovaná auta a ocitne se na komunikaci, kde může dojít ke střetu - to je nepřípustné.</a:t>
            </a:r>
          </a:p>
        </p:txBody>
      </p:sp>
      <p:pic>
        <p:nvPicPr>
          <p:cNvPr id="19460" name="Picture 4" descr="C:\_Práce\NIPI\Obrázky\Parkování\20211109_082756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92080" y="3948632"/>
            <a:ext cx="3760925" cy="282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" descr="C:\_Práce\NIPI\Obrázky\Bytový dům\20190618_091837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193" y="121766"/>
            <a:ext cx="3432696" cy="257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632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9. Piktogramy s typem zdravotního postižení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4" name="AutoShape 4" descr="Specifické potřeby osob se zdravotním postižením v rámci cestovního ruch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8" name="AutoShape 8" descr="9. Piktogramy s typem zdravotního postižení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0" name="AutoShape 10" descr="9. Piktogramy s typem zdravotního postižení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3" name="Nadpis 1"/>
          <p:cNvSpPr txBox="1">
            <a:spLocks/>
          </p:cNvSpPr>
          <p:nvPr/>
        </p:nvSpPr>
        <p:spPr>
          <a:xfrm>
            <a:off x="565189" y="332513"/>
            <a:ext cx="8288089" cy="4123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cs-CZ" dirty="0">
              <a:solidFill>
                <a:schemeClr val="bg1"/>
              </a:solidFill>
            </a:endParaRPr>
          </a:p>
        </p:txBody>
      </p:sp>
      <p:sp>
        <p:nvSpPr>
          <p:cNvPr id="14" name="AutoShape 6" descr="13,894 Paragraph Vektorgrafiken, Cliparts und Illustrationen Kaufen - 123RF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5" name="AutoShape 8" descr="13,894 Paragraph Vektorgrafiken, Cliparts und Illustrationen Kaufen - 123RF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2" name="Nadpis 1"/>
          <p:cNvSpPr txBox="1">
            <a:spLocks/>
          </p:cNvSpPr>
          <p:nvPr/>
        </p:nvSpPr>
        <p:spPr>
          <a:xfrm>
            <a:off x="155575" y="4456093"/>
            <a:ext cx="4858681" cy="199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1600" dirty="0" smtClean="0"/>
              <a:t>Zajištění </a:t>
            </a:r>
            <a:r>
              <a:rPr lang="cs-CZ" sz="1600" b="1" dirty="0" smtClean="0"/>
              <a:t>přístupnosti k nabíjecí stanici elektromobilu</a:t>
            </a:r>
            <a:endParaRPr lang="cs-CZ" sz="1600" b="1" dirty="0">
              <a:hlinkClick r:id="rId2"/>
            </a:endParaRPr>
          </a:p>
          <a:p>
            <a:pPr algn="l"/>
            <a:r>
              <a:rPr lang="cs-CZ" sz="1600" dirty="0"/>
              <a:t>s</a:t>
            </a:r>
            <a:r>
              <a:rPr lang="cs-CZ" sz="1600" dirty="0" smtClean="0"/>
              <a:t> parametry </a:t>
            </a:r>
            <a:r>
              <a:rPr lang="cs-CZ" sz="1600" dirty="0"/>
              <a:t>vyhrazených </a:t>
            </a:r>
            <a:r>
              <a:rPr lang="cs-CZ" sz="1600" dirty="0" smtClean="0"/>
              <a:t>stání, které jsou nad rámec legislativy</a:t>
            </a:r>
            <a:endParaRPr lang="cs-CZ" sz="1600" dirty="0"/>
          </a:p>
        </p:txBody>
      </p:sp>
      <p:pic>
        <p:nvPicPr>
          <p:cNvPr id="20482" name="Picture 2" descr="C:\_Práce\NIPI\Obrázky\Parkování\IMG_20230111_103416_794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5575" y="1013388"/>
            <a:ext cx="4247936" cy="318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3" name="Picture 3" descr="C:\_Práce\NIPI\Obrázky\Parkování\20211119_112222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50152" y="1015663"/>
            <a:ext cx="4607515" cy="345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C:\_Práce\NIPI\Obrázky\Parkování\20210126_110323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4863" y="3356992"/>
            <a:ext cx="4393641" cy="329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99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C:\_Práce\NIPI\Obrázky\Chodníky\20201001_115621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3744416" cy="280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Nadpis 1"/>
          <p:cNvSpPr txBox="1">
            <a:spLocks/>
          </p:cNvSpPr>
          <p:nvPr/>
        </p:nvSpPr>
        <p:spPr>
          <a:xfrm>
            <a:off x="307927" y="2860119"/>
            <a:ext cx="2031826" cy="3737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1600" dirty="0" smtClean="0"/>
              <a:t>Naopak potom vznikají nová nezajištěná místa pro nevidomé či slabozraké. Snížení v chodníku bez kontrastu, společná pěší a pojížděná plocha, absence vodicí linie.</a:t>
            </a:r>
            <a:endParaRPr lang="cs-CZ" sz="1600" dirty="0"/>
          </a:p>
        </p:txBody>
      </p:sp>
      <p:sp>
        <p:nvSpPr>
          <p:cNvPr id="7" name="Nadpis 1"/>
          <p:cNvSpPr txBox="1">
            <a:spLocks/>
          </p:cNvSpPr>
          <p:nvPr/>
        </p:nvSpPr>
        <p:spPr>
          <a:xfrm>
            <a:off x="6433864" y="3957437"/>
            <a:ext cx="2771800" cy="199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1600" dirty="0" smtClean="0"/>
              <a:t>V 99% se nedodržují při výstavbě náhradní trasy. Chodník se prostě uzavře a není naplněn požadavek vyhlášky č398/2009 Sb. o stanovení náhradní trasy s bezbariérovými prvky a to vč. pro osoby nevidomé či slabozraké.</a:t>
            </a:r>
            <a:endParaRPr lang="cs-CZ" sz="1600" dirty="0"/>
          </a:p>
        </p:txBody>
      </p:sp>
      <p:pic>
        <p:nvPicPr>
          <p:cNvPr id="8" name="Picture 3" descr="C:\_Práce\NIPI\Obrázky\přechody a místa pro přecházení\20210610_101252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39752" y="3214645"/>
            <a:ext cx="3744416" cy="280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_Práce\NIPI\Obrázky\Chodníky\20211216_110159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5400000">
            <a:off x="5777086" y="757858"/>
            <a:ext cx="3608782" cy="270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44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6" name="Picture 10" descr="https://www.indukcni-smycky.cz/wp-content/uploads/2021/10/hlavni-3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6609" y="617537"/>
            <a:ext cx="3037549" cy="2228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Výsledek obrázku pro vtipné vstupy do objektů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>
              <a:solidFill>
                <a:prstClr val="black"/>
              </a:solidFill>
            </a:endParaRPr>
          </a:p>
        </p:txBody>
      </p:sp>
      <p:sp>
        <p:nvSpPr>
          <p:cNvPr id="6" name="AutoShape 2" descr="Výsledek obrázku pro rozbitý vstup do objektů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7" name="Nadpis 3"/>
          <p:cNvSpPr txBox="1">
            <a:spLocks/>
          </p:cNvSpPr>
          <p:nvPr/>
        </p:nvSpPr>
        <p:spPr>
          <a:xfrm>
            <a:off x="155575" y="18286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cs-CZ" dirty="0"/>
          </a:p>
        </p:txBody>
      </p:sp>
      <p:sp>
        <p:nvSpPr>
          <p:cNvPr id="9" name="Nadpis 1"/>
          <p:cNvSpPr>
            <a:spLocks noGrp="1"/>
          </p:cNvSpPr>
          <p:nvPr>
            <p:ph type="ctrTitle"/>
          </p:nvPr>
        </p:nvSpPr>
        <p:spPr>
          <a:xfrm>
            <a:off x="155575" y="3501008"/>
            <a:ext cx="4536505" cy="5136556"/>
          </a:xfrm>
        </p:spPr>
        <p:txBody>
          <a:bodyPr anchor="t" anchorCtr="0">
            <a:noAutofit/>
          </a:bodyPr>
          <a:lstStyle/>
          <a:p>
            <a:pPr algn="l"/>
            <a:r>
              <a:rPr lang="cs-CZ" sz="1600" dirty="0"/>
              <a:t>U </a:t>
            </a:r>
            <a:r>
              <a:rPr lang="cs-CZ" sz="1600" dirty="0" smtClean="0"/>
              <a:t>komunikátorů:  </a:t>
            </a:r>
            <a:r>
              <a:rPr lang="cs-CZ" sz="1600" dirty="0"/>
              <a:t/>
            </a:r>
            <a:br>
              <a:rPr lang="cs-CZ" sz="1600" dirty="0"/>
            </a:br>
            <a:r>
              <a:rPr lang="cs-CZ" sz="1600" dirty="0"/>
              <a:t>přepážky;</a:t>
            </a:r>
            <a:br>
              <a:rPr lang="cs-CZ" sz="1600" dirty="0"/>
            </a:br>
            <a:r>
              <a:rPr lang="cs-CZ" sz="1600" dirty="0"/>
              <a:t>výtahu;</a:t>
            </a:r>
            <a:br>
              <a:rPr lang="cs-CZ" sz="1600" dirty="0"/>
            </a:br>
            <a:r>
              <a:rPr lang="cs-CZ" sz="1600" dirty="0"/>
              <a:t>zvonkového tabla.</a:t>
            </a:r>
            <a:br>
              <a:rPr lang="cs-CZ" sz="1600" dirty="0"/>
            </a:br>
            <a:r>
              <a:rPr lang="cs-CZ" sz="1600" dirty="0"/>
              <a:t>Ve shromažďovacím prostoru: </a:t>
            </a:r>
            <a:br>
              <a:rPr lang="cs-CZ" sz="1600" dirty="0"/>
            </a:br>
            <a:r>
              <a:rPr lang="cs-CZ" sz="1600" dirty="0"/>
              <a:t>nad 50 osob (i zasedačka);</a:t>
            </a:r>
            <a:br>
              <a:rPr lang="cs-CZ" sz="1600" dirty="0"/>
            </a:br>
            <a:r>
              <a:rPr lang="cs-CZ" sz="1600" dirty="0"/>
              <a:t>v každém ozvučení či překladatelském servisu </a:t>
            </a:r>
            <a:br>
              <a:rPr lang="cs-CZ" sz="1600" dirty="0"/>
            </a:br>
            <a:r>
              <a:rPr lang="cs-CZ" sz="1600" dirty="0"/>
              <a:t>kin;</a:t>
            </a:r>
            <a:br>
              <a:rPr lang="cs-CZ" sz="1600" dirty="0"/>
            </a:br>
            <a:r>
              <a:rPr lang="cs-CZ" sz="1600" dirty="0"/>
              <a:t>divadel;</a:t>
            </a:r>
            <a:br>
              <a:rPr lang="cs-CZ" sz="1600" dirty="0"/>
            </a:br>
            <a:r>
              <a:rPr lang="cs-CZ" sz="1600" dirty="0"/>
              <a:t>sálů.</a:t>
            </a:r>
          </a:p>
        </p:txBody>
      </p:sp>
      <p:sp>
        <p:nvSpPr>
          <p:cNvPr id="5" name="AutoShape 4" descr="Jihlava zpřísní přidělování stání pro invalidy, řidiči si na ně jen hráli -  iDNES.c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1" name="AutoShape 6" descr="Jihlava zpřísní přidělování stání pro invalidy, řidiči si na ně jen hráli -  iDNES.c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3" name="AutoShape 12" descr="VYHRAZENÁ PARKOVACÍ STÁNÍ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4" name="AutoShape 14" descr="VYHRAZENÁ PARKOVACÍ STÁNÍ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5" name="AutoShape 16" descr="VYHRAZENÁ PARKOVACÍ STÁNÍ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4" name="AutoShape 2" descr="Systémy pro nedoslýchavé - Indukční smyčky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8" name="AutoShape 4" descr="Systémy pro nedoslýchavé - Indukční smyčky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34822" name="Picture 6" descr="Systémy pro nedoslýchavé - Indukční smyčk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1209" y="2538412"/>
            <a:ext cx="1809750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délník 9"/>
          <p:cNvSpPr/>
          <p:nvPr/>
        </p:nvSpPr>
        <p:spPr>
          <a:xfrm>
            <a:off x="155575" y="3022830"/>
            <a:ext cx="4572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2800" b="1" dirty="0"/>
              <a:t>Kde všude to musí/mělo být?</a:t>
            </a:r>
            <a:r>
              <a:rPr lang="cs-CZ" b="1" dirty="0"/>
              <a:t/>
            </a:r>
            <a:br>
              <a:rPr lang="cs-CZ" b="1" dirty="0"/>
            </a:br>
            <a:endParaRPr lang="cs-CZ" dirty="0"/>
          </a:p>
        </p:txBody>
      </p:sp>
      <p:pic>
        <p:nvPicPr>
          <p:cNvPr id="34828" name="Picture 12" descr="ABB-Welcome Mid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31918" y="3109396"/>
            <a:ext cx="1714500" cy="267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832" name="Picture 16" descr="TABLA A PŘIVOLÁVAČE - TTC TELSYS, a.s.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54104" y="160338"/>
            <a:ext cx="1908328" cy="286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utoShape 18" descr="Válka kinosálů a filmových studií. Universal chce některé své filmy uvádět  v kinech i online zároveň, kinaři se bouří - CzechCrunch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9" name="AutoShape 20" descr="Válka kinosálů a filmových studií. Universal chce některé své filmy uvádět  v kinech i online zároveň, kinaři se bouří - CzechCrunch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34838" name="Picture 22" descr="Válka kinosálů a filmových studií. Universal chce některé své filmy uvádět  v kinech i online zároveň, kinaři se bouří - CzechCrunch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7904" y="4767262"/>
            <a:ext cx="3831652" cy="203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ástupný symbol pro číslo snímk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A67E-BA49-47A0-968B-47FF386ABF57}" type="slidenum">
              <a:rPr lang="cs-CZ" smtClean="0"/>
              <a:t>5</a:t>
            </a:fld>
            <a:endParaRPr lang="cs-CZ"/>
          </a:p>
        </p:txBody>
      </p:sp>
      <p:sp>
        <p:nvSpPr>
          <p:cNvPr id="24" name="Nadpis 1"/>
          <p:cNvSpPr txBox="1">
            <a:spLocks/>
          </p:cNvSpPr>
          <p:nvPr/>
        </p:nvSpPr>
        <p:spPr>
          <a:xfrm>
            <a:off x="-71152" y="617537"/>
            <a:ext cx="2817762" cy="22288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V Olomouci je velký progres v instalaci komunikátorů umožňující indukční poslech a vznikají sály s indukční smyčkou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425112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nvelopa Office Center - Best Space in Olomouc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13973" y="4132593"/>
            <a:ext cx="4677162" cy="2630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MM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" name="AutoShape 4" descr="MM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4" name="AutoShape 6" descr="MM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5" name="AutoShape 8" descr="MM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0" name="AutoShape 10" descr="MM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1" name="AutoShape 12" descr="MM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2" name="AutoShape 14" descr="MM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3" name="AutoShape 16" descr="Ministerstvo pro místní rozvoj ČR - Domovská stránka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4" name="AutoShape 18" descr="Ministerstvo pro místní rozvoj ČR - Domovská stránka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5" name="AutoShape 20" descr="Ministerstvo pro místní rozvoj ČR - Domovská stránka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6" name="AutoShape 22" descr="Ministerstvo pro místní rozvoj ČR - Domovská stránka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9" name="Nadpis 3"/>
          <p:cNvSpPr txBox="1">
            <a:spLocks/>
          </p:cNvSpPr>
          <p:nvPr/>
        </p:nvSpPr>
        <p:spPr>
          <a:xfrm>
            <a:off x="6070512" y="1484784"/>
            <a:ext cx="282386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cs-CZ" dirty="0"/>
          </a:p>
        </p:txBody>
      </p:sp>
      <p:sp>
        <p:nvSpPr>
          <p:cNvPr id="17" name="AutoShape 2" descr="Otázky a otazníky kolem odpadů | ČAOH - Česká Asociace Odpadového  Hospodářství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2" name="AutoShape 4" descr="Otázky a otazníky kolem odpadů | ČAOH - Česká Asociace Odpadového  Hospodářství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3" name="AutoShape 6" descr="Otázky a otazníky kolem odpadů | ČAOH - Česká Asociace Odpadového  Hospodářství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4" name="AutoShape 8" descr="Otázky a otazníky kolem odpadů | ČAOH - Česká Asociace Odpadového  Hospodářství"/>
          <p:cNvSpPr>
            <a:spLocks noChangeAspect="1" noChangeArrowheads="1"/>
          </p:cNvSpPr>
          <p:nvPr/>
        </p:nvSpPr>
        <p:spPr bwMode="auto">
          <a:xfrm>
            <a:off x="2289175" y="1989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5" name="AutoShape 10" descr="Otázky a otazníky kolem odpadů | ČAOH - Česká Asociace Odpadového  Hospodářství"/>
          <p:cNvSpPr>
            <a:spLocks noChangeAspect="1" noChangeArrowheads="1"/>
          </p:cNvSpPr>
          <p:nvPr/>
        </p:nvSpPr>
        <p:spPr bwMode="auto">
          <a:xfrm>
            <a:off x="2441575" y="2141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6" name="AutoShape 12" descr="Otázky a otazníky kolem odpadů | ČAOH - Česká Asociace Odpadového  Hospodářství"/>
          <p:cNvSpPr>
            <a:spLocks noChangeAspect="1" noChangeArrowheads="1"/>
          </p:cNvSpPr>
          <p:nvPr/>
        </p:nvSpPr>
        <p:spPr bwMode="auto">
          <a:xfrm>
            <a:off x="2593975" y="2293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7" name="AutoShape 14" descr="Otázky a otazníky kolem odpadů | ČAOH - Česká Asociace Odpadového  Hospodářství"/>
          <p:cNvSpPr>
            <a:spLocks noChangeAspect="1" noChangeArrowheads="1"/>
          </p:cNvSpPr>
          <p:nvPr/>
        </p:nvSpPr>
        <p:spPr bwMode="auto">
          <a:xfrm>
            <a:off x="2746375" y="2446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8" name="AutoShape 16" descr="Otázky a otazníky kolem odpadů | ČAOH - Česká Asociace Odpadového  Hospodářství"/>
          <p:cNvSpPr>
            <a:spLocks noChangeAspect="1" noChangeArrowheads="1"/>
          </p:cNvSpPr>
          <p:nvPr/>
        </p:nvSpPr>
        <p:spPr bwMode="auto">
          <a:xfrm>
            <a:off x="2898775" y="2598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9" name="AutoShape 18" descr="Otázky a otazníky kolem odpadů | ČAOH - Česká Asociace Odpadového  Hospodářství"/>
          <p:cNvSpPr>
            <a:spLocks noChangeAspect="1" noChangeArrowheads="1"/>
          </p:cNvSpPr>
          <p:nvPr/>
        </p:nvSpPr>
        <p:spPr bwMode="auto">
          <a:xfrm>
            <a:off x="3051175" y="2751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0" name="AutoShape 20" descr="Otázky a otazníky kolem odpadů | ČAOH - Česká Asociace Odpadového  Hospodářství"/>
          <p:cNvSpPr>
            <a:spLocks noChangeAspect="1" noChangeArrowheads="1"/>
          </p:cNvSpPr>
          <p:nvPr/>
        </p:nvSpPr>
        <p:spPr bwMode="auto">
          <a:xfrm>
            <a:off x="3203575" y="2903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1" name="AutoShape 22" descr="Otázky a otazníky kolem odpadů | ČAOH - Česká Asociace Odpadového  Hospodářství"/>
          <p:cNvSpPr>
            <a:spLocks noChangeAspect="1" noChangeArrowheads="1"/>
          </p:cNvSpPr>
          <p:nvPr/>
        </p:nvSpPr>
        <p:spPr bwMode="auto">
          <a:xfrm>
            <a:off x="3355975" y="3055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7888" name="AutoShape 24" descr="Otázky a otazníky kolem odpadů | ČAOH - Česká Asociace Odpadového  Hospodářství"/>
          <p:cNvSpPr>
            <a:spLocks noChangeAspect="1" noChangeArrowheads="1"/>
          </p:cNvSpPr>
          <p:nvPr/>
        </p:nvSpPr>
        <p:spPr bwMode="auto">
          <a:xfrm>
            <a:off x="3508375" y="3208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7889" name="AutoShape 26" descr="Otázky a otazníky kolem odpadů | ČAOH - Česká Asociace Odpadového  Hospodářství"/>
          <p:cNvSpPr>
            <a:spLocks noChangeAspect="1" noChangeArrowheads="1"/>
          </p:cNvSpPr>
          <p:nvPr/>
        </p:nvSpPr>
        <p:spPr bwMode="auto">
          <a:xfrm>
            <a:off x="3660775" y="3360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7891" name="AutoShape 30" descr="Otázky a otazníky kolem odpadů | ČAOH - Česká Asociace Odpadového  Hospodářství"/>
          <p:cNvSpPr>
            <a:spLocks noChangeAspect="1" noChangeArrowheads="1"/>
          </p:cNvSpPr>
          <p:nvPr/>
        </p:nvSpPr>
        <p:spPr bwMode="auto">
          <a:xfrm>
            <a:off x="3965575" y="3665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7892" name="AutoShape 32" descr="Otázky a otazníky kolem odpadů | ČAOH - Česká Asociace Odpadového  Hospodářství"/>
          <p:cNvSpPr>
            <a:spLocks noChangeAspect="1" noChangeArrowheads="1"/>
          </p:cNvSpPr>
          <p:nvPr/>
        </p:nvSpPr>
        <p:spPr bwMode="auto">
          <a:xfrm>
            <a:off x="4117975" y="381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7893" name="AutoShape 34" descr="Otázky a otazníky kolem odpadů | ČAOH - Česká Asociace Odpadového  Hospodářství"/>
          <p:cNvSpPr>
            <a:spLocks noChangeAspect="1" noChangeArrowheads="1"/>
          </p:cNvSpPr>
          <p:nvPr/>
        </p:nvSpPr>
        <p:spPr bwMode="auto">
          <a:xfrm>
            <a:off x="4270375" y="397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7895" name="AutoShape 38" descr="Otázky a otazníky kolem odpadů | ČAOH - Česká Asociace Odpadového  Hospodářství"/>
          <p:cNvSpPr>
            <a:spLocks noChangeAspect="1" noChangeArrowheads="1"/>
          </p:cNvSpPr>
          <p:nvPr/>
        </p:nvSpPr>
        <p:spPr bwMode="auto">
          <a:xfrm>
            <a:off x="4575175" y="427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7896" name="AutoShape 40" descr="Otázky a otazníky kolem odpadů | ČAOH - Česká Asociace Odpadového  Hospodářství"/>
          <p:cNvSpPr>
            <a:spLocks noChangeAspect="1" noChangeArrowheads="1"/>
          </p:cNvSpPr>
          <p:nvPr/>
        </p:nvSpPr>
        <p:spPr bwMode="auto">
          <a:xfrm>
            <a:off x="4727575" y="442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45" name="Obdélník 44"/>
          <p:cNvSpPr/>
          <p:nvPr/>
        </p:nvSpPr>
        <p:spPr>
          <a:xfrm>
            <a:off x="107504" y="160337"/>
            <a:ext cx="5263754" cy="83099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cs-CZ" b="1" dirty="0" smtClean="0"/>
              <a:t>V Olomouci se daří prosazovat bezbariérovost  v užívání a přístupu na pracoviště resp. stavby pro </a:t>
            </a:r>
            <a:r>
              <a:rPr lang="cs-CZ" b="1" dirty="0"/>
              <a:t>výkon práce </a:t>
            </a:r>
            <a:r>
              <a:rPr lang="cs-CZ" b="1" dirty="0" smtClean="0"/>
              <a:t>pro celkově </a:t>
            </a:r>
            <a:r>
              <a:rPr lang="cs-CZ" b="1" dirty="0"/>
              <a:t>25 a více osob</a:t>
            </a:r>
            <a:endParaRPr lang="cs-CZ" dirty="0"/>
          </a:p>
        </p:txBody>
      </p:sp>
      <p:sp>
        <p:nvSpPr>
          <p:cNvPr id="38" name="Obdélník 37"/>
          <p:cNvSpPr/>
          <p:nvPr/>
        </p:nvSpPr>
        <p:spPr>
          <a:xfrm>
            <a:off x="107504" y="1340768"/>
            <a:ext cx="45695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smtClean="0"/>
              <a:t>Bezbariérovost na společné prostory, ale i Pracovní prostory, hygienických kabin a šaten;</a:t>
            </a:r>
          </a:p>
          <a:p>
            <a:r>
              <a:rPr lang="cs-CZ" sz="2000" dirty="0" smtClean="0"/>
              <a:t>Týká se to i provozů, kde je především administrativa a lehké výrobní práce;</a:t>
            </a:r>
          </a:p>
          <a:p>
            <a:r>
              <a:rPr lang="cs-CZ" sz="2000" dirty="0" smtClean="0"/>
              <a:t>Školy, kanceláře apod.</a:t>
            </a:r>
            <a:endParaRPr lang="cs-CZ" sz="1200" dirty="0" smtClean="0"/>
          </a:p>
        </p:txBody>
      </p:sp>
      <p:sp>
        <p:nvSpPr>
          <p:cNvPr id="8" name="AutoShape 4" descr="Vozíčkáři chtějí pracovat. Vhodnou práci ale shánějí špatně – FAEI.cz"/>
          <p:cNvSpPr>
            <a:spLocks noChangeAspect="1" noChangeArrowheads="1"/>
          </p:cNvSpPr>
          <p:nvPr/>
        </p:nvSpPr>
        <p:spPr bwMode="auto">
          <a:xfrm>
            <a:off x="3813175" y="3513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pic>
        <p:nvPicPr>
          <p:cNvPr id="4102" name="Picture 6" descr="Vozíčkáři chtějí pracovat. Vhodnou práci ale shánějí špatně – FAEI.cz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0912" y="1307625"/>
            <a:ext cx="4478119" cy="252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738" y="4078407"/>
            <a:ext cx="4211637" cy="2129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AA67E-BA49-47A0-968B-47FF386ABF57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509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Výsledek obrázku pro vtipné vstupy do objektů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>
              <a:solidFill>
                <a:prstClr val="black"/>
              </a:solidFill>
            </a:endParaRPr>
          </a:p>
        </p:txBody>
      </p:sp>
      <p:sp>
        <p:nvSpPr>
          <p:cNvPr id="6" name="AutoShape 2" descr="Výsledek obrázku pro rozbitý vstup do objektů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7" name="Nadpis 3"/>
          <p:cNvSpPr txBox="1">
            <a:spLocks/>
          </p:cNvSpPr>
          <p:nvPr/>
        </p:nvSpPr>
        <p:spPr>
          <a:xfrm>
            <a:off x="155575" y="18286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dirty="0" smtClean="0"/>
              <a:t>Parkovací</a:t>
            </a:r>
          </a:p>
          <a:p>
            <a:pPr algn="l"/>
            <a:r>
              <a:rPr lang="cs-CZ" dirty="0" smtClean="0"/>
              <a:t>stání</a:t>
            </a:r>
            <a:endParaRPr lang="cs-CZ" dirty="0"/>
          </a:p>
        </p:txBody>
      </p:sp>
      <p:sp>
        <p:nvSpPr>
          <p:cNvPr id="5" name="AutoShape 4" descr="Jihlava zpřísní přidělování stání pro invalidy, řidiči si na ně jen hráli -  iDNES.c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1" name="AutoShape 6" descr="Jihlava zpřísní přidělování stání pro invalidy, řidiči si na ně jen hráli -  iDNES.cz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3" name="AutoShape 12" descr="VYHRAZENÁ PARKOVACÍ STÁNÍ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4" name="AutoShape 14" descr="VYHRAZENÁ PARKOVACÍ STÁNÍ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5" name="AutoShape 16" descr="VYHRAZENÁ PARKOVACÍ STÁNÍ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8" name="Nadpis 1"/>
          <p:cNvSpPr txBox="1">
            <a:spLocks/>
          </p:cNvSpPr>
          <p:nvPr/>
        </p:nvSpPr>
        <p:spPr>
          <a:xfrm>
            <a:off x="5292080" y="3352986"/>
            <a:ext cx="3851920" cy="331637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1600" dirty="0"/>
              <a:t>PROBLÉM u BD a vyhrazených míst, která jsou navržena v garážích a ne na venkovních plochách před BD je, že musí být přístupná těmto návštěvám BD.  </a:t>
            </a:r>
          </a:p>
          <a:p>
            <a:pPr algn="l"/>
            <a:r>
              <a:rPr lang="cs-CZ" sz="1600" dirty="0" smtClean="0"/>
              <a:t>Tato </a:t>
            </a:r>
            <a:r>
              <a:rPr lang="cs-CZ" sz="1600" dirty="0"/>
              <a:t>garážová stání jsou za závorou či vjezdovými vraty a návštěva neví, že je tam pro ně navrženo místo.</a:t>
            </a:r>
          </a:p>
          <a:p>
            <a:pPr algn="l"/>
            <a:r>
              <a:rPr lang="cs-CZ" sz="1600" dirty="0" smtClean="0"/>
              <a:t>Toto vyhrazené </a:t>
            </a:r>
            <a:r>
              <a:rPr lang="cs-CZ" sz="1600" dirty="0"/>
              <a:t>místo je po kolaudaci často obsazeno rezidenty BD.</a:t>
            </a:r>
          </a:p>
          <a:p>
            <a:pPr algn="l"/>
            <a:r>
              <a:rPr lang="cs-CZ" sz="1600" dirty="0"/>
              <a:t>V garážích navíc často není možnost parkování aut s pohonem a CNG či LPG.</a:t>
            </a:r>
          </a:p>
          <a:p>
            <a:pPr algn="l"/>
            <a:r>
              <a:rPr lang="cs-CZ" sz="1600" dirty="0" smtClean="0"/>
              <a:t>Pokud je to možné je vždy </a:t>
            </a:r>
            <a:r>
              <a:rPr lang="cs-CZ" sz="1600" dirty="0"/>
              <a:t>výhodnější navrhovat parkovací návštěvnická vyhrazená stání před BD u volně přístupné komunikace.</a:t>
            </a:r>
          </a:p>
        </p:txBody>
      </p:sp>
      <p:sp>
        <p:nvSpPr>
          <p:cNvPr id="16" name="Nadpis 1"/>
          <p:cNvSpPr txBox="1">
            <a:spLocks/>
          </p:cNvSpPr>
          <p:nvPr/>
        </p:nvSpPr>
        <p:spPr>
          <a:xfrm>
            <a:off x="1069975" y="1412776"/>
            <a:ext cx="144016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cs-CZ" sz="9600" b="1" dirty="0" smtClean="0">
                <a:latin typeface="+mn-lt"/>
              </a:rPr>
              <a:t>Bytové domy</a:t>
            </a:r>
          </a:p>
          <a:p>
            <a:pPr algn="r"/>
            <a:r>
              <a:rPr lang="cs-CZ" sz="9600" b="1" dirty="0" smtClean="0">
                <a:solidFill>
                  <a:srgbClr val="FF0000"/>
                </a:solidFill>
                <a:latin typeface="+mn-lt"/>
              </a:rPr>
              <a:t>GARÁŽE</a:t>
            </a:r>
          </a:p>
          <a:p>
            <a:pPr algn="l"/>
            <a:r>
              <a:rPr lang="cs-CZ" sz="2200" b="1" i="1" dirty="0" smtClean="0"/>
              <a:t/>
            </a:r>
            <a:br>
              <a:rPr lang="cs-CZ" sz="2200" b="1" i="1" dirty="0" smtClean="0"/>
            </a:br>
            <a:r>
              <a:rPr lang="cs-CZ" sz="1100" b="1" dirty="0" smtClean="0">
                <a:solidFill>
                  <a:schemeClr val="bg1"/>
                </a:solidFill>
              </a:rPr>
              <a:t/>
            </a:r>
            <a:br>
              <a:rPr lang="cs-CZ" sz="1100" b="1" dirty="0" smtClean="0">
                <a:solidFill>
                  <a:schemeClr val="bg1"/>
                </a:solidFill>
              </a:rPr>
            </a:br>
            <a:endParaRPr lang="cs-CZ" b="1" dirty="0">
              <a:solidFill>
                <a:schemeClr val="bg1"/>
              </a:solidFill>
            </a:endParaRPr>
          </a:p>
        </p:txBody>
      </p:sp>
      <p:pic>
        <p:nvPicPr>
          <p:cNvPr id="12290" name="Picture 2" descr="Rizika bytu umístěného nad vjezdem do garáží - Novinky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7864" y="212410"/>
            <a:ext cx="5508104" cy="309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arkovací stání - Malý Háj, Praha 10 - Praha - Sbazar.cz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4567"/>
          <a:stretch/>
        </p:blipFill>
        <p:spPr bwMode="auto">
          <a:xfrm>
            <a:off x="155575" y="3071192"/>
            <a:ext cx="5044147" cy="378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398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M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" name="AutoShape 4" descr="MM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4" name="AutoShape 6" descr="MMR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5" name="AutoShape 8" descr="MM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0" name="AutoShape 10" descr="MMR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1" name="AutoShape 12" descr="MMR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2" name="AutoShape 14" descr="MMR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3" name="AutoShape 16" descr="Ministerstvo pro místní rozvoj ČR - Domovská stránka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4" name="AutoShape 18" descr="Ministerstvo pro místní rozvoj ČR - Domovská stránka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5" name="AutoShape 20" descr="Ministerstvo pro místní rozvoj ČR - Domovská stránka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6" name="AutoShape 22" descr="Ministerstvo pro místní rozvoj ČR - Domovská stránka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19" name="Nadpis 3"/>
          <p:cNvSpPr txBox="1">
            <a:spLocks/>
          </p:cNvSpPr>
          <p:nvPr/>
        </p:nvSpPr>
        <p:spPr>
          <a:xfrm>
            <a:off x="6070512" y="1484784"/>
            <a:ext cx="2823865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cs-CZ" dirty="0"/>
          </a:p>
        </p:txBody>
      </p:sp>
      <p:sp>
        <p:nvSpPr>
          <p:cNvPr id="17" name="AutoShape 2" descr="Otázky a otazníky kolem odpadů | ČAOH - Česká Asociace Odpadového  Hospodářství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2" name="AutoShape 4" descr="Otázky a otazníky kolem odpadů | ČAOH - Česká Asociace Odpadového  Hospodářství"/>
          <p:cNvSpPr>
            <a:spLocks noChangeAspect="1" noChangeArrowheads="1"/>
          </p:cNvSpPr>
          <p:nvPr/>
        </p:nvSpPr>
        <p:spPr bwMode="auto">
          <a:xfrm>
            <a:off x="1984375" y="1684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3" name="AutoShape 6" descr="Otázky a otazníky kolem odpadů | ČAOH - Česká Asociace Odpadového  Hospodářství"/>
          <p:cNvSpPr>
            <a:spLocks noChangeAspect="1" noChangeArrowheads="1"/>
          </p:cNvSpPr>
          <p:nvPr/>
        </p:nvSpPr>
        <p:spPr bwMode="auto">
          <a:xfrm>
            <a:off x="2136775" y="1836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4" name="AutoShape 8" descr="Otázky a otazníky kolem odpadů | ČAOH - Česká Asociace Odpadového  Hospodářství"/>
          <p:cNvSpPr>
            <a:spLocks noChangeAspect="1" noChangeArrowheads="1"/>
          </p:cNvSpPr>
          <p:nvPr/>
        </p:nvSpPr>
        <p:spPr bwMode="auto">
          <a:xfrm>
            <a:off x="2289175" y="1989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5" name="AutoShape 10" descr="Otázky a otazníky kolem odpadů | ČAOH - Česká Asociace Odpadového  Hospodářství"/>
          <p:cNvSpPr>
            <a:spLocks noChangeAspect="1" noChangeArrowheads="1"/>
          </p:cNvSpPr>
          <p:nvPr/>
        </p:nvSpPr>
        <p:spPr bwMode="auto">
          <a:xfrm>
            <a:off x="2441575" y="2141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6" name="AutoShape 12" descr="Otázky a otazníky kolem odpadů | ČAOH - Česká Asociace Odpadového  Hospodářství"/>
          <p:cNvSpPr>
            <a:spLocks noChangeAspect="1" noChangeArrowheads="1"/>
          </p:cNvSpPr>
          <p:nvPr/>
        </p:nvSpPr>
        <p:spPr bwMode="auto">
          <a:xfrm>
            <a:off x="2593975" y="2293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7" name="AutoShape 14" descr="Otázky a otazníky kolem odpadů | ČAOH - Česká Asociace Odpadového  Hospodářství"/>
          <p:cNvSpPr>
            <a:spLocks noChangeAspect="1" noChangeArrowheads="1"/>
          </p:cNvSpPr>
          <p:nvPr/>
        </p:nvSpPr>
        <p:spPr bwMode="auto">
          <a:xfrm>
            <a:off x="2746375" y="2446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8" name="AutoShape 16" descr="Otázky a otazníky kolem odpadů | ČAOH - Česká Asociace Odpadového  Hospodářství"/>
          <p:cNvSpPr>
            <a:spLocks noChangeAspect="1" noChangeArrowheads="1"/>
          </p:cNvSpPr>
          <p:nvPr/>
        </p:nvSpPr>
        <p:spPr bwMode="auto">
          <a:xfrm>
            <a:off x="2898775" y="2598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29" name="AutoShape 18" descr="Otázky a otazníky kolem odpadů | ČAOH - Česká Asociace Odpadového  Hospodářství"/>
          <p:cNvSpPr>
            <a:spLocks noChangeAspect="1" noChangeArrowheads="1"/>
          </p:cNvSpPr>
          <p:nvPr/>
        </p:nvSpPr>
        <p:spPr bwMode="auto">
          <a:xfrm>
            <a:off x="3051175" y="2751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0" name="AutoShape 20" descr="Otázky a otazníky kolem odpadů | ČAOH - Česká Asociace Odpadového  Hospodářství"/>
          <p:cNvSpPr>
            <a:spLocks noChangeAspect="1" noChangeArrowheads="1"/>
          </p:cNvSpPr>
          <p:nvPr/>
        </p:nvSpPr>
        <p:spPr bwMode="auto">
          <a:xfrm>
            <a:off x="3203575" y="2903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1" name="AutoShape 22" descr="Otázky a otazníky kolem odpadů | ČAOH - Česká Asociace Odpadového  Hospodářství"/>
          <p:cNvSpPr>
            <a:spLocks noChangeAspect="1" noChangeArrowheads="1"/>
          </p:cNvSpPr>
          <p:nvPr/>
        </p:nvSpPr>
        <p:spPr bwMode="auto">
          <a:xfrm>
            <a:off x="3355975" y="3055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7888" name="AutoShape 24" descr="Otázky a otazníky kolem odpadů | ČAOH - Česká Asociace Odpadového  Hospodářství"/>
          <p:cNvSpPr>
            <a:spLocks noChangeAspect="1" noChangeArrowheads="1"/>
          </p:cNvSpPr>
          <p:nvPr/>
        </p:nvSpPr>
        <p:spPr bwMode="auto">
          <a:xfrm>
            <a:off x="3508375" y="3208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7889" name="AutoShape 26" descr="Otázky a otazníky kolem odpadů | ČAOH - Česká Asociace Odpadového  Hospodářství"/>
          <p:cNvSpPr>
            <a:spLocks noChangeAspect="1" noChangeArrowheads="1"/>
          </p:cNvSpPr>
          <p:nvPr/>
        </p:nvSpPr>
        <p:spPr bwMode="auto">
          <a:xfrm>
            <a:off x="3660775" y="3360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7890" name="AutoShape 28" descr="Otázky a otazníky kolem odpadů | ČAOH - Česká Asociace Odpadového  Hospodářství"/>
          <p:cNvSpPr>
            <a:spLocks noChangeAspect="1" noChangeArrowheads="1"/>
          </p:cNvSpPr>
          <p:nvPr/>
        </p:nvSpPr>
        <p:spPr bwMode="auto">
          <a:xfrm>
            <a:off x="3813175" y="3513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7891" name="AutoShape 30" descr="Otázky a otazníky kolem odpadů | ČAOH - Česká Asociace Odpadového  Hospodářství"/>
          <p:cNvSpPr>
            <a:spLocks noChangeAspect="1" noChangeArrowheads="1"/>
          </p:cNvSpPr>
          <p:nvPr/>
        </p:nvSpPr>
        <p:spPr bwMode="auto">
          <a:xfrm>
            <a:off x="3965575" y="3665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7892" name="AutoShape 32" descr="Otázky a otazníky kolem odpadů | ČAOH - Česká Asociace Odpadového  Hospodářství"/>
          <p:cNvSpPr>
            <a:spLocks noChangeAspect="1" noChangeArrowheads="1"/>
          </p:cNvSpPr>
          <p:nvPr/>
        </p:nvSpPr>
        <p:spPr bwMode="auto">
          <a:xfrm>
            <a:off x="4117975" y="381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7893" name="AutoShape 34" descr="Otázky a otazníky kolem odpadů | ČAOH - Česká Asociace Odpadového  Hospodářství"/>
          <p:cNvSpPr>
            <a:spLocks noChangeAspect="1" noChangeArrowheads="1"/>
          </p:cNvSpPr>
          <p:nvPr/>
        </p:nvSpPr>
        <p:spPr bwMode="auto">
          <a:xfrm>
            <a:off x="4270375" y="397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7895" name="AutoShape 38" descr="Otázky a otazníky kolem odpadů | ČAOH - Česká Asociace Odpadového  Hospodářství"/>
          <p:cNvSpPr>
            <a:spLocks noChangeAspect="1" noChangeArrowheads="1"/>
          </p:cNvSpPr>
          <p:nvPr/>
        </p:nvSpPr>
        <p:spPr bwMode="auto">
          <a:xfrm>
            <a:off x="4575175" y="427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37896" name="AutoShape 40" descr="Otázky a otazníky kolem odpadů | ČAOH - Česká Asociace Odpadového  Hospodářství"/>
          <p:cNvSpPr>
            <a:spLocks noChangeAspect="1" noChangeArrowheads="1"/>
          </p:cNvSpPr>
          <p:nvPr/>
        </p:nvSpPr>
        <p:spPr bwMode="auto">
          <a:xfrm>
            <a:off x="4727575" y="442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43" name="Nadpis 1"/>
          <p:cNvSpPr>
            <a:spLocks noGrp="1"/>
          </p:cNvSpPr>
          <p:nvPr>
            <p:ph type="ctrTitle"/>
          </p:nvPr>
        </p:nvSpPr>
        <p:spPr>
          <a:xfrm>
            <a:off x="4270375" y="129108"/>
            <a:ext cx="3526944" cy="546272"/>
          </a:xfrm>
        </p:spPr>
        <p:txBody>
          <a:bodyPr anchor="t" anchorCtr="0">
            <a:noAutofit/>
          </a:bodyPr>
          <a:lstStyle/>
          <a:p>
            <a:pPr algn="l"/>
            <a:r>
              <a:rPr lang="cs-CZ" sz="2400" b="1" dirty="0" smtClean="0"/>
              <a:t>Cyklostezky v intravilánu</a:t>
            </a:r>
            <a:r>
              <a:rPr lang="cs-CZ" sz="2200" b="1" i="1" dirty="0"/>
              <a:t/>
            </a:r>
            <a:br>
              <a:rPr lang="cs-CZ" sz="2200" b="1" i="1" dirty="0"/>
            </a:br>
            <a:r>
              <a:rPr lang="cs-CZ" sz="2200" b="1" i="1" dirty="0" smtClean="0"/>
              <a:t/>
            </a:r>
            <a:br>
              <a:rPr lang="cs-CZ" sz="2200" b="1" i="1" dirty="0" smtClean="0"/>
            </a:br>
            <a:r>
              <a:rPr lang="cs-CZ" sz="1100" b="1" dirty="0" smtClean="0">
                <a:solidFill>
                  <a:schemeClr val="bg1"/>
                </a:solidFill>
              </a:rPr>
              <a:t/>
            </a:r>
            <a:br>
              <a:rPr lang="cs-CZ" sz="1100" b="1" dirty="0" smtClean="0">
                <a:solidFill>
                  <a:schemeClr val="bg1"/>
                </a:solidFill>
              </a:rPr>
            </a:br>
            <a:endParaRPr lang="cs-CZ" b="1" dirty="0">
              <a:solidFill>
                <a:schemeClr val="bg1"/>
              </a:solidFill>
            </a:endParaRPr>
          </a:p>
        </p:txBody>
      </p:sp>
      <p:sp>
        <p:nvSpPr>
          <p:cNvPr id="42" name="Obdélník 41"/>
          <p:cNvSpPr/>
          <p:nvPr/>
        </p:nvSpPr>
        <p:spPr>
          <a:xfrm>
            <a:off x="4391740" y="1606210"/>
            <a:ext cx="47206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cs-CZ" sz="1600" dirty="0">
                <a:latin typeface="+mj-lt"/>
                <a:ea typeface="+mj-ea"/>
                <a:cs typeface="+mj-cs"/>
              </a:rPr>
              <a:t>Přitom společné vedení cyklistů a chodců na jedné komunikaci je v intravilánu obce </a:t>
            </a:r>
            <a:r>
              <a:rPr lang="cs-CZ" sz="1600" dirty="0" smtClean="0">
                <a:latin typeface="+mj-lt"/>
                <a:ea typeface="+mj-ea"/>
                <a:cs typeface="+mj-cs"/>
              </a:rPr>
              <a:t>je nepřijatelné </a:t>
            </a:r>
            <a:r>
              <a:rPr lang="cs-CZ" sz="1600" dirty="0">
                <a:latin typeface="+mj-lt"/>
                <a:ea typeface="+mj-ea"/>
                <a:cs typeface="+mj-cs"/>
              </a:rPr>
              <a:t>a to dle metodiky k bodu 1.2.5. přílohy č. 2 k vyhlášce č. 398/2009 Sb</a:t>
            </a:r>
            <a:r>
              <a:rPr lang="cs-CZ" sz="1600" dirty="0" smtClean="0">
                <a:latin typeface="+mj-lt"/>
                <a:ea typeface="+mj-ea"/>
                <a:cs typeface="+mj-cs"/>
              </a:rPr>
              <a:t>.</a:t>
            </a:r>
            <a:endParaRPr lang="cs-CZ" sz="1600" dirty="0">
              <a:latin typeface="+mj-lt"/>
              <a:ea typeface="+mj-ea"/>
              <a:cs typeface="+mj-cs"/>
            </a:endParaRPr>
          </a:p>
        </p:txBody>
      </p:sp>
      <p:pic>
        <p:nvPicPr>
          <p:cNvPr id="40" name="Picture 2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33341" y="3970337"/>
            <a:ext cx="5273625" cy="2814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Nadpis 1"/>
          <p:cNvSpPr txBox="1">
            <a:spLocks/>
          </p:cNvSpPr>
          <p:nvPr/>
        </p:nvSpPr>
        <p:spPr>
          <a:xfrm>
            <a:off x="4406899" y="519628"/>
            <a:ext cx="4487477" cy="11102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cs-CZ" sz="1600" dirty="0" smtClean="0"/>
              <a:t>Nedaří se prosazovat ve větší míře dělené stezky pro cyklisty a pěší.</a:t>
            </a:r>
            <a:endParaRPr lang="cs-CZ" sz="1600" dirty="0"/>
          </a:p>
        </p:txBody>
      </p:sp>
      <p:pic>
        <p:nvPicPr>
          <p:cNvPr id="45" name="Picture 2" descr="http://www.cyklozlin.cz/wp/wp-content/uploads/2021/01/DSC08562-650x480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"/>
          <a:stretch/>
        </p:blipFill>
        <p:spPr bwMode="auto">
          <a:xfrm>
            <a:off x="5598" y="137668"/>
            <a:ext cx="4320454" cy="278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0" name="Picture 2" descr="C:\_Práce\NIPI\Obrázky\Cyklostezky\20211005_111242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014" y="3074119"/>
            <a:ext cx="4422922" cy="3316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58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um_x0020_vzniku xmlns="7aea5b64-986d-4ed0-9f25-146f1d978e9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3A71DC738674B4893D02C4CA0E22FAC" ma:contentTypeVersion="6" ma:contentTypeDescription="Vytvořit nový dokument" ma:contentTypeScope="" ma:versionID="a10d2442972f6aea282a9bd37d066590">
  <xsd:schema xmlns:xsd="http://www.w3.org/2001/XMLSchema" xmlns:xs="http://www.w3.org/2001/XMLSchema" xmlns:p="http://schemas.microsoft.com/office/2006/metadata/properties" xmlns:ns2="7aea5b64-986d-4ed0-9f25-146f1d978e98" targetNamespace="http://schemas.microsoft.com/office/2006/metadata/properties" ma:root="true" ma:fieldsID="59a29dd26b28b9f2e04c9198312141b3" ns2:_="">
    <xsd:import namespace="7aea5b64-986d-4ed0-9f25-146f1d978e98"/>
    <xsd:element name="properties">
      <xsd:complexType>
        <xsd:sequence>
          <xsd:element name="documentManagement">
            <xsd:complexType>
              <xsd:all>
                <xsd:element ref="ns2:datum_x0020_vzniku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ea5b64-986d-4ed0-9f25-146f1d978e98" elementFormDefault="qualified">
    <xsd:import namespace="http://schemas.microsoft.com/office/2006/documentManagement/types"/>
    <xsd:import namespace="http://schemas.microsoft.com/office/infopath/2007/PartnerControls"/>
    <xsd:element name="datum_x0020_vzniku" ma:index="8" nillable="true" ma:displayName="datum vzniku" ma:internalName="datum_x0020_vzniku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454A17-E9E0-4109-B076-E6322790D9CC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7aea5b64-986d-4ed0-9f25-146f1d978e98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E6D5FA9-B5FF-4BBF-A59E-AF59022854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ea5b64-986d-4ed0-9f25-146f1d978e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F64968-4374-47D7-8562-9F2D89DD8F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4689</TotalTime>
  <Words>463</Words>
  <Application>Microsoft Office PowerPoint</Application>
  <PresentationFormat>Předvádění na obrazovce (4:3)</PresentationFormat>
  <Paragraphs>28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Calibri</vt:lpstr>
      <vt:lpstr>Motiv systému Office</vt:lpstr>
      <vt:lpstr>1_Motiv systému Office</vt:lpstr>
      <vt:lpstr>PRAKTICKÉ POZNATKY Z HLEDISKA PŘÍSTUPNOSTI  </vt:lpstr>
      <vt:lpstr>Prezentace aplikace PowerPoint</vt:lpstr>
      <vt:lpstr>Prezentace aplikace PowerPoint</vt:lpstr>
      <vt:lpstr>Prezentace aplikace PowerPoint</vt:lpstr>
      <vt:lpstr>U komunikátorů:   přepážky; výtahu; zvonkového tabla. Ve shromažďovacím prostoru:  nad 50 osob (i zasedačka); v každém ozvučení či překladatelském servisu  kin; divadel; sálů.</vt:lpstr>
      <vt:lpstr>Prezentace aplikace PowerPoint</vt:lpstr>
      <vt:lpstr>Prezentace aplikace PowerPoint</vt:lpstr>
      <vt:lpstr>Cyklostezky v intravilánu   </vt:lpstr>
    </vt:vector>
  </TitlesOfParts>
  <Company>Ponzio Polska sp.z o.o.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Nejčastější nedostatky  v projektové dokumentaci  a při realizaci stavby</dc:title>
  <dc:creator>petrN</dc:creator>
  <cp:lastModifiedBy>KVOP\test</cp:lastModifiedBy>
  <cp:revision>112</cp:revision>
  <dcterms:created xsi:type="dcterms:W3CDTF">2019-05-30T17:13:28Z</dcterms:created>
  <dcterms:modified xsi:type="dcterms:W3CDTF">2023-11-28T13:11:49Z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0x010100D3A71DC738674B4893D02C4CA0E22FAC</vt:lpwstr>
  </property>
</Properties>
</file>