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0" r:id="rId5"/>
    <p:sldId id="281" r:id="rId6"/>
    <p:sldId id="283" r:id="rId7"/>
    <p:sldId id="329" r:id="rId8"/>
    <p:sldId id="320" r:id="rId9"/>
    <p:sldId id="321" r:id="rId10"/>
    <p:sldId id="288" r:id="rId11"/>
    <p:sldId id="322" r:id="rId12"/>
    <p:sldId id="323" r:id="rId13"/>
    <p:sldId id="324" r:id="rId14"/>
    <p:sldId id="325" r:id="rId15"/>
    <p:sldId id="327" r:id="rId16"/>
    <p:sldId id="328" r:id="rId17"/>
    <p:sldId id="282" r:id="rId18"/>
  </p:sldIdLst>
  <p:sldSz cx="9144000" cy="6858000" type="screen4x3"/>
  <p:notesSz cx="9931400" cy="67945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ečný Jakub Mgr." initials="KJM" lastIdx="1" clrIdx="0">
    <p:extLst>
      <p:ext uri="{19B8F6BF-5375-455C-9EA6-DF929625EA0E}">
        <p15:presenceInfo xmlns:p15="http://schemas.microsoft.com/office/powerpoint/2012/main" userId="S-1-5-21-2035645786-17368902-4547331-104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546"/>
    <a:srgbClr val="008276"/>
    <a:srgbClr val="FF7D28"/>
    <a:srgbClr val="AFC32D"/>
    <a:srgbClr val="005F8C"/>
    <a:srgbClr val="9C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5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obobory\OSSM_28.1.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ST%20-%20bezbari&#233;rovost\Content_Export_bezbarierovost_ORP_BEZBAORP%20(2)_&#269;i&#353;t&#283;n&#237;_11.12.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ecny\Desktop\ST%20-%20bezbari&#233;rovost\kraje_&#269;i&#353;t&#283;n&#237;.xls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ST%20-%20bezbari&#233;rovost\kraje_&#269;i&#353;t&#283;n&#237;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ecny\Desktop\ST%20-%20bezbari&#233;rovost\kraje_&#269;i&#353;t&#283;n&#237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ecny\Desktop\ST%20-%20bezbari&#233;rovost\kraje_&#269;i&#353;t&#283;n&#237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ecny\Desktop\ST%20-%20bezbari&#233;rovost\Content_Export_bezbarierovost_ORP_BEZBAORP%20(2)_&#269;i&#353;t&#283;n&#237;_10.12.2.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obobory\OSSM_28.1.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ST%20-%20bezbari&#233;rovost\Content_Export_bezbarierovost_ORP_BEZBAORP%20(2)_&#269;i&#353;t&#283;n&#237;_11.12.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obobory\OSSM_28.1.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ecny\Desktop\ST%20-%20bezbari&#233;rovost\Content_Export_bezbarierovost_ORP_BEZBAORP%20(2)_&#269;i&#353;t&#283;n&#237;_11.12.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obobory\OSSM_28.1.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necny\Desktop\ST%20-%20bezbari&#233;rovost\Content_Export_bezbarierovost_ORP_BEZBAORP%20(2)_&#269;i&#353;t&#283;n&#237;_11.12.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necny\Desktop\ST%20-%20bezbari&#233;rovost\Content_Export_bezbarierovost_ORP_BEZBAORP%20(2)_&#269;i&#353;t&#283;n&#237;_11.12.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="0" i="0" u="none" strike="noStrik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Organizace hájící zájmy lidí s postižením, s kterými obecné stavební úřady spolupracovaly v otázkách posuzování bezbariérovosti v letech 2017–2021 (N=165) </a:t>
            </a:r>
            <a:endParaRPr lang="cs-CZ" sz="1800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C64CD43-34FE-4CC7-B617-8832A1E4988D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242-4D19-BC3F-B78A20CEBF8E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E2D2CD3-88E9-4EBC-BF1B-C65A51AB6A22}" type="VALUE">
                      <a:rPr lang="en-US"/>
                      <a:pPr/>
                      <a:t>[HODNOTA]</a:t>
                    </a:fld>
                    <a:r>
                      <a:rPr lang="en-US"/>
                      <a:t> (7 %)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42-4D19-BC3F-B78A20CEBF8E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AEF5B50-7D20-4180-860D-6742CE5EE9CA}" type="VALUE">
                      <a:rPr lang="en-US"/>
                      <a:pPr/>
                      <a:t>[HODNOTA]</a:t>
                    </a:fld>
                    <a:r>
                      <a:rPr lang="en-US"/>
                      <a:t> (1 %)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242-4D19-BC3F-B78A20CEBF8E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902DFC3-9053-4624-BF0E-A4A628C0545C}" type="VALUE">
                      <a:rPr lang="en-US"/>
                      <a:pPr/>
                      <a:t>[HODNOTA]</a:t>
                    </a:fld>
                    <a:r>
                      <a:rPr lang="en-US"/>
                      <a:t> (1 %)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42-4D19-BC3F-B78A20CEBF8E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63D7323-8F3F-41E8-844F-26C2423550E4}" type="VALUE">
                      <a:rPr lang="en-US"/>
                      <a:pPr/>
                      <a:t>[HODNOTA]</a:t>
                    </a:fld>
                    <a:r>
                      <a:rPr lang="en-US"/>
                      <a:t> (1 %)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242-4D19-BC3F-B78A20CEBF8E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AD659054-9350-469C-B978-8765C1093DA8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42-4D19-BC3F-B78A20CEBF8E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B3879FC4-B1DA-499A-B748-9F610E2DED13}" type="VALUE">
                      <a:rPr lang="en-US"/>
                      <a:pPr/>
                      <a:t>[HODNOTA]</a:t>
                    </a:fld>
                    <a:r>
                      <a:rPr lang="en-US"/>
                      <a:t> (95 %)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242-4D19-BC3F-B78A20CEBF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NGO!$CS$19:$CS$25</c:f>
              <c:strCache>
                <c:ptCount val="7"/>
                <c:pt idx="0">
                  <c:v>Bez odpovědi</c:v>
                </c:pt>
                <c:pt idx="1">
                  <c:v>Jiné </c:v>
                </c:pt>
                <c:pt idx="2">
                  <c:v>Ostravská organizace vozíčkářů</c:v>
                </c:pt>
                <c:pt idx="3">
                  <c:v>Tyfloservis</c:v>
                </c:pt>
                <c:pt idx="4">
                  <c:v>TyfloCentrum Brno</c:v>
                </c:pt>
                <c:pt idx="5">
                  <c:v>Česká abilympijská asociace</c:v>
                </c:pt>
                <c:pt idx="6">
                  <c:v>NIPI ČR</c:v>
                </c:pt>
              </c:strCache>
            </c:strRef>
          </c:cat>
          <c:val>
            <c:numRef>
              <c:f>NGO!$CT$19:$CT$25</c:f>
              <c:numCache>
                <c:formatCode>General</c:formatCode>
                <c:ptCount val="7"/>
                <c:pt idx="0">
                  <c:v>4</c:v>
                </c:pt>
                <c:pt idx="1">
                  <c:v>12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242-4D19-BC3F-B78A20CEB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1066088"/>
        <c:axId val="1"/>
      </c:barChart>
      <c:catAx>
        <c:axId val="341066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41066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cs-CZ" sz="18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Posuzování bezbariérovosti staveb na odvolacích stavebních úřadech v období od 1. 1. 2018 do 30. 9. 2021 (N=17)</a:t>
            </a:r>
            <a:endParaRPr lang="cs-CZ" sz="1800" b="0" baseline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0C-4367-8B25-159B45493DE6}"/>
              </c:ext>
            </c:extLst>
          </c:dPt>
          <c:dPt>
            <c:idx val="1"/>
            <c:bubble3D val="0"/>
            <c:spPr>
              <a:solidFill>
                <a:srgbClr val="AA05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0C-4367-8B25-159B45493DE6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70BECE84-C173-4871-A5C8-CC90C3B39B86}" type="VALUE">
                      <a:rPr lang="en-US"/>
                      <a:pPr/>
                      <a:t>[HODNOTA]</a:t>
                    </a:fld>
                    <a:r>
                      <a:rPr lang="en-US"/>
                      <a:t> (71 %)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50C-4367-8B25-159B45493DE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8C213DD3-D5B1-458B-AD87-7DA209702681}" type="VALUE">
                      <a:rPr lang="en-US"/>
                      <a:pPr/>
                      <a:t>[HODNOTA]</a:t>
                    </a:fld>
                    <a:r>
                      <a:rPr lang="en-US"/>
                      <a:t> (29 %)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50C-4367-8B25-159B45493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posuzovali!$J$15:$J$16</c:f>
              <c:strCache>
                <c:ptCount val="2"/>
                <c:pt idx="0">
                  <c:v>Ano, posuzovali bezbariérovost</c:v>
                </c:pt>
                <c:pt idx="1">
                  <c:v>Ne, neposuzovali bezbariérovost</c:v>
                </c:pt>
              </c:strCache>
            </c:strRef>
          </c:cat>
          <c:val>
            <c:numRef>
              <c:f>posuzovali!$K$15:$K$16</c:f>
              <c:numCache>
                <c:formatCode>General</c:formatCode>
                <c:ptCount val="2"/>
                <c:pt idx="0">
                  <c:v>12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0C-4367-8B25-159B45493DE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aseline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Počet posuzovaných případů bezbariérovosti staveb na odvolacích stavebních úřadech v období od 1. 1. 2018 do 30. 9. 2021 (N=12)</a:t>
            </a:r>
            <a:endParaRPr lang="cs-CZ" sz="1800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úřad nevede evidenci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76B-434E-8E37-F71F57D3543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úřad nevede</a:t>
                    </a:r>
                    <a:r>
                      <a:rPr lang="en-US" baseline="0"/>
                      <a:t> evidenci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76B-434E-8E37-F71F57D3543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4F74D182-A40C-43FF-AD25-434BD47CB300}" type="VALUE">
                      <a:rPr lang="en-US"/>
                      <a:pPr/>
                      <a:t>[HODNOTA]</a:t>
                    </a:fld>
                    <a:r>
                      <a:rPr lang="en-US"/>
                      <a:t> (&lt; 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76B-434E-8E37-F71F57D3543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65EDAE39-67D8-499D-9AFE-B30868FF8DEE}" type="VALUE">
                      <a:rPr lang="en-US"/>
                      <a:pPr/>
                      <a:t>[HODNOTA]</a:t>
                    </a:fld>
                    <a:r>
                      <a:rPr lang="en-US"/>
                      <a:t> (&lt; 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76B-434E-8E37-F71F57D3543A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CCF07AD0-10E8-4076-96BE-9398AE6BB18A}" type="VALUE">
                      <a:rPr lang="en-US"/>
                      <a:pPr/>
                      <a:t>[HODNOTA]</a:t>
                    </a:fld>
                    <a:r>
                      <a:rPr lang="en-US"/>
                      <a:t> (&lt; 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76B-434E-8E37-F71F57D3543A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7CA4A0EC-866C-4F0C-BD46-C900C3C2F285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76B-434E-8E37-F71F57D3543A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96DC03AA-4DEC-4A8B-A4B3-2FE466BD0480}" type="VALUE">
                      <a:rPr lang="en-US"/>
                      <a:pPr/>
                      <a:t>[HODNOTA]</a:t>
                    </a:fld>
                    <a:r>
                      <a:rPr lang="en-US"/>
                      <a:t> (3 %)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76B-434E-8E37-F71F57D3543A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8D20A8F8-2E9D-4784-85F1-8277AD86E6D6}" type="VALUE">
                      <a:rPr lang="en-US"/>
                      <a:pPr/>
                      <a:t>[HODNOTA]</a:t>
                    </a:fld>
                    <a:r>
                      <a:rPr lang="en-US"/>
                      <a:t> (3 %)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76B-434E-8E37-F71F57D3543A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E0D63F67-8972-4807-A167-E4F8987DE2CA}" type="VALUE">
                      <a:rPr lang="en-US"/>
                      <a:pPr/>
                      <a:t>[HODNOTA]</a:t>
                    </a:fld>
                    <a:r>
                      <a:rPr lang="en-US"/>
                      <a:t> (4 %)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F76B-434E-8E37-F71F57D3543A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BE1652F6-A392-4D9F-B593-BBB90AF717DE}" type="VALUE">
                      <a:rPr lang="en-US"/>
                      <a:pPr/>
                      <a:t>[HODNOTA]</a:t>
                    </a:fld>
                    <a:r>
                      <a:rPr lang="en-US"/>
                      <a:t> (14 %)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76B-434E-8E37-F71F57D3543A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784D99F8-F0F3-41E9-ACBC-CC18CCA03485}" type="VALUE">
                      <a:rPr lang="en-US"/>
                      <a:pPr/>
                      <a:t>[HODNOTA]</a:t>
                    </a:fld>
                    <a:r>
                      <a:rPr lang="en-US"/>
                      <a:t> (17 %)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F76B-434E-8E37-F71F57D3543A}"/>
                </c:ext>
              </c:extLst>
            </c:dLbl>
            <c:dLbl>
              <c:idx val="11"/>
              <c:layout/>
              <c:tx>
                <c:rich>
                  <a:bodyPr/>
                  <a:lstStyle/>
                  <a:p>
                    <a:fld id="{C81B574B-3ED9-4DCA-B967-CBC4525B7B01}" type="VALUE">
                      <a:rPr lang="en-US"/>
                      <a:pPr/>
                      <a:t>[HODNOTA]</a:t>
                    </a:fld>
                    <a:r>
                      <a:rPr lang="en-US"/>
                      <a:t> (55 %)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76B-434E-8E37-F71F57D354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kolik!$J$14:$J$25</c:f>
              <c:strCache>
                <c:ptCount val="12"/>
                <c:pt idx="0">
                  <c:v>Krajský úřad Jihomoravského kraje</c:v>
                </c:pt>
                <c:pt idx="1">
                  <c:v>Krajský úřad Moravskoslezského kraje</c:v>
                </c:pt>
                <c:pt idx="2">
                  <c:v>Krajský úřad Kraje Vysočina</c:v>
                </c:pt>
                <c:pt idx="3">
                  <c:v>Krajský úřad Plzeňského kraje</c:v>
                </c:pt>
                <c:pt idx="4">
                  <c:v>Krajský úřad Karlovarského kraje</c:v>
                </c:pt>
                <c:pt idx="5">
                  <c:v>Krajský úřad Zlínského kraje</c:v>
                </c:pt>
                <c:pt idx="6">
                  <c:v>Magistrát města Brna</c:v>
                </c:pt>
                <c:pt idx="7">
                  <c:v>Krajský úřad Libereckého kraje</c:v>
                </c:pt>
                <c:pt idx="8">
                  <c:v>Krajský úřad Pardubického kraje</c:v>
                </c:pt>
                <c:pt idx="9">
                  <c:v>Krajský úřad Jihočeského kraje</c:v>
                </c:pt>
                <c:pt idx="10">
                  <c:v>Krajský úřad Královéhradeckého kraje</c:v>
                </c:pt>
                <c:pt idx="11">
                  <c:v>Magistrát hlavního města Prahy</c:v>
                </c:pt>
              </c:strCache>
            </c:strRef>
          </c:cat>
          <c:val>
            <c:numRef>
              <c:f>kolik!$K$14:$K$25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13</c:v>
                </c:pt>
                <c:pt idx="6">
                  <c:v>19</c:v>
                </c:pt>
                <c:pt idx="7">
                  <c:v>21</c:v>
                </c:pt>
                <c:pt idx="8">
                  <c:v>29</c:v>
                </c:pt>
                <c:pt idx="9">
                  <c:v>93</c:v>
                </c:pt>
                <c:pt idx="10">
                  <c:v>112</c:v>
                </c:pt>
                <c:pt idx="11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76B-434E-8E37-F71F57D354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2182704"/>
        <c:axId val="1"/>
      </c:barChart>
      <c:catAx>
        <c:axId val="30218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218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cs-CZ" sz="1800" b="0" i="0" u="none" strike="noStrike" baseline="0" dirty="0" smtClean="0">
                <a:solidFill>
                  <a:schemeClr val="accent6"/>
                </a:solidFill>
                <a:effectLst/>
              </a:rPr>
              <a:t>Spolupráce odvolacích stavebních úřadů s organizacemi hájícími zájmy lidí s postižením v otázkách bezbariérovosti v letech 2017–2021 (N=17) </a:t>
            </a:r>
            <a:endParaRPr lang="cs-CZ" sz="1800" b="0" baseline="0" dirty="0">
              <a:solidFill>
                <a:schemeClr val="accent6"/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8-4562-BE8A-7D9D9F7FC5CC}"/>
              </c:ext>
            </c:extLst>
          </c:dPt>
          <c:dPt>
            <c:idx val="1"/>
            <c:bubble3D val="0"/>
            <c:spPr>
              <a:solidFill>
                <a:srgbClr val="AA05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8-4562-BE8A-7D9D9F7FC5CC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28F0F956-9EFB-4A69-8758-D744CCEFB9CC}" type="VALUE">
                      <a:rPr lang="en-US"/>
                      <a:pPr/>
                      <a:t>[HODNOTA]</a:t>
                    </a:fld>
                    <a:r>
                      <a:rPr lang="en-US"/>
                      <a:t> (59 %)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088-4562-BE8A-7D9D9F7FC5C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DFB7CF5-CFF8-4512-A83A-6D577779EADF}" type="VALUE">
                      <a:rPr lang="en-US"/>
                      <a:pPr/>
                      <a:t>[HODNOTA]</a:t>
                    </a:fld>
                    <a:r>
                      <a:rPr lang="en-US"/>
                      <a:t> (41 %)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088-4562-BE8A-7D9D9F7FC5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NNO!$L$17:$L$18</c:f>
              <c:strCache>
                <c:ptCount val="2"/>
                <c:pt idx="0">
                  <c:v>Ano, spolupracovali jsme </c:v>
                </c:pt>
                <c:pt idx="1">
                  <c:v>Ne, nespolupracovali jsme </c:v>
                </c:pt>
              </c:strCache>
            </c:strRef>
          </c:cat>
          <c:val>
            <c:numRef>
              <c:f>NNO!$M$17:$M$18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88-4562-BE8A-7D9D9F7FC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cs-CZ" sz="1800" b="0" i="0" u="none" strike="noStrike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Organizace hájící zájmy lidí s postižením, s kterými odvolací stavební úřady spolupracovaly v otázkách posuzování bezbariérovosti v letech 2017–2021 (N=10) </a:t>
            </a:r>
            <a:endParaRPr lang="cs-CZ" b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C135DAF-9832-4C7D-AC5B-FA656DE067BB}" type="VALUE">
                      <a:rPr lang="en-US"/>
                      <a:pPr/>
                      <a:t>[HODNOTA]</a:t>
                    </a:fld>
                    <a:r>
                      <a:rPr lang="en-US"/>
                      <a:t> (90 %)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506-4AE8-8804-134611A66A47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1DF0D2C0-80F3-4B90-BFC9-FE4E65EECB92}" type="VALUE">
                      <a:rPr lang="en-US"/>
                      <a:pPr/>
                      <a:t>[HODNOTA]</a:t>
                    </a:fld>
                    <a:r>
                      <a:rPr lang="en-US"/>
                      <a:t> (40 %)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506-4AE8-8804-134611A66A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NNO!$R$14:$R$15</c:f>
              <c:strCache>
                <c:ptCount val="2"/>
                <c:pt idx="0">
                  <c:v>NIPI ČR</c:v>
                </c:pt>
                <c:pt idx="1">
                  <c:v>NRZP ČR</c:v>
                </c:pt>
              </c:strCache>
            </c:strRef>
          </c:cat>
          <c:val>
            <c:numRef>
              <c:f>NNO!$S$14:$S$15</c:f>
              <c:numCache>
                <c:formatCode>General</c:formatCode>
                <c:ptCount val="2"/>
                <c:pt idx="0">
                  <c:v>9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6-4AE8-8804-134611A66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683112"/>
        <c:axId val="1"/>
      </c:barChart>
      <c:catAx>
        <c:axId val="30168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6831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/>
            </a:pPr>
            <a:r>
              <a:rPr lang="cs-CZ" sz="1800" b="0" i="0" u="none" strike="noStrike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Posuzování bezbariérovosti staveb na stavebních úřadech ORP v období od 1. 1. 2018 do 30. 9. 2021 (N=239)</a:t>
            </a:r>
            <a:endParaRPr lang="cs-CZ" b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9653524375806151"/>
          <c:y val="0.23669580648134059"/>
          <c:w val="0.36252243229831171"/>
          <c:h val="0.6218717919592970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BC-4A66-835D-5719C476AAA2}"/>
              </c:ext>
            </c:extLst>
          </c:dPt>
          <c:dPt>
            <c:idx val="1"/>
            <c:bubble3D val="0"/>
            <c:spPr>
              <a:solidFill>
                <a:srgbClr val="AA05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BC-4A66-835D-5719C476AA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BC-4A66-835D-5719C476AAA2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D3C80FD-27B9-4092-BCEB-193DD25F1E53}" type="VALUE">
                      <a:rPr lang="en-US" sz="120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[HODNOTA]</a:t>
                    </a:fld>
                    <a:r>
                      <a:rPr lang="en-US" sz="1200">
                        <a:solidFill>
                          <a:schemeClr val="bg1"/>
                        </a:solidFill>
                      </a:rPr>
                      <a:t> (87 %)</a:t>
                    </a:r>
                  </a:p>
                </c:rich>
              </c:tx>
              <c:spPr>
                <a:noFill/>
                <a:ln w="25400">
                  <a:noFill/>
                </a:ln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BC-4A66-835D-5719C476AAA2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7E02C80-C6D5-44D9-BD3A-D088D929449C}" type="VALUE">
                      <a:rPr lang="en-US" sz="120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[HODNOTA]</a:t>
                    </a:fld>
                    <a:r>
                      <a:rPr lang="en-US" sz="1200">
                        <a:solidFill>
                          <a:schemeClr val="bg1"/>
                        </a:solidFill>
                      </a:rPr>
                      <a:t> (13 %)</a:t>
                    </a:r>
                  </a:p>
                </c:rich>
              </c:tx>
              <c:spPr>
                <a:noFill/>
                <a:ln w="25400">
                  <a:noFill/>
                </a:ln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BC-4A66-835D-5719C476AAA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2C91BD2-AF3F-4D5B-811D-71F284956CA0}" type="VALUE">
                      <a:rPr lang="en-US"/>
                      <a:pPr/>
                      <a:t>[HODNOTA]</a:t>
                    </a:fld>
                    <a:r>
                      <a:rPr lang="en-US"/>
                      <a:t> (&lt; 1 %)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1BC-4A66-835D-5719C476AAA2}"/>
                </c:ext>
              </c:extLst>
            </c:dLbl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posuzovali!$L$244:$L$246</c:f>
              <c:strCache>
                <c:ptCount val="3"/>
                <c:pt idx="0">
                  <c:v>Ano, posuzovali bezbariérovost </c:v>
                </c:pt>
                <c:pt idx="1">
                  <c:v>Ne, neposuzovali bezbariérovost </c:v>
                </c:pt>
                <c:pt idx="2">
                  <c:v>Bez odpovědi</c:v>
                </c:pt>
              </c:strCache>
            </c:strRef>
          </c:cat>
          <c:val>
            <c:numRef>
              <c:f>posuzovali!$M$244:$M$246</c:f>
              <c:numCache>
                <c:formatCode>General</c:formatCode>
                <c:ptCount val="3"/>
                <c:pt idx="0">
                  <c:v>208</c:v>
                </c:pt>
                <c:pt idx="1">
                  <c:v>30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BC-4A66-835D-5719C476A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"/>
          <c:y val="0.83937539782383641"/>
          <c:w val="0.99959433209346615"/>
          <c:h val="0.13779267511214077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800" b="0" i="0" u="none" strike="noStrike" baseline="0" dirty="0" smtClean="0">
                <a:effectLst/>
              </a:rPr>
              <a:t>Počet posuzovaných případů bezbariérovosti staveb na stavebních úřadech ORP v období od 1. 1. 2018 do 30. 9. 2021 (N=208)</a:t>
            </a:r>
            <a:endParaRPr lang="cs-CZ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66C90EBA-E323-489F-87A3-6899F452F4DF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168-4084-958D-242DDA006F3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F85D358-83BD-42A4-A175-C8310F44AFDC}" type="VALUE">
                      <a:rPr lang="en-US"/>
                      <a:pPr/>
                      <a:t>[HODNOTA]</a:t>
                    </a:fld>
                    <a:r>
                      <a:rPr lang="en-US"/>
                      <a:t> (1 %)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168-4084-958D-242DDA006F3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EA2C47EF-455C-4581-A25B-647B6614004B}" type="VALUE">
                      <a:rPr lang="en-US"/>
                      <a:pPr/>
                      <a:t>[HODNOTA]</a:t>
                    </a:fld>
                    <a:r>
                      <a:rPr lang="en-US"/>
                      <a:t> (7 %)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168-4084-958D-242DDA006F3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FA386FFA-0D2A-4780-9F22-52B77568F454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168-4084-958D-242DDA006F3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9AED910-4DE5-4B54-92E5-4E7FAD6FADA6}" type="VALUE">
                      <a:rPr lang="en-US"/>
                      <a:pPr/>
                      <a:t>[HODNOTA]</a:t>
                    </a:fld>
                    <a:r>
                      <a:rPr lang="en-US"/>
                      <a:t> (1 %)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168-4084-958D-242DDA006F3B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1B023F6E-C681-4884-B12E-4D5C9F57E15A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168-4084-958D-242DDA006F3B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98EB4B51-673A-4B9D-A49E-B5D2F3EB586C}" type="VALUE">
                      <a:rPr lang="en-US"/>
                      <a:pPr/>
                      <a:t>[HODNOTA]</a:t>
                    </a:fld>
                    <a:r>
                      <a:rPr lang="en-US"/>
                      <a:t> (17 %)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3168-4084-958D-242DDA006F3B}"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fld id="{C5B424BF-90FA-48D3-AA4E-F35A8439BDC6}" type="VALUE">
                      <a:rPr lang="en-US"/>
                      <a:pPr/>
                      <a:t>[HODNOTA]</a:t>
                    </a:fld>
                    <a:r>
                      <a:rPr lang="en-US"/>
                      <a:t> (13 %)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168-4084-958D-242DDA006F3B}"/>
                </c:ext>
              </c:extLst>
            </c:dLbl>
            <c:dLbl>
              <c:idx val="8"/>
              <c:layout/>
              <c:tx>
                <c:rich>
                  <a:bodyPr/>
                  <a:lstStyle/>
                  <a:p>
                    <a:fld id="{56446B07-7514-45D5-8B8C-49C5DF5B122B}" type="VALUE">
                      <a:rPr lang="en-US"/>
                      <a:pPr/>
                      <a:t>[HODNOTA]</a:t>
                    </a:fld>
                    <a:r>
                      <a:rPr lang="en-US"/>
                      <a:t> (14 %)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3168-4084-958D-242DDA006F3B}"/>
                </c:ext>
              </c:extLst>
            </c:dLbl>
            <c:dLbl>
              <c:idx val="9"/>
              <c:layout/>
              <c:tx>
                <c:rich>
                  <a:bodyPr/>
                  <a:lstStyle/>
                  <a:p>
                    <a:fld id="{CD4656F5-7460-43FD-9B47-86EA5FECA107}" type="VALUE">
                      <a:rPr lang="en-US"/>
                      <a:pPr/>
                      <a:t>[HODNOTA]</a:t>
                    </a:fld>
                    <a:r>
                      <a:rPr lang="en-US"/>
                      <a:t> (23 %)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3168-4084-958D-242DDA006F3B}"/>
                </c:ext>
              </c:extLst>
            </c:dLbl>
            <c:dLbl>
              <c:idx val="10"/>
              <c:layout/>
              <c:tx>
                <c:rich>
                  <a:bodyPr/>
                  <a:lstStyle/>
                  <a:p>
                    <a:fld id="{7E5F25A0-C28A-45C8-96B3-B0634FEDDD34}" type="VALUE">
                      <a:rPr lang="en-US"/>
                      <a:pPr/>
                      <a:t>[HODNOTA]</a:t>
                    </a:fld>
                    <a:r>
                      <a:rPr lang="en-US"/>
                      <a:t> (15 %)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3168-4084-958D-242DDA006F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kolik!$K$253:$K$263</c:f>
              <c:strCache>
                <c:ptCount val="11"/>
                <c:pt idx="0">
                  <c:v>Bez odpovědi</c:v>
                </c:pt>
                <c:pt idx="1">
                  <c:v>Jiné</c:v>
                </c:pt>
                <c:pt idx="2">
                  <c:v>Úřad nevede evidenci</c:v>
                </c:pt>
                <c:pt idx="3">
                  <c:v>Více než 1000</c:v>
                </c:pt>
                <c:pt idx="4">
                  <c:v>501–1000</c:v>
                </c:pt>
                <c:pt idx="5">
                  <c:v>301–500</c:v>
                </c:pt>
                <c:pt idx="6">
                  <c:v>101–300</c:v>
                </c:pt>
                <c:pt idx="7">
                  <c:v>51–100</c:v>
                </c:pt>
                <c:pt idx="8">
                  <c:v>31–50</c:v>
                </c:pt>
                <c:pt idx="9">
                  <c:v>10–30</c:v>
                </c:pt>
                <c:pt idx="10">
                  <c:v>Méně než deset</c:v>
                </c:pt>
              </c:strCache>
            </c:strRef>
          </c:cat>
          <c:val>
            <c:numRef>
              <c:f>kolik!$L$253:$L$263</c:f>
              <c:numCache>
                <c:formatCode>General</c:formatCode>
                <c:ptCount val="11"/>
                <c:pt idx="0">
                  <c:v>5</c:v>
                </c:pt>
                <c:pt idx="1">
                  <c:v>3</c:v>
                </c:pt>
                <c:pt idx="2">
                  <c:v>14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36</c:v>
                </c:pt>
                <c:pt idx="7">
                  <c:v>28</c:v>
                </c:pt>
                <c:pt idx="8">
                  <c:v>30</c:v>
                </c:pt>
                <c:pt idx="9">
                  <c:v>48</c:v>
                </c:pt>
                <c:pt idx="1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168-4084-958D-242DDA006F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9459952"/>
        <c:axId val="1"/>
      </c:barChart>
      <c:catAx>
        <c:axId val="33945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3945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cs-CZ" sz="1800" b="0" i="0" u="none" strike="noStrike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Uplatňování dozorových opatření z důvodu rozporu s bezbariérovou vyhláškou u stavebních úřadů ORP v období od 1. 1. 2018 do 30. 9. 2021 (N=208)</a:t>
            </a:r>
            <a:endParaRPr lang="cs-CZ" b="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1E-4A3E-9045-FED6F4DCD831}"/>
              </c:ext>
            </c:extLst>
          </c:dPt>
          <c:dPt>
            <c:idx val="1"/>
            <c:bubble3D val="0"/>
            <c:spPr>
              <a:solidFill>
                <a:srgbClr val="AA05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1E-4A3E-9045-FED6F4DCD8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1E-4A3E-9045-FED6F4DCD831}"/>
              </c:ext>
            </c:extLst>
          </c:dPt>
          <c:dLbls>
            <c:dLbl>
              <c:idx val="0"/>
              <c:layout>
                <c:manualLayout>
                  <c:x val="1.4936679790026247E-2"/>
                  <c:y val="-1.3963983668708078E-2"/>
                </c:manualLayout>
              </c:layout>
              <c:tx>
                <c:rich>
                  <a:bodyPr/>
                  <a:lstStyle/>
                  <a:p>
                    <a:fld id="{354D210B-33D0-4961-8A0E-A5064A0EC6F6}" type="VALUE">
                      <a:rPr lang="en-US"/>
                      <a:pPr/>
                      <a:t>[HODNOTA]</a:t>
                    </a:fld>
                    <a:r>
                      <a:rPr lang="en-US"/>
                      <a:t> (9 %)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21E-4A3E-9045-FED6F4DCD831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A2C3C72-6BC2-473D-9EEA-D01C57E68602}" type="VALUE">
                      <a:rPr lang="en-US" sz="120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[HODNOTA]</a:t>
                    </a:fld>
                    <a:r>
                      <a:rPr lang="en-US" sz="1200">
                        <a:solidFill>
                          <a:schemeClr val="bg1"/>
                        </a:solidFill>
                      </a:rPr>
                      <a:t> (89 %)</a:t>
                    </a:r>
                  </a:p>
                </c:rich>
              </c:tx>
              <c:spPr>
                <a:noFill/>
                <a:ln w="25400">
                  <a:noFill/>
                </a:ln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21E-4A3E-9045-FED6F4DCD83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8AA8931-AC37-4A8C-A8F6-31E3791C88F5}" type="VALUE">
                      <a:rPr lang="en-US"/>
                      <a:pPr/>
                      <a:t>[HODNOTA]</a:t>
                    </a:fld>
                    <a:r>
                      <a:rPr lang="en-US"/>
                      <a:t> (2 %)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21E-4A3E-9045-FED6F4DCD831}"/>
                </c:ext>
              </c:extLst>
            </c:dLbl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'dozorová opatření'!$CB$254:$CB$256</c:f>
              <c:strCache>
                <c:ptCount val="3"/>
                <c:pt idx="0">
                  <c:v>Ano, uplatnili jsme dozorová opatření</c:v>
                </c:pt>
                <c:pt idx="1">
                  <c:v>Ne, neuplatnili jsme dozorová opatření</c:v>
                </c:pt>
                <c:pt idx="2">
                  <c:v>Bez odpovědi</c:v>
                </c:pt>
              </c:strCache>
            </c:strRef>
          </c:cat>
          <c:val>
            <c:numRef>
              <c:f>'dozorová opatření'!$CC$254:$CC$256</c:f>
              <c:numCache>
                <c:formatCode>General</c:formatCode>
                <c:ptCount val="3"/>
                <c:pt idx="0">
                  <c:v>19</c:v>
                </c:pt>
                <c:pt idx="1">
                  <c:v>185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1E-4A3E-9045-FED6F4DCD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cs-CZ" sz="1800" b="0" i="0" u="none" strike="noStrike" baseline="0" dirty="0" smtClean="0">
                <a:effectLst/>
              </a:rPr>
              <a:t>Typ uplatněných dozorových opatření z důvodu rozporu s bezbariérovou vyhláškou u stavebních úřadů ORP v období od 1. 1. 2018 do 30. 9. 2021 </a:t>
            </a:r>
            <a:r>
              <a:rPr lang="cs-CZ" sz="1800" dirty="0" smtClean="0">
                <a:effectLst/>
              </a:rPr>
              <a:t>(N=19)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9A69F281-976E-4050-8612-009A713F9284}" type="VALUE">
                      <a:rPr lang="en-US"/>
                      <a:pPr/>
                      <a:t>[HODNOTA]</a:t>
                    </a:fld>
                    <a:r>
                      <a:rPr lang="en-US"/>
                      <a:t> (21 %)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099-4172-ABF4-158A4202097B}"/>
                </c:ext>
              </c:extLst>
            </c:dLbl>
            <c:dLbl>
              <c:idx val="1"/>
              <c:layout>
                <c:manualLayout>
                  <c:x val="-6.9444444444444448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F00E5A6-39B4-4342-92E6-13B24179566E}" type="VALUE">
                      <a:rPr lang="en-US" sz="1200">
                        <a:solidFill>
                          <a:schemeClr val="bg1"/>
                        </a:solidFill>
                      </a:rPr>
                      <a:pPr>
                        <a:defRPr sz="1200">
                          <a:solidFill>
                            <a:schemeClr val="bg1"/>
                          </a:solidFill>
                        </a:defRPr>
                      </a:pPr>
                      <a:t>[HODNOTA]</a:t>
                    </a:fld>
                    <a:r>
                      <a:rPr lang="en-US" sz="1200">
                        <a:solidFill>
                          <a:schemeClr val="bg1"/>
                        </a:solidFill>
                      </a:rPr>
                      <a:t> (89 %)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099-4172-ABF4-158A420209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'dozorová opatření'!$CE$261:$CE$262</c:f>
              <c:strCache>
                <c:ptCount val="2"/>
                <c:pt idx="0">
                  <c:v>Nezbytné úpravy</c:v>
                </c:pt>
                <c:pt idx="1">
                  <c:v>Kontrolní prohlídka stavby (výzva/rozhodnutí k zjednání nápravy)</c:v>
                </c:pt>
              </c:strCache>
            </c:strRef>
          </c:cat>
          <c:val>
            <c:numRef>
              <c:f>'dozorová opatření'!$CF$261:$CF$262</c:f>
              <c:numCache>
                <c:formatCode>General</c:formatCode>
                <c:ptCount val="2"/>
                <c:pt idx="0">
                  <c:v>4</c:v>
                </c:pt>
                <c:pt idx="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99-4172-ABF4-158A42020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170704"/>
        <c:axId val="1"/>
      </c:barChart>
      <c:catAx>
        <c:axId val="430170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017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pPr>
            <a:r>
              <a:rPr lang="cs-CZ" sz="1800" b="0" i="0" u="none" strike="noStrike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Spolupráce stavebních úřadů ORP s organizacemi hájícími zájmy lidí s postižením v otázkách posuzování bezbariérovosti v letech 2017–2021 (N=239) </a:t>
            </a:r>
            <a:endParaRPr lang="cs-CZ" b="0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65-480E-8C36-DC6932242DA0}"/>
              </c:ext>
            </c:extLst>
          </c:dPt>
          <c:dPt>
            <c:idx val="1"/>
            <c:bubble3D val="0"/>
            <c:spPr>
              <a:solidFill>
                <a:srgbClr val="AA054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65-480E-8C36-DC6932242D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65-480E-8C36-DC6932242DA0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732B271-33DD-4129-AB9F-89ECE388F867}" type="VALUE">
                      <a:rPr lang="en-US" sz="120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[HODNOTA]</a:t>
                    </a:fld>
                    <a:r>
                      <a:rPr lang="en-US" sz="1200">
                        <a:solidFill>
                          <a:schemeClr val="bg1"/>
                        </a:solidFill>
                      </a:rPr>
                      <a:t> (69 %)</a:t>
                    </a:r>
                  </a:p>
                </c:rich>
              </c:tx>
              <c:spPr>
                <a:noFill/>
                <a:ln w="25400">
                  <a:noFill/>
                </a:ln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65-480E-8C36-DC6932242DA0}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1755D4D-9D11-4926-9C1F-63652D8F8762}" type="VALUE">
                      <a:rPr lang="en-US" sz="1200">
                        <a:solidFill>
                          <a:schemeClr val="bg1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[HODNOTA]</a:t>
                    </a:fld>
                    <a:r>
                      <a:rPr lang="en-US" sz="1200">
                        <a:solidFill>
                          <a:schemeClr val="bg1"/>
                        </a:solidFill>
                      </a:rPr>
                      <a:t> (31 %)</a:t>
                    </a:r>
                  </a:p>
                </c:rich>
              </c:tx>
              <c:spPr>
                <a:noFill/>
                <a:ln w="25400">
                  <a:noFill/>
                </a:ln>
              </c:sp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65-480E-8C36-DC6932242DA0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203DD1A-F64F-4B26-A016-61519DC69E3B}" type="VALUE">
                      <a:rPr lang="en-US"/>
                      <a:pPr/>
                      <a:t>[HODNOTA]</a:t>
                    </a:fld>
                    <a:r>
                      <a:rPr lang="en-US"/>
                      <a:t> (&lt; 1 %)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365-480E-8C36-DC6932242DA0}"/>
                </c:ext>
              </c:extLst>
            </c:dLbl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NGO!$CS$11:$CS$13</c:f>
              <c:strCache>
                <c:ptCount val="3"/>
                <c:pt idx="0">
                  <c:v>Ano, spolupracovali jsme </c:v>
                </c:pt>
                <c:pt idx="1">
                  <c:v>Ne, nespolupracovali jsme</c:v>
                </c:pt>
                <c:pt idx="2">
                  <c:v>Bez odpovědi</c:v>
                </c:pt>
              </c:strCache>
            </c:strRef>
          </c:cat>
          <c:val>
            <c:numRef>
              <c:f>NGO!$CT$11:$CT$13</c:f>
              <c:numCache>
                <c:formatCode>General</c:formatCode>
                <c:ptCount val="3"/>
                <c:pt idx="0">
                  <c:v>165</c:v>
                </c:pt>
                <c:pt idx="1">
                  <c:v>73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65-480E-8C36-DC6932242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624700" y="0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66681-F60E-4246-988E-9EAC4C380442}" type="datetimeFigureOut">
              <a:rPr lang="cs-CZ" smtClean="0"/>
              <a:t>21.11.2023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6453472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624700" y="6453472"/>
            <a:ext cx="4304381" cy="34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A8926-F176-4CA1-B865-5AB29F3C09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529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5497" y="0"/>
            <a:ext cx="4303606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92A5-ECDC-4BF6-8FAC-B6C65DD2D5E0}" type="datetimeFigureOut">
              <a:rPr lang="cs-CZ" smtClean="0"/>
              <a:t>21.11.2023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49313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993140" y="3269853"/>
            <a:ext cx="794512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5497" y="6453596"/>
            <a:ext cx="4303606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2F7DB-1B3F-4585-8ABF-8B9D978B9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5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ADCD9-4CC7-4358-808D-5ADDCFF09F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44246" y="974884"/>
            <a:ext cx="9188246" cy="1856807"/>
          </a:xfrm>
          <a:noFill/>
          <a:ln>
            <a:noFill/>
          </a:ln>
        </p:spPr>
        <p:txBody>
          <a:bodyPr lIns="648000" anchor="ctr" anchorCtr="0">
            <a:normAutofit/>
          </a:bodyPr>
          <a:lstStyle>
            <a:lvl1pPr marL="0" indent="0" algn="l">
              <a:defRPr sz="3300">
                <a:solidFill>
                  <a:srgbClr val="008276"/>
                </a:solidFill>
              </a:defRPr>
            </a:lvl1pPr>
          </a:lstStyle>
          <a:p>
            <a:r>
              <a:rPr lang="cs-CZ" dirty="0"/>
              <a:t>SLAĎOVÁNÍ PRACOVNÍHO,</a:t>
            </a:r>
            <a:br>
              <a:rPr lang="cs-CZ" dirty="0"/>
            </a:br>
            <a:r>
              <a:rPr lang="cs-CZ" dirty="0"/>
              <a:t>OSOBNÍHO A RODINNÉHO ŽIVOTA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32B835-7194-48BC-950F-A2A23A61C6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44245" y="5202238"/>
            <a:ext cx="6315997" cy="1655762"/>
          </a:xfrm>
          <a:solidFill>
            <a:srgbClr val="008276"/>
          </a:solidFill>
          <a:ln>
            <a:solidFill>
              <a:srgbClr val="008276"/>
            </a:solidFill>
          </a:ln>
        </p:spPr>
        <p:txBody>
          <a:bodyPr lIns="72000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 dirty="0"/>
              <a:t>typ zprávy</a:t>
            </a:r>
          </a:p>
          <a:p>
            <a:r>
              <a:rPr lang="cs-CZ" dirty="0"/>
              <a:t>z čeho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DBA5C3D0-A166-48A6-AE13-A7DB25D831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9845" y="486697"/>
            <a:ext cx="2141823" cy="502777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cs-CZ" dirty="0"/>
              <a:t>jméno příjmení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42F32869-EB23-4FB0-8023-EFDC01D2F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298"/>
            <a:ext cx="9144000" cy="170688"/>
          </a:xfrm>
          <a:prstGeom prst="rect">
            <a:avLst/>
          </a:prstGeom>
        </p:spPr>
      </p:pic>
      <p:sp>
        <p:nvSpPr>
          <p:cNvPr id="19" name="Zástupný symbol obrázku 18">
            <a:extLst>
              <a:ext uri="{FF2B5EF4-FFF2-40B4-BE49-F238E27FC236}">
                <a16:creationId xmlns:a16="http://schemas.microsoft.com/office/drawing/2014/main" id="{4663E019-A5B4-4EE3-8096-7C363D1D5D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4246" y="2906971"/>
            <a:ext cx="4536000" cy="2232000"/>
          </a:xfrm>
        </p:spPr>
        <p:txBody>
          <a:bodyPr/>
          <a:lstStyle/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20" name="Zástupný symbol obrázku 18">
            <a:extLst>
              <a:ext uri="{FF2B5EF4-FFF2-40B4-BE49-F238E27FC236}">
                <a16:creationId xmlns:a16="http://schemas.microsoft.com/office/drawing/2014/main" id="{0F48F9AC-F5BF-43EE-A2C7-DCB85B97D3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97764" y="2910237"/>
            <a:ext cx="4583768" cy="2232000"/>
          </a:xfrm>
        </p:spPr>
        <p:txBody>
          <a:bodyPr/>
          <a:lstStyle/>
          <a:p>
            <a:r>
              <a:rPr lang="cs-CZ" smtClean="0"/>
              <a:t>Kliknutím na ikonu přidáte obrázek.</a:t>
            </a:r>
            <a:endParaRPr lang="cs-CZ"/>
          </a:p>
        </p:txBody>
      </p:sp>
      <p:sp>
        <p:nvSpPr>
          <p:cNvPr id="22" name="Zástupný symbol pro text 21">
            <a:extLst>
              <a:ext uri="{FF2B5EF4-FFF2-40B4-BE49-F238E27FC236}">
                <a16:creationId xmlns:a16="http://schemas.microsoft.com/office/drawing/2014/main" id="{5E08AF9F-5C2D-405E-9A0F-732E205093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7894" y="5200190"/>
            <a:ext cx="3173638" cy="1655762"/>
          </a:xfrm>
          <a:solidFill>
            <a:srgbClr val="008276"/>
          </a:solidFill>
          <a:ln>
            <a:solidFill>
              <a:srgbClr val="008276"/>
            </a:solidFill>
          </a:ln>
        </p:spPr>
        <p:txBody>
          <a:bodyPr tIns="360000" rIns="720000" anchor="ctr" anchorCtr="0">
            <a:normAutofit/>
          </a:bodyPr>
          <a:lstStyle>
            <a:lvl1pPr marL="0" indent="0" algn="r">
              <a:buNone/>
              <a:defRPr sz="2400" b="1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cs-CZ" dirty="0"/>
              <a:t>rok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BD23CA-37E6-47BE-A3BD-E76D7EB89C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9" y="208796"/>
            <a:ext cx="2880000" cy="7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ředělová strana modr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B7BFEE9-F05E-4DF8-9177-4E764E148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9130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nadpis předělové strany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6618" y="4596063"/>
            <a:ext cx="8527382" cy="1648325"/>
          </a:xfrm>
          <a:solidFill>
            <a:srgbClr val="008276">
              <a:alpha val="80000"/>
            </a:srgbClr>
          </a:solidFill>
          <a:ln>
            <a:solidFill>
              <a:srgbClr val="008276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text předělové strany</a:t>
            </a:r>
          </a:p>
        </p:txBody>
      </p:sp>
    </p:spTree>
    <p:extLst>
      <p:ext uri="{BB962C8B-B14F-4D97-AF65-F5344CB8AC3E}">
        <p14:creationId xmlns:p14="http://schemas.microsoft.com/office/powerpoint/2010/main" val="4687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jednořadkový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B65C06-7458-4B09-87AF-9E8F9E33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8676"/>
            <a:ext cx="7945391" cy="44397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E99A084F-AC47-4B73-B5F9-CCA9E4D875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C8A78607-7E5D-4949-B270-A553FDC261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dvouřádkov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první řádek  nadpisu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61BD0127-6D03-4DD7-BD1B-E839F028DB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957" y="871622"/>
            <a:ext cx="5476001" cy="405266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druhý řádek textu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7A915072-897B-4804-B9BD-4FD362EC66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BB45C629-7A24-45BB-B3BA-D965F55DDB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A017C051-1828-4A92-9E1C-7FDBD7B0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8676"/>
            <a:ext cx="7945391" cy="44397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405260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jednořadkový a ci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0E3082C6-27F3-4E0F-A78D-958E911D15E1}"/>
              </a:ext>
            </a:extLst>
          </p:cNvPr>
          <p:cNvSpPr/>
          <p:nvPr userDrawn="1"/>
        </p:nvSpPr>
        <p:spPr>
          <a:xfrm>
            <a:off x="6407623" y="1678634"/>
            <a:ext cx="2160000" cy="2160000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D481A2F-9ED0-49D2-8CCC-7E3C311556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7623" y="1701770"/>
            <a:ext cx="2160000" cy="2160000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marL="26670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citace nebo drobný text</a:t>
            </a:r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jednořádkový nadpis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B65C06-7458-4B09-87AF-9E8F9E33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8676"/>
            <a:ext cx="5615201" cy="2183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A35A8BBC-20BC-4A89-8DEB-027CA02E14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49" y="4001974"/>
            <a:ext cx="7945393" cy="2294604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6362E37-B6F4-406F-8C9D-377ECF469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96" y="1757281"/>
            <a:ext cx="324000" cy="317390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762E413-8D66-41C2-9D7A-31C92C7524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4214" y="3451884"/>
            <a:ext cx="324000" cy="31739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EF73BD70-9296-47EC-8865-48DC50BD33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DA679B2A-8239-4640-86B2-33DF7F06A5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dvouřadkový a ci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0E3082C6-27F3-4E0F-A78D-958E911D15E1}"/>
              </a:ext>
            </a:extLst>
          </p:cNvPr>
          <p:cNvSpPr/>
          <p:nvPr userDrawn="1"/>
        </p:nvSpPr>
        <p:spPr>
          <a:xfrm>
            <a:off x="6407623" y="1678634"/>
            <a:ext cx="2160000" cy="2160000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CD481A2F-9ED0-49D2-8CCC-7E3C311556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7623" y="1701770"/>
            <a:ext cx="2160000" cy="2160000"/>
          </a:xfrm>
          <a:noFill/>
          <a:ln>
            <a:noFill/>
          </a:ln>
        </p:spPr>
        <p:txBody>
          <a:bodyPr anchor="ctr" anchorCtr="0">
            <a:normAutofit/>
          </a:bodyPr>
          <a:lstStyle>
            <a:lvl1pPr marL="26670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citace nebo drobný text</a:t>
            </a:r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první řádek nadpisu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B65C06-7458-4B09-87AF-9E8F9E33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8676"/>
            <a:ext cx="5615201" cy="2183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A35A8BBC-20BC-4A89-8DEB-027CA02E14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49" y="4001974"/>
            <a:ext cx="7945393" cy="2294604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6362E37-B6F4-406F-8C9D-377ECF469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96" y="1757281"/>
            <a:ext cx="324000" cy="317390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762E413-8D66-41C2-9D7A-31C92C7524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24214" y="3451884"/>
            <a:ext cx="324000" cy="317390"/>
          </a:xfrm>
          <a:prstGeom prst="rect">
            <a:avLst/>
          </a:prstGeom>
        </p:spPr>
      </p:pic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61BD0127-6D03-4DD7-BD1B-E839F028DB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957" y="871622"/>
            <a:ext cx="5476001" cy="405266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druhý řádek textu</a:t>
            </a: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0710F27-5468-472A-903B-2917B09C8B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CF80FE6C-EA42-4F15-9CDE-A35EB5850C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dvouřadkový , text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první řádek nadpisu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B65C06-7458-4B09-87AF-9E8F9E33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78675"/>
            <a:ext cx="3565314" cy="46179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A35A8BBC-20BC-4A89-8DEB-027CA02E14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3636" y="5845248"/>
            <a:ext cx="4220406" cy="45132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/>
            </a:lvl2pPr>
          </a:lstStyle>
          <a:p>
            <a:pPr lvl="0"/>
            <a:r>
              <a:rPr lang="cs-CZ" dirty="0"/>
              <a:t>Popis obrázku</a:t>
            </a:r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61BD0127-6D03-4DD7-BD1B-E839F028DB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957" y="871622"/>
            <a:ext cx="5476001" cy="405266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druhý řádek textu</a:t>
            </a:r>
          </a:p>
        </p:txBody>
      </p:sp>
      <p:sp>
        <p:nvSpPr>
          <p:cNvPr id="5" name="Zástupný symbol obrázku 4">
            <a:extLst>
              <a:ext uri="{FF2B5EF4-FFF2-40B4-BE49-F238E27FC236}">
                <a16:creationId xmlns:a16="http://schemas.microsoft.com/office/drawing/2014/main" id="{FB267E21-4D34-405D-8160-E08510993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2925" y="1677987"/>
            <a:ext cx="4221163" cy="40639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 smtClean="0"/>
              <a:t>Kliknutím na ikonu přidáte obrázek.</a:t>
            </a:r>
            <a:endParaRPr 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BED52422-AA53-462A-9588-C2EB15DD92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85662FE-56AF-4473-8FB8-F94BA27361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dvouřadkový a tři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první řádek  nadpisu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61BD0127-6D03-4DD7-BD1B-E839F028DB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957" y="871622"/>
            <a:ext cx="5476001" cy="405266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druhý řádek textu</a:t>
            </a:r>
          </a:p>
        </p:txBody>
      </p:sp>
      <p:sp>
        <p:nvSpPr>
          <p:cNvPr id="5" name="Zástupný symbol obrázku 4">
            <a:extLst>
              <a:ext uri="{FF2B5EF4-FFF2-40B4-BE49-F238E27FC236}">
                <a16:creationId xmlns:a16="http://schemas.microsoft.com/office/drawing/2014/main" id="{FB267E21-4D34-405D-8160-E0851099358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4941" y="1752144"/>
            <a:ext cx="2556000" cy="241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 smtClean="0"/>
              <a:t>Kliknutím na ikonu přidáte obrázek.</a:t>
            </a:r>
            <a:endParaRPr lang="cs-CZ" dirty="0"/>
          </a:p>
        </p:txBody>
      </p:sp>
      <p:sp>
        <p:nvSpPr>
          <p:cNvPr id="12" name="Zástupný symbol obrázku 4">
            <a:extLst>
              <a:ext uri="{FF2B5EF4-FFF2-40B4-BE49-F238E27FC236}">
                <a16:creationId xmlns:a16="http://schemas.microsoft.com/office/drawing/2014/main" id="{D8B971FF-A85B-47DA-8BFA-B06608B891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77717" y="1752144"/>
            <a:ext cx="2556000" cy="241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 smtClean="0"/>
              <a:t>Kliknutím na ikonu přidáte obrázek.</a:t>
            </a:r>
            <a:endParaRPr lang="cs-CZ" dirty="0"/>
          </a:p>
        </p:txBody>
      </p:sp>
      <p:sp>
        <p:nvSpPr>
          <p:cNvPr id="13" name="Zástupný symbol obrázku 4">
            <a:extLst>
              <a:ext uri="{FF2B5EF4-FFF2-40B4-BE49-F238E27FC236}">
                <a16:creationId xmlns:a16="http://schemas.microsoft.com/office/drawing/2014/main" id="{ACBDDBB8-5CD5-4978-AD19-CD6573CF53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6329" y="1752144"/>
            <a:ext cx="2556000" cy="241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 smtClean="0"/>
              <a:t>Kliknutím na ikonu přidáte obrázek.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8FEF2F59-3EE8-4600-99BC-5C4F539738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625" y="4313239"/>
            <a:ext cx="2555875" cy="18675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První text</a:t>
            </a:r>
          </a:p>
        </p:txBody>
      </p:sp>
      <p:sp>
        <p:nvSpPr>
          <p:cNvPr id="18" name="Zástupný symbol pro text 3">
            <a:extLst>
              <a:ext uri="{FF2B5EF4-FFF2-40B4-BE49-F238E27FC236}">
                <a16:creationId xmlns:a16="http://schemas.microsoft.com/office/drawing/2014/main" id="{452B7608-4F61-44E9-905F-EE70505C30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66329" y="4312635"/>
            <a:ext cx="2555875" cy="18681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Druhý text</a:t>
            </a:r>
          </a:p>
        </p:txBody>
      </p:sp>
      <p:sp>
        <p:nvSpPr>
          <p:cNvPr id="20" name="Zástupný symbol pro text 3">
            <a:extLst>
              <a:ext uri="{FF2B5EF4-FFF2-40B4-BE49-F238E27FC236}">
                <a16:creationId xmlns:a16="http://schemas.microsoft.com/office/drawing/2014/main" id="{A9694961-1D4B-4475-9E48-A42C702077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7842" y="4312634"/>
            <a:ext cx="2555875" cy="18681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 dirty="0"/>
              <a:t>Třetí text</a:t>
            </a:r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171D9D79-92EA-4B0D-8D70-6BE34D85F006}"/>
              </a:ext>
            </a:extLst>
          </p:cNvPr>
          <p:cNvCxnSpPr/>
          <p:nvPr userDrawn="1"/>
        </p:nvCxnSpPr>
        <p:spPr>
          <a:xfrm>
            <a:off x="3198089" y="4312633"/>
            <a:ext cx="0" cy="1836000"/>
          </a:xfrm>
          <a:prstGeom prst="line">
            <a:avLst/>
          </a:prstGeom>
          <a:ln w="12700">
            <a:solidFill>
              <a:srgbClr val="008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9EC8B389-96FC-47B0-8D2E-ED3E56AECA9E}"/>
              </a:ext>
            </a:extLst>
          </p:cNvPr>
          <p:cNvCxnSpPr/>
          <p:nvPr userDrawn="1"/>
        </p:nvCxnSpPr>
        <p:spPr>
          <a:xfrm>
            <a:off x="5895829" y="4344804"/>
            <a:ext cx="0" cy="1836000"/>
          </a:xfrm>
          <a:prstGeom prst="line">
            <a:avLst/>
          </a:prstGeom>
          <a:ln w="12700">
            <a:solidFill>
              <a:srgbClr val="008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Obrázek 21">
            <a:extLst>
              <a:ext uri="{FF2B5EF4-FFF2-40B4-BE49-F238E27FC236}">
                <a16:creationId xmlns:a16="http://schemas.microsoft.com/office/drawing/2014/main" id="{312025C9-8689-4B48-8F17-3C68DA4CF7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FB8D566A-8B04-4DFE-B5E0-C4423183D7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9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dvouřadkový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první řádek nadpisu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61BD0127-6D03-4DD7-BD1B-E839F028DB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957" y="871622"/>
            <a:ext cx="5476001" cy="405266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druhý řádek textu</a:t>
            </a:r>
          </a:p>
        </p:txBody>
      </p:sp>
      <p:sp>
        <p:nvSpPr>
          <p:cNvPr id="3" name="Zástupný symbol pro graf 2">
            <a:extLst>
              <a:ext uri="{FF2B5EF4-FFF2-40B4-BE49-F238E27FC236}">
                <a16:creationId xmlns:a16="http://schemas.microsoft.com/office/drawing/2014/main" id="{39625EF4-0D99-4573-ABCD-83E81C13C3A5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69913" y="1684338"/>
            <a:ext cx="8004175" cy="46053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cs-CZ" smtClean="0"/>
              <a:t>Kliknutím na ikonu přidáte graf.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2BBCD4E-1929-4BB6-B4D2-8C703C395C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8F41ACE1-C640-451F-93CF-8AAB4D7F28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dvouřadkový a tabu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élník 18">
            <a:extLst>
              <a:ext uri="{FF2B5EF4-FFF2-40B4-BE49-F238E27FC236}">
                <a16:creationId xmlns:a16="http://schemas.microsoft.com/office/drawing/2014/main" id="{6D773097-E1D1-4068-BFDF-28B0431E804D}"/>
              </a:ext>
            </a:extLst>
          </p:cNvPr>
          <p:cNvSpPr/>
          <p:nvPr userDrawn="1"/>
        </p:nvSpPr>
        <p:spPr>
          <a:xfrm>
            <a:off x="0" y="0"/>
            <a:ext cx="9180000" cy="1385155"/>
          </a:xfrm>
          <a:prstGeom prst="rect">
            <a:avLst/>
          </a:prstGeom>
          <a:solidFill>
            <a:srgbClr val="008276"/>
          </a:solidFill>
          <a:ln>
            <a:solidFill>
              <a:srgbClr val="008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/>
          </a:p>
        </p:txBody>
      </p:sp>
      <p:sp>
        <p:nvSpPr>
          <p:cNvPr id="15" name="Nadpis 1">
            <a:extLst>
              <a:ext uri="{FF2B5EF4-FFF2-40B4-BE49-F238E27FC236}">
                <a16:creationId xmlns:a16="http://schemas.microsoft.com/office/drawing/2014/main" id="{0FBD9941-1351-4307-864A-F5EA5E0F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1385155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první řádek  nadpisu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CE084-D11D-42CE-A2D3-310DA1C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8418" y="6479183"/>
            <a:ext cx="2095623" cy="365125"/>
          </a:xfrm>
        </p:spPr>
        <p:txBody>
          <a:bodyPr/>
          <a:lstStyle>
            <a:lvl1pPr>
              <a:defRPr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CB904088-836B-4F96-832E-C43FDB462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6478589"/>
            <a:ext cx="5716191" cy="365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cs-CZ" dirty="0"/>
              <a:t>místo pro poznámku</a:t>
            </a:r>
          </a:p>
        </p:txBody>
      </p:sp>
      <p:sp>
        <p:nvSpPr>
          <p:cNvPr id="11" name="Zástupný symbol pro text 10">
            <a:extLst>
              <a:ext uri="{FF2B5EF4-FFF2-40B4-BE49-F238E27FC236}">
                <a16:creationId xmlns:a16="http://schemas.microsoft.com/office/drawing/2014/main" id="{61BD0127-6D03-4DD7-BD1B-E839F028DB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957" y="871622"/>
            <a:ext cx="5476001" cy="405266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cs-CZ" dirty="0"/>
              <a:t>druhý řádek textu</a:t>
            </a:r>
          </a:p>
        </p:txBody>
      </p:sp>
      <p:sp>
        <p:nvSpPr>
          <p:cNvPr id="3" name="Zástupný symbol pro tabulku 2">
            <a:extLst>
              <a:ext uri="{FF2B5EF4-FFF2-40B4-BE49-F238E27FC236}">
                <a16:creationId xmlns:a16="http://schemas.microsoft.com/office/drawing/2014/main" id="{243075CB-445F-451D-B78F-591C9805023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2815388" y="1744663"/>
            <a:ext cx="5758699" cy="38411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r>
              <a:rPr lang="cs-CZ" smtClean="0"/>
              <a:t>Kliknutím na ikonu přidáte tabulku.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841296A6-9ACC-42C7-B6BE-AB8D41837E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9913" y="5690937"/>
            <a:ext cx="8004175" cy="5987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/>
            </a:lvl2pPr>
          </a:lstStyle>
          <a:p>
            <a:pPr lvl="0"/>
            <a:r>
              <a:rPr lang="cs-CZ" dirty="0"/>
              <a:t>Popis tabulky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4D7D2839-C647-4D3B-864E-39146D81B9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025"/>
            <a:ext cx="9144000" cy="12801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0C8BC9D6-C0AA-488F-B9DB-80A7D07B30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5" y="485421"/>
            <a:ext cx="2160000" cy="5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1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41B7A3-1625-4A50-AEAD-39F18A94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558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F2A020AA-ECC7-4474-B826-21223D6C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499" y="1774210"/>
            <a:ext cx="8167333" cy="45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52E7AF-D4B8-4711-9A70-4E416AD50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52431" y="64791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8276"/>
                </a:solidFill>
              </a:defRPr>
            </a:lvl1pPr>
          </a:lstStyle>
          <a:p>
            <a:fld id="{D83BD07D-5885-48DF-B570-0C7EF7FA7CBC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20A03B06-45A5-4573-A15C-112DB4EA109A}"/>
              </a:ext>
            </a:extLst>
          </p:cNvPr>
          <p:cNvCxnSpPr>
            <a:cxnSpLocks/>
          </p:cNvCxnSpPr>
          <p:nvPr userDrawn="1"/>
        </p:nvCxnSpPr>
        <p:spPr>
          <a:xfrm>
            <a:off x="-30707" y="6354387"/>
            <a:ext cx="9207000" cy="0"/>
          </a:xfrm>
          <a:prstGeom prst="line">
            <a:avLst/>
          </a:prstGeom>
          <a:ln w="28575">
            <a:solidFill>
              <a:srgbClr val="008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6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1" r:id="rId10"/>
  </p:sldLayoutIdLst>
  <p:hf hdr="0" ftr="0" dt="0"/>
  <p:txStyles>
    <p:titleStyle>
      <a:lvl1pPr marL="542925" indent="0"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827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827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029154-D157-4F9F-AE4C-C3C312A5E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Bezbariérovost ve stavebním právu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27DB6C-1ACF-4013-A9E4-BF7E72D9E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Výzkum veřejného ochránce práv</a:t>
            </a:r>
            <a:endParaRPr lang="cs-CZ" dirty="0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6FF9B8F2-02D4-49C6-947A-DE6B32115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9285" y="486697"/>
            <a:ext cx="2082383" cy="767568"/>
          </a:xfrm>
        </p:spPr>
        <p:txBody>
          <a:bodyPr/>
          <a:lstStyle/>
          <a:p>
            <a:r>
              <a:rPr lang="cs-CZ" dirty="0" smtClean="0"/>
              <a:t>Mgr. Jakub Konečný</a:t>
            </a:r>
            <a:endParaRPr lang="cs-CZ" dirty="0"/>
          </a:p>
        </p:txBody>
      </p:sp>
      <p:sp>
        <p:nvSpPr>
          <p:cNvPr id="7" name="Zástupný symbol pro text 6">
            <a:extLst>
              <a:ext uri="{FF2B5EF4-FFF2-40B4-BE49-F238E27FC236}">
                <a16:creationId xmlns:a16="http://schemas.microsoft.com/office/drawing/2014/main" id="{AFF1EB3C-17A2-477F-B6CA-C4DBEFC228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smtClean="0"/>
              <a:t>2023</a:t>
            </a:r>
            <a:endParaRPr lang="cs-CZ" dirty="0"/>
          </a:p>
        </p:txBody>
      </p:sp>
      <p:sp>
        <p:nvSpPr>
          <p:cNvPr id="8" name="Zástupný symbol pro text 3">
            <a:extLst>
              <a:ext uri="{FF2B5EF4-FFF2-40B4-BE49-F238E27FC236}">
                <a16:creationId xmlns:a16="http://schemas.microsoft.com/office/drawing/2014/main" id="{6FF9B8F2-02D4-49C6-947A-DE6B32115170}"/>
              </a:ext>
            </a:extLst>
          </p:cNvPr>
          <p:cNvSpPr txBox="1">
            <a:spLocks/>
          </p:cNvSpPr>
          <p:nvPr/>
        </p:nvSpPr>
        <p:spPr>
          <a:xfrm>
            <a:off x="6271752" y="816631"/>
            <a:ext cx="2379329" cy="502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8276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82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JUDr. Jana Vašíková</a:t>
            </a:r>
            <a:endParaRPr lang="cs-CZ" dirty="0"/>
          </a:p>
        </p:txBody>
      </p:sp>
      <p:pic>
        <p:nvPicPr>
          <p:cNvPr id="12" name="Picture 2" descr="\\kvopdat\Archiv\4_MEDIA &amp; FOTO\Foto od Kateřiny Pavlíčkové (lidé a motivy kanceláře)\Fotky SZ 2016 - žánrové (ilustrační)\01-CN2A1365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r="7384"/>
          <a:stretch/>
        </p:blipFill>
        <p:spPr bwMode="auto">
          <a:xfrm>
            <a:off x="720061" y="2916493"/>
            <a:ext cx="3714245" cy="219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e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20" y="2916494"/>
            <a:ext cx="3876084" cy="219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Odvolací stavební úřady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10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otázky: „Posuzovali jste od 1. 1. 2018 do 30. 9. 2021 alespoň jednou otázku bezbariérovosti staveb (stavebních záměrů)?“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881148"/>
            <a:ext cx="5476001" cy="395739"/>
          </a:xfrm>
        </p:spPr>
        <p:txBody>
          <a:bodyPr>
            <a:noAutofit/>
          </a:bodyPr>
          <a:lstStyle/>
          <a:p>
            <a:r>
              <a:rPr lang="cs-CZ" sz="2400" dirty="0"/>
              <a:t>Posuzování bezbariérovosti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8" name="Graf 7"/>
          <p:cNvGraphicFramePr/>
          <p:nvPr>
            <p:extLst>
              <p:ext uri="{D42A27DB-BD31-4B8C-83A1-F6EECF244321}">
                <p14:modId xmlns:p14="http://schemas.microsoft.com/office/powerpoint/2010/main" val="3378047063"/>
              </p:ext>
            </p:extLst>
          </p:nvPr>
        </p:nvGraphicFramePr>
        <p:xfrm>
          <a:off x="83127" y="1570407"/>
          <a:ext cx="9060873" cy="473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75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Odvolací stavební úřady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otázky: „V kolika případech jste od 1. 1. 2018 do 30. 9. 2021 posuzovali otázku bezbariérovosti staveb (stavebních záměrů</a:t>
            </a:r>
            <a:r>
              <a:rPr lang="cs-CZ" sz="1400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881148"/>
            <a:ext cx="5476001" cy="395739"/>
          </a:xfrm>
        </p:spPr>
        <p:txBody>
          <a:bodyPr>
            <a:noAutofit/>
          </a:bodyPr>
          <a:lstStyle/>
          <a:p>
            <a:r>
              <a:rPr lang="cs-CZ" sz="2400" dirty="0"/>
              <a:t>Posuzování bezbariérovosti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9" name="Graf 8"/>
          <p:cNvGraphicFramePr/>
          <p:nvPr>
            <p:extLst>
              <p:ext uri="{D42A27DB-BD31-4B8C-83A1-F6EECF244321}">
                <p14:modId xmlns:p14="http://schemas.microsoft.com/office/powerpoint/2010/main" val="3776921317"/>
              </p:ext>
            </p:extLst>
          </p:nvPr>
        </p:nvGraphicFramePr>
        <p:xfrm>
          <a:off x="0" y="1570407"/>
          <a:ext cx="9143999" cy="473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0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Odvolací stavební úřady </a:t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</a:t>
            </a:r>
            <a:r>
              <a:rPr lang="cs-CZ" sz="1400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„Spolupracovali jste v uplynulých pěti letech v otázkách posuzování bezbariérovosti budov alespoň jednou s organizacemi hájícími zájmy lidí se zdravotním postižením?“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706582"/>
            <a:ext cx="5476001" cy="570306"/>
          </a:xfrm>
        </p:spPr>
        <p:txBody>
          <a:bodyPr>
            <a:noAutofit/>
          </a:bodyPr>
          <a:lstStyle/>
          <a:p>
            <a:r>
              <a:rPr lang="cs-CZ" sz="2400" dirty="0" smtClean="0"/>
              <a:t>Spolupráce s organizacemi, které hájí práva lidí s postižením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10" name="Graf 9"/>
          <p:cNvGraphicFramePr/>
          <p:nvPr>
            <p:extLst>
              <p:ext uri="{D42A27DB-BD31-4B8C-83A1-F6EECF244321}">
                <p14:modId xmlns:p14="http://schemas.microsoft.com/office/powerpoint/2010/main" val="3316079037"/>
              </p:ext>
            </p:extLst>
          </p:nvPr>
        </p:nvGraphicFramePr>
        <p:xfrm>
          <a:off x="0" y="1570408"/>
          <a:ext cx="9144000" cy="473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14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Odvolací stavební úřady </a:t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</a:t>
            </a:r>
            <a:r>
              <a:rPr lang="cs-CZ" sz="1400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„S </a:t>
            </a: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kterými organizacemi hájící zájmy lidí se zdravotním postižením jste v uplynulých pěti letech spolupracovali?“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706582"/>
            <a:ext cx="5476001" cy="570306"/>
          </a:xfrm>
        </p:spPr>
        <p:txBody>
          <a:bodyPr>
            <a:noAutofit/>
          </a:bodyPr>
          <a:lstStyle/>
          <a:p>
            <a:r>
              <a:rPr lang="cs-CZ" sz="2400" dirty="0" smtClean="0"/>
              <a:t>Spolupráce s organizacemi, které hájí práva lidí s postižením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10" name="Graf 9"/>
          <p:cNvGraphicFramePr/>
          <p:nvPr>
            <p:extLst>
              <p:ext uri="{D42A27DB-BD31-4B8C-83A1-F6EECF244321}">
                <p14:modId xmlns:p14="http://schemas.microsoft.com/office/powerpoint/2010/main" val="3359031672"/>
              </p:ext>
            </p:extLst>
          </p:nvPr>
        </p:nvGraphicFramePr>
        <p:xfrm>
          <a:off x="0" y="1678676"/>
          <a:ext cx="9144000" cy="4624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38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7BC537C-3750-4AE6-BD9F-089D78FDDB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Děkujeme za pozornost. 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jakub.konecny@ochrance.cz</a:t>
            </a:r>
          </a:p>
          <a:p>
            <a:r>
              <a:rPr lang="cs-CZ" dirty="0" smtClean="0"/>
              <a:t>jana.vasikova@ochrance.cz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862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E01FC7-2E00-45B7-B275-F61985D5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a metoda výzkumu 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EF59E64-9E8B-41A6-A8B0-EB45CA65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2</a:t>
            </a:fld>
            <a:endParaRPr lang="cs-CZ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43CBEF28-34C4-455E-A9E6-EC3566B4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8676"/>
            <a:ext cx="8357408" cy="4439706"/>
          </a:xfrm>
        </p:spPr>
        <p:txBody>
          <a:bodyPr>
            <a:normAutofit fontScale="92500" lnSpcReduction="10000"/>
          </a:bodyPr>
          <a:lstStyle/>
          <a:p>
            <a:r>
              <a:rPr lang="cs-CZ" b="1" dirty="0" smtClean="0"/>
              <a:t>Cíl výzkumu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zjistit aktuální praxi </a:t>
            </a:r>
            <a:r>
              <a:rPr lang="cs-CZ" dirty="0" smtClean="0"/>
              <a:t>stavebních </a:t>
            </a:r>
            <a:r>
              <a:rPr lang="cs-CZ" dirty="0"/>
              <a:t>úřadů při posuzování požadavků stanovených bezbariérovou vyhláškou</a:t>
            </a:r>
          </a:p>
          <a:p>
            <a:endParaRPr lang="cs-CZ" b="1" dirty="0"/>
          </a:p>
          <a:p>
            <a:r>
              <a:rPr lang="cs-CZ" b="1" dirty="0" smtClean="0"/>
              <a:t>Metoda výzkumu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smtClean="0"/>
              <a:t>dotazníkové </a:t>
            </a:r>
            <a:r>
              <a:rPr lang="cs-CZ" dirty="0"/>
              <a:t>šetření mezi </a:t>
            </a:r>
            <a:r>
              <a:rPr lang="cs-CZ" dirty="0" smtClean="0"/>
              <a:t>dvěma </a:t>
            </a:r>
            <a:r>
              <a:rPr lang="cs-CZ" dirty="0"/>
              <a:t>skupinami respondentů: </a:t>
            </a:r>
            <a:endParaRPr lang="cs-CZ" dirty="0" smtClean="0"/>
          </a:p>
          <a:p>
            <a:endParaRPr lang="cs-CZ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cs-CZ" sz="2200" dirty="0" smtClean="0"/>
              <a:t>stavebními úřady obcí s rozšířenou působností („stavební úřady ORP“) – N=239; vyplnilo 85 % </a:t>
            </a:r>
            <a:endParaRPr lang="cs-CZ" sz="2200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cs-CZ" sz="2200" dirty="0"/>
              <a:t>o</a:t>
            </a:r>
            <a:r>
              <a:rPr lang="cs-CZ" sz="2200" dirty="0" smtClean="0"/>
              <a:t>dvolací stavební úřady (krajské úřady a magistráty </a:t>
            </a:r>
            <a:r>
              <a:rPr lang="cs-CZ" sz="2200" dirty="0"/>
              <a:t>hl. m. Prahy, Brna, Ostravy a </a:t>
            </a:r>
            <a:r>
              <a:rPr lang="cs-CZ" sz="2200" dirty="0" smtClean="0"/>
              <a:t>Plzně) – N=17 %; vyplnilo 100 %.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cs-CZ" sz="2200" dirty="0"/>
          </a:p>
          <a:p>
            <a:r>
              <a:rPr lang="cs-CZ" sz="2200" dirty="0" smtClean="0"/>
              <a:t>Sběr </a:t>
            </a:r>
            <a:r>
              <a:rPr lang="cs-CZ" sz="2200" dirty="0"/>
              <a:t>dat probíhal </a:t>
            </a:r>
            <a:r>
              <a:rPr lang="cs-CZ" sz="2200" dirty="0" smtClean="0"/>
              <a:t>od</a:t>
            </a:r>
            <a:r>
              <a:rPr lang="cs-CZ" sz="2200" dirty="0"/>
              <a:t> </a:t>
            </a:r>
            <a:r>
              <a:rPr lang="cs-CZ" sz="2200" dirty="0" smtClean="0"/>
              <a:t>listopadu 2021 do ledna 2022.  </a:t>
            </a:r>
            <a:endParaRPr lang="cs-CZ" sz="2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3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Stavební úřady </a:t>
            </a:r>
            <a:r>
              <a:rPr lang="cs-CZ" dirty="0" err="1" smtClean="0"/>
              <a:t>orp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3</a:t>
            </a:fld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628650" y="6370323"/>
            <a:ext cx="7667452" cy="487677"/>
          </a:xfrm>
        </p:spPr>
        <p:txBody>
          <a:bodyPr>
            <a:normAutofit/>
          </a:bodyPr>
          <a:lstStyle/>
          <a:p>
            <a:r>
              <a:rPr lang="cs-CZ" sz="1400" dirty="0">
                <a:solidFill>
                  <a:schemeClr val="accent6"/>
                </a:solidFill>
              </a:rPr>
              <a:t>Znění </a:t>
            </a:r>
            <a:r>
              <a:rPr lang="cs-CZ" sz="1400" dirty="0" smtClean="0">
                <a:solidFill>
                  <a:schemeClr val="accent6"/>
                </a:solidFill>
              </a:rPr>
              <a:t>otázky: „</a:t>
            </a: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Posuzovali jste od 1. 1. 2018 do 30. 9. 2021 alespoň jednou otázku bezbariérovosti staveb (stavebních </a:t>
            </a:r>
            <a:r>
              <a:rPr lang="cs-CZ" sz="1400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záměrů)</a:t>
            </a:r>
            <a:r>
              <a:rPr lang="cs-CZ" sz="1400" dirty="0" smtClean="0">
                <a:solidFill>
                  <a:schemeClr val="accent6"/>
                </a:solidFill>
              </a:rPr>
              <a:t>?“</a:t>
            </a:r>
            <a:endParaRPr lang="cs-CZ" sz="1400" dirty="0">
              <a:solidFill>
                <a:schemeClr val="accent6"/>
              </a:solidFill>
            </a:endParaRPr>
          </a:p>
          <a:p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914399"/>
            <a:ext cx="5774884" cy="362489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Posuzování bezbariérovosti</a:t>
            </a:r>
            <a:endParaRPr lang="cs-CZ" dirty="0"/>
          </a:p>
        </p:txBody>
      </p:sp>
      <p:graphicFrame>
        <p:nvGraphicFramePr>
          <p:cNvPr id="13" name="Graf 12"/>
          <p:cNvGraphicFramePr/>
          <p:nvPr>
            <p:extLst>
              <p:ext uri="{D42A27DB-BD31-4B8C-83A1-F6EECF244321}">
                <p14:modId xmlns:p14="http://schemas.microsoft.com/office/powerpoint/2010/main" val="739730727"/>
              </p:ext>
            </p:extLst>
          </p:nvPr>
        </p:nvGraphicFramePr>
        <p:xfrm>
          <a:off x="1565596" y="2344189"/>
          <a:ext cx="5658164" cy="361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31153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Graf 10"/>
          <p:cNvGraphicFramePr/>
          <p:nvPr>
            <p:extLst>
              <p:ext uri="{D42A27DB-BD31-4B8C-83A1-F6EECF244321}">
                <p14:modId xmlns:p14="http://schemas.microsoft.com/office/powerpoint/2010/main" val="1193353649"/>
              </p:ext>
            </p:extLst>
          </p:nvPr>
        </p:nvGraphicFramePr>
        <p:xfrm>
          <a:off x="569957" y="1596045"/>
          <a:ext cx="8004084" cy="466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1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Stavební úřady </a:t>
            </a:r>
            <a:r>
              <a:rPr lang="cs-CZ" dirty="0" err="1" smtClean="0"/>
              <a:t>orp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4</a:t>
            </a:fld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628650" y="6370323"/>
            <a:ext cx="7667452" cy="487677"/>
          </a:xfrm>
        </p:spPr>
        <p:txBody>
          <a:bodyPr>
            <a:normAutofit/>
          </a:bodyPr>
          <a:lstStyle/>
          <a:p>
            <a:r>
              <a:rPr lang="cs-CZ" sz="1400" dirty="0">
                <a:solidFill>
                  <a:schemeClr val="accent6"/>
                </a:solidFill>
              </a:rPr>
              <a:t>Znění </a:t>
            </a:r>
            <a:r>
              <a:rPr lang="cs-CZ" sz="1400" dirty="0" smtClean="0">
                <a:solidFill>
                  <a:schemeClr val="accent6"/>
                </a:solidFill>
              </a:rPr>
              <a:t>otázky: „</a:t>
            </a: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kolika případech jste od 1. 1. 2018 do 30. 9. 2021 posuzovali otázku bezbariérovosti staveb (stavebních záměrů)</a:t>
            </a:r>
            <a:r>
              <a:rPr lang="cs-CZ" sz="1400" dirty="0" smtClean="0">
                <a:solidFill>
                  <a:schemeClr val="accent6"/>
                </a:solidFill>
              </a:rPr>
              <a:t>?“</a:t>
            </a:r>
            <a:endParaRPr lang="cs-CZ" sz="1400" dirty="0">
              <a:solidFill>
                <a:schemeClr val="accent6"/>
              </a:solidFill>
            </a:endParaRPr>
          </a:p>
          <a:p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914399"/>
            <a:ext cx="5774884" cy="362489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Posuzování bezbariérovosti – počet případů</a:t>
            </a:r>
            <a:endParaRPr lang="cs-CZ" dirty="0"/>
          </a:p>
        </p:txBody>
      </p:sp>
      <p:graphicFrame>
        <p:nvGraphicFramePr>
          <p:cNvPr id="13" name="Graf 12"/>
          <p:cNvGraphicFramePr/>
          <p:nvPr>
            <p:extLst/>
          </p:nvPr>
        </p:nvGraphicFramePr>
        <p:xfrm>
          <a:off x="1565596" y="2344189"/>
          <a:ext cx="5658164" cy="361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31153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Graf 8"/>
          <p:cNvGraphicFramePr/>
          <p:nvPr>
            <p:extLst/>
          </p:nvPr>
        </p:nvGraphicFramePr>
        <p:xfrm>
          <a:off x="0" y="1494017"/>
          <a:ext cx="9144000" cy="4862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9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Stavební úřady </a:t>
            </a:r>
            <a:r>
              <a:rPr lang="cs-CZ" dirty="0" err="1" smtClean="0"/>
              <a:t>orp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5</a:t>
            </a:fld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628650" y="6370323"/>
            <a:ext cx="7667452" cy="487677"/>
          </a:xfrm>
        </p:spPr>
        <p:txBody>
          <a:bodyPr>
            <a:normAutofit/>
          </a:bodyPr>
          <a:lstStyle/>
          <a:p>
            <a:r>
              <a:rPr lang="cs-CZ" sz="1400" dirty="0">
                <a:solidFill>
                  <a:schemeClr val="accent6"/>
                </a:solidFill>
              </a:rPr>
              <a:t>Znění </a:t>
            </a:r>
            <a:r>
              <a:rPr lang="cs-CZ" sz="1400" dirty="0" smtClean="0">
                <a:solidFill>
                  <a:schemeClr val="accent6"/>
                </a:solidFill>
              </a:rPr>
              <a:t>otázky: „</a:t>
            </a: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Uplatnili jste v období 1. 1. 2018 až 30. 9. 2021 alespoň jednou dozorová opatření z důvodu rozporu stavebního záměru s bezbariérovou vyhláškou</a:t>
            </a:r>
            <a:r>
              <a:rPr lang="cs-CZ" sz="1400" dirty="0" smtClean="0">
                <a:solidFill>
                  <a:schemeClr val="accent6"/>
                </a:solidFill>
              </a:rPr>
              <a:t>?“</a:t>
            </a:r>
            <a:endParaRPr lang="cs-CZ" sz="1400" dirty="0">
              <a:solidFill>
                <a:schemeClr val="accent6"/>
              </a:solidFill>
            </a:endParaRPr>
          </a:p>
          <a:p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914399"/>
            <a:ext cx="5774884" cy="362489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Dozorová opatření</a:t>
            </a:r>
            <a:endParaRPr lang="cs-CZ" dirty="0"/>
          </a:p>
        </p:txBody>
      </p:sp>
      <p:graphicFrame>
        <p:nvGraphicFramePr>
          <p:cNvPr id="13" name="Graf 12"/>
          <p:cNvGraphicFramePr/>
          <p:nvPr>
            <p:extLst/>
          </p:nvPr>
        </p:nvGraphicFramePr>
        <p:xfrm>
          <a:off x="1565596" y="2344189"/>
          <a:ext cx="5658164" cy="361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31153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Graf 8"/>
          <p:cNvGraphicFramePr/>
          <p:nvPr>
            <p:extLst>
              <p:ext uri="{D42A27DB-BD31-4B8C-83A1-F6EECF244321}">
                <p14:modId xmlns:p14="http://schemas.microsoft.com/office/powerpoint/2010/main" val="3650887278"/>
              </p:ext>
            </p:extLst>
          </p:nvPr>
        </p:nvGraphicFramePr>
        <p:xfrm>
          <a:off x="0" y="1494017"/>
          <a:ext cx="9144000" cy="4862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47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Stavební úřady </a:t>
            </a:r>
            <a:r>
              <a:rPr lang="cs-CZ" dirty="0" err="1" smtClean="0"/>
              <a:t>orp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6</a:t>
            </a:fld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628650" y="6370323"/>
            <a:ext cx="7667452" cy="487677"/>
          </a:xfrm>
        </p:spPr>
        <p:txBody>
          <a:bodyPr>
            <a:normAutofit/>
          </a:bodyPr>
          <a:lstStyle/>
          <a:p>
            <a:r>
              <a:rPr lang="cs-CZ" sz="1400" dirty="0">
                <a:solidFill>
                  <a:schemeClr val="accent6"/>
                </a:solidFill>
              </a:rPr>
              <a:t>Znění </a:t>
            </a:r>
            <a:r>
              <a:rPr lang="cs-CZ" sz="1400" dirty="0" smtClean="0">
                <a:solidFill>
                  <a:schemeClr val="accent6"/>
                </a:solidFill>
              </a:rPr>
              <a:t>otázky: „</a:t>
            </a: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Jaká dozorová opatření jste v období 1. 1. 2018 až 30. 9. 2021 uplatnili z důvodu rozporu stavebního záměru s bezbariérovou vyhláškou</a:t>
            </a:r>
            <a:r>
              <a:rPr lang="cs-CZ" sz="1400" dirty="0" smtClean="0">
                <a:solidFill>
                  <a:schemeClr val="accent6"/>
                </a:solidFill>
              </a:rPr>
              <a:t>?“</a:t>
            </a:r>
            <a:endParaRPr lang="cs-CZ" sz="1400" dirty="0">
              <a:solidFill>
                <a:schemeClr val="accent6"/>
              </a:solidFill>
            </a:endParaRPr>
          </a:p>
          <a:p>
            <a:endParaRPr lang="cs-CZ" dirty="0">
              <a:solidFill>
                <a:schemeClr val="accent6"/>
              </a:solidFill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914399"/>
            <a:ext cx="5774884" cy="362489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Dozorová opatření</a:t>
            </a:r>
            <a:endParaRPr lang="cs-CZ" dirty="0"/>
          </a:p>
        </p:txBody>
      </p:sp>
      <p:graphicFrame>
        <p:nvGraphicFramePr>
          <p:cNvPr id="13" name="Graf 12"/>
          <p:cNvGraphicFramePr/>
          <p:nvPr>
            <p:extLst/>
          </p:nvPr>
        </p:nvGraphicFramePr>
        <p:xfrm>
          <a:off x="1565596" y="2344189"/>
          <a:ext cx="5658164" cy="361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31153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cs-CZ" altLang="cs-C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Graf 9"/>
          <p:cNvGraphicFramePr/>
          <p:nvPr>
            <p:extLst>
              <p:ext uri="{D42A27DB-BD31-4B8C-83A1-F6EECF244321}">
                <p14:modId xmlns:p14="http://schemas.microsoft.com/office/powerpoint/2010/main" val="459080853"/>
              </p:ext>
            </p:extLst>
          </p:nvPr>
        </p:nvGraphicFramePr>
        <p:xfrm>
          <a:off x="569957" y="1494016"/>
          <a:ext cx="8004084" cy="486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23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Stavební úřady </a:t>
            </a:r>
            <a:r>
              <a:rPr lang="cs-CZ" dirty="0" err="1"/>
              <a:t>orp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otázky: „Kolik žádostí o povolení výjimky podaných v období od 1. 1. 2018 do 30. 9. 2021 jste obdrželi a kolika žádostem jste vyhověli dle jednotlivých typů výjimkových ustanovení bezbariérové </a:t>
            </a:r>
            <a:r>
              <a:rPr lang="cs-CZ" sz="1400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vyhlášky?“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cs-CZ" sz="2400" dirty="0" smtClean="0"/>
              <a:t>Udělování výjimek (N=208)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82841"/>
              </p:ext>
            </p:extLst>
          </p:nvPr>
        </p:nvGraphicFramePr>
        <p:xfrm>
          <a:off x="628649" y="2452254"/>
          <a:ext cx="7945392" cy="3350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8464">
                  <a:extLst>
                    <a:ext uri="{9D8B030D-6E8A-4147-A177-3AD203B41FA5}">
                      <a16:colId xmlns:a16="http://schemas.microsoft.com/office/drawing/2014/main" val="829952637"/>
                    </a:ext>
                  </a:extLst>
                </a:gridCol>
                <a:gridCol w="2648464">
                  <a:extLst>
                    <a:ext uri="{9D8B030D-6E8A-4147-A177-3AD203B41FA5}">
                      <a16:colId xmlns:a16="http://schemas.microsoft.com/office/drawing/2014/main" val="4098319774"/>
                    </a:ext>
                  </a:extLst>
                </a:gridCol>
                <a:gridCol w="2648464">
                  <a:extLst>
                    <a:ext uri="{9D8B030D-6E8A-4147-A177-3AD203B41FA5}">
                      <a16:colId xmlns:a16="http://schemas.microsoft.com/office/drawing/2014/main" val="2826165861"/>
                    </a:ext>
                  </a:extLst>
                </a:gridCol>
              </a:tblGrid>
              <a:tr h="1451347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cs-CZ" sz="1400" dirty="0">
                          <a:effectLst/>
                        </a:rPr>
                        <a:t>POČET PODANÝCH ŽÁDOSTÍ O POVOLENÍ VÝJIMKY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cs-CZ" sz="1400">
                          <a:effectLst/>
                        </a:rPr>
                        <a:t>POČET ŽÁDOSTÍ, U KTERÝCH VÝJIMKA </a:t>
                      </a:r>
                      <a:r>
                        <a:rPr lang="cs-CZ" sz="1400" u="sng">
                          <a:effectLst/>
                        </a:rPr>
                        <a:t>BYLA POVOLENA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cs-CZ" sz="1400" dirty="0">
                          <a:effectLst/>
                        </a:rPr>
                        <a:t>POČET ŽÁDOSTÍ, U KTERÝCH VÝJIMKA </a:t>
                      </a:r>
                      <a:r>
                        <a:rPr lang="cs-CZ" sz="1400" u="sng" dirty="0">
                          <a:effectLst/>
                        </a:rPr>
                        <a:t>NEBYLA POVOLENA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229102"/>
                  </a:ext>
                </a:extLst>
              </a:tr>
              <a:tr h="1898682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cs-CZ" sz="1400">
                          <a:effectLst/>
                        </a:rPr>
                        <a:t>305 (100 %)</a:t>
                      </a:r>
                      <a:endParaRPr lang="cs-CZ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cs-CZ" sz="1400" dirty="0">
                          <a:effectLst/>
                        </a:rPr>
                        <a:t>288 (94 %)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cs-CZ" sz="1400" dirty="0">
                          <a:effectLst/>
                        </a:rPr>
                        <a:t>10 (3 %)</a:t>
                      </a:r>
                      <a:endParaRPr lang="cs-CZ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145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0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Stavební úřady </a:t>
            </a:r>
            <a:r>
              <a:rPr lang="cs-CZ" dirty="0" err="1" smtClean="0"/>
              <a:t>orp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otázky: „Spolupracovali jste v uplynulých pěti letech v otázkách posuzování bezbariérovosti budov alespoň jednou s organizacemi hájícími zájmy lidí se zdravotním postižením?“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706582"/>
            <a:ext cx="5476001" cy="570306"/>
          </a:xfrm>
        </p:spPr>
        <p:txBody>
          <a:bodyPr>
            <a:noAutofit/>
          </a:bodyPr>
          <a:lstStyle/>
          <a:p>
            <a:r>
              <a:rPr lang="cs-CZ" sz="2400" dirty="0" smtClean="0"/>
              <a:t>Spolupráce s organizacemi, které hájí práva lidí s postižením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8" name="Graf 7"/>
          <p:cNvGraphicFramePr/>
          <p:nvPr>
            <p:extLst>
              <p:ext uri="{D42A27DB-BD31-4B8C-83A1-F6EECF244321}">
                <p14:modId xmlns:p14="http://schemas.microsoft.com/office/powerpoint/2010/main" val="925841177"/>
              </p:ext>
            </p:extLst>
          </p:nvPr>
        </p:nvGraphicFramePr>
        <p:xfrm>
          <a:off x="0" y="1570408"/>
          <a:ext cx="9144000" cy="473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932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Stavební úřady </a:t>
            </a:r>
            <a:r>
              <a:rPr lang="cs-CZ" dirty="0" err="1" smtClean="0"/>
              <a:t>orp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D07D-5885-48DF-B570-0C7EF7FA7CBC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5"/>
          </p:nvPr>
        </p:nvSpPr>
        <p:spPr>
          <a:xfrm>
            <a:off x="0" y="6411902"/>
            <a:ext cx="8204662" cy="67281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1000"/>
              </a:spcAft>
            </a:pPr>
            <a:r>
              <a:rPr lang="cs-CZ" sz="14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Znění otázky: „S kterými organizacemi hájícími zájmy lidí se zdravotním postižením jste v uplynulých pěti letech </a:t>
            </a:r>
            <a:r>
              <a:rPr lang="cs-CZ" sz="1400" dirty="0" smtClean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spolupracovali?“</a:t>
            </a:r>
            <a:endParaRPr lang="cs-CZ" sz="14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6"/>
          </p:nvPr>
        </p:nvSpPr>
        <p:spPr>
          <a:xfrm>
            <a:off x="569957" y="706582"/>
            <a:ext cx="5476001" cy="570306"/>
          </a:xfrm>
        </p:spPr>
        <p:txBody>
          <a:bodyPr>
            <a:noAutofit/>
          </a:bodyPr>
          <a:lstStyle/>
          <a:p>
            <a:r>
              <a:rPr lang="cs-CZ" sz="2400" dirty="0" smtClean="0"/>
              <a:t>Spolupráce s organizacemi, které hájí práva lidí s postižením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9" name="Graf 8"/>
          <p:cNvGraphicFramePr/>
          <p:nvPr>
            <p:extLst>
              <p:ext uri="{D42A27DB-BD31-4B8C-83A1-F6EECF244321}">
                <p14:modId xmlns:p14="http://schemas.microsoft.com/office/powerpoint/2010/main" val="3358386531"/>
              </p:ext>
            </p:extLst>
          </p:nvPr>
        </p:nvGraphicFramePr>
        <p:xfrm>
          <a:off x="0" y="1570408"/>
          <a:ext cx="9144000" cy="4733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3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mbudsman">
  <a:themeElements>
    <a:clrScheme name="Ombudsman_obecny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008276"/>
      </a:accent1>
      <a:accent2>
        <a:srgbClr val="00C8B5"/>
      </a:accent2>
      <a:accent3>
        <a:srgbClr val="9CBCB7"/>
      </a:accent3>
      <a:accent4>
        <a:srgbClr val="E2EFD9"/>
      </a:accent4>
      <a:accent5>
        <a:srgbClr val="D8D8D8"/>
      </a:accent5>
      <a:accent6>
        <a:srgbClr val="7F7F7F"/>
      </a:accent6>
      <a:hlink>
        <a:srgbClr val="008276"/>
      </a:hlink>
      <a:folHlink>
        <a:srgbClr val="00827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obecna.potx" id="{82BFD354-4129-4076-81A7-54445153569D}" vid="{D397CD1C-49B6-4104-9CA4-24B9866780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_x0020_vzniku xmlns="7aea5b64-986d-4ed0-9f25-146f1d978e9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6" ma:contentTypeDescription="Vytvořit nový dokument" ma:contentTypeScope="" ma:versionID="a10d2442972f6aea282a9bd37d066590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59a29dd26b28b9f2e04c9198312141b3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E7102-53F2-496C-BB8D-47E473B006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60E3B-E2D0-4E6E-A1CE-8A9F09C59C8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aea5b64-986d-4ed0-9f25-146f1d978e9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29062C-6995-46A4-833B-16F9AD662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ea5b64-986d-4ed0-9f25-146f1d978e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</TotalTime>
  <Words>1011</Words>
  <Application>Microsoft Office PowerPoint</Application>
  <PresentationFormat>Předvádění na obrazovce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Ombudsman</vt:lpstr>
      <vt:lpstr>Bezbariérovost ve stavebním právu</vt:lpstr>
      <vt:lpstr>Cíl a metoda výzkumu </vt:lpstr>
      <vt:lpstr>Stavební úřady orp</vt:lpstr>
      <vt:lpstr>Stavební úřady orp</vt:lpstr>
      <vt:lpstr>Stavební úřady orp</vt:lpstr>
      <vt:lpstr>Stavební úřady orp</vt:lpstr>
      <vt:lpstr>Stavební úřady orp</vt:lpstr>
      <vt:lpstr>Stavební úřady orp </vt:lpstr>
      <vt:lpstr>Stavební úřady orp </vt:lpstr>
      <vt:lpstr>Odvolací stavební úřady</vt:lpstr>
      <vt:lpstr>Odvolací stavební úřady</vt:lpstr>
      <vt:lpstr>Odvolací stavební úřady  </vt:lpstr>
      <vt:lpstr>Odvolací stavební úřady  </vt:lpstr>
      <vt:lpstr>Prezentace aplikace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Urbániková Marína Mgr. Ph.D.</dc:creator>
  <cp:keywords>MF</cp:keywords>
  <cp:lastModifiedBy>Vašíková Jana, JUDr.</cp:lastModifiedBy>
  <cp:revision>67</cp:revision>
  <cp:lastPrinted>2022-03-23T07:57:15Z</cp:lastPrinted>
  <dcterms:created xsi:type="dcterms:W3CDTF">2020-01-10T15:34:35Z</dcterms:created>
  <dcterms:modified xsi:type="dcterms:W3CDTF">2023-11-21T12:33:24Z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