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4" r:id="rId5"/>
  </p:sldMasterIdLst>
  <p:notesMasterIdLst>
    <p:notesMasterId r:id="rId88"/>
  </p:notesMasterIdLst>
  <p:handoutMasterIdLst>
    <p:handoutMasterId r:id="rId89"/>
  </p:handoutMasterIdLst>
  <p:sldIdLst>
    <p:sldId id="260" r:id="rId6"/>
    <p:sldId id="285" r:id="rId7"/>
    <p:sldId id="290" r:id="rId8"/>
    <p:sldId id="289" r:id="rId9"/>
    <p:sldId id="291" r:id="rId10"/>
    <p:sldId id="287" r:id="rId11"/>
    <p:sldId id="299" r:id="rId12"/>
    <p:sldId id="300" r:id="rId13"/>
    <p:sldId id="292" r:id="rId14"/>
    <p:sldId id="294" r:id="rId15"/>
    <p:sldId id="295" r:id="rId16"/>
    <p:sldId id="296" r:id="rId17"/>
    <p:sldId id="297" r:id="rId18"/>
    <p:sldId id="298" r:id="rId19"/>
    <p:sldId id="301" r:id="rId20"/>
    <p:sldId id="364" r:id="rId21"/>
    <p:sldId id="303" r:id="rId22"/>
    <p:sldId id="304" r:id="rId23"/>
    <p:sldId id="394" r:id="rId24"/>
    <p:sldId id="392" r:id="rId25"/>
    <p:sldId id="393" r:id="rId26"/>
    <p:sldId id="360" r:id="rId27"/>
    <p:sldId id="307" r:id="rId28"/>
    <p:sldId id="308" r:id="rId29"/>
    <p:sldId id="377" r:id="rId30"/>
    <p:sldId id="351" r:id="rId31"/>
    <p:sldId id="366" r:id="rId32"/>
    <p:sldId id="365" r:id="rId33"/>
    <p:sldId id="398" r:id="rId34"/>
    <p:sldId id="310" r:id="rId35"/>
    <p:sldId id="311" r:id="rId36"/>
    <p:sldId id="314" r:id="rId37"/>
    <p:sldId id="315" r:id="rId38"/>
    <p:sldId id="316" r:id="rId39"/>
    <p:sldId id="317" r:id="rId40"/>
    <p:sldId id="318" r:id="rId41"/>
    <p:sldId id="319" r:id="rId42"/>
    <p:sldId id="320" r:id="rId43"/>
    <p:sldId id="343" r:id="rId44"/>
    <p:sldId id="344" r:id="rId45"/>
    <p:sldId id="321" r:id="rId46"/>
    <p:sldId id="322" r:id="rId47"/>
    <p:sldId id="323" r:id="rId48"/>
    <p:sldId id="324" r:id="rId49"/>
    <p:sldId id="325" r:id="rId50"/>
    <p:sldId id="326" r:id="rId51"/>
    <p:sldId id="327" r:id="rId52"/>
    <p:sldId id="328" r:id="rId53"/>
    <p:sldId id="371" r:id="rId54"/>
    <p:sldId id="379" r:id="rId55"/>
    <p:sldId id="372" r:id="rId56"/>
    <p:sldId id="380" r:id="rId57"/>
    <p:sldId id="381" r:id="rId58"/>
    <p:sldId id="374" r:id="rId59"/>
    <p:sldId id="382" r:id="rId60"/>
    <p:sldId id="384" r:id="rId61"/>
    <p:sldId id="385" r:id="rId62"/>
    <p:sldId id="386" r:id="rId63"/>
    <p:sldId id="375" r:id="rId64"/>
    <p:sldId id="331" r:id="rId65"/>
    <p:sldId id="332" r:id="rId66"/>
    <p:sldId id="333" r:id="rId67"/>
    <p:sldId id="350" r:id="rId68"/>
    <p:sldId id="334" r:id="rId69"/>
    <p:sldId id="395" r:id="rId70"/>
    <p:sldId id="335" r:id="rId71"/>
    <p:sldId id="336" r:id="rId72"/>
    <p:sldId id="397" r:id="rId73"/>
    <p:sldId id="354" r:id="rId74"/>
    <p:sldId id="383" r:id="rId75"/>
    <p:sldId id="355" r:id="rId76"/>
    <p:sldId id="356" r:id="rId77"/>
    <p:sldId id="357" r:id="rId78"/>
    <p:sldId id="367" r:id="rId79"/>
    <p:sldId id="358" r:id="rId80"/>
    <p:sldId id="370" r:id="rId81"/>
    <p:sldId id="373" r:id="rId82"/>
    <p:sldId id="369" r:id="rId83"/>
    <p:sldId id="387" r:id="rId84"/>
    <p:sldId id="388" r:id="rId85"/>
    <p:sldId id="359" r:id="rId86"/>
    <p:sldId id="391" r:id="rId87"/>
  </p:sldIdLst>
  <p:sldSz cx="9144000" cy="6858000" type="screen4x3"/>
  <p:notesSz cx="9928225" cy="6797675"/>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76"/>
    <a:srgbClr val="FF7D28"/>
    <a:srgbClr val="AFC32D"/>
    <a:srgbClr val="005F8C"/>
    <a:srgbClr val="AA0546"/>
    <a:srgbClr val="9CBC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109" d="100"/>
          <a:sy n="109" d="100"/>
        </p:scale>
        <p:origin x="1710" y="90"/>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AFE71ED7-A08C-476B-8B61-5CA1E309253A}" type="datetimeFigureOut">
              <a:rPr lang="cs-CZ" smtClean="0"/>
              <a:t>26.9.2024</a:t>
            </a:fld>
            <a:endParaRPr lang="cs-CZ"/>
          </a:p>
        </p:txBody>
      </p:sp>
      <p:sp>
        <p:nvSpPr>
          <p:cNvPr id="4" name="Zástupný symbol pro zápatí 3"/>
          <p:cNvSpPr>
            <a:spLocks noGrp="1"/>
          </p:cNvSpPr>
          <p:nvPr>
            <p:ph type="ftr" sz="quarter" idx="2"/>
          </p:nvPr>
        </p:nvSpPr>
        <p:spPr>
          <a:xfrm>
            <a:off x="1" y="6456613"/>
            <a:ext cx="4302231" cy="341063"/>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p:cNvSpPr>
            <a:spLocks noGrp="1"/>
          </p:cNvSpPr>
          <p:nvPr>
            <p:ph type="sldNum" sz="quarter" idx="3"/>
          </p:nvPr>
        </p:nvSpPr>
        <p:spPr>
          <a:xfrm>
            <a:off x="5623698" y="6456613"/>
            <a:ext cx="4302231" cy="341063"/>
          </a:xfrm>
          <a:prstGeom prst="rect">
            <a:avLst/>
          </a:prstGeom>
        </p:spPr>
        <p:txBody>
          <a:bodyPr vert="horz" lIns="91440" tIns="45720" rIns="91440" bIns="45720" rtlCol="0" anchor="b"/>
          <a:lstStyle>
            <a:lvl1pPr algn="r">
              <a:defRPr sz="1200"/>
            </a:lvl1pPr>
          </a:lstStyle>
          <a:p>
            <a:fld id="{2905D44D-20BD-411C-A4E5-F83D2CE807C0}" type="slidenum">
              <a:rPr lang="cs-CZ" smtClean="0"/>
              <a:t>‹#›</a:t>
            </a:fld>
            <a:endParaRPr lang="cs-CZ"/>
          </a:p>
        </p:txBody>
      </p:sp>
    </p:spTree>
    <p:extLst>
      <p:ext uri="{BB962C8B-B14F-4D97-AF65-F5344CB8AC3E}">
        <p14:creationId xmlns:p14="http://schemas.microsoft.com/office/powerpoint/2010/main" val="3915292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5623698" y="1"/>
            <a:ext cx="4302231" cy="341064"/>
          </a:xfrm>
          <a:prstGeom prst="rect">
            <a:avLst/>
          </a:prstGeom>
        </p:spPr>
        <p:txBody>
          <a:bodyPr vert="horz" lIns="91440" tIns="45720" rIns="91440" bIns="45720" rtlCol="0"/>
          <a:lstStyle>
            <a:lvl1pPr algn="r">
              <a:defRPr sz="1200"/>
            </a:lvl1pPr>
          </a:lstStyle>
          <a:p>
            <a:fld id="{18CE92A5-ECDC-4BF6-8FAC-B6C65DD2D5E0}" type="datetimeFigureOut">
              <a:rPr lang="cs-CZ" smtClean="0"/>
              <a:t>26.9.2024</a:t>
            </a:fld>
            <a:endParaRPr lang="cs-CZ"/>
          </a:p>
        </p:txBody>
      </p:sp>
      <p:sp>
        <p:nvSpPr>
          <p:cNvPr id="4" name="Zástupný symbol pro obrázek snímku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992823" y="3271382"/>
            <a:ext cx="7942580" cy="2676585"/>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1" y="6456613"/>
            <a:ext cx="4302231" cy="341063"/>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5623698" y="6456613"/>
            <a:ext cx="4302231" cy="341063"/>
          </a:xfrm>
          <a:prstGeom prst="rect">
            <a:avLst/>
          </a:prstGeom>
        </p:spPr>
        <p:txBody>
          <a:bodyPr vert="horz" lIns="91440" tIns="45720" rIns="91440" bIns="45720" rtlCol="0" anchor="b"/>
          <a:lstStyle>
            <a:lvl1pPr algn="r">
              <a:defRPr sz="1200"/>
            </a:lvl1pPr>
          </a:lstStyle>
          <a:p>
            <a:fld id="{4412F7DB-1B3F-4585-8ABF-8B9D978B9678}" type="slidenum">
              <a:rPr lang="cs-CZ" smtClean="0"/>
              <a:t>‹#›</a:t>
            </a:fld>
            <a:endParaRPr lang="cs-CZ"/>
          </a:p>
        </p:txBody>
      </p:sp>
    </p:spTree>
    <p:extLst>
      <p:ext uri="{BB962C8B-B14F-4D97-AF65-F5344CB8AC3E}">
        <p14:creationId xmlns:p14="http://schemas.microsoft.com/office/powerpoint/2010/main" val="310865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9</a:t>
            </a:fld>
            <a:endParaRPr lang="cs-CZ"/>
          </a:p>
        </p:txBody>
      </p:sp>
    </p:spTree>
    <p:extLst>
      <p:ext uri="{BB962C8B-B14F-4D97-AF65-F5344CB8AC3E}">
        <p14:creationId xmlns:p14="http://schemas.microsoft.com/office/powerpoint/2010/main" val="215389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29</a:t>
            </a:fld>
            <a:endParaRPr lang="cs-CZ"/>
          </a:p>
        </p:txBody>
      </p:sp>
    </p:spTree>
    <p:extLst>
      <p:ext uri="{BB962C8B-B14F-4D97-AF65-F5344CB8AC3E}">
        <p14:creationId xmlns:p14="http://schemas.microsoft.com/office/powerpoint/2010/main" val="106034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39</a:t>
            </a:fld>
            <a:endParaRPr lang="cs-CZ"/>
          </a:p>
        </p:txBody>
      </p:sp>
    </p:spTree>
    <p:extLst>
      <p:ext uri="{BB962C8B-B14F-4D97-AF65-F5344CB8AC3E}">
        <p14:creationId xmlns:p14="http://schemas.microsoft.com/office/powerpoint/2010/main" val="315718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60</a:t>
            </a:fld>
            <a:endParaRPr lang="cs-CZ"/>
          </a:p>
        </p:txBody>
      </p:sp>
    </p:spTree>
    <p:extLst>
      <p:ext uri="{BB962C8B-B14F-4D97-AF65-F5344CB8AC3E}">
        <p14:creationId xmlns:p14="http://schemas.microsoft.com/office/powerpoint/2010/main" val="189560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65</a:t>
            </a:fld>
            <a:endParaRPr lang="cs-CZ"/>
          </a:p>
        </p:txBody>
      </p:sp>
    </p:spTree>
    <p:extLst>
      <p:ext uri="{BB962C8B-B14F-4D97-AF65-F5344CB8AC3E}">
        <p14:creationId xmlns:p14="http://schemas.microsoft.com/office/powerpoint/2010/main" val="293493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82</a:t>
            </a:fld>
            <a:endParaRPr lang="cs-CZ"/>
          </a:p>
        </p:txBody>
      </p:sp>
    </p:spTree>
    <p:extLst>
      <p:ext uri="{BB962C8B-B14F-4D97-AF65-F5344CB8AC3E}">
        <p14:creationId xmlns:p14="http://schemas.microsoft.com/office/powerpoint/2010/main" val="2194609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DADCD9-4CC7-4358-808D-5ADDCFF09F54}"/>
              </a:ext>
            </a:extLst>
          </p:cNvPr>
          <p:cNvSpPr>
            <a:spLocks noGrp="1"/>
          </p:cNvSpPr>
          <p:nvPr>
            <p:ph type="ctrTitle" hasCustomPrompt="1"/>
          </p:nvPr>
        </p:nvSpPr>
        <p:spPr>
          <a:xfrm>
            <a:off x="-44246" y="974884"/>
            <a:ext cx="9188246" cy="1856807"/>
          </a:xfrm>
          <a:noFill/>
          <a:ln>
            <a:noFill/>
          </a:ln>
        </p:spPr>
        <p:txBody>
          <a:bodyPr lIns="648000" anchor="ctr" anchorCtr="0">
            <a:normAutofit/>
          </a:bodyPr>
          <a:lstStyle>
            <a:lvl1pPr marL="0" indent="0" algn="l">
              <a:defRPr sz="3300">
                <a:solidFill>
                  <a:srgbClr val="008276"/>
                </a:solidFill>
              </a:defRPr>
            </a:lvl1pPr>
          </a:lstStyle>
          <a:p>
            <a:r>
              <a:rPr lang="cs-CZ" dirty="0"/>
              <a:t>SLAĎOVÁNÍ PRACOVNÍHO,</a:t>
            </a:r>
            <a:br>
              <a:rPr lang="cs-CZ" dirty="0"/>
            </a:br>
            <a:r>
              <a:rPr lang="cs-CZ" dirty="0"/>
              <a:t>OSOBNÍHO A RODINNÉHO ŽIVOTA</a:t>
            </a:r>
          </a:p>
        </p:txBody>
      </p:sp>
      <p:sp>
        <p:nvSpPr>
          <p:cNvPr id="3" name="Podnadpis 2">
            <a:extLst>
              <a:ext uri="{FF2B5EF4-FFF2-40B4-BE49-F238E27FC236}">
                <a16:creationId xmlns:a16="http://schemas.microsoft.com/office/drawing/2014/main" id="{5B32B835-7194-48BC-950F-A2A23A61C695}"/>
              </a:ext>
            </a:extLst>
          </p:cNvPr>
          <p:cNvSpPr>
            <a:spLocks noGrp="1"/>
          </p:cNvSpPr>
          <p:nvPr>
            <p:ph type="subTitle" idx="1" hasCustomPrompt="1"/>
          </p:nvPr>
        </p:nvSpPr>
        <p:spPr>
          <a:xfrm>
            <a:off x="-44245" y="5202238"/>
            <a:ext cx="6315997" cy="1655762"/>
          </a:xfrm>
          <a:solidFill>
            <a:srgbClr val="008276"/>
          </a:solidFill>
          <a:ln>
            <a:solidFill>
              <a:srgbClr val="008276"/>
            </a:solidFill>
          </a:ln>
        </p:spPr>
        <p:txBody>
          <a:bodyPr lIns="720000" anchor="ctr" anchorCtr="0">
            <a:normAutofit/>
          </a:bodyPr>
          <a:lstStyle>
            <a:lvl1pPr marL="0" indent="0" algn="l">
              <a:spcBef>
                <a:spcPts val="0"/>
              </a:spcBef>
              <a:buNone/>
              <a:defRPr sz="2400" b="1" i="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cs-CZ" dirty="0"/>
              <a:t>typ zprávy</a:t>
            </a:r>
          </a:p>
          <a:p>
            <a:r>
              <a:rPr lang="cs-CZ" dirty="0"/>
              <a:t>z čeho</a:t>
            </a:r>
          </a:p>
        </p:txBody>
      </p:sp>
      <p:sp>
        <p:nvSpPr>
          <p:cNvPr id="11" name="Zástupný symbol pro text 10">
            <a:extLst>
              <a:ext uri="{FF2B5EF4-FFF2-40B4-BE49-F238E27FC236}">
                <a16:creationId xmlns:a16="http://schemas.microsoft.com/office/drawing/2014/main" id="{DBA5C3D0-A166-48A6-AE13-A7DB25D831D5}"/>
              </a:ext>
            </a:extLst>
          </p:cNvPr>
          <p:cNvSpPr>
            <a:spLocks noGrp="1"/>
          </p:cNvSpPr>
          <p:nvPr>
            <p:ph type="body" sz="quarter" idx="10" hasCustomPrompt="1"/>
          </p:nvPr>
        </p:nvSpPr>
        <p:spPr>
          <a:xfrm>
            <a:off x="6559845" y="486697"/>
            <a:ext cx="2141823" cy="502777"/>
          </a:xfrm>
        </p:spPr>
        <p:txBody>
          <a:bodyPr anchor="ctr" anchorCtr="0">
            <a:noAutofit/>
          </a:bodyPr>
          <a:lstStyle>
            <a:lvl1pPr marL="0" indent="0" algn="r">
              <a:buNone/>
              <a:defRPr sz="1800" b="1">
                <a:solidFill>
                  <a:schemeClr val="tx1"/>
                </a:solidFill>
              </a:defRPr>
            </a:lvl1pPr>
          </a:lstStyle>
          <a:p>
            <a:pPr lvl="0"/>
            <a:r>
              <a:rPr lang="cs-CZ" dirty="0"/>
              <a:t>jméno příjmení</a:t>
            </a:r>
          </a:p>
        </p:txBody>
      </p:sp>
      <p:pic>
        <p:nvPicPr>
          <p:cNvPr id="17" name="Obrázek 16">
            <a:extLst>
              <a:ext uri="{FF2B5EF4-FFF2-40B4-BE49-F238E27FC236}">
                <a16:creationId xmlns:a16="http://schemas.microsoft.com/office/drawing/2014/main" id="{42F32869-EB23-4FB0-8023-EFDC01D2FB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688298"/>
            <a:ext cx="9144000" cy="170688"/>
          </a:xfrm>
          <a:prstGeom prst="rect">
            <a:avLst/>
          </a:prstGeom>
        </p:spPr>
      </p:pic>
      <p:sp>
        <p:nvSpPr>
          <p:cNvPr id="19" name="Zástupný symbol obrázku 18">
            <a:extLst>
              <a:ext uri="{FF2B5EF4-FFF2-40B4-BE49-F238E27FC236}">
                <a16:creationId xmlns:a16="http://schemas.microsoft.com/office/drawing/2014/main" id="{4663E019-A5B4-4EE3-8096-7C363D1D5DFB}"/>
              </a:ext>
            </a:extLst>
          </p:cNvPr>
          <p:cNvSpPr>
            <a:spLocks noGrp="1"/>
          </p:cNvSpPr>
          <p:nvPr>
            <p:ph type="pic" sz="quarter" idx="11"/>
          </p:nvPr>
        </p:nvSpPr>
        <p:spPr>
          <a:xfrm>
            <a:off x="-44246" y="2906971"/>
            <a:ext cx="4536000" cy="2232000"/>
          </a:xfrm>
        </p:spPr>
        <p:txBody>
          <a:bodyPr/>
          <a:lstStyle/>
          <a:p>
            <a:r>
              <a:rPr lang="cs-CZ" smtClean="0"/>
              <a:t>Kliknutím na ikonu přidáte obrázek.</a:t>
            </a:r>
            <a:endParaRPr lang="cs-CZ"/>
          </a:p>
        </p:txBody>
      </p:sp>
      <p:sp>
        <p:nvSpPr>
          <p:cNvPr id="20" name="Zástupný symbol obrázku 18">
            <a:extLst>
              <a:ext uri="{FF2B5EF4-FFF2-40B4-BE49-F238E27FC236}">
                <a16:creationId xmlns:a16="http://schemas.microsoft.com/office/drawing/2014/main" id="{0F48F9AC-F5BF-43EE-A2C7-DCB85B97D365}"/>
              </a:ext>
            </a:extLst>
          </p:cNvPr>
          <p:cNvSpPr>
            <a:spLocks noGrp="1"/>
          </p:cNvSpPr>
          <p:nvPr>
            <p:ph type="pic" sz="quarter" idx="12"/>
          </p:nvPr>
        </p:nvSpPr>
        <p:spPr>
          <a:xfrm>
            <a:off x="4597764" y="2910237"/>
            <a:ext cx="4583768" cy="2232000"/>
          </a:xfrm>
        </p:spPr>
        <p:txBody>
          <a:bodyPr/>
          <a:lstStyle/>
          <a:p>
            <a:r>
              <a:rPr lang="cs-CZ" smtClean="0"/>
              <a:t>Kliknutím na ikonu přidáte obrázek.</a:t>
            </a:r>
            <a:endParaRPr lang="cs-CZ"/>
          </a:p>
        </p:txBody>
      </p:sp>
      <p:sp>
        <p:nvSpPr>
          <p:cNvPr id="22" name="Zástupný symbol pro text 21">
            <a:extLst>
              <a:ext uri="{FF2B5EF4-FFF2-40B4-BE49-F238E27FC236}">
                <a16:creationId xmlns:a16="http://schemas.microsoft.com/office/drawing/2014/main" id="{5E08AF9F-5C2D-405E-9A0F-732E2050937C}"/>
              </a:ext>
            </a:extLst>
          </p:cNvPr>
          <p:cNvSpPr>
            <a:spLocks noGrp="1"/>
          </p:cNvSpPr>
          <p:nvPr>
            <p:ph type="body" sz="quarter" idx="13" hasCustomPrompt="1"/>
          </p:nvPr>
        </p:nvSpPr>
        <p:spPr>
          <a:xfrm>
            <a:off x="6007894" y="5200190"/>
            <a:ext cx="3173638" cy="1655762"/>
          </a:xfrm>
          <a:solidFill>
            <a:srgbClr val="008276"/>
          </a:solidFill>
          <a:ln>
            <a:solidFill>
              <a:srgbClr val="008276"/>
            </a:solidFill>
          </a:ln>
        </p:spPr>
        <p:txBody>
          <a:bodyPr tIns="360000" rIns="720000" anchor="ctr" anchorCtr="0">
            <a:normAutofit/>
          </a:bodyPr>
          <a:lstStyle>
            <a:lvl1pPr marL="0" indent="0" algn="r">
              <a:buNone/>
              <a:defRPr sz="2400" b="1" cap="all" baseline="0">
                <a:solidFill>
                  <a:schemeClr val="bg1"/>
                </a:solidFill>
                <a:latin typeface="Calibri" panose="020F0502020204030204" pitchFamily="34" charset="0"/>
              </a:defRPr>
            </a:lvl1pPr>
          </a:lstStyle>
          <a:p>
            <a:pPr lvl="0"/>
            <a:r>
              <a:rPr lang="cs-CZ" dirty="0"/>
              <a:t>rok</a:t>
            </a:r>
          </a:p>
        </p:txBody>
      </p:sp>
      <p:pic>
        <p:nvPicPr>
          <p:cNvPr id="5" name="Obrázek 4">
            <a:extLst>
              <a:ext uri="{FF2B5EF4-FFF2-40B4-BE49-F238E27FC236}">
                <a16:creationId xmlns:a16="http://schemas.microsoft.com/office/drawing/2014/main" id="{79BD23CA-37E6-47BE-A3BD-E76D7EB89C3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5559" y="208796"/>
            <a:ext cx="2880000" cy="735444"/>
          </a:xfrm>
          <a:prstGeom prst="rect">
            <a:avLst/>
          </a:prstGeom>
        </p:spPr>
      </p:pic>
    </p:spTree>
    <p:extLst>
      <p:ext uri="{BB962C8B-B14F-4D97-AF65-F5344CB8AC3E}">
        <p14:creationId xmlns:p14="http://schemas.microsoft.com/office/powerpoint/2010/main" val="279290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ředělová strana modrá">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3717BE62-0014-45B7-9D82-70BD03605747}"/>
              </a:ext>
            </a:extLst>
          </p:cNvPr>
          <p:cNvSpPr>
            <a:spLocks noGrp="1"/>
          </p:cNvSpPr>
          <p:nvPr>
            <p:ph type="pic" sz="quarter" idx="16"/>
          </p:nvPr>
        </p:nvSpPr>
        <p:spPr>
          <a:xfrm>
            <a:off x="0" y="0"/>
            <a:ext cx="9144000" cy="6858000"/>
          </a:xfrm>
        </p:spPr>
        <p:txBody>
          <a:bodyPr anchor="ctr" anchorCtr="0"/>
          <a:lstStyle>
            <a:lvl1pPr marL="0" indent="0">
              <a:buNone/>
              <a:defRPr/>
            </a:lvl1pPr>
          </a:lstStyle>
          <a:p>
            <a:r>
              <a:rPr lang="cs-CZ" smtClean="0"/>
              <a:t>Kliknutím na ikonu přidáte obrázek.</a:t>
            </a:r>
            <a:endParaRPr lang="cs-CZ" dirty="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913020"/>
          </a:xfrm>
        </p:spPr>
        <p:txBody>
          <a:bodyPr/>
          <a:lstStyle>
            <a:lvl1pPr>
              <a:defRPr>
                <a:solidFill>
                  <a:schemeClr val="bg1"/>
                </a:solidFill>
              </a:defRPr>
            </a:lvl1pPr>
          </a:lstStyle>
          <a:p>
            <a:r>
              <a:rPr lang="cs-CZ" dirty="0"/>
              <a:t>nadpis předělové strany</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16618" y="4596063"/>
            <a:ext cx="8527382" cy="1648325"/>
          </a:xfrm>
          <a:solidFill>
            <a:srgbClr val="005F8C">
              <a:alpha val="80000"/>
            </a:srgbClr>
          </a:solidFill>
        </p:spPr>
        <p:txBody>
          <a:bodyPr>
            <a:normAutofit/>
          </a:bodyPr>
          <a:lstStyle>
            <a:lvl1pPr marL="0" indent="0">
              <a:buNone/>
              <a:defRPr sz="2400">
                <a:solidFill>
                  <a:schemeClr val="bg1"/>
                </a:solidFill>
              </a:defRPr>
            </a:lvl1pPr>
          </a:lstStyle>
          <a:p>
            <a:pPr lvl="0"/>
            <a:r>
              <a:rPr lang="cs-CZ" dirty="0"/>
              <a:t>text předělové strany</a:t>
            </a:r>
          </a:p>
        </p:txBody>
      </p:sp>
    </p:spTree>
    <p:extLst>
      <p:ext uri="{BB962C8B-B14F-4D97-AF65-F5344CB8AC3E}">
        <p14:creationId xmlns:p14="http://schemas.microsoft.com/office/powerpoint/2010/main" val="194660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jednořadkový a obsah">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jednořádkový nadpis</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0" y="1678676"/>
            <a:ext cx="7945391" cy="4439706"/>
          </a:xfrm>
        </p:spPr>
        <p:txBody>
          <a:bodyPr/>
          <a:lstStyle>
            <a:lvl1pPr marL="0" indent="0">
              <a:buNone/>
              <a:defRPr/>
            </a:lvl1pPr>
          </a:lstStyle>
          <a:p>
            <a:pPr lvl="0"/>
            <a:r>
              <a:rPr lang="cs-CZ"/>
              <a:t>Upravte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pic>
        <p:nvPicPr>
          <p:cNvPr id="10" name="Obrázek 9">
            <a:extLst>
              <a:ext uri="{FF2B5EF4-FFF2-40B4-BE49-F238E27FC236}">
                <a16:creationId xmlns:a16="http://schemas.microsoft.com/office/drawing/2014/main" id="{4D06471E-6A54-49E7-A938-FDDAAE6039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1" name="Obrázek 10">
            <a:extLst>
              <a:ext uri="{FF2B5EF4-FFF2-40B4-BE49-F238E27FC236}">
                <a16:creationId xmlns:a16="http://schemas.microsoft.com/office/drawing/2014/main" id="{BE6FF2C8-2452-4FC7-B9C5-19F429A96AB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201135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dvouřádkový">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pic>
        <p:nvPicPr>
          <p:cNvPr id="10" name="Obrázek 9">
            <a:extLst>
              <a:ext uri="{FF2B5EF4-FFF2-40B4-BE49-F238E27FC236}">
                <a16:creationId xmlns:a16="http://schemas.microsoft.com/office/drawing/2014/main" id="{74ED67B7-57CB-4CEF-A704-5AA6C53E87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2" name="Obrázek 11">
            <a:extLst>
              <a:ext uri="{FF2B5EF4-FFF2-40B4-BE49-F238E27FC236}">
                <a16:creationId xmlns:a16="http://schemas.microsoft.com/office/drawing/2014/main" id="{FAC0CDE1-D528-43CB-91F5-69A8A09F77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
        <p:nvSpPr>
          <p:cNvPr id="13" name="Zástupný symbol pro obsah 2">
            <a:extLst>
              <a:ext uri="{FF2B5EF4-FFF2-40B4-BE49-F238E27FC236}">
                <a16:creationId xmlns:a16="http://schemas.microsoft.com/office/drawing/2014/main" id="{34F805CF-4514-4A54-8FC2-983C425FA345}"/>
              </a:ext>
            </a:extLst>
          </p:cNvPr>
          <p:cNvSpPr>
            <a:spLocks noGrp="1"/>
          </p:cNvSpPr>
          <p:nvPr>
            <p:ph idx="1"/>
          </p:nvPr>
        </p:nvSpPr>
        <p:spPr>
          <a:xfrm>
            <a:off x="628650" y="1678676"/>
            <a:ext cx="7945391" cy="4439706"/>
          </a:xfrm>
        </p:spPr>
        <p:txBody>
          <a:bodyPr/>
          <a:lstStyle>
            <a:lvl1pPr marL="0" indent="0">
              <a:buNone/>
              <a:defRPr/>
            </a:lvl1pPr>
          </a:lstStyle>
          <a:p>
            <a:pPr lvl="0"/>
            <a:r>
              <a:rPr lang="cs-CZ"/>
              <a:t>Upravte styly předlohy textu.</a:t>
            </a:r>
          </a:p>
        </p:txBody>
      </p:sp>
    </p:spTree>
    <p:extLst>
      <p:ext uri="{BB962C8B-B14F-4D97-AF65-F5344CB8AC3E}">
        <p14:creationId xmlns:p14="http://schemas.microsoft.com/office/powerpoint/2010/main" val="2567119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jednořadkový a citace">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0E3082C6-27F3-4E0F-A78D-958E911D15E1}"/>
              </a:ext>
            </a:extLst>
          </p:cNvPr>
          <p:cNvSpPr/>
          <p:nvPr userDrawn="1"/>
        </p:nvSpPr>
        <p:spPr>
          <a:xfrm>
            <a:off x="6407623" y="1678634"/>
            <a:ext cx="2160000" cy="2160000"/>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4" name="Zástupný symbol pro text 3">
            <a:extLst>
              <a:ext uri="{FF2B5EF4-FFF2-40B4-BE49-F238E27FC236}">
                <a16:creationId xmlns:a16="http://schemas.microsoft.com/office/drawing/2014/main" id="{CD481A2F-9ED0-49D2-8CCC-7E3C31155616}"/>
              </a:ext>
            </a:extLst>
          </p:cNvPr>
          <p:cNvSpPr>
            <a:spLocks noGrp="1"/>
          </p:cNvSpPr>
          <p:nvPr>
            <p:ph type="body" sz="quarter" idx="13" hasCustomPrompt="1"/>
          </p:nvPr>
        </p:nvSpPr>
        <p:spPr>
          <a:xfrm>
            <a:off x="6407623" y="1701770"/>
            <a:ext cx="2160000" cy="2160000"/>
          </a:xfrm>
          <a:noFill/>
          <a:ln>
            <a:noFill/>
          </a:ln>
        </p:spPr>
        <p:txBody>
          <a:bodyPr anchor="ctr" anchorCtr="0">
            <a:normAutofit/>
          </a:bodyPr>
          <a:lstStyle>
            <a:lvl1pPr marL="266700" indent="0">
              <a:buNone/>
              <a:defRPr sz="2100">
                <a:solidFill>
                  <a:schemeClr val="bg1"/>
                </a:solidFill>
              </a:defRPr>
            </a:lvl1pPr>
          </a:lstStyle>
          <a:p>
            <a:pPr lvl="0"/>
            <a:r>
              <a:rPr lang="cs-CZ" dirty="0"/>
              <a:t>citace nebo drobný text</a:t>
            </a:r>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jednořádkový nadpis</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0" y="1678676"/>
            <a:ext cx="5615201" cy="2183094"/>
          </a:xfrm>
        </p:spPr>
        <p:txBody>
          <a:bodyPr/>
          <a:lstStyle>
            <a:lvl1pPr marL="0" indent="0">
              <a:buNone/>
              <a:defRPr/>
            </a:lvl1pPr>
          </a:lstStyle>
          <a:p>
            <a:pPr lvl="0"/>
            <a:r>
              <a:rPr lang="cs-CZ"/>
              <a:t>Upravte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p:nvPr>
        </p:nvSpPr>
        <p:spPr>
          <a:xfrm>
            <a:off x="628649" y="4001974"/>
            <a:ext cx="7945393" cy="2294604"/>
          </a:xfrm>
        </p:spPr>
        <p:txBody>
          <a:bodyPr/>
          <a:lstStyle>
            <a:lvl2pPr marL="342900" indent="0">
              <a:buNone/>
              <a:defRPr/>
            </a:lvl2pPr>
          </a:lstStyle>
          <a:p>
            <a:pPr lvl="0"/>
            <a:r>
              <a:rPr lang="cs-CZ"/>
              <a:t>Upravte styly předlohy textu.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pic>
        <p:nvPicPr>
          <p:cNvPr id="10" name="Obrázek 9">
            <a:extLst>
              <a:ext uri="{FF2B5EF4-FFF2-40B4-BE49-F238E27FC236}">
                <a16:creationId xmlns:a16="http://schemas.microsoft.com/office/drawing/2014/main" id="{A6362E37-B6F4-406F-8C9D-377ECF469B2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38796" y="1757281"/>
            <a:ext cx="324000" cy="317390"/>
          </a:xfrm>
          <a:prstGeom prst="rect">
            <a:avLst/>
          </a:prstGeom>
        </p:spPr>
      </p:pic>
      <p:pic>
        <p:nvPicPr>
          <p:cNvPr id="20" name="Obrázek 19">
            <a:extLst>
              <a:ext uri="{FF2B5EF4-FFF2-40B4-BE49-F238E27FC236}">
                <a16:creationId xmlns:a16="http://schemas.microsoft.com/office/drawing/2014/main" id="{4762E413-8D66-41C2-9D7A-31C92C752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124214" y="3451884"/>
            <a:ext cx="324000" cy="317390"/>
          </a:xfrm>
          <a:prstGeom prst="rect">
            <a:avLst/>
          </a:prstGeom>
        </p:spPr>
      </p:pic>
      <p:pic>
        <p:nvPicPr>
          <p:cNvPr id="18" name="Obrázek 17">
            <a:extLst>
              <a:ext uri="{FF2B5EF4-FFF2-40B4-BE49-F238E27FC236}">
                <a16:creationId xmlns:a16="http://schemas.microsoft.com/office/drawing/2014/main" id="{F18DC08C-5CA7-4996-AFFE-F2D0B0E33F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6" name="Obrázek 15">
            <a:extLst>
              <a:ext uri="{FF2B5EF4-FFF2-40B4-BE49-F238E27FC236}">
                <a16:creationId xmlns:a16="http://schemas.microsoft.com/office/drawing/2014/main" id="{39CD7C1B-0C6A-4144-83CB-1B070E04CA8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791768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dvouřadkový a citace">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0E3082C6-27F3-4E0F-A78D-958E911D15E1}"/>
              </a:ext>
            </a:extLst>
          </p:cNvPr>
          <p:cNvSpPr/>
          <p:nvPr userDrawn="1"/>
        </p:nvSpPr>
        <p:spPr>
          <a:xfrm>
            <a:off x="6407623" y="1678634"/>
            <a:ext cx="2160000" cy="2160000"/>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4" name="Zástupný symbol pro text 3">
            <a:extLst>
              <a:ext uri="{FF2B5EF4-FFF2-40B4-BE49-F238E27FC236}">
                <a16:creationId xmlns:a16="http://schemas.microsoft.com/office/drawing/2014/main" id="{CD481A2F-9ED0-49D2-8CCC-7E3C31155616}"/>
              </a:ext>
            </a:extLst>
          </p:cNvPr>
          <p:cNvSpPr>
            <a:spLocks noGrp="1"/>
          </p:cNvSpPr>
          <p:nvPr>
            <p:ph type="body" sz="quarter" idx="13" hasCustomPrompt="1"/>
          </p:nvPr>
        </p:nvSpPr>
        <p:spPr>
          <a:xfrm>
            <a:off x="6407623" y="1701770"/>
            <a:ext cx="2160000" cy="2160000"/>
          </a:xfrm>
          <a:noFill/>
          <a:ln>
            <a:noFill/>
          </a:ln>
        </p:spPr>
        <p:txBody>
          <a:bodyPr anchor="ctr" anchorCtr="0">
            <a:normAutofit/>
          </a:bodyPr>
          <a:lstStyle>
            <a:lvl1pPr marL="266700" indent="0">
              <a:buNone/>
              <a:defRPr sz="2100">
                <a:solidFill>
                  <a:schemeClr val="bg1"/>
                </a:solidFill>
              </a:defRPr>
            </a:lvl1pPr>
          </a:lstStyle>
          <a:p>
            <a:pPr lvl="0"/>
            <a:r>
              <a:rPr lang="cs-CZ" dirty="0"/>
              <a:t>citace nebo drobný text</a:t>
            </a:r>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0" y="1678676"/>
            <a:ext cx="5615201" cy="2183094"/>
          </a:xfrm>
        </p:spPr>
        <p:txBody>
          <a:bodyPr/>
          <a:lstStyle>
            <a:lvl1pPr marL="0" indent="0">
              <a:buNone/>
              <a:defRPr/>
            </a:lvl1pPr>
          </a:lstStyle>
          <a:p>
            <a:pPr lvl="0"/>
            <a:r>
              <a:rPr lang="cs-CZ"/>
              <a:t>Upravte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p:nvPr>
        </p:nvSpPr>
        <p:spPr>
          <a:xfrm>
            <a:off x="628649" y="4001974"/>
            <a:ext cx="7945393" cy="2294604"/>
          </a:xfrm>
        </p:spPr>
        <p:txBody>
          <a:bodyPr/>
          <a:lstStyle>
            <a:lvl2pPr marL="342900" indent="0">
              <a:buNone/>
              <a:defRPr/>
            </a:lvl2pPr>
          </a:lstStyle>
          <a:p>
            <a:pPr lvl="0"/>
            <a:r>
              <a:rPr lang="cs-CZ"/>
              <a:t>Upravte styly předlohy textu.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pic>
        <p:nvPicPr>
          <p:cNvPr id="10" name="Obrázek 9">
            <a:extLst>
              <a:ext uri="{FF2B5EF4-FFF2-40B4-BE49-F238E27FC236}">
                <a16:creationId xmlns:a16="http://schemas.microsoft.com/office/drawing/2014/main" id="{A6362E37-B6F4-406F-8C9D-377ECF469B2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38796" y="1757281"/>
            <a:ext cx="324000" cy="317390"/>
          </a:xfrm>
          <a:prstGeom prst="rect">
            <a:avLst/>
          </a:prstGeom>
        </p:spPr>
      </p:pic>
      <p:pic>
        <p:nvPicPr>
          <p:cNvPr id="20" name="Obrázek 19">
            <a:extLst>
              <a:ext uri="{FF2B5EF4-FFF2-40B4-BE49-F238E27FC236}">
                <a16:creationId xmlns:a16="http://schemas.microsoft.com/office/drawing/2014/main" id="{4762E413-8D66-41C2-9D7A-31C92C752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124214" y="3451884"/>
            <a:ext cx="324000" cy="317390"/>
          </a:xfrm>
          <a:prstGeom prst="rect">
            <a:avLst/>
          </a:prstGeom>
        </p:spPr>
      </p:pic>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pic>
        <p:nvPicPr>
          <p:cNvPr id="18" name="Obrázek 17">
            <a:extLst>
              <a:ext uri="{FF2B5EF4-FFF2-40B4-BE49-F238E27FC236}">
                <a16:creationId xmlns:a16="http://schemas.microsoft.com/office/drawing/2014/main" id="{BA89ED70-E2F5-4249-BADD-7E7701B7421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6" name="Obrázek 15">
            <a:extLst>
              <a:ext uri="{FF2B5EF4-FFF2-40B4-BE49-F238E27FC236}">
                <a16:creationId xmlns:a16="http://schemas.microsoft.com/office/drawing/2014/main" id="{02E5AA87-1405-4FD9-A91F-98BAFEE3A9F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417436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dvouřadkový , text a obrázek">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1" y="1678675"/>
            <a:ext cx="3565314" cy="4617902"/>
          </a:xfrm>
        </p:spPr>
        <p:txBody>
          <a:bodyPr/>
          <a:lstStyle>
            <a:lvl1pPr marL="0" indent="0">
              <a:buNone/>
              <a:defRPr/>
            </a:lvl1pPr>
          </a:lstStyle>
          <a:p>
            <a:pPr lvl="0"/>
            <a:r>
              <a:rPr lang="cs-CZ"/>
              <a:t>Upravte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hasCustomPrompt="1"/>
          </p:nvPr>
        </p:nvSpPr>
        <p:spPr>
          <a:xfrm>
            <a:off x="4353636" y="5845248"/>
            <a:ext cx="4220406" cy="451329"/>
          </a:xfrm>
        </p:spPr>
        <p:txBody>
          <a:bodyPr>
            <a:normAutofit/>
          </a:bodyPr>
          <a:lstStyle>
            <a:lvl1pPr marL="0" indent="0">
              <a:buNone/>
              <a:defRPr sz="1600"/>
            </a:lvl1pPr>
            <a:lvl2pPr marL="342900" indent="0">
              <a:buNone/>
              <a:defRPr/>
            </a:lvl2pPr>
          </a:lstStyle>
          <a:p>
            <a:pPr lvl="0"/>
            <a:r>
              <a:rPr lang="cs-CZ" dirty="0"/>
              <a:t>Popis obrázku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5" name="Zástupný symbol obrázku 4">
            <a:extLst>
              <a:ext uri="{FF2B5EF4-FFF2-40B4-BE49-F238E27FC236}">
                <a16:creationId xmlns:a16="http://schemas.microsoft.com/office/drawing/2014/main" id="{FB267E21-4D34-405D-8160-E08510993582}"/>
              </a:ext>
            </a:extLst>
          </p:cNvPr>
          <p:cNvSpPr>
            <a:spLocks noGrp="1"/>
          </p:cNvSpPr>
          <p:nvPr>
            <p:ph type="pic" sz="quarter" idx="17"/>
          </p:nvPr>
        </p:nvSpPr>
        <p:spPr>
          <a:xfrm>
            <a:off x="4352925" y="1677987"/>
            <a:ext cx="4221163" cy="4063947"/>
          </a:xfrm>
        </p:spPr>
        <p:txBody>
          <a:bodyPr/>
          <a:lstStyle>
            <a:lvl1pPr marL="0" indent="0">
              <a:buNone/>
              <a:defRPr/>
            </a:lvl1pPr>
          </a:lstStyle>
          <a:p>
            <a:r>
              <a:rPr lang="cs-CZ"/>
              <a:t>Kliknutím na ikonu přidáte obrázek.</a:t>
            </a:r>
            <a:endParaRPr lang="cs-CZ" dirty="0"/>
          </a:p>
        </p:txBody>
      </p:sp>
      <p:pic>
        <p:nvPicPr>
          <p:cNvPr id="12" name="Obrázek 11">
            <a:extLst>
              <a:ext uri="{FF2B5EF4-FFF2-40B4-BE49-F238E27FC236}">
                <a16:creationId xmlns:a16="http://schemas.microsoft.com/office/drawing/2014/main" id="{1839DC8A-51BB-402F-8566-C6963DC4381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3" name="Obrázek 12">
            <a:extLst>
              <a:ext uri="{FF2B5EF4-FFF2-40B4-BE49-F238E27FC236}">
                <a16:creationId xmlns:a16="http://schemas.microsoft.com/office/drawing/2014/main" id="{65718987-FEF9-4FDF-9838-24AA26B5F7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2873195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dvouřadkový a tři obrázky">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5" name="Zástupný symbol obrázku 4">
            <a:extLst>
              <a:ext uri="{FF2B5EF4-FFF2-40B4-BE49-F238E27FC236}">
                <a16:creationId xmlns:a16="http://schemas.microsoft.com/office/drawing/2014/main" id="{FB267E21-4D34-405D-8160-E08510993582}"/>
              </a:ext>
            </a:extLst>
          </p:cNvPr>
          <p:cNvSpPr>
            <a:spLocks noGrp="1"/>
          </p:cNvSpPr>
          <p:nvPr>
            <p:ph type="pic" sz="quarter" idx="17"/>
          </p:nvPr>
        </p:nvSpPr>
        <p:spPr>
          <a:xfrm>
            <a:off x="554941" y="1752144"/>
            <a:ext cx="2556000" cy="2412000"/>
          </a:xfrm>
        </p:spPr>
        <p:txBody>
          <a:bodyPr/>
          <a:lstStyle>
            <a:lvl1pPr marL="0" indent="0">
              <a:buNone/>
              <a:defRPr/>
            </a:lvl1pPr>
          </a:lstStyle>
          <a:p>
            <a:r>
              <a:rPr lang="cs-CZ"/>
              <a:t>Kliknutím na ikonu přidáte obrázek.</a:t>
            </a:r>
            <a:endParaRPr lang="cs-CZ" dirty="0"/>
          </a:p>
        </p:txBody>
      </p:sp>
      <p:sp>
        <p:nvSpPr>
          <p:cNvPr id="12" name="Zástupný symbol obrázku 4">
            <a:extLst>
              <a:ext uri="{FF2B5EF4-FFF2-40B4-BE49-F238E27FC236}">
                <a16:creationId xmlns:a16="http://schemas.microsoft.com/office/drawing/2014/main" id="{D8B971FF-A85B-47DA-8BFA-B06608B89126}"/>
              </a:ext>
            </a:extLst>
          </p:cNvPr>
          <p:cNvSpPr>
            <a:spLocks noGrp="1"/>
          </p:cNvSpPr>
          <p:nvPr>
            <p:ph type="pic" sz="quarter" idx="18"/>
          </p:nvPr>
        </p:nvSpPr>
        <p:spPr>
          <a:xfrm>
            <a:off x="5977717" y="1752144"/>
            <a:ext cx="2556000" cy="2412000"/>
          </a:xfrm>
        </p:spPr>
        <p:txBody>
          <a:bodyPr/>
          <a:lstStyle>
            <a:lvl1pPr marL="0" indent="0">
              <a:buNone/>
              <a:defRPr/>
            </a:lvl1pPr>
          </a:lstStyle>
          <a:p>
            <a:r>
              <a:rPr lang="cs-CZ"/>
              <a:t>Kliknutím na ikonu přidáte obrázek.</a:t>
            </a:r>
            <a:endParaRPr lang="cs-CZ" dirty="0"/>
          </a:p>
        </p:txBody>
      </p:sp>
      <p:sp>
        <p:nvSpPr>
          <p:cNvPr id="13" name="Zástupný symbol obrázku 4">
            <a:extLst>
              <a:ext uri="{FF2B5EF4-FFF2-40B4-BE49-F238E27FC236}">
                <a16:creationId xmlns:a16="http://schemas.microsoft.com/office/drawing/2014/main" id="{ACBDDBB8-5CD5-4978-AD19-CD6573CF53C6}"/>
              </a:ext>
            </a:extLst>
          </p:cNvPr>
          <p:cNvSpPr>
            <a:spLocks noGrp="1"/>
          </p:cNvSpPr>
          <p:nvPr>
            <p:ph type="pic" sz="quarter" idx="19"/>
          </p:nvPr>
        </p:nvSpPr>
        <p:spPr>
          <a:xfrm>
            <a:off x="3266329" y="1752144"/>
            <a:ext cx="2556000" cy="2412000"/>
          </a:xfrm>
        </p:spPr>
        <p:txBody>
          <a:bodyPr/>
          <a:lstStyle>
            <a:lvl1pPr marL="0" indent="0">
              <a:buNone/>
              <a:defRPr/>
            </a:lvl1pPr>
          </a:lstStyle>
          <a:p>
            <a:r>
              <a:rPr lang="cs-CZ"/>
              <a:t>Kliknutím na ikonu přidáte obrázek.</a:t>
            </a:r>
            <a:endParaRPr lang="cs-CZ" dirty="0"/>
          </a:p>
        </p:txBody>
      </p:sp>
      <p:sp>
        <p:nvSpPr>
          <p:cNvPr id="4" name="Zástupný symbol pro text 3">
            <a:extLst>
              <a:ext uri="{FF2B5EF4-FFF2-40B4-BE49-F238E27FC236}">
                <a16:creationId xmlns:a16="http://schemas.microsoft.com/office/drawing/2014/main" id="{8FEF2F59-3EE8-4600-99BC-5C4F53973824}"/>
              </a:ext>
            </a:extLst>
          </p:cNvPr>
          <p:cNvSpPr>
            <a:spLocks noGrp="1"/>
          </p:cNvSpPr>
          <p:nvPr>
            <p:ph type="body" sz="quarter" idx="20" hasCustomPrompt="1"/>
          </p:nvPr>
        </p:nvSpPr>
        <p:spPr>
          <a:xfrm>
            <a:off x="555625" y="4313239"/>
            <a:ext cx="2555875" cy="1867566"/>
          </a:xfrm>
        </p:spPr>
        <p:txBody>
          <a:bodyPr/>
          <a:lstStyle>
            <a:lvl1pPr marL="0" indent="0">
              <a:buNone/>
              <a:defRPr/>
            </a:lvl1pPr>
          </a:lstStyle>
          <a:p>
            <a:pPr lvl="0"/>
            <a:r>
              <a:rPr lang="cs-CZ" dirty="0"/>
              <a:t>První text</a:t>
            </a:r>
          </a:p>
        </p:txBody>
      </p:sp>
      <p:sp>
        <p:nvSpPr>
          <p:cNvPr id="18" name="Zástupný symbol pro text 3">
            <a:extLst>
              <a:ext uri="{FF2B5EF4-FFF2-40B4-BE49-F238E27FC236}">
                <a16:creationId xmlns:a16="http://schemas.microsoft.com/office/drawing/2014/main" id="{452B7608-4F61-44E9-905F-EE70505C300F}"/>
              </a:ext>
            </a:extLst>
          </p:cNvPr>
          <p:cNvSpPr>
            <a:spLocks noGrp="1"/>
          </p:cNvSpPr>
          <p:nvPr>
            <p:ph type="body" sz="quarter" idx="21" hasCustomPrompt="1"/>
          </p:nvPr>
        </p:nvSpPr>
        <p:spPr>
          <a:xfrm>
            <a:off x="3266329" y="4312635"/>
            <a:ext cx="2555875" cy="1868170"/>
          </a:xfrm>
        </p:spPr>
        <p:txBody>
          <a:bodyPr/>
          <a:lstStyle>
            <a:lvl1pPr marL="0" indent="0">
              <a:buNone/>
              <a:defRPr/>
            </a:lvl1pPr>
          </a:lstStyle>
          <a:p>
            <a:pPr lvl="0"/>
            <a:r>
              <a:rPr lang="cs-CZ" dirty="0"/>
              <a:t>Druhý text</a:t>
            </a:r>
          </a:p>
        </p:txBody>
      </p:sp>
      <p:sp>
        <p:nvSpPr>
          <p:cNvPr id="20" name="Zástupný symbol pro text 3">
            <a:extLst>
              <a:ext uri="{FF2B5EF4-FFF2-40B4-BE49-F238E27FC236}">
                <a16:creationId xmlns:a16="http://schemas.microsoft.com/office/drawing/2014/main" id="{A9694961-1D4B-4475-9E48-A42C702077D8}"/>
              </a:ext>
            </a:extLst>
          </p:cNvPr>
          <p:cNvSpPr>
            <a:spLocks noGrp="1"/>
          </p:cNvSpPr>
          <p:nvPr>
            <p:ph type="body" sz="quarter" idx="22" hasCustomPrompt="1"/>
          </p:nvPr>
        </p:nvSpPr>
        <p:spPr>
          <a:xfrm>
            <a:off x="5977842" y="4312634"/>
            <a:ext cx="2555875" cy="1868170"/>
          </a:xfrm>
        </p:spPr>
        <p:txBody>
          <a:bodyPr/>
          <a:lstStyle>
            <a:lvl1pPr marL="0" indent="0">
              <a:buNone/>
              <a:defRPr/>
            </a:lvl1pPr>
          </a:lstStyle>
          <a:p>
            <a:pPr lvl="0"/>
            <a:r>
              <a:rPr lang="cs-CZ" dirty="0"/>
              <a:t>Třetí text</a:t>
            </a:r>
          </a:p>
        </p:txBody>
      </p:sp>
      <p:cxnSp>
        <p:nvCxnSpPr>
          <p:cNvPr id="10" name="Přímá spojnice 9">
            <a:extLst>
              <a:ext uri="{FF2B5EF4-FFF2-40B4-BE49-F238E27FC236}">
                <a16:creationId xmlns:a16="http://schemas.microsoft.com/office/drawing/2014/main" id="{171D9D79-92EA-4B0D-8D70-6BE34D85F006}"/>
              </a:ext>
            </a:extLst>
          </p:cNvPr>
          <p:cNvCxnSpPr/>
          <p:nvPr userDrawn="1"/>
        </p:nvCxnSpPr>
        <p:spPr>
          <a:xfrm>
            <a:off x="3198089" y="4312633"/>
            <a:ext cx="0" cy="1836000"/>
          </a:xfrm>
          <a:prstGeom prst="line">
            <a:avLst/>
          </a:prstGeom>
          <a:ln w="12700">
            <a:solidFill>
              <a:srgbClr val="005F8C"/>
            </a:solidFill>
          </a:ln>
        </p:spPr>
        <p:style>
          <a:lnRef idx="1">
            <a:schemeClr val="accent1"/>
          </a:lnRef>
          <a:fillRef idx="0">
            <a:schemeClr val="accent1"/>
          </a:fillRef>
          <a:effectRef idx="0">
            <a:schemeClr val="accent1"/>
          </a:effectRef>
          <a:fontRef idx="minor">
            <a:schemeClr val="tx1"/>
          </a:fontRef>
        </p:style>
      </p:cxnSp>
      <p:cxnSp>
        <p:nvCxnSpPr>
          <p:cNvPr id="21" name="Přímá spojnice 20">
            <a:extLst>
              <a:ext uri="{FF2B5EF4-FFF2-40B4-BE49-F238E27FC236}">
                <a16:creationId xmlns:a16="http://schemas.microsoft.com/office/drawing/2014/main" id="{9EC8B389-96FC-47B0-8D2E-ED3E56AECA9E}"/>
              </a:ext>
            </a:extLst>
          </p:cNvPr>
          <p:cNvCxnSpPr/>
          <p:nvPr userDrawn="1"/>
        </p:nvCxnSpPr>
        <p:spPr>
          <a:xfrm>
            <a:off x="5895829" y="4344804"/>
            <a:ext cx="0" cy="1836000"/>
          </a:xfrm>
          <a:prstGeom prst="line">
            <a:avLst/>
          </a:prstGeom>
          <a:ln w="12700">
            <a:solidFill>
              <a:srgbClr val="005F8C"/>
            </a:solidFill>
          </a:ln>
        </p:spPr>
        <p:style>
          <a:lnRef idx="1">
            <a:schemeClr val="accent1"/>
          </a:lnRef>
          <a:fillRef idx="0">
            <a:schemeClr val="accent1"/>
          </a:fillRef>
          <a:effectRef idx="0">
            <a:schemeClr val="accent1"/>
          </a:effectRef>
          <a:fontRef idx="minor">
            <a:schemeClr val="tx1"/>
          </a:fontRef>
        </p:style>
      </p:cxnSp>
      <p:pic>
        <p:nvPicPr>
          <p:cNvPr id="22" name="Obrázek 21">
            <a:extLst>
              <a:ext uri="{FF2B5EF4-FFF2-40B4-BE49-F238E27FC236}">
                <a16:creationId xmlns:a16="http://schemas.microsoft.com/office/drawing/2014/main" id="{7044DF23-E07D-4231-B96E-5870714EDC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23" name="Obrázek 22">
            <a:extLst>
              <a:ext uri="{FF2B5EF4-FFF2-40B4-BE49-F238E27FC236}">
                <a16:creationId xmlns:a16="http://schemas.microsoft.com/office/drawing/2014/main" id="{D20EC550-518D-47EC-BC54-40862C6E69B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322425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dvouřadkový a graf">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3" name="Zástupný symbol pro graf 2">
            <a:extLst>
              <a:ext uri="{FF2B5EF4-FFF2-40B4-BE49-F238E27FC236}">
                <a16:creationId xmlns:a16="http://schemas.microsoft.com/office/drawing/2014/main" id="{39625EF4-0D99-4573-ABCD-83E81C13C3A5}"/>
              </a:ext>
            </a:extLst>
          </p:cNvPr>
          <p:cNvSpPr>
            <a:spLocks noGrp="1"/>
          </p:cNvSpPr>
          <p:nvPr>
            <p:ph type="chart" sz="quarter" idx="17"/>
          </p:nvPr>
        </p:nvSpPr>
        <p:spPr>
          <a:xfrm>
            <a:off x="569913" y="1684338"/>
            <a:ext cx="8004175" cy="4605337"/>
          </a:xfrm>
        </p:spPr>
        <p:txBody>
          <a:bodyPr/>
          <a:lstStyle>
            <a:lvl1pPr marL="0" indent="0">
              <a:buNone/>
              <a:defRPr/>
            </a:lvl1pPr>
          </a:lstStyle>
          <a:p>
            <a:r>
              <a:rPr lang="cs-CZ"/>
              <a:t>Kliknutím na ikonu přidáte graf.</a:t>
            </a:r>
            <a:endParaRPr lang="cs-CZ" dirty="0"/>
          </a:p>
        </p:txBody>
      </p:sp>
      <p:pic>
        <p:nvPicPr>
          <p:cNvPr id="10" name="Obrázek 9">
            <a:extLst>
              <a:ext uri="{FF2B5EF4-FFF2-40B4-BE49-F238E27FC236}">
                <a16:creationId xmlns:a16="http://schemas.microsoft.com/office/drawing/2014/main" id="{03545AB0-3700-4874-ABAC-F64369E804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2" name="Obrázek 11">
            <a:extLst>
              <a:ext uri="{FF2B5EF4-FFF2-40B4-BE49-F238E27FC236}">
                <a16:creationId xmlns:a16="http://schemas.microsoft.com/office/drawing/2014/main" id="{8CF5805C-3B5B-4AF7-BF79-AB54EC5044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2331728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dvouřadkový a tabulka">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5F8C"/>
          </a:solidFill>
          <a:ln>
            <a:solidFill>
              <a:srgbClr val="005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3" name="Zástupný symbol pro tabulku 2">
            <a:extLst>
              <a:ext uri="{FF2B5EF4-FFF2-40B4-BE49-F238E27FC236}">
                <a16:creationId xmlns:a16="http://schemas.microsoft.com/office/drawing/2014/main" id="{243075CB-445F-451D-B78F-591C98050237}"/>
              </a:ext>
            </a:extLst>
          </p:cNvPr>
          <p:cNvSpPr>
            <a:spLocks noGrp="1"/>
          </p:cNvSpPr>
          <p:nvPr>
            <p:ph type="tbl" sz="quarter" idx="17"/>
          </p:nvPr>
        </p:nvSpPr>
        <p:spPr>
          <a:xfrm>
            <a:off x="2815388" y="1744663"/>
            <a:ext cx="5758699" cy="3841144"/>
          </a:xfrm>
        </p:spPr>
        <p:txBody>
          <a:bodyPr>
            <a:normAutofit/>
          </a:bodyPr>
          <a:lstStyle>
            <a:lvl1pPr marL="0" indent="0">
              <a:buNone/>
              <a:defRPr sz="2000" b="1"/>
            </a:lvl1pPr>
          </a:lstStyle>
          <a:p>
            <a:r>
              <a:rPr lang="cs-CZ"/>
              <a:t>Kliknutím na ikonu přidáte tabulku.</a:t>
            </a:r>
            <a:endParaRPr lang="cs-CZ" dirty="0"/>
          </a:p>
        </p:txBody>
      </p:sp>
      <p:sp>
        <p:nvSpPr>
          <p:cNvPr id="5" name="Zástupný symbol pro text 4">
            <a:extLst>
              <a:ext uri="{FF2B5EF4-FFF2-40B4-BE49-F238E27FC236}">
                <a16:creationId xmlns:a16="http://schemas.microsoft.com/office/drawing/2014/main" id="{841296A6-9ACC-42C7-B6BE-AB8D41837E1B}"/>
              </a:ext>
            </a:extLst>
          </p:cNvPr>
          <p:cNvSpPr>
            <a:spLocks noGrp="1"/>
          </p:cNvSpPr>
          <p:nvPr>
            <p:ph type="body" sz="quarter" idx="18" hasCustomPrompt="1"/>
          </p:nvPr>
        </p:nvSpPr>
        <p:spPr>
          <a:xfrm>
            <a:off x="569913" y="5690937"/>
            <a:ext cx="8004175" cy="598738"/>
          </a:xfrm>
        </p:spPr>
        <p:txBody>
          <a:bodyPr>
            <a:normAutofit/>
          </a:bodyPr>
          <a:lstStyle>
            <a:lvl1pPr marL="0" indent="0">
              <a:buNone/>
              <a:defRPr sz="1800"/>
            </a:lvl1pPr>
            <a:lvl2pPr marL="342900" indent="0">
              <a:buNone/>
              <a:defRPr/>
            </a:lvl2pPr>
          </a:lstStyle>
          <a:p>
            <a:pPr lvl="0"/>
            <a:r>
              <a:rPr lang="cs-CZ" dirty="0"/>
              <a:t>Popis tabulky</a:t>
            </a:r>
          </a:p>
        </p:txBody>
      </p:sp>
      <p:pic>
        <p:nvPicPr>
          <p:cNvPr id="12" name="Obrázek 11">
            <a:extLst>
              <a:ext uri="{FF2B5EF4-FFF2-40B4-BE49-F238E27FC236}">
                <a16:creationId xmlns:a16="http://schemas.microsoft.com/office/drawing/2014/main" id="{6D9AB358-3089-453A-8350-FB5D44E5B2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98025"/>
            <a:ext cx="9144000" cy="128015"/>
          </a:xfrm>
          <a:prstGeom prst="rect">
            <a:avLst/>
          </a:prstGeom>
        </p:spPr>
      </p:pic>
      <p:pic>
        <p:nvPicPr>
          <p:cNvPr id="13" name="Obrázek 12">
            <a:extLst>
              <a:ext uri="{FF2B5EF4-FFF2-40B4-BE49-F238E27FC236}">
                <a16:creationId xmlns:a16="http://schemas.microsoft.com/office/drawing/2014/main" id="{EDE1D9AF-B07D-4B81-8DEF-4A427F3026F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366652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jednořadkový a obsah">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jednořádkový nadpis</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0" y="1678676"/>
            <a:ext cx="7945391" cy="4439706"/>
          </a:xfrm>
        </p:spPr>
        <p:txBody>
          <a:bodyPr/>
          <a:lstStyle>
            <a:lvl1pPr marL="0" indent="0">
              <a:buNone/>
              <a:defRPr/>
            </a:lvl1pPr>
          </a:lstStyle>
          <a:p>
            <a:pPr lvl="0"/>
            <a:r>
              <a:rPr lang="cs-CZ" smtClean="0"/>
              <a:t>Kliknutím lze upravit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pic>
        <p:nvPicPr>
          <p:cNvPr id="16" name="Obrázek 15">
            <a:extLst>
              <a:ext uri="{FF2B5EF4-FFF2-40B4-BE49-F238E27FC236}">
                <a16:creationId xmlns:a16="http://schemas.microsoft.com/office/drawing/2014/main" id="{E99A084F-AC47-4B73-B5F9-CCA9E4D875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pic>
        <p:nvPicPr>
          <p:cNvPr id="17" name="Obrázek 16">
            <a:extLst>
              <a:ext uri="{FF2B5EF4-FFF2-40B4-BE49-F238E27FC236}">
                <a16:creationId xmlns:a16="http://schemas.microsoft.com/office/drawing/2014/main" id="{C8A78607-7E5D-4949-B270-A553FDC261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419087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dvouřádkový">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pic>
        <p:nvPicPr>
          <p:cNvPr id="10" name="Obrázek 9">
            <a:extLst>
              <a:ext uri="{FF2B5EF4-FFF2-40B4-BE49-F238E27FC236}">
                <a16:creationId xmlns:a16="http://schemas.microsoft.com/office/drawing/2014/main" id="{7A915072-897B-4804-B9BD-4FD362EC66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12" name="Obrázek 11">
            <a:extLst>
              <a:ext uri="{FF2B5EF4-FFF2-40B4-BE49-F238E27FC236}">
                <a16:creationId xmlns:a16="http://schemas.microsoft.com/office/drawing/2014/main" id="{BB45C629-7A24-45BB-B3BA-D965F55DDB2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
        <p:nvSpPr>
          <p:cNvPr id="13" name="Zástupný symbol pro obsah 2">
            <a:extLst>
              <a:ext uri="{FF2B5EF4-FFF2-40B4-BE49-F238E27FC236}">
                <a16:creationId xmlns:a16="http://schemas.microsoft.com/office/drawing/2014/main" id="{CE0E247F-32D7-49C2-B129-D2B21C2AEA22}"/>
              </a:ext>
            </a:extLst>
          </p:cNvPr>
          <p:cNvSpPr>
            <a:spLocks noGrp="1"/>
          </p:cNvSpPr>
          <p:nvPr>
            <p:ph idx="1"/>
          </p:nvPr>
        </p:nvSpPr>
        <p:spPr>
          <a:xfrm>
            <a:off x="628650" y="1678676"/>
            <a:ext cx="7945391" cy="4439706"/>
          </a:xfrm>
        </p:spPr>
        <p:txBody>
          <a:bodyPr/>
          <a:lstStyle>
            <a:lvl1pPr marL="0" indent="0">
              <a:buNone/>
              <a:defRPr/>
            </a:lvl1pPr>
          </a:lstStyle>
          <a:p>
            <a:pPr lvl="0"/>
            <a:r>
              <a:rPr lang="cs-CZ" smtClean="0"/>
              <a:t>Kliknutím lze upravit styly předlohy textu.</a:t>
            </a:r>
          </a:p>
        </p:txBody>
      </p:sp>
    </p:spTree>
    <p:extLst>
      <p:ext uri="{BB962C8B-B14F-4D97-AF65-F5344CB8AC3E}">
        <p14:creationId xmlns:p14="http://schemas.microsoft.com/office/powerpoint/2010/main" val="405260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jednořadkový a citace">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0E3082C6-27F3-4E0F-A78D-958E911D15E1}"/>
              </a:ext>
            </a:extLst>
          </p:cNvPr>
          <p:cNvSpPr/>
          <p:nvPr userDrawn="1"/>
        </p:nvSpPr>
        <p:spPr>
          <a:xfrm>
            <a:off x="6407623" y="1678634"/>
            <a:ext cx="2160000" cy="2160000"/>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4" name="Zástupný symbol pro text 3">
            <a:extLst>
              <a:ext uri="{FF2B5EF4-FFF2-40B4-BE49-F238E27FC236}">
                <a16:creationId xmlns:a16="http://schemas.microsoft.com/office/drawing/2014/main" id="{CD481A2F-9ED0-49D2-8CCC-7E3C31155616}"/>
              </a:ext>
            </a:extLst>
          </p:cNvPr>
          <p:cNvSpPr>
            <a:spLocks noGrp="1"/>
          </p:cNvSpPr>
          <p:nvPr>
            <p:ph type="body" sz="quarter" idx="13" hasCustomPrompt="1"/>
          </p:nvPr>
        </p:nvSpPr>
        <p:spPr>
          <a:xfrm>
            <a:off x="6407623" y="1701770"/>
            <a:ext cx="2160000" cy="2160000"/>
          </a:xfrm>
          <a:noFill/>
          <a:ln>
            <a:noFill/>
          </a:ln>
        </p:spPr>
        <p:txBody>
          <a:bodyPr anchor="ctr" anchorCtr="0">
            <a:normAutofit/>
          </a:bodyPr>
          <a:lstStyle>
            <a:lvl1pPr marL="266700" indent="0">
              <a:buNone/>
              <a:defRPr sz="2100">
                <a:solidFill>
                  <a:schemeClr val="bg1"/>
                </a:solidFill>
              </a:defRPr>
            </a:lvl1pPr>
          </a:lstStyle>
          <a:p>
            <a:pPr lvl="0"/>
            <a:r>
              <a:rPr lang="cs-CZ" dirty="0"/>
              <a:t>citace nebo drobný text</a:t>
            </a:r>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jednořádkový nadpis</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0" y="1678676"/>
            <a:ext cx="5615201" cy="2183094"/>
          </a:xfrm>
        </p:spPr>
        <p:txBody>
          <a:bodyPr/>
          <a:lstStyle>
            <a:lvl1pPr marL="0" indent="0">
              <a:buNone/>
              <a:defRPr/>
            </a:lvl1pPr>
          </a:lstStyle>
          <a:p>
            <a:pPr lvl="0"/>
            <a:r>
              <a:rPr lang="cs-CZ" smtClean="0"/>
              <a:t>Kliknutím lze upravit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p:nvPr>
        </p:nvSpPr>
        <p:spPr>
          <a:xfrm>
            <a:off x="628649" y="4001974"/>
            <a:ext cx="7945393" cy="2294604"/>
          </a:xfrm>
        </p:spPr>
        <p:txBody>
          <a:bodyPr/>
          <a:lstStyle>
            <a:lvl2pPr marL="342900" indent="0">
              <a:buNone/>
              <a:defRPr/>
            </a:lvl2pPr>
          </a:lstStyle>
          <a:p>
            <a:pPr lvl="0"/>
            <a:r>
              <a:rPr lang="cs-CZ" smtClean="0"/>
              <a:t>Kliknutím lze upravit styly předlohy textu.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pic>
        <p:nvPicPr>
          <p:cNvPr id="10" name="Obrázek 9">
            <a:extLst>
              <a:ext uri="{FF2B5EF4-FFF2-40B4-BE49-F238E27FC236}">
                <a16:creationId xmlns:a16="http://schemas.microsoft.com/office/drawing/2014/main" id="{A6362E37-B6F4-406F-8C9D-377ECF469B2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38796" y="1757281"/>
            <a:ext cx="324000" cy="317390"/>
          </a:xfrm>
          <a:prstGeom prst="rect">
            <a:avLst/>
          </a:prstGeom>
        </p:spPr>
      </p:pic>
      <p:pic>
        <p:nvPicPr>
          <p:cNvPr id="20" name="Obrázek 19">
            <a:extLst>
              <a:ext uri="{FF2B5EF4-FFF2-40B4-BE49-F238E27FC236}">
                <a16:creationId xmlns:a16="http://schemas.microsoft.com/office/drawing/2014/main" id="{4762E413-8D66-41C2-9D7A-31C92C752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124214" y="3451884"/>
            <a:ext cx="324000" cy="317390"/>
          </a:xfrm>
          <a:prstGeom prst="rect">
            <a:avLst/>
          </a:prstGeom>
        </p:spPr>
      </p:pic>
      <p:pic>
        <p:nvPicPr>
          <p:cNvPr id="18" name="Obrázek 17">
            <a:extLst>
              <a:ext uri="{FF2B5EF4-FFF2-40B4-BE49-F238E27FC236}">
                <a16:creationId xmlns:a16="http://schemas.microsoft.com/office/drawing/2014/main" id="{EF73BD70-9296-47EC-8865-48DC50BD33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16" name="Obrázek 15">
            <a:extLst>
              <a:ext uri="{FF2B5EF4-FFF2-40B4-BE49-F238E27FC236}">
                <a16:creationId xmlns:a16="http://schemas.microsoft.com/office/drawing/2014/main" id="{DA679B2A-8239-4640-86B2-33DF7F06A5B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37225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dvouřadkový a citace">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0E3082C6-27F3-4E0F-A78D-958E911D15E1}"/>
              </a:ext>
            </a:extLst>
          </p:cNvPr>
          <p:cNvSpPr/>
          <p:nvPr userDrawn="1"/>
        </p:nvSpPr>
        <p:spPr>
          <a:xfrm>
            <a:off x="6407623" y="1678634"/>
            <a:ext cx="2160000" cy="2160000"/>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4" name="Zástupný symbol pro text 3">
            <a:extLst>
              <a:ext uri="{FF2B5EF4-FFF2-40B4-BE49-F238E27FC236}">
                <a16:creationId xmlns:a16="http://schemas.microsoft.com/office/drawing/2014/main" id="{CD481A2F-9ED0-49D2-8CCC-7E3C31155616}"/>
              </a:ext>
            </a:extLst>
          </p:cNvPr>
          <p:cNvSpPr>
            <a:spLocks noGrp="1"/>
          </p:cNvSpPr>
          <p:nvPr>
            <p:ph type="body" sz="quarter" idx="13" hasCustomPrompt="1"/>
          </p:nvPr>
        </p:nvSpPr>
        <p:spPr>
          <a:xfrm>
            <a:off x="6407623" y="1701770"/>
            <a:ext cx="2160000" cy="2160000"/>
          </a:xfrm>
          <a:noFill/>
          <a:ln>
            <a:noFill/>
          </a:ln>
        </p:spPr>
        <p:txBody>
          <a:bodyPr anchor="ctr" anchorCtr="0">
            <a:normAutofit/>
          </a:bodyPr>
          <a:lstStyle>
            <a:lvl1pPr marL="266700" indent="0">
              <a:buNone/>
              <a:defRPr sz="2100">
                <a:solidFill>
                  <a:schemeClr val="bg1"/>
                </a:solidFill>
              </a:defRPr>
            </a:lvl1pPr>
          </a:lstStyle>
          <a:p>
            <a:pPr lvl="0"/>
            <a:r>
              <a:rPr lang="cs-CZ" dirty="0"/>
              <a:t>citace nebo drobný text</a:t>
            </a:r>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0" y="1678676"/>
            <a:ext cx="5615201" cy="2183094"/>
          </a:xfrm>
        </p:spPr>
        <p:txBody>
          <a:bodyPr/>
          <a:lstStyle>
            <a:lvl1pPr marL="0" indent="0">
              <a:buNone/>
              <a:defRPr/>
            </a:lvl1pPr>
          </a:lstStyle>
          <a:p>
            <a:pPr lvl="0"/>
            <a:r>
              <a:rPr lang="cs-CZ" smtClean="0"/>
              <a:t>Kliknutím lze upravit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p:nvPr>
        </p:nvSpPr>
        <p:spPr>
          <a:xfrm>
            <a:off x="628649" y="4001974"/>
            <a:ext cx="7945393" cy="2294604"/>
          </a:xfrm>
        </p:spPr>
        <p:txBody>
          <a:bodyPr/>
          <a:lstStyle>
            <a:lvl2pPr marL="342900" indent="0">
              <a:buNone/>
              <a:defRPr/>
            </a:lvl2pPr>
          </a:lstStyle>
          <a:p>
            <a:pPr lvl="0"/>
            <a:r>
              <a:rPr lang="cs-CZ" smtClean="0"/>
              <a:t>Kliknutím lze upravit styly předlohy textu.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pic>
        <p:nvPicPr>
          <p:cNvPr id="10" name="Obrázek 9">
            <a:extLst>
              <a:ext uri="{FF2B5EF4-FFF2-40B4-BE49-F238E27FC236}">
                <a16:creationId xmlns:a16="http://schemas.microsoft.com/office/drawing/2014/main" id="{A6362E37-B6F4-406F-8C9D-377ECF469B2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38796" y="1757281"/>
            <a:ext cx="324000" cy="317390"/>
          </a:xfrm>
          <a:prstGeom prst="rect">
            <a:avLst/>
          </a:prstGeom>
        </p:spPr>
      </p:pic>
      <p:pic>
        <p:nvPicPr>
          <p:cNvPr id="20" name="Obrázek 19">
            <a:extLst>
              <a:ext uri="{FF2B5EF4-FFF2-40B4-BE49-F238E27FC236}">
                <a16:creationId xmlns:a16="http://schemas.microsoft.com/office/drawing/2014/main" id="{4762E413-8D66-41C2-9D7A-31C92C752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124214" y="3451884"/>
            <a:ext cx="324000" cy="317390"/>
          </a:xfrm>
          <a:prstGeom prst="rect">
            <a:avLst/>
          </a:prstGeom>
        </p:spPr>
      </p:pic>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pic>
        <p:nvPicPr>
          <p:cNvPr id="18" name="Obrázek 17">
            <a:extLst>
              <a:ext uri="{FF2B5EF4-FFF2-40B4-BE49-F238E27FC236}">
                <a16:creationId xmlns:a16="http://schemas.microsoft.com/office/drawing/2014/main" id="{60710F27-5468-472A-903B-2917B09C8B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16" name="Obrázek 15">
            <a:extLst>
              <a:ext uri="{FF2B5EF4-FFF2-40B4-BE49-F238E27FC236}">
                <a16:creationId xmlns:a16="http://schemas.microsoft.com/office/drawing/2014/main" id="{CF80FE6C-EA42-4F15-9CDE-A35EB5850C0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244957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dvouřadkový , text a obrázek">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628651" y="1678675"/>
            <a:ext cx="3565314" cy="4617902"/>
          </a:xfrm>
        </p:spPr>
        <p:txBody>
          <a:bodyPr/>
          <a:lstStyle>
            <a:lvl1pPr marL="0" indent="0">
              <a:buNone/>
              <a:defRPr/>
            </a:lvl1pPr>
          </a:lstStyle>
          <a:p>
            <a:pPr lvl="0"/>
            <a:r>
              <a:rPr lang="cs-CZ" smtClean="0"/>
              <a:t>Kliknutím lze upravit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hasCustomPrompt="1"/>
          </p:nvPr>
        </p:nvSpPr>
        <p:spPr>
          <a:xfrm>
            <a:off x="4353636" y="5845248"/>
            <a:ext cx="4220406" cy="451329"/>
          </a:xfrm>
        </p:spPr>
        <p:txBody>
          <a:bodyPr>
            <a:normAutofit/>
          </a:bodyPr>
          <a:lstStyle>
            <a:lvl1pPr marL="0" indent="0">
              <a:buNone/>
              <a:defRPr sz="1600"/>
            </a:lvl1pPr>
            <a:lvl2pPr marL="342900" indent="0">
              <a:buNone/>
              <a:defRPr/>
            </a:lvl2pPr>
          </a:lstStyle>
          <a:p>
            <a:pPr lvl="0"/>
            <a:r>
              <a:rPr lang="cs-CZ" dirty="0"/>
              <a:t>Popis obrázku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5" name="Zástupný symbol obrázku 4">
            <a:extLst>
              <a:ext uri="{FF2B5EF4-FFF2-40B4-BE49-F238E27FC236}">
                <a16:creationId xmlns:a16="http://schemas.microsoft.com/office/drawing/2014/main" id="{FB267E21-4D34-405D-8160-E08510993582}"/>
              </a:ext>
            </a:extLst>
          </p:cNvPr>
          <p:cNvSpPr>
            <a:spLocks noGrp="1"/>
          </p:cNvSpPr>
          <p:nvPr>
            <p:ph type="pic" sz="quarter" idx="17"/>
          </p:nvPr>
        </p:nvSpPr>
        <p:spPr>
          <a:xfrm>
            <a:off x="4352925" y="1677987"/>
            <a:ext cx="4221163" cy="4063947"/>
          </a:xfrm>
        </p:spPr>
        <p:txBody>
          <a:bodyPr/>
          <a:lstStyle>
            <a:lvl1pPr marL="0" indent="0">
              <a:buNone/>
              <a:defRPr/>
            </a:lvl1pPr>
          </a:lstStyle>
          <a:p>
            <a:r>
              <a:rPr lang="cs-CZ" smtClean="0"/>
              <a:t>Kliknutím na ikonu přidáte obrázek.</a:t>
            </a:r>
            <a:endParaRPr lang="cs-CZ" dirty="0"/>
          </a:p>
        </p:txBody>
      </p:sp>
      <p:pic>
        <p:nvPicPr>
          <p:cNvPr id="12" name="Obrázek 11">
            <a:extLst>
              <a:ext uri="{FF2B5EF4-FFF2-40B4-BE49-F238E27FC236}">
                <a16:creationId xmlns:a16="http://schemas.microsoft.com/office/drawing/2014/main" id="{BED52422-AA53-462A-9588-C2EB15DD92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13" name="Obrázek 12">
            <a:extLst>
              <a:ext uri="{FF2B5EF4-FFF2-40B4-BE49-F238E27FC236}">
                <a16:creationId xmlns:a16="http://schemas.microsoft.com/office/drawing/2014/main" id="{885662FE-56AF-4473-8FB8-F94BA27361B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49774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dvouřadkový a tři obrázky">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5" name="Zástupný symbol obrázku 4">
            <a:extLst>
              <a:ext uri="{FF2B5EF4-FFF2-40B4-BE49-F238E27FC236}">
                <a16:creationId xmlns:a16="http://schemas.microsoft.com/office/drawing/2014/main" id="{FB267E21-4D34-405D-8160-E08510993582}"/>
              </a:ext>
            </a:extLst>
          </p:cNvPr>
          <p:cNvSpPr>
            <a:spLocks noGrp="1"/>
          </p:cNvSpPr>
          <p:nvPr>
            <p:ph type="pic" sz="quarter" idx="17"/>
          </p:nvPr>
        </p:nvSpPr>
        <p:spPr>
          <a:xfrm>
            <a:off x="554941" y="1752144"/>
            <a:ext cx="2556000" cy="2412000"/>
          </a:xfrm>
        </p:spPr>
        <p:txBody>
          <a:bodyPr/>
          <a:lstStyle>
            <a:lvl1pPr marL="0" indent="0">
              <a:buNone/>
              <a:defRPr/>
            </a:lvl1pPr>
          </a:lstStyle>
          <a:p>
            <a:r>
              <a:rPr lang="cs-CZ" smtClean="0"/>
              <a:t>Kliknutím na ikonu přidáte obrázek.</a:t>
            </a:r>
            <a:endParaRPr lang="cs-CZ" dirty="0"/>
          </a:p>
        </p:txBody>
      </p:sp>
      <p:sp>
        <p:nvSpPr>
          <p:cNvPr id="12" name="Zástupný symbol obrázku 4">
            <a:extLst>
              <a:ext uri="{FF2B5EF4-FFF2-40B4-BE49-F238E27FC236}">
                <a16:creationId xmlns:a16="http://schemas.microsoft.com/office/drawing/2014/main" id="{D8B971FF-A85B-47DA-8BFA-B06608B89126}"/>
              </a:ext>
            </a:extLst>
          </p:cNvPr>
          <p:cNvSpPr>
            <a:spLocks noGrp="1"/>
          </p:cNvSpPr>
          <p:nvPr>
            <p:ph type="pic" sz="quarter" idx="18"/>
          </p:nvPr>
        </p:nvSpPr>
        <p:spPr>
          <a:xfrm>
            <a:off x="5977717" y="1752144"/>
            <a:ext cx="2556000" cy="2412000"/>
          </a:xfrm>
        </p:spPr>
        <p:txBody>
          <a:bodyPr/>
          <a:lstStyle>
            <a:lvl1pPr marL="0" indent="0">
              <a:buNone/>
              <a:defRPr/>
            </a:lvl1pPr>
          </a:lstStyle>
          <a:p>
            <a:r>
              <a:rPr lang="cs-CZ" smtClean="0"/>
              <a:t>Kliknutím na ikonu přidáte obrázek.</a:t>
            </a:r>
            <a:endParaRPr lang="cs-CZ" dirty="0"/>
          </a:p>
        </p:txBody>
      </p:sp>
      <p:sp>
        <p:nvSpPr>
          <p:cNvPr id="13" name="Zástupný symbol obrázku 4">
            <a:extLst>
              <a:ext uri="{FF2B5EF4-FFF2-40B4-BE49-F238E27FC236}">
                <a16:creationId xmlns:a16="http://schemas.microsoft.com/office/drawing/2014/main" id="{ACBDDBB8-5CD5-4978-AD19-CD6573CF53C6}"/>
              </a:ext>
            </a:extLst>
          </p:cNvPr>
          <p:cNvSpPr>
            <a:spLocks noGrp="1"/>
          </p:cNvSpPr>
          <p:nvPr>
            <p:ph type="pic" sz="quarter" idx="19"/>
          </p:nvPr>
        </p:nvSpPr>
        <p:spPr>
          <a:xfrm>
            <a:off x="3266329" y="1752144"/>
            <a:ext cx="2556000" cy="2412000"/>
          </a:xfrm>
        </p:spPr>
        <p:txBody>
          <a:bodyPr/>
          <a:lstStyle>
            <a:lvl1pPr marL="0" indent="0">
              <a:buNone/>
              <a:defRPr/>
            </a:lvl1pPr>
          </a:lstStyle>
          <a:p>
            <a:r>
              <a:rPr lang="cs-CZ" smtClean="0"/>
              <a:t>Kliknutím na ikonu přidáte obrázek.</a:t>
            </a:r>
            <a:endParaRPr lang="cs-CZ" dirty="0"/>
          </a:p>
        </p:txBody>
      </p:sp>
      <p:sp>
        <p:nvSpPr>
          <p:cNvPr id="4" name="Zástupný symbol pro text 3">
            <a:extLst>
              <a:ext uri="{FF2B5EF4-FFF2-40B4-BE49-F238E27FC236}">
                <a16:creationId xmlns:a16="http://schemas.microsoft.com/office/drawing/2014/main" id="{8FEF2F59-3EE8-4600-99BC-5C4F53973824}"/>
              </a:ext>
            </a:extLst>
          </p:cNvPr>
          <p:cNvSpPr>
            <a:spLocks noGrp="1"/>
          </p:cNvSpPr>
          <p:nvPr>
            <p:ph type="body" sz="quarter" idx="20" hasCustomPrompt="1"/>
          </p:nvPr>
        </p:nvSpPr>
        <p:spPr>
          <a:xfrm>
            <a:off x="555625" y="4313239"/>
            <a:ext cx="2555875" cy="1867566"/>
          </a:xfrm>
        </p:spPr>
        <p:txBody>
          <a:bodyPr/>
          <a:lstStyle>
            <a:lvl1pPr marL="0" indent="0">
              <a:buNone/>
              <a:defRPr/>
            </a:lvl1pPr>
          </a:lstStyle>
          <a:p>
            <a:pPr lvl="0"/>
            <a:r>
              <a:rPr lang="cs-CZ" dirty="0"/>
              <a:t>První text</a:t>
            </a:r>
          </a:p>
        </p:txBody>
      </p:sp>
      <p:sp>
        <p:nvSpPr>
          <p:cNvPr id="18" name="Zástupný symbol pro text 3">
            <a:extLst>
              <a:ext uri="{FF2B5EF4-FFF2-40B4-BE49-F238E27FC236}">
                <a16:creationId xmlns:a16="http://schemas.microsoft.com/office/drawing/2014/main" id="{452B7608-4F61-44E9-905F-EE70505C300F}"/>
              </a:ext>
            </a:extLst>
          </p:cNvPr>
          <p:cNvSpPr>
            <a:spLocks noGrp="1"/>
          </p:cNvSpPr>
          <p:nvPr>
            <p:ph type="body" sz="quarter" idx="21" hasCustomPrompt="1"/>
          </p:nvPr>
        </p:nvSpPr>
        <p:spPr>
          <a:xfrm>
            <a:off x="3266329" y="4312635"/>
            <a:ext cx="2555875" cy="1868170"/>
          </a:xfrm>
        </p:spPr>
        <p:txBody>
          <a:bodyPr/>
          <a:lstStyle>
            <a:lvl1pPr marL="0" indent="0">
              <a:buNone/>
              <a:defRPr/>
            </a:lvl1pPr>
          </a:lstStyle>
          <a:p>
            <a:pPr lvl="0"/>
            <a:r>
              <a:rPr lang="cs-CZ" dirty="0"/>
              <a:t>Druhý text</a:t>
            </a:r>
          </a:p>
        </p:txBody>
      </p:sp>
      <p:sp>
        <p:nvSpPr>
          <p:cNvPr id="20" name="Zástupný symbol pro text 3">
            <a:extLst>
              <a:ext uri="{FF2B5EF4-FFF2-40B4-BE49-F238E27FC236}">
                <a16:creationId xmlns:a16="http://schemas.microsoft.com/office/drawing/2014/main" id="{A9694961-1D4B-4475-9E48-A42C702077D8}"/>
              </a:ext>
            </a:extLst>
          </p:cNvPr>
          <p:cNvSpPr>
            <a:spLocks noGrp="1"/>
          </p:cNvSpPr>
          <p:nvPr>
            <p:ph type="body" sz="quarter" idx="22" hasCustomPrompt="1"/>
          </p:nvPr>
        </p:nvSpPr>
        <p:spPr>
          <a:xfrm>
            <a:off x="5977842" y="4312634"/>
            <a:ext cx="2555875" cy="1868170"/>
          </a:xfrm>
        </p:spPr>
        <p:txBody>
          <a:bodyPr/>
          <a:lstStyle>
            <a:lvl1pPr marL="0" indent="0">
              <a:buNone/>
              <a:defRPr/>
            </a:lvl1pPr>
          </a:lstStyle>
          <a:p>
            <a:pPr lvl="0"/>
            <a:r>
              <a:rPr lang="cs-CZ" dirty="0"/>
              <a:t>Třetí text</a:t>
            </a:r>
          </a:p>
        </p:txBody>
      </p:sp>
      <p:cxnSp>
        <p:nvCxnSpPr>
          <p:cNvPr id="10" name="Přímá spojnice 9">
            <a:extLst>
              <a:ext uri="{FF2B5EF4-FFF2-40B4-BE49-F238E27FC236}">
                <a16:creationId xmlns:a16="http://schemas.microsoft.com/office/drawing/2014/main" id="{171D9D79-92EA-4B0D-8D70-6BE34D85F006}"/>
              </a:ext>
            </a:extLst>
          </p:cNvPr>
          <p:cNvCxnSpPr/>
          <p:nvPr userDrawn="1"/>
        </p:nvCxnSpPr>
        <p:spPr>
          <a:xfrm>
            <a:off x="3198089" y="4312633"/>
            <a:ext cx="0" cy="1836000"/>
          </a:xfrm>
          <a:prstGeom prst="line">
            <a:avLst/>
          </a:prstGeom>
          <a:ln w="12700">
            <a:solidFill>
              <a:srgbClr val="008276"/>
            </a:solidFill>
          </a:ln>
        </p:spPr>
        <p:style>
          <a:lnRef idx="1">
            <a:schemeClr val="accent1"/>
          </a:lnRef>
          <a:fillRef idx="0">
            <a:schemeClr val="accent1"/>
          </a:fillRef>
          <a:effectRef idx="0">
            <a:schemeClr val="accent1"/>
          </a:effectRef>
          <a:fontRef idx="minor">
            <a:schemeClr val="tx1"/>
          </a:fontRef>
        </p:style>
      </p:cxnSp>
      <p:cxnSp>
        <p:nvCxnSpPr>
          <p:cNvPr id="21" name="Přímá spojnice 20">
            <a:extLst>
              <a:ext uri="{FF2B5EF4-FFF2-40B4-BE49-F238E27FC236}">
                <a16:creationId xmlns:a16="http://schemas.microsoft.com/office/drawing/2014/main" id="{9EC8B389-96FC-47B0-8D2E-ED3E56AECA9E}"/>
              </a:ext>
            </a:extLst>
          </p:cNvPr>
          <p:cNvCxnSpPr/>
          <p:nvPr userDrawn="1"/>
        </p:nvCxnSpPr>
        <p:spPr>
          <a:xfrm>
            <a:off x="5895829" y="4344804"/>
            <a:ext cx="0" cy="1836000"/>
          </a:xfrm>
          <a:prstGeom prst="line">
            <a:avLst/>
          </a:prstGeom>
          <a:ln w="12700">
            <a:solidFill>
              <a:srgbClr val="008276"/>
            </a:solidFill>
          </a:ln>
        </p:spPr>
        <p:style>
          <a:lnRef idx="1">
            <a:schemeClr val="accent1"/>
          </a:lnRef>
          <a:fillRef idx="0">
            <a:schemeClr val="accent1"/>
          </a:fillRef>
          <a:effectRef idx="0">
            <a:schemeClr val="accent1"/>
          </a:effectRef>
          <a:fontRef idx="minor">
            <a:schemeClr val="tx1"/>
          </a:fontRef>
        </p:style>
      </p:cxnSp>
      <p:pic>
        <p:nvPicPr>
          <p:cNvPr id="22" name="Obrázek 21">
            <a:extLst>
              <a:ext uri="{FF2B5EF4-FFF2-40B4-BE49-F238E27FC236}">
                <a16:creationId xmlns:a16="http://schemas.microsoft.com/office/drawing/2014/main" id="{312025C9-8689-4B48-8F17-3C68DA4CF7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23" name="Obrázek 22">
            <a:extLst>
              <a:ext uri="{FF2B5EF4-FFF2-40B4-BE49-F238E27FC236}">
                <a16:creationId xmlns:a16="http://schemas.microsoft.com/office/drawing/2014/main" id="{FB8D566A-8B04-4DFE-B5E0-C4423183D70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105839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dvouřadkový a graf">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3" name="Zástupný symbol pro graf 2">
            <a:extLst>
              <a:ext uri="{FF2B5EF4-FFF2-40B4-BE49-F238E27FC236}">
                <a16:creationId xmlns:a16="http://schemas.microsoft.com/office/drawing/2014/main" id="{39625EF4-0D99-4573-ABCD-83E81C13C3A5}"/>
              </a:ext>
            </a:extLst>
          </p:cNvPr>
          <p:cNvSpPr>
            <a:spLocks noGrp="1"/>
          </p:cNvSpPr>
          <p:nvPr>
            <p:ph type="chart" sz="quarter" idx="17"/>
          </p:nvPr>
        </p:nvSpPr>
        <p:spPr>
          <a:xfrm>
            <a:off x="569913" y="1684338"/>
            <a:ext cx="8004175" cy="4605337"/>
          </a:xfrm>
        </p:spPr>
        <p:txBody>
          <a:bodyPr/>
          <a:lstStyle>
            <a:lvl1pPr marL="0" indent="0">
              <a:buNone/>
              <a:defRPr/>
            </a:lvl1pPr>
          </a:lstStyle>
          <a:p>
            <a:r>
              <a:rPr lang="cs-CZ" smtClean="0"/>
              <a:t>Kliknutím na ikonu přidáte graf.</a:t>
            </a:r>
            <a:endParaRPr lang="cs-CZ" dirty="0"/>
          </a:p>
        </p:txBody>
      </p:sp>
      <p:pic>
        <p:nvPicPr>
          <p:cNvPr id="10" name="Obrázek 9">
            <a:extLst>
              <a:ext uri="{FF2B5EF4-FFF2-40B4-BE49-F238E27FC236}">
                <a16:creationId xmlns:a16="http://schemas.microsoft.com/office/drawing/2014/main" id="{02BBCD4E-1929-4BB6-B4D2-8C703C395C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12" name="Obrázek 11">
            <a:extLst>
              <a:ext uri="{FF2B5EF4-FFF2-40B4-BE49-F238E27FC236}">
                <a16:creationId xmlns:a16="http://schemas.microsoft.com/office/drawing/2014/main" id="{8F41ACE1-C640-451F-93CF-8AAB4D7F28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15755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dvouřadkový a tabulka">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0"/>
            <a:ext cx="918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9144000" cy="1385155"/>
          </a:xfrm>
        </p:spPr>
        <p:txBody>
          <a:bodyPr/>
          <a:lstStyle>
            <a:lvl1pPr>
              <a:defRPr/>
            </a:lvl1pPr>
          </a:lstStyle>
          <a:p>
            <a:r>
              <a:rPr lang="cs-CZ" dirty="0"/>
              <a:t>první řádek  nadpisu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6478418" y="6479183"/>
            <a:ext cx="2095623"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628650" y="6478589"/>
            <a:ext cx="5716191" cy="365125"/>
          </a:xfrm>
        </p:spPr>
        <p:txBody>
          <a:bodyPr>
            <a:normAutofit/>
          </a:bodyPr>
          <a:lstStyle>
            <a:lvl1pPr marL="0" indent="0">
              <a:buNone/>
              <a:defRPr sz="1600"/>
            </a:lvl1pPr>
          </a:lstStyle>
          <a:p>
            <a:pPr lvl="0"/>
            <a:r>
              <a:rPr lang="cs-CZ" dirty="0"/>
              <a:t>místo pro poznámku</a:t>
            </a:r>
          </a:p>
        </p:txBody>
      </p:sp>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569957" y="871622"/>
            <a:ext cx="5476001" cy="405266"/>
          </a:xfrm>
        </p:spPr>
        <p:txBody>
          <a:bodyPr>
            <a:normAutofit/>
          </a:bodyPr>
          <a:lstStyle>
            <a:lvl1pPr marL="0" indent="0">
              <a:buNone/>
              <a:defRPr sz="2800" b="1">
                <a:solidFill>
                  <a:schemeClr val="bg1"/>
                </a:solidFill>
              </a:defRPr>
            </a:lvl1pPr>
          </a:lstStyle>
          <a:p>
            <a:pPr lvl="0"/>
            <a:r>
              <a:rPr lang="cs-CZ" dirty="0"/>
              <a:t>druhý řádek textu</a:t>
            </a:r>
          </a:p>
        </p:txBody>
      </p:sp>
      <p:sp>
        <p:nvSpPr>
          <p:cNvPr id="3" name="Zástupný symbol pro tabulku 2">
            <a:extLst>
              <a:ext uri="{FF2B5EF4-FFF2-40B4-BE49-F238E27FC236}">
                <a16:creationId xmlns:a16="http://schemas.microsoft.com/office/drawing/2014/main" id="{243075CB-445F-451D-B78F-591C98050237}"/>
              </a:ext>
            </a:extLst>
          </p:cNvPr>
          <p:cNvSpPr>
            <a:spLocks noGrp="1"/>
          </p:cNvSpPr>
          <p:nvPr>
            <p:ph type="tbl" sz="quarter" idx="17"/>
          </p:nvPr>
        </p:nvSpPr>
        <p:spPr>
          <a:xfrm>
            <a:off x="2815388" y="1744663"/>
            <a:ext cx="5758699" cy="3841144"/>
          </a:xfrm>
        </p:spPr>
        <p:txBody>
          <a:bodyPr>
            <a:normAutofit/>
          </a:bodyPr>
          <a:lstStyle>
            <a:lvl1pPr marL="0" indent="0">
              <a:buNone/>
              <a:defRPr sz="2000" b="1"/>
            </a:lvl1pPr>
          </a:lstStyle>
          <a:p>
            <a:r>
              <a:rPr lang="cs-CZ" smtClean="0"/>
              <a:t>Kliknutím na ikonu přidáte tabulku.</a:t>
            </a:r>
            <a:endParaRPr lang="cs-CZ" dirty="0"/>
          </a:p>
        </p:txBody>
      </p:sp>
      <p:sp>
        <p:nvSpPr>
          <p:cNvPr id="5" name="Zástupný symbol pro text 4">
            <a:extLst>
              <a:ext uri="{FF2B5EF4-FFF2-40B4-BE49-F238E27FC236}">
                <a16:creationId xmlns:a16="http://schemas.microsoft.com/office/drawing/2014/main" id="{841296A6-9ACC-42C7-B6BE-AB8D41837E1B}"/>
              </a:ext>
            </a:extLst>
          </p:cNvPr>
          <p:cNvSpPr>
            <a:spLocks noGrp="1"/>
          </p:cNvSpPr>
          <p:nvPr>
            <p:ph type="body" sz="quarter" idx="18" hasCustomPrompt="1"/>
          </p:nvPr>
        </p:nvSpPr>
        <p:spPr>
          <a:xfrm>
            <a:off x="569913" y="5690937"/>
            <a:ext cx="8004175" cy="598738"/>
          </a:xfrm>
        </p:spPr>
        <p:txBody>
          <a:bodyPr>
            <a:normAutofit/>
          </a:bodyPr>
          <a:lstStyle>
            <a:lvl1pPr marL="0" indent="0">
              <a:buNone/>
              <a:defRPr sz="1800"/>
            </a:lvl1pPr>
            <a:lvl2pPr marL="342900" indent="0">
              <a:buNone/>
              <a:defRPr/>
            </a:lvl2pPr>
          </a:lstStyle>
          <a:p>
            <a:pPr lvl="0"/>
            <a:r>
              <a:rPr lang="cs-CZ" dirty="0"/>
              <a:t>Popis tabulky</a:t>
            </a:r>
          </a:p>
        </p:txBody>
      </p:sp>
      <p:pic>
        <p:nvPicPr>
          <p:cNvPr id="12" name="Obrázek 11">
            <a:extLst>
              <a:ext uri="{FF2B5EF4-FFF2-40B4-BE49-F238E27FC236}">
                <a16:creationId xmlns:a16="http://schemas.microsoft.com/office/drawing/2014/main" id="{4D7D2839-C647-4D3B-864E-39146D81B99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 y="1398025"/>
            <a:ext cx="9143935" cy="128015"/>
          </a:xfrm>
          <a:prstGeom prst="rect">
            <a:avLst/>
          </a:prstGeom>
        </p:spPr>
      </p:pic>
      <p:pic>
        <p:nvPicPr>
          <p:cNvPr id="13" name="Obrázek 12">
            <a:extLst>
              <a:ext uri="{FF2B5EF4-FFF2-40B4-BE49-F238E27FC236}">
                <a16:creationId xmlns:a16="http://schemas.microsoft.com/office/drawing/2014/main" id="{0C8BC9D6-C0AA-488F-B9DB-80A7D07B30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6875" y="485421"/>
            <a:ext cx="2160000" cy="540001"/>
          </a:xfrm>
          <a:prstGeom prst="rect">
            <a:avLst/>
          </a:prstGeom>
        </p:spPr>
      </p:pic>
    </p:spTree>
    <p:extLst>
      <p:ext uri="{BB962C8B-B14F-4D97-AF65-F5344CB8AC3E}">
        <p14:creationId xmlns:p14="http://schemas.microsoft.com/office/powerpoint/2010/main" val="396281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5C41B7A3-1625-4A50-AEAD-39F18A946597}"/>
              </a:ext>
            </a:extLst>
          </p:cNvPr>
          <p:cNvSpPr>
            <a:spLocks noGrp="1"/>
          </p:cNvSpPr>
          <p:nvPr>
            <p:ph type="title"/>
          </p:nvPr>
        </p:nvSpPr>
        <p:spPr>
          <a:xfrm>
            <a:off x="0" y="1"/>
            <a:ext cx="9144000" cy="1555844"/>
          </a:xfrm>
          <a:prstGeom prst="rect">
            <a:avLst/>
          </a:prstGeom>
          <a:noFill/>
          <a:ln>
            <a:noFill/>
          </a:ln>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F2A020AA-ECC7-4474-B826-21223D6C41CC}"/>
              </a:ext>
            </a:extLst>
          </p:cNvPr>
          <p:cNvSpPr>
            <a:spLocks noGrp="1"/>
          </p:cNvSpPr>
          <p:nvPr>
            <p:ph type="body" idx="1"/>
          </p:nvPr>
        </p:nvSpPr>
        <p:spPr>
          <a:xfrm>
            <a:off x="542499" y="1774210"/>
            <a:ext cx="8167333" cy="4580172"/>
          </a:xfrm>
          <a:prstGeom prst="rect">
            <a:avLst/>
          </a:prstGeom>
        </p:spPr>
        <p:txBody>
          <a:bodyPr vert="horz" lIns="91440" tIns="45720" rIns="91440" bIns="45720" rtlCol="0">
            <a:normAutofit/>
          </a:bodyPr>
          <a:lstStyle/>
          <a:p>
            <a:pPr lvl="0"/>
            <a:r>
              <a:rPr lang="cs-CZ" dirty="0"/>
              <a:t>Upravte styly předlohy textu.</a:t>
            </a:r>
          </a:p>
          <a:p>
            <a:pPr lvl="1"/>
            <a:r>
              <a:rPr lang="cs-CZ" dirty="0"/>
              <a:t>Druhá úroveň</a:t>
            </a:r>
          </a:p>
        </p:txBody>
      </p:sp>
      <p:sp>
        <p:nvSpPr>
          <p:cNvPr id="6" name="Zástupný symbol pro číslo snímku 5">
            <a:extLst>
              <a:ext uri="{FF2B5EF4-FFF2-40B4-BE49-F238E27FC236}">
                <a16:creationId xmlns:a16="http://schemas.microsoft.com/office/drawing/2014/main" id="{6B52E7AF-D4B8-4711-9A70-4E416AD504E6}"/>
              </a:ext>
            </a:extLst>
          </p:cNvPr>
          <p:cNvSpPr>
            <a:spLocks noGrp="1"/>
          </p:cNvSpPr>
          <p:nvPr>
            <p:ph type="sldNum" sz="quarter" idx="4"/>
          </p:nvPr>
        </p:nvSpPr>
        <p:spPr>
          <a:xfrm>
            <a:off x="6652431" y="6479183"/>
            <a:ext cx="2057400" cy="365125"/>
          </a:xfrm>
          <a:prstGeom prst="rect">
            <a:avLst/>
          </a:prstGeom>
        </p:spPr>
        <p:txBody>
          <a:bodyPr vert="horz" lIns="91440" tIns="45720" rIns="91440" bIns="45720" rtlCol="0" anchor="ctr"/>
          <a:lstStyle>
            <a:lvl1pPr algn="r">
              <a:defRPr sz="1600">
                <a:solidFill>
                  <a:srgbClr val="008276"/>
                </a:solidFill>
              </a:defRPr>
            </a:lvl1pPr>
          </a:lstStyle>
          <a:p>
            <a:fld id="{D83BD07D-5885-48DF-B570-0C7EF7FA7CBC}" type="slidenum">
              <a:rPr lang="cs-CZ" smtClean="0"/>
              <a:pPr/>
              <a:t>‹#›</a:t>
            </a:fld>
            <a:endParaRPr lang="cs-CZ"/>
          </a:p>
        </p:txBody>
      </p:sp>
      <p:cxnSp>
        <p:nvCxnSpPr>
          <p:cNvPr id="9" name="Přímá spojnice 8">
            <a:extLst>
              <a:ext uri="{FF2B5EF4-FFF2-40B4-BE49-F238E27FC236}">
                <a16:creationId xmlns:a16="http://schemas.microsoft.com/office/drawing/2014/main" id="{20A03B06-45A5-4573-A15C-112DB4EA109A}"/>
              </a:ext>
            </a:extLst>
          </p:cNvPr>
          <p:cNvCxnSpPr>
            <a:cxnSpLocks/>
          </p:cNvCxnSpPr>
          <p:nvPr userDrawn="1"/>
        </p:nvCxnSpPr>
        <p:spPr>
          <a:xfrm>
            <a:off x="-30707" y="6354387"/>
            <a:ext cx="9207000" cy="0"/>
          </a:xfrm>
          <a:prstGeom prst="line">
            <a:avLst/>
          </a:prstGeom>
          <a:ln w="28575">
            <a:solidFill>
              <a:srgbClr val="0082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65193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6" r:id="rId4"/>
    <p:sldLayoutId id="2147483664" r:id="rId5"/>
    <p:sldLayoutId id="2147483665" r:id="rId6"/>
    <p:sldLayoutId id="2147483666" r:id="rId7"/>
    <p:sldLayoutId id="2147483668" r:id="rId8"/>
    <p:sldLayoutId id="2147483669" r:id="rId9"/>
    <p:sldLayoutId id="2147483672" r:id="rId10"/>
  </p:sldLayoutIdLst>
  <p:hf hdr="0" ftr="0" dt="0"/>
  <p:txStyles>
    <p:titleStyle>
      <a:lvl1pPr marL="542925" indent="0" algn="l" defTabSz="685800" rtl="0" eaLnBrk="1" latinLnBrk="0" hangingPunct="1">
        <a:lnSpc>
          <a:spcPct val="90000"/>
        </a:lnSpc>
        <a:spcBef>
          <a:spcPct val="0"/>
        </a:spcBef>
        <a:buNone/>
        <a:defRPr sz="3000" b="1" i="0" kern="1200" cap="all"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Clr>
          <a:srgbClr val="008276"/>
        </a:buClr>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8276"/>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5C41B7A3-1625-4A50-AEAD-39F18A946597}"/>
              </a:ext>
            </a:extLst>
          </p:cNvPr>
          <p:cNvSpPr>
            <a:spLocks noGrp="1"/>
          </p:cNvSpPr>
          <p:nvPr>
            <p:ph type="title"/>
          </p:nvPr>
        </p:nvSpPr>
        <p:spPr>
          <a:xfrm>
            <a:off x="0" y="1"/>
            <a:ext cx="9144000" cy="1555844"/>
          </a:xfrm>
          <a:prstGeom prst="rect">
            <a:avLst/>
          </a:prstGeom>
          <a:noFill/>
          <a:ln>
            <a:noFill/>
          </a:ln>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F2A020AA-ECC7-4474-B826-21223D6C41CC}"/>
              </a:ext>
            </a:extLst>
          </p:cNvPr>
          <p:cNvSpPr>
            <a:spLocks noGrp="1"/>
          </p:cNvSpPr>
          <p:nvPr>
            <p:ph type="body" idx="1"/>
          </p:nvPr>
        </p:nvSpPr>
        <p:spPr>
          <a:xfrm>
            <a:off x="542499" y="1774210"/>
            <a:ext cx="8167333" cy="4580172"/>
          </a:xfrm>
          <a:prstGeom prst="rect">
            <a:avLst/>
          </a:prstGeom>
        </p:spPr>
        <p:txBody>
          <a:bodyPr vert="horz" lIns="91440" tIns="45720" rIns="91440" bIns="45720" rtlCol="0">
            <a:normAutofit/>
          </a:bodyPr>
          <a:lstStyle/>
          <a:p>
            <a:pPr lvl="0"/>
            <a:r>
              <a:rPr lang="cs-CZ" dirty="0"/>
              <a:t>Upravte styly předlohy textu.</a:t>
            </a:r>
          </a:p>
          <a:p>
            <a:pPr lvl="1"/>
            <a:r>
              <a:rPr lang="cs-CZ" dirty="0"/>
              <a:t>Druhá úroveň</a:t>
            </a:r>
          </a:p>
        </p:txBody>
      </p:sp>
      <p:sp>
        <p:nvSpPr>
          <p:cNvPr id="6" name="Zástupný symbol pro číslo snímku 5">
            <a:extLst>
              <a:ext uri="{FF2B5EF4-FFF2-40B4-BE49-F238E27FC236}">
                <a16:creationId xmlns:a16="http://schemas.microsoft.com/office/drawing/2014/main" id="{6B52E7AF-D4B8-4711-9A70-4E416AD504E6}"/>
              </a:ext>
            </a:extLst>
          </p:cNvPr>
          <p:cNvSpPr>
            <a:spLocks noGrp="1"/>
          </p:cNvSpPr>
          <p:nvPr>
            <p:ph type="sldNum" sz="quarter" idx="4"/>
          </p:nvPr>
        </p:nvSpPr>
        <p:spPr>
          <a:xfrm>
            <a:off x="6652431" y="6479183"/>
            <a:ext cx="2057400" cy="365125"/>
          </a:xfrm>
          <a:prstGeom prst="rect">
            <a:avLst/>
          </a:prstGeom>
        </p:spPr>
        <p:txBody>
          <a:bodyPr vert="horz" lIns="91440" tIns="45720" rIns="91440" bIns="45720" rtlCol="0" anchor="ctr"/>
          <a:lstStyle>
            <a:lvl1pPr algn="r">
              <a:defRPr sz="1600">
                <a:solidFill>
                  <a:srgbClr val="008276"/>
                </a:solidFill>
              </a:defRPr>
            </a:lvl1pPr>
          </a:lstStyle>
          <a:p>
            <a:fld id="{D83BD07D-5885-48DF-B570-0C7EF7FA7CBC}" type="slidenum">
              <a:rPr lang="cs-CZ" smtClean="0"/>
              <a:pPr/>
              <a:t>‹#›</a:t>
            </a:fld>
            <a:endParaRPr lang="cs-CZ"/>
          </a:p>
        </p:txBody>
      </p:sp>
      <p:cxnSp>
        <p:nvCxnSpPr>
          <p:cNvPr id="9" name="Přímá spojnice 8">
            <a:extLst>
              <a:ext uri="{FF2B5EF4-FFF2-40B4-BE49-F238E27FC236}">
                <a16:creationId xmlns:a16="http://schemas.microsoft.com/office/drawing/2014/main" id="{20A03B06-45A5-4573-A15C-112DB4EA109A}"/>
              </a:ext>
            </a:extLst>
          </p:cNvPr>
          <p:cNvCxnSpPr>
            <a:cxnSpLocks/>
          </p:cNvCxnSpPr>
          <p:nvPr userDrawn="1"/>
        </p:nvCxnSpPr>
        <p:spPr>
          <a:xfrm>
            <a:off x="-30707" y="6354387"/>
            <a:ext cx="9207000" cy="0"/>
          </a:xfrm>
          <a:prstGeom prst="line">
            <a:avLst/>
          </a:prstGeom>
          <a:ln w="28575">
            <a:solidFill>
              <a:srgbClr val="0082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97757"/>
      </p:ext>
    </p:extLst>
  </p:cSld>
  <p:clrMap bg1="lt1" tx1="dk1" bg2="lt2" tx2="dk2" accent1="accent1" accent2="accent2" accent3="accent3" accent4="accent4" accent5="accent5" accent6="accent6" hlink="hlink" folHlink="folHlink"/>
  <p:sldLayoutIdLst>
    <p:sldLayoutId id="2147483686" r:id="rId1"/>
    <p:sldLayoutId id="2147483693" r:id="rId2"/>
    <p:sldLayoutId id="2147483687" r:id="rId3"/>
    <p:sldLayoutId id="2147483688" r:id="rId4"/>
    <p:sldLayoutId id="2147483689" r:id="rId5"/>
    <p:sldLayoutId id="2147483690" r:id="rId6"/>
    <p:sldLayoutId id="2147483691" r:id="rId7"/>
    <p:sldLayoutId id="2147483692" r:id="rId8"/>
  </p:sldLayoutIdLst>
  <p:hf hdr="0" ftr="0" dt="0"/>
  <p:txStyles>
    <p:titleStyle>
      <a:lvl1pPr marL="542925" indent="0" algn="l" defTabSz="685800" rtl="0" eaLnBrk="1" latinLnBrk="0" hangingPunct="1">
        <a:lnSpc>
          <a:spcPct val="90000"/>
        </a:lnSpc>
        <a:spcBef>
          <a:spcPct val="0"/>
        </a:spcBef>
        <a:buNone/>
        <a:defRPr sz="3000" b="1" i="0" kern="1200" cap="all" baseline="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Clr>
          <a:srgbClr val="008276"/>
        </a:buClr>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8276"/>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8" Type="http://schemas.openxmlformats.org/officeDocument/2006/relationships/hyperlink" Target="mailto:gabrisova@ochrance.cz" TargetMode="External"/><Relationship Id="rId3" Type="http://schemas.openxmlformats.org/officeDocument/2006/relationships/image" Target="../media/image21.jpeg"/><Relationship Id="rId7" Type="http://schemas.openxmlformats.org/officeDocument/2006/relationships/hyperlink" Target="http://www.twitter.com/ochranceprav"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hyperlink" Target="http://www.facebook.com/" TargetMode="External"/><Relationship Id="rId5" Type="http://schemas.openxmlformats.org/officeDocument/2006/relationships/hyperlink" Target="http://www.eso.ochrance.cz/" TargetMode="External"/><Relationship Id="rId4" Type="http://schemas.openxmlformats.org/officeDocument/2006/relationships/hyperlink" Target="http://www.ochrance.cz/" TargetMode="External"/><Relationship Id="rId9" Type="http://schemas.openxmlformats.org/officeDocument/2006/relationships/image" Target="../media/image2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029154-D157-4F9F-AE4C-C3C312A5E2DB}"/>
              </a:ext>
            </a:extLst>
          </p:cNvPr>
          <p:cNvSpPr>
            <a:spLocks noGrp="1"/>
          </p:cNvSpPr>
          <p:nvPr>
            <p:ph type="ctrTitle"/>
          </p:nvPr>
        </p:nvSpPr>
        <p:spPr/>
        <p:txBody>
          <a:bodyPr/>
          <a:lstStyle/>
          <a:p>
            <a:r>
              <a:rPr lang="cs-CZ" dirty="0" smtClean="0"/>
              <a:t>Právo na informace </a:t>
            </a:r>
            <a:br>
              <a:rPr lang="cs-CZ" dirty="0" smtClean="0"/>
            </a:br>
            <a:r>
              <a:rPr lang="cs-CZ" dirty="0" smtClean="0"/>
              <a:t>a ochrana osobních údajů</a:t>
            </a:r>
            <a:endParaRPr lang="cs-CZ" dirty="0"/>
          </a:p>
        </p:txBody>
      </p:sp>
      <p:sp>
        <p:nvSpPr>
          <p:cNvPr id="3" name="Podnadpis 2">
            <a:extLst>
              <a:ext uri="{FF2B5EF4-FFF2-40B4-BE49-F238E27FC236}">
                <a16:creationId xmlns:a16="http://schemas.microsoft.com/office/drawing/2014/main" id="{1E27DB6C-1ACF-4013-A9E4-BF7E72D9E518}"/>
              </a:ext>
            </a:extLst>
          </p:cNvPr>
          <p:cNvSpPr>
            <a:spLocks noGrp="1"/>
          </p:cNvSpPr>
          <p:nvPr>
            <p:ph type="subTitle" idx="1"/>
          </p:nvPr>
        </p:nvSpPr>
        <p:spPr>
          <a:xfrm>
            <a:off x="0" y="5219172"/>
            <a:ext cx="6271752" cy="1655762"/>
          </a:xfrm>
        </p:spPr>
        <p:txBody>
          <a:bodyPr/>
          <a:lstStyle/>
          <a:p>
            <a:r>
              <a:rPr lang="cs-CZ" dirty="0" smtClean="0"/>
              <a:t>Seminář Pro obce a kraje</a:t>
            </a:r>
            <a:endParaRPr lang="cs-CZ" dirty="0"/>
          </a:p>
        </p:txBody>
      </p:sp>
      <p:sp>
        <p:nvSpPr>
          <p:cNvPr id="4" name="Zástupný symbol pro text 3">
            <a:extLst>
              <a:ext uri="{FF2B5EF4-FFF2-40B4-BE49-F238E27FC236}">
                <a16:creationId xmlns:a16="http://schemas.microsoft.com/office/drawing/2014/main" id="{6FF9B8F2-02D4-49C6-947A-DE6B32115170}"/>
              </a:ext>
            </a:extLst>
          </p:cNvPr>
          <p:cNvSpPr>
            <a:spLocks noGrp="1"/>
          </p:cNvSpPr>
          <p:nvPr>
            <p:ph type="body" sz="quarter" idx="10"/>
          </p:nvPr>
        </p:nvSpPr>
        <p:spPr>
          <a:xfrm>
            <a:off x="6559845" y="486697"/>
            <a:ext cx="2140535" cy="502777"/>
          </a:xfrm>
        </p:spPr>
        <p:txBody>
          <a:bodyPr/>
          <a:lstStyle/>
          <a:p>
            <a:r>
              <a:rPr lang="cs-CZ" dirty="0" smtClean="0"/>
              <a:t>Veronika Gabrišová</a:t>
            </a:r>
          </a:p>
          <a:p>
            <a:r>
              <a:rPr lang="cs-CZ" dirty="0" smtClean="0"/>
              <a:t>Petr Lesa</a:t>
            </a:r>
            <a:endParaRPr lang="cs-CZ" dirty="0"/>
          </a:p>
        </p:txBody>
      </p:sp>
      <p:pic>
        <p:nvPicPr>
          <p:cNvPr id="9" name="Zástupný symbol obrázku 8">
            <a:extLst>
              <a:ext uri="{FF2B5EF4-FFF2-40B4-BE49-F238E27FC236}">
                <a16:creationId xmlns:a16="http://schemas.microsoft.com/office/drawing/2014/main" id="{1D9ABF97-777C-4C49-B5E0-3D0C40002137}"/>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tretch>
            <a:fillRect/>
          </a:stretch>
        </p:blipFill>
        <p:spPr>
          <a:xfrm>
            <a:off x="0" y="2860895"/>
            <a:ext cx="2480650" cy="2362955"/>
          </a:xfrm>
        </p:spPr>
      </p:pic>
      <p:pic>
        <p:nvPicPr>
          <p:cNvPr id="11" name="Zástupný symbol obrázku 10">
            <a:extLst>
              <a:ext uri="{FF2B5EF4-FFF2-40B4-BE49-F238E27FC236}">
                <a16:creationId xmlns:a16="http://schemas.microsoft.com/office/drawing/2014/main" id="{FD9B705C-970D-4B8C-B0DD-1A17DDA07796}"/>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tretch>
            <a:fillRect/>
          </a:stretch>
        </p:blipFill>
        <p:spPr>
          <a:xfrm>
            <a:off x="6201624" y="2864968"/>
            <a:ext cx="2942376" cy="2349828"/>
          </a:xfrm>
        </p:spPr>
      </p:pic>
      <p:sp>
        <p:nvSpPr>
          <p:cNvPr id="7" name="Zástupný symbol pro text 6">
            <a:extLst>
              <a:ext uri="{FF2B5EF4-FFF2-40B4-BE49-F238E27FC236}">
                <a16:creationId xmlns:a16="http://schemas.microsoft.com/office/drawing/2014/main" id="{AFF1EB3C-17A2-477F-B6CA-C4DBEFC228D9}"/>
              </a:ext>
            </a:extLst>
          </p:cNvPr>
          <p:cNvSpPr>
            <a:spLocks noGrp="1"/>
          </p:cNvSpPr>
          <p:nvPr>
            <p:ph type="body" sz="quarter" idx="13"/>
          </p:nvPr>
        </p:nvSpPr>
        <p:spPr>
          <a:xfrm>
            <a:off x="6007894" y="5232903"/>
            <a:ext cx="3136106" cy="1655762"/>
          </a:xfrm>
        </p:spPr>
        <p:txBody>
          <a:bodyPr/>
          <a:lstStyle/>
          <a:p>
            <a:r>
              <a:rPr lang="cs-CZ" dirty="0" err="1" smtClean="0"/>
              <a:t>LIstopad</a:t>
            </a:r>
            <a:r>
              <a:rPr lang="cs-CZ" dirty="0" smtClean="0"/>
              <a:t> 2023</a:t>
            </a:r>
            <a:endParaRPr lang="cs-CZ" dirty="0"/>
          </a:p>
        </p:txBody>
      </p:sp>
      <p:pic>
        <p:nvPicPr>
          <p:cNvPr id="8" name="Obráze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1596" y="2851842"/>
            <a:ext cx="3730027" cy="2381061"/>
          </a:xfrm>
          <a:prstGeom prst="rect">
            <a:avLst/>
          </a:prstGeom>
        </p:spPr>
      </p:pic>
    </p:spTree>
    <p:extLst>
      <p:ext uri="{BB962C8B-B14F-4D97-AF65-F5344CB8AC3E}">
        <p14:creationId xmlns:p14="http://schemas.microsoft.com/office/powerpoint/2010/main" val="18345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pPr marL="357188"/>
            <a:r>
              <a:rPr lang="cs-CZ" dirty="0">
                <a:solidFill>
                  <a:schemeClr val="tx2"/>
                </a:solidFill>
              </a:rPr>
              <a:t>Náležitosti žádosti o informace</a:t>
            </a: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10</a:t>
            </a:fld>
            <a:endParaRPr lang="cs-CZ"/>
          </a:p>
        </p:txBody>
      </p:sp>
      <p:sp>
        <p:nvSpPr>
          <p:cNvPr id="9" name="Zástupný symbol pro text 8"/>
          <p:cNvSpPr>
            <a:spLocks noGrp="1"/>
          </p:cNvSpPr>
          <p:nvPr>
            <p:ph type="body" sz="quarter" idx="15"/>
          </p:nvPr>
        </p:nvSpPr>
        <p:spPr/>
        <p:txBody>
          <a:bodyPr/>
          <a:lstStyle/>
          <a:p>
            <a:r>
              <a:rPr lang="cs-CZ" dirty="0" smtClean="0"/>
              <a:t>KVOP 2023</a:t>
            </a:r>
            <a:endParaRPr lang="cs-CZ" dirty="0"/>
          </a:p>
        </p:txBody>
      </p:sp>
      <p:sp>
        <p:nvSpPr>
          <p:cNvPr id="10" name="Zástupný symbol pro text 9"/>
          <p:cNvSpPr>
            <a:spLocks noGrp="1"/>
          </p:cNvSpPr>
          <p:nvPr>
            <p:ph type="body" sz="quarter" idx="16"/>
          </p:nvPr>
        </p:nvSpPr>
        <p:spPr>
          <a:xfrm>
            <a:off x="357809" y="871622"/>
            <a:ext cx="5688149" cy="405266"/>
          </a:xfrm>
        </p:spPr>
        <p:txBody>
          <a:bodyPr>
            <a:normAutofit fontScale="92500" lnSpcReduction="20000"/>
          </a:bodyPr>
          <a:lstStyle/>
          <a:p>
            <a:r>
              <a:rPr lang="cs-CZ" dirty="0" smtClean="0"/>
              <a:t>aneb kdy je žádost žádostí dle </a:t>
            </a:r>
            <a:r>
              <a:rPr lang="cs-CZ" dirty="0" err="1" smtClean="0"/>
              <a:t>InfZ</a:t>
            </a:r>
            <a:endParaRPr lang="cs-CZ" dirty="0"/>
          </a:p>
        </p:txBody>
      </p:sp>
      <p:sp>
        <p:nvSpPr>
          <p:cNvPr id="8" name="Zástupný symbol pro obsah 7"/>
          <p:cNvSpPr>
            <a:spLocks noGrp="1"/>
          </p:cNvSpPr>
          <p:nvPr>
            <p:ph idx="1"/>
          </p:nvPr>
        </p:nvSpPr>
        <p:spPr>
          <a:xfrm>
            <a:off x="357809" y="1736771"/>
            <a:ext cx="8347704" cy="4220684"/>
          </a:xfrm>
        </p:spPr>
        <p:txBody>
          <a:bodyPr>
            <a:normAutofit fontScale="92500" lnSpcReduction="20000"/>
          </a:bodyPr>
          <a:lstStyle/>
          <a:p>
            <a:pPr>
              <a:buFont typeface="Wingdings" panose="05000000000000000000" pitchFamily="2" charset="2"/>
              <a:buChar char="q"/>
            </a:pPr>
            <a:r>
              <a:rPr lang="cs-CZ" sz="2800" dirty="0"/>
              <a:t>komu je určena (který povinný subjekt)</a:t>
            </a:r>
          </a:p>
          <a:p>
            <a:endParaRPr lang="cs-CZ" sz="2800" dirty="0"/>
          </a:p>
          <a:p>
            <a:pPr>
              <a:buFont typeface="Wingdings" panose="05000000000000000000" pitchFamily="2" charset="2"/>
              <a:buChar char="q"/>
            </a:pPr>
            <a:r>
              <a:rPr lang="cs-CZ" sz="2800" dirty="0"/>
              <a:t>domáhá poskytnutí informace </a:t>
            </a:r>
            <a:r>
              <a:rPr lang="cs-CZ" sz="2800" b="1" dirty="0">
                <a:solidFill>
                  <a:srgbClr val="92D050"/>
                </a:solidFill>
              </a:rPr>
              <a:t>„ve smyslu </a:t>
            </a:r>
            <a:r>
              <a:rPr lang="cs-CZ" sz="2800" b="1" dirty="0" err="1">
                <a:solidFill>
                  <a:srgbClr val="92D050"/>
                </a:solidFill>
              </a:rPr>
              <a:t>InfZ</a:t>
            </a:r>
            <a:r>
              <a:rPr lang="cs-CZ" sz="2800" b="1" dirty="0">
                <a:solidFill>
                  <a:srgbClr val="92D050"/>
                </a:solidFill>
              </a:rPr>
              <a:t>“</a:t>
            </a:r>
          </a:p>
          <a:p>
            <a:endParaRPr lang="cs-CZ" sz="2800" dirty="0"/>
          </a:p>
          <a:p>
            <a:pPr>
              <a:buFont typeface="Wingdings" panose="05000000000000000000" pitchFamily="2" charset="2"/>
              <a:buChar char="q"/>
            </a:pPr>
            <a:r>
              <a:rPr lang="cs-CZ" sz="2800" dirty="0"/>
              <a:t>adresa pro doručování (el. adresa)</a:t>
            </a:r>
          </a:p>
          <a:p>
            <a:endParaRPr lang="cs-CZ" sz="2800" dirty="0"/>
          </a:p>
          <a:p>
            <a:pPr>
              <a:buFont typeface="Wingdings" panose="05000000000000000000" pitchFamily="2" charset="2"/>
              <a:buChar char="q"/>
            </a:pPr>
            <a:r>
              <a:rPr lang="cs-CZ" sz="2800" dirty="0"/>
              <a:t>e- žádosti přes e- </a:t>
            </a:r>
            <a:r>
              <a:rPr lang="cs-CZ" sz="2800" dirty="0" smtClean="0"/>
              <a:t>podatelnu</a:t>
            </a:r>
          </a:p>
          <a:p>
            <a:endParaRPr lang="cs-CZ" sz="2800" dirty="0"/>
          </a:p>
          <a:p>
            <a:endParaRPr lang="cs-CZ" sz="2800" dirty="0" smtClean="0"/>
          </a:p>
          <a:p>
            <a:pPr marL="457200" indent="-457200">
              <a:buFont typeface="Wingdings" panose="05000000000000000000" pitchFamily="2" charset="2"/>
              <a:buChar char="Ø"/>
            </a:pPr>
            <a:r>
              <a:rPr lang="cs-CZ" sz="1900" b="1" dirty="0" smtClean="0">
                <a:solidFill>
                  <a:srgbClr val="FF0000"/>
                </a:solidFill>
              </a:rPr>
              <a:t>Identifikace žadatele pro poskytnutí informace není nezbytná!</a:t>
            </a:r>
          </a:p>
          <a:p>
            <a:r>
              <a:rPr lang="cs-CZ" sz="1900" b="1" dirty="0">
                <a:solidFill>
                  <a:srgbClr val="FF0000"/>
                </a:solidFill>
              </a:rPr>
              <a:t> </a:t>
            </a:r>
            <a:r>
              <a:rPr lang="cs-CZ" sz="1900" b="1" dirty="0" smtClean="0">
                <a:solidFill>
                  <a:srgbClr val="FF0000"/>
                </a:solidFill>
              </a:rPr>
              <a:t>        </a:t>
            </a:r>
            <a:r>
              <a:rPr lang="cs-CZ" sz="1900" b="1" dirty="0" smtClean="0"/>
              <a:t>(srov. § 14 odst. 2 - 1. věta a odst. 4 </a:t>
            </a:r>
            <a:r>
              <a:rPr lang="cs-CZ" sz="1900" b="1" dirty="0" err="1" smtClean="0"/>
              <a:t>InfZ</a:t>
            </a:r>
            <a:r>
              <a:rPr lang="cs-CZ" sz="1900" b="1" dirty="0" smtClean="0"/>
              <a:t>)</a:t>
            </a:r>
          </a:p>
          <a:p>
            <a:endParaRPr lang="cs-CZ" sz="1900" b="1" dirty="0" smtClean="0"/>
          </a:p>
          <a:p>
            <a:pPr marL="342900" indent="-342900">
              <a:buFont typeface="Wingdings" panose="05000000000000000000" pitchFamily="2" charset="2"/>
              <a:buChar char="Ø"/>
            </a:pPr>
            <a:endParaRPr lang="cs-CZ" dirty="0"/>
          </a:p>
        </p:txBody>
      </p:sp>
      <p:sp>
        <p:nvSpPr>
          <p:cNvPr id="2" name="Bublinový popisek ve tvaru obláčku 1"/>
          <p:cNvSpPr/>
          <p:nvPr/>
        </p:nvSpPr>
        <p:spPr>
          <a:xfrm>
            <a:off x="6762938" y="1131683"/>
            <a:ext cx="2145671" cy="1210177"/>
          </a:xfrm>
          <a:prstGeom prst="cloudCallout">
            <a:avLst>
              <a:gd name="adj1" fmla="val -26894"/>
              <a:gd name="adj2" fmla="val 647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14 odst. 4 </a:t>
            </a:r>
            <a:r>
              <a:rPr lang="cs-CZ" dirty="0" err="1" smtClean="0"/>
              <a:t>InfZ</a:t>
            </a:r>
            <a:endParaRPr lang="cs-CZ" dirty="0"/>
          </a:p>
        </p:txBody>
      </p:sp>
    </p:spTree>
    <p:extLst>
      <p:ext uri="{BB962C8B-B14F-4D97-AF65-F5344CB8AC3E}">
        <p14:creationId xmlns:p14="http://schemas.microsoft.com/office/powerpoint/2010/main" val="3730396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747338">
            <a:off x="6407623" y="1701770"/>
            <a:ext cx="2160000" cy="2160000"/>
          </a:xfrm>
        </p:spPr>
        <p:txBody>
          <a:bodyPr/>
          <a:lstStyle/>
          <a:p>
            <a:r>
              <a:rPr lang="cs-CZ" b="1" dirty="0" err="1" smtClean="0"/>
              <a:t>Sp</a:t>
            </a:r>
            <a:r>
              <a:rPr lang="cs-CZ" b="1" dirty="0" smtClean="0"/>
              <a:t>. zn.: 7140/2012</a:t>
            </a:r>
            <a:endParaRPr lang="cs-CZ" b="1" dirty="0"/>
          </a:p>
        </p:txBody>
      </p:sp>
      <p:sp>
        <p:nvSpPr>
          <p:cNvPr id="7" name="Nadpis 6"/>
          <p:cNvSpPr>
            <a:spLocks noGrp="1"/>
          </p:cNvSpPr>
          <p:nvPr>
            <p:ph type="title"/>
          </p:nvPr>
        </p:nvSpPr>
        <p:spPr/>
        <p:txBody>
          <a:bodyPr/>
          <a:lstStyle/>
          <a:p>
            <a:r>
              <a:rPr lang="cs-CZ" dirty="0"/>
              <a:t>doručování e- žádostí</a:t>
            </a:r>
          </a:p>
        </p:txBody>
      </p:sp>
      <p:sp>
        <p:nvSpPr>
          <p:cNvPr id="8" name="Zástupný symbol pro obsah 7"/>
          <p:cNvSpPr>
            <a:spLocks noGrp="1"/>
          </p:cNvSpPr>
          <p:nvPr>
            <p:ph idx="1"/>
          </p:nvPr>
        </p:nvSpPr>
        <p:spPr>
          <a:xfrm>
            <a:off x="135802" y="1678676"/>
            <a:ext cx="6108049" cy="2621720"/>
          </a:xfrm>
        </p:spPr>
        <p:txBody>
          <a:bodyPr>
            <a:normAutofit fontScale="62500" lnSpcReduction="20000"/>
          </a:bodyPr>
          <a:lstStyle/>
          <a:p>
            <a:pPr marL="342900" indent="-342900" algn="just">
              <a:buFont typeface="Wingdings" panose="05000000000000000000" pitchFamily="2" charset="2"/>
              <a:buChar char="q"/>
            </a:pPr>
            <a:r>
              <a:rPr lang="cs-CZ" dirty="0"/>
              <a:t>Elektronicky učiněná žádost o informace je povinnému subjektu doručena pouze v případě dodání </a:t>
            </a:r>
            <a:r>
              <a:rPr lang="cs-CZ" b="1" dirty="0"/>
              <a:t>na jeho elektronickou adresu podatelny zveřejněnou </a:t>
            </a:r>
            <a:r>
              <a:rPr lang="cs-CZ" dirty="0"/>
              <a:t>na jeho úřední desce, resp. jeho internetových stránkách (§ 14 odst. 3 a 4 </a:t>
            </a:r>
            <a:r>
              <a:rPr lang="cs-CZ" dirty="0" err="1"/>
              <a:t>InfZ</a:t>
            </a:r>
            <a:r>
              <a:rPr lang="cs-CZ" dirty="0"/>
              <a:t>).</a:t>
            </a:r>
          </a:p>
          <a:p>
            <a:pPr marL="342900" indent="-342900" algn="just">
              <a:buFont typeface="Wingdings" panose="05000000000000000000" pitchFamily="2" charset="2"/>
              <a:buChar char="q"/>
            </a:pPr>
            <a:r>
              <a:rPr lang="cs-CZ" dirty="0"/>
              <a:t>Je-li žádost doručena na jinou adresu,  než je adresa podatelny</a:t>
            </a:r>
            <a:r>
              <a:rPr lang="cs-CZ" dirty="0" smtClean="0"/>
              <a:t>, je </a:t>
            </a:r>
            <a:r>
              <a:rPr lang="cs-CZ" dirty="0"/>
              <a:t>úředník povinen bezodkladně zabezpečit předání žádosti na elektronickou adresu podatelny (§ 5 odst. 1 vyhlášky č. 259/2012 Sb.)</a:t>
            </a:r>
          </a:p>
          <a:p>
            <a:pPr algn="ctr"/>
            <a:endParaRPr lang="cs-CZ" dirty="0"/>
          </a:p>
          <a:p>
            <a:pPr algn="ctr"/>
            <a:endParaRPr lang="cs-CZ" dirty="0" smtClean="0"/>
          </a:p>
          <a:p>
            <a:pPr algn="ctr"/>
            <a:endParaRPr lang="cs-CZ" dirty="0"/>
          </a:p>
          <a:p>
            <a:pPr algn="ctr"/>
            <a:r>
              <a:rPr lang="cs-CZ" dirty="0" smtClean="0">
                <a:solidFill>
                  <a:srgbClr val="FF0000"/>
                </a:solidFill>
              </a:rPr>
              <a:t>den </a:t>
            </a:r>
            <a:r>
              <a:rPr lang="cs-CZ" dirty="0">
                <a:solidFill>
                  <a:srgbClr val="FF0000"/>
                </a:solidFill>
              </a:rPr>
              <a:t>doručení na podatelnu = počátek běhu lhůty pro vyřízení žádosti </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11</a:t>
            </a:fld>
            <a:endParaRPr lang="cs-CZ"/>
          </a:p>
        </p:txBody>
      </p:sp>
      <p:sp>
        <p:nvSpPr>
          <p:cNvPr id="2" name="Zástupný symbol pro text 1"/>
          <p:cNvSpPr>
            <a:spLocks noGrp="1"/>
          </p:cNvSpPr>
          <p:nvPr>
            <p:ph type="body" sz="quarter" idx="14"/>
          </p:nvPr>
        </p:nvSpPr>
        <p:spPr>
          <a:xfrm>
            <a:off x="90535" y="4418091"/>
            <a:ext cx="8627953" cy="2059556"/>
          </a:xfrm>
        </p:spPr>
        <p:txBody>
          <a:bodyPr>
            <a:normAutofit/>
          </a:bodyPr>
          <a:lstStyle/>
          <a:p>
            <a:pPr algn="just">
              <a:buFont typeface="Wingdings" panose="05000000000000000000" pitchFamily="2" charset="2"/>
              <a:buChar char="q"/>
            </a:pPr>
            <a:r>
              <a:rPr lang="cs-CZ" sz="2000" dirty="0">
                <a:solidFill>
                  <a:srgbClr val="008276"/>
                </a:solidFill>
              </a:rPr>
              <a:t>Elektronická žádost, původně zaslaná na adresu elektronické pošty zaměstnance, se stává žádostí ve smyslu zákona o svobodném přístupu k informacím okamžikem předání do elektronické podatelny k jejímu dodatečnému označení a zaevidování. Tímto okamžikem začínají běžet lhůty dle § 14 zákona o svobodném přístupu k informacím. </a:t>
            </a:r>
          </a:p>
        </p:txBody>
      </p:sp>
      <p:sp>
        <p:nvSpPr>
          <p:cNvPr id="4" name="Zástupný symbol pro text 3"/>
          <p:cNvSpPr>
            <a:spLocks noGrp="1"/>
          </p:cNvSpPr>
          <p:nvPr>
            <p:ph type="body" sz="quarter" idx="15"/>
          </p:nvPr>
        </p:nvSpPr>
        <p:spPr/>
        <p:txBody>
          <a:bodyPr/>
          <a:lstStyle/>
          <a:p>
            <a:r>
              <a:rPr lang="cs-CZ" dirty="0" smtClean="0"/>
              <a:t>KVOP 2023</a:t>
            </a:r>
            <a:endParaRPr lang="cs-CZ" dirty="0"/>
          </a:p>
          <a:p>
            <a:endParaRPr lang="cs-CZ" dirty="0"/>
          </a:p>
        </p:txBody>
      </p:sp>
      <p:sp>
        <p:nvSpPr>
          <p:cNvPr id="10" name="Šipka dolů 9"/>
          <p:cNvSpPr/>
          <p:nvPr/>
        </p:nvSpPr>
        <p:spPr>
          <a:xfrm>
            <a:off x="3110770" y="3114392"/>
            <a:ext cx="484632" cy="561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641387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a:solidFill>
                  <a:schemeClr val="tx2"/>
                </a:solidFill>
              </a:rPr>
              <a:t>Určení režimu vyřizování žádosti</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12</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5" name="Zástupný symbol pro text 4"/>
          <p:cNvSpPr>
            <a:spLocks noGrp="1"/>
          </p:cNvSpPr>
          <p:nvPr>
            <p:ph type="body" sz="quarter" idx="16"/>
          </p:nvPr>
        </p:nvSpPr>
        <p:spPr>
          <a:xfrm>
            <a:off x="103367" y="1009816"/>
            <a:ext cx="6822219" cy="267072"/>
          </a:xfrm>
        </p:spPr>
        <p:txBody>
          <a:bodyPr>
            <a:noAutofit/>
          </a:bodyPr>
          <a:lstStyle/>
          <a:p>
            <a:r>
              <a:rPr lang="cs-CZ" sz="2000" dirty="0">
                <a:solidFill>
                  <a:schemeClr val="tx2"/>
                </a:solidFill>
              </a:rPr>
              <a:t>a</a:t>
            </a:r>
            <a:r>
              <a:rPr lang="cs-CZ" sz="2000" dirty="0" smtClean="0">
                <a:solidFill>
                  <a:schemeClr val="tx2"/>
                </a:solidFill>
              </a:rPr>
              <a:t>neb musí </a:t>
            </a:r>
            <a:r>
              <a:rPr lang="cs-CZ" sz="2000" dirty="0">
                <a:solidFill>
                  <a:schemeClr val="tx2"/>
                </a:solidFill>
              </a:rPr>
              <a:t>žadatel výslovně uvést, že žádá o informaci dle </a:t>
            </a:r>
            <a:r>
              <a:rPr lang="cs-CZ" sz="2000" dirty="0" err="1">
                <a:solidFill>
                  <a:schemeClr val="tx2"/>
                </a:solidFill>
              </a:rPr>
              <a:t>InfZ</a:t>
            </a:r>
            <a:r>
              <a:rPr lang="cs-CZ" sz="2000" dirty="0" smtClean="0">
                <a:solidFill>
                  <a:schemeClr val="tx2"/>
                </a:solidFill>
              </a:rPr>
              <a:t>?</a:t>
            </a:r>
            <a:endParaRPr lang="cs-CZ" sz="2000" dirty="0">
              <a:solidFill>
                <a:schemeClr val="tx2"/>
              </a:solidFill>
            </a:endParaRPr>
          </a:p>
          <a:p>
            <a:endParaRPr lang="cs-CZ" sz="2000" dirty="0"/>
          </a:p>
        </p:txBody>
      </p:sp>
      <p:sp>
        <p:nvSpPr>
          <p:cNvPr id="4" name="Zástupný symbol pro obsah 3"/>
          <p:cNvSpPr>
            <a:spLocks noGrp="1"/>
          </p:cNvSpPr>
          <p:nvPr>
            <p:ph idx="1"/>
          </p:nvPr>
        </p:nvSpPr>
        <p:spPr>
          <a:xfrm>
            <a:off x="294200" y="1805897"/>
            <a:ext cx="8673954" cy="4439706"/>
          </a:xfrm>
        </p:spPr>
        <p:txBody>
          <a:bodyPr>
            <a:normAutofit fontScale="92500" lnSpcReduction="20000"/>
          </a:bodyPr>
          <a:lstStyle/>
          <a:p>
            <a:pPr algn="just">
              <a:spcBef>
                <a:spcPts val="0"/>
              </a:spcBef>
            </a:pPr>
            <a:r>
              <a:rPr lang="cs-CZ" dirty="0" smtClean="0"/>
              <a:t>Formulace žádosti je rozhodná pro to, zda žádost vyřizujeme formálně či neformálně.</a:t>
            </a:r>
          </a:p>
          <a:p>
            <a:pPr algn="just">
              <a:spcBef>
                <a:spcPts val="0"/>
              </a:spcBef>
            </a:pPr>
            <a:r>
              <a:rPr lang="cs-CZ" dirty="0" smtClean="0"/>
              <a:t>  </a:t>
            </a:r>
          </a:p>
          <a:p>
            <a:pPr marL="342900" indent="-342900" algn="just">
              <a:spcBef>
                <a:spcPts val="0"/>
              </a:spcBef>
              <a:buFont typeface="Wingdings" panose="05000000000000000000" pitchFamily="2" charset="2"/>
              <a:buChar char="q"/>
            </a:pPr>
            <a:r>
              <a:rPr lang="cs-CZ" dirty="0" smtClean="0"/>
              <a:t>Bylo </a:t>
            </a:r>
            <a:r>
              <a:rPr lang="cs-CZ" dirty="0"/>
              <a:t>by formalistickým a tedy nežádoucím požadavkem, aby žadatel o informaci musel ve své žádosti vždy výslovně zmínit informační zákon či dokonce odkazovat na některé jeho ustanovení. Z podané žádosti však musí být zřejmé, že se žadatel domáhá poskytnutí informace ve smyslu tohoto zákona a že toliko nepožaduje prosté neformální sdělení, kterým správní orgán žadateli zodpoví jeho dotaz.</a:t>
            </a:r>
          </a:p>
          <a:p>
            <a:pPr marL="342900" indent="-342900" algn="just">
              <a:spcBef>
                <a:spcPts val="0"/>
              </a:spcBef>
              <a:buFont typeface="Arial" panose="020B0604020202020204" pitchFamily="34" charset="0"/>
              <a:buChar char="•"/>
            </a:pPr>
            <a:r>
              <a:rPr lang="cs-CZ" b="1" dirty="0" smtClean="0"/>
              <a:t>Judikatura:</a:t>
            </a:r>
            <a:r>
              <a:rPr lang="cs-CZ" dirty="0" smtClean="0"/>
              <a:t> čj. 8 </a:t>
            </a:r>
            <a:r>
              <a:rPr lang="cs-CZ" dirty="0"/>
              <a:t>As 57/2011 ze dne 29. 8. 2011</a:t>
            </a:r>
          </a:p>
          <a:p>
            <a:pPr algn="just">
              <a:spcBef>
                <a:spcPts val="0"/>
              </a:spcBef>
            </a:pPr>
            <a:endParaRPr lang="cs-CZ" dirty="0"/>
          </a:p>
          <a:p>
            <a:pPr algn="just">
              <a:spcBef>
                <a:spcPts val="0"/>
              </a:spcBef>
            </a:pPr>
            <a:r>
              <a:rPr lang="cs-CZ" dirty="0">
                <a:solidFill>
                  <a:srgbClr val="FF0000"/>
                </a:solidFill>
              </a:rPr>
              <a:t>ALE pozor!  </a:t>
            </a:r>
            <a:r>
              <a:rPr lang="cs-CZ" dirty="0"/>
              <a:t>Výslovný odkaz na informační zákon je naopak třeba učinit v případě, kdy není na první pohled zřejmé, zda podání žadatele představuje žádost o informaci nebo zda se jedná o jiný procesní úkon dle zvláštního zákona, např. žádost o nahlédnutí do spisu. </a:t>
            </a:r>
            <a:endParaRPr lang="cs-CZ" dirty="0" smtClean="0"/>
          </a:p>
          <a:p>
            <a:pPr algn="just">
              <a:spcBef>
                <a:spcPts val="0"/>
              </a:spcBef>
            </a:pPr>
            <a:endParaRPr lang="cs-CZ" dirty="0"/>
          </a:p>
          <a:p>
            <a:pPr marL="342900" indent="-342900" algn="just">
              <a:spcBef>
                <a:spcPts val="0"/>
              </a:spcBef>
              <a:buFont typeface="Arial" panose="020B0604020202020204" pitchFamily="34" charset="0"/>
              <a:buChar char="•"/>
            </a:pPr>
            <a:r>
              <a:rPr lang="cs-CZ" b="1" dirty="0" smtClean="0"/>
              <a:t>Judikatura: </a:t>
            </a:r>
            <a:r>
              <a:rPr lang="cs-CZ" dirty="0" smtClean="0"/>
              <a:t>čj. 9 </a:t>
            </a:r>
            <a:r>
              <a:rPr lang="cs-CZ" dirty="0"/>
              <a:t>As 15/2009 –79 ze dne 11. 6. </a:t>
            </a:r>
            <a:r>
              <a:rPr lang="cs-CZ" dirty="0" smtClean="0"/>
              <a:t>2009 </a:t>
            </a:r>
          </a:p>
          <a:p>
            <a:endParaRPr lang="cs-CZ" dirty="0"/>
          </a:p>
        </p:txBody>
      </p:sp>
    </p:spTree>
    <p:extLst>
      <p:ext uri="{BB962C8B-B14F-4D97-AF65-F5344CB8AC3E}">
        <p14:creationId xmlns:p14="http://schemas.microsoft.com/office/powerpoint/2010/main" val="3478206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491210">
            <a:off x="6425858" y="1931298"/>
            <a:ext cx="2160000" cy="1795062"/>
          </a:xfrm>
        </p:spPr>
        <p:txBody>
          <a:bodyPr/>
          <a:lstStyle/>
          <a:p>
            <a:r>
              <a:rPr lang="cs-CZ" sz="2400" b="1" dirty="0" err="1">
                <a:solidFill>
                  <a:schemeClr val="tx2"/>
                </a:solidFill>
              </a:rPr>
              <a:t>Sp</a:t>
            </a:r>
            <a:r>
              <a:rPr lang="cs-CZ" sz="2400" b="1" dirty="0">
                <a:solidFill>
                  <a:schemeClr val="tx2"/>
                </a:solidFill>
              </a:rPr>
              <a:t>. zn. </a:t>
            </a:r>
            <a:r>
              <a:rPr lang="cs-CZ" sz="2400" b="1" dirty="0" smtClean="0">
                <a:solidFill>
                  <a:schemeClr val="tx2"/>
                </a:solidFill>
              </a:rPr>
              <a:t>2139/2012</a:t>
            </a:r>
            <a:endParaRPr lang="cs-CZ" sz="2400" b="1" dirty="0">
              <a:solidFill>
                <a:schemeClr val="tx2"/>
              </a:solidFill>
            </a:endParaRPr>
          </a:p>
          <a:p>
            <a:endParaRPr lang="cs-CZ" b="1" dirty="0">
              <a:solidFill>
                <a:schemeClr val="tx2"/>
              </a:solidFill>
            </a:endParaRPr>
          </a:p>
        </p:txBody>
      </p:sp>
      <p:sp>
        <p:nvSpPr>
          <p:cNvPr id="2" name="Nadpis 1"/>
          <p:cNvSpPr>
            <a:spLocks noGrp="1"/>
          </p:cNvSpPr>
          <p:nvPr>
            <p:ph type="title"/>
          </p:nvPr>
        </p:nvSpPr>
        <p:spPr/>
        <p:txBody>
          <a:bodyPr/>
          <a:lstStyle/>
          <a:p>
            <a:pPr marL="87313"/>
            <a:r>
              <a:rPr lang="cs-CZ" dirty="0">
                <a:solidFill>
                  <a:schemeClr val="tx2"/>
                </a:solidFill>
              </a:rPr>
              <a:t>Určení režimu vyřizování žádosti</a:t>
            </a:r>
          </a:p>
        </p:txBody>
      </p:sp>
      <p:sp>
        <p:nvSpPr>
          <p:cNvPr id="4" name="Zástupný symbol pro obsah 3"/>
          <p:cNvSpPr>
            <a:spLocks noGrp="1"/>
          </p:cNvSpPr>
          <p:nvPr>
            <p:ph idx="1"/>
          </p:nvPr>
        </p:nvSpPr>
        <p:spPr/>
        <p:txBody>
          <a:bodyPr>
            <a:normAutofit/>
          </a:bodyPr>
          <a:lstStyle/>
          <a:p>
            <a:endParaRPr lang="cs-CZ" dirty="0"/>
          </a:p>
          <a:p>
            <a:r>
              <a:rPr lang="cs-CZ" dirty="0"/>
              <a:t>Výslovným odkazem na svůj nárok na informaci uvedeným v žádosti o informaci žadatel dostatečně dává najevo, že žádá o poskytnutí informace podle </a:t>
            </a:r>
            <a:r>
              <a:rPr lang="cs-CZ" dirty="0" err="1"/>
              <a:t>InfZ</a:t>
            </a:r>
            <a:r>
              <a:rPr lang="cs-CZ" dirty="0"/>
              <a:t>. </a:t>
            </a:r>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13</a:t>
            </a:fld>
            <a:endParaRPr lang="cs-CZ"/>
          </a:p>
        </p:txBody>
      </p:sp>
      <p:sp>
        <p:nvSpPr>
          <p:cNvPr id="5" name="Zástupný symbol pro text 4"/>
          <p:cNvSpPr>
            <a:spLocks noGrp="1"/>
          </p:cNvSpPr>
          <p:nvPr>
            <p:ph type="body" sz="quarter" idx="14"/>
          </p:nvPr>
        </p:nvSpPr>
        <p:spPr>
          <a:xfrm>
            <a:off x="174929" y="4158531"/>
            <a:ext cx="8666922" cy="2010825"/>
          </a:xfrm>
        </p:spPr>
        <p:txBody>
          <a:bodyPr>
            <a:noAutofit/>
          </a:bodyPr>
          <a:lstStyle/>
          <a:p>
            <a:pPr marL="0" indent="0" algn="just">
              <a:lnSpc>
                <a:spcPct val="93000"/>
              </a:lnSpc>
              <a:spcBef>
                <a:spcPts val="0"/>
              </a:spcBef>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1400" dirty="0" smtClean="0"/>
          </a:p>
          <a:p>
            <a:r>
              <a:rPr lang="cs-CZ" sz="2000" b="1" dirty="0" smtClean="0"/>
              <a:t>Judikatura</a:t>
            </a:r>
            <a:r>
              <a:rPr lang="cs-CZ" sz="2000" dirty="0" smtClean="0"/>
              <a:t>: „žádost o informace“ jen v předmětu datové zprávy - KS v Brně čj. 62 A 88/2019-26 z 9.1. 2020, potvrzeno 9 As 24/2020-30 z 21. 4. 2020 – je postačující, opačný výklad by byl přehnaně formalistický; + datum narození se běžně neuvádí v neformální komunikaci + návod spisové služby není zcela mimo </a:t>
            </a:r>
            <a:r>
              <a:rPr lang="cs-CZ" sz="2000" dirty="0" err="1" smtClean="0"/>
              <a:t>InfZ</a:t>
            </a:r>
            <a:r>
              <a:rPr lang="cs-CZ" sz="2000" dirty="0" smtClean="0"/>
              <a:t> a týká se činnosti povinného subjektu. </a:t>
            </a:r>
          </a:p>
          <a:p>
            <a:pPr marL="0" indent="0">
              <a:buNone/>
            </a:pPr>
            <a:endParaRPr lang="cs-CZ" sz="2000" dirty="0"/>
          </a:p>
        </p:txBody>
      </p:sp>
      <p:sp>
        <p:nvSpPr>
          <p:cNvPr id="6" name="Zástupný symbol pro text 5"/>
          <p:cNvSpPr>
            <a:spLocks noGrp="1"/>
          </p:cNvSpPr>
          <p:nvPr>
            <p:ph type="body" sz="quarter" idx="15"/>
          </p:nvPr>
        </p:nvSpPr>
        <p:spPr/>
        <p:txBody>
          <a:bodyPr>
            <a:normAutofit/>
          </a:bodyPr>
          <a:lstStyle/>
          <a:p>
            <a:r>
              <a:rPr lang="cs-CZ" dirty="0" smtClean="0"/>
              <a:t>KVOP 2023</a:t>
            </a:r>
            <a:endParaRPr lang="cs-CZ" dirty="0"/>
          </a:p>
          <a:p>
            <a:endParaRPr lang="cs-CZ" dirty="0"/>
          </a:p>
          <a:p>
            <a:endParaRPr lang="cs-CZ" dirty="0"/>
          </a:p>
        </p:txBody>
      </p:sp>
      <p:sp>
        <p:nvSpPr>
          <p:cNvPr id="8" name="Zástupný symbol pro text 7"/>
          <p:cNvSpPr>
            <a:spLocks noGrp="1"/>
          </p:cNvSpPr>
          <p:nvPr>
            <p:ph type="body" sz="quarter" idx="16"/>
          </p:nvPr>
        </p:nvSpPr>
        <p:spPr>
          <a:xfrm>
            <a:off x="148538" y="982940"/>
            <a:ext cx="7460860" cy="551662"/>
          </a:xfrm>
        </p:spPr>
        <p:txBody>
          <a:bodyPr>
            <a:normAutofit/>
          </a:bodyPr>
          <a:lstStyle/>
          <a:p>
            <a:r>
              <a:rPr lang="cs-CZ" dirty="0"/>
              <a:t>a</a:t>
            </a:r>
            <a:r>
              <a:rPr lang="cs-CZ" dirty="0" smtClean="0"/>
              <a:t>neb kdy jde o žádost ve smyslu </a:t>
            </a:r>
            <a:r>
              <a:rPr lang="cs-CZ" dirty="0" err="1" smtClean="0"/>
              <a:t>InfZ</a:t>
            </a:r>
            <a:endParaRPr lang="cs-CZ" dirty="0"/>
          </a:p>
        </p:txBody>
      </p:sp>
    </p:spTree>
    <p:extLst>
      <p:ext uri="{BB962C8B-B14F-4D97-AF65-F5344CB8AC3E}">
        <p14:creationId xmlns:p14="http://schemas.microsoft.com/office/powerpoint/2010/main" val="268451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547787">
            <a:off x="6423526" y="1939636"/>
            <a:ext cx="2160000" cy="1786961"/>
          </a:xfrm>
        </p:spPr>
        <p:txBody>
          <a:bodyPr/>
          <a:lstStyle/>
          <a:p>
            <a:r>
              <a:rPr lang="cs-CZ" sz="2400" b="1" dirty="0" err="1">
                <a:solidFill>
                  <a:schemeClr val="tx2"/>
                </a:solidFill>
              </a:rPr>
              <a:t>Sp</a:t>
            </a:r>
            <a:r>
              <a:rPr lang="cs-CZ" sz="2400" b="1" dirty="0">
                <a:solidFill>
                  <a:schemeClr val="tx2"/>
                </a:solidFill>
              </a:rPr>
              <a:t>. zn. </a:t>
            </a:r>
            <a:r>
              <a:rPr lang="cs-CZ" sz="2400" b="1" dirty="0" smtClean="0">
                <a:solidFill>
                  <a:schemeClr val="tx2"/>
                </a:solidFill>
              </a:rPr>
              <a:t>2139/2012</a:t>
            </a:r>
            <a:endParaRPr lang="cs-CZ" sz="2400" b="1" dirty="0">
              <a:solidFill>
                <a:schemeClr val="tx2"/>
              </a:solidFill>
            </a:endParaRPr>
          </a:p>
          <a:p>
            <a:endParaRPr lang="cs-CZ" b="1" dirty="0">
              <a:solidFill>
                <a:schemeClr val="tx2"/>
              </a:solidFill>
            </a:endParaRPr>
          </a:p>
        </p:txBody>
      </p:sp>
      <p:sp>
        <p:nvSpPr>
          <p:cNvPr id="2" name="Nadpis 1"/>
          <p:cNvSpPr>
            <a:spLocks noGrp="1"/>
          </p:cNvSpPr>
          <p:nvPr>
            <p:ph type="title"/>
          </p:nvPr>
        </p:nvSpPr>
        <p:spPr/>
        <p:txBody>
          <a:bodyPr/>
          <a:lstStyle/>
          <a:p>
            <a:pPr marL="87313"/>
            <a:r>
              <a:rPr lang="cs-CZ" dirty="0">
                <a:solidFill>
                  <a:schemeClr val="tx2"/>
                </a:solidFill>
              </a:rPr>
              <a:t>Určení režimu vyřizování žádosti</a:t>
            </a:r>
          </a:p>
        </p:txBody>
      </p:sp>
      <p:sp>
        <p:nvSpPr>
          <p:cNvPr id="4" name="Zástupný symbol pro obsah 3"/>
          <p:cNvSpPr>
            <a:spLocks noGrp="1"/>
          </p:cNvSpPr>
          <p:nvPr>
            <p:ph idx="1"/>
          </p:nvPr>
        </p:nvSpPr>
        <p:spPr>
          <a:xfrm>
            <a:off x="119270" y="1678675"/>
            <a:ext cx="6225571" cy="2432147"/>
          </a:xfrm>
        </p:spPr>
        <p:txBody>
          <a:bodyPr>
            <a:normAutofit fontScale="77500" lnSpcReduction="20000"/>
          </a:bodyPr>
          <a:lstStyle/>
          <a:p>
            <a:pPr marL="342900" indent="-342900" algn="just">
              <a:buFont typeface="Wingdings" panose="05000000000000000000" pitchFamily="2" charset="2"/>
              <a:buChar char="q"/>
            </a:pPr>
            <a:r>
              <a:rPr lang="cs-CZ" dirty="0"/>
              <a:t>Povinností žadatele o informace není právně kvalifikovat, podle </a:t>
            </a:r>
            <a:r>
              <a:rPr lang="cs-CZ" dirty="0" smtClean="0"/>
              <a:t>jaké </a:t>
            </a:r>
            <a:r>
              <a:rPr lang="cs-CZ" dirty="0"/>
              <a:t>zákonné normy se domáhá </a:t>
            </a:r>
            <a:r>
              <a:rPr lang="cs-CZ" dirty="0" smtClean="0"/>
              <a:t>informace. </a:t>
            </a:r>
          </a:p>
          <a:p>
            <a:pPr marL="342900" indent="-342900" algn="just">
              <a:buFont typeface="Wingdings" panose="05000000000000000000" pitchFamily="2" charset="2"/>
              <a:buChar char="q"/>
            </a:pPr>
            <a:r>
              <a:rPr lang="cs-CZ" dirty="0" smtClean="0"/>
              <a:t>Je </a:t>
            </a:r>
            <a:r>
              <a:rPr lang="cs-CZ" dirty="0"/>
              <a:t>naopak </a:t>
            </a:r>
            <a:r>
              <a:rPr lang="cs-CZ" b="1" dirty="0"/>
              <a:t>úkolem povinného subjektu </a:t>
            </a:r>
            <a:r>
              <a:rPr lang="cs-CZ" dirty="0"/>
              <a:t>posoudit, o jaké informace se ve skutečnosti jedná a podle kterého právního předpisu má postupovat při jejich poskytnutí/odepření.</a:t>
            </a:r>
          </a:p>
          <a:p>
            <a:pPr marL="342900" indent="-342900">
              <a:buFont typeface="Arial" panose="020B0604020202020204" pitchFamily="34" charset="0"/>
              <a:buChar char="•"/>
            </a:pPr>
            <a:r>
              <a:rPr lang="cs-CZ" sz="1900" b="1" dirty="0"/>
              <a:t>Judikatura:</a:t>
            </a:r>
            <a:r>
              <a:rPr lang="cs-CZ" sz="1900" dirty="0"/>
              <a:t> </a:t>
            </a:r>
            <a:r>
              <a:rPr lang="cs-CZ" sz="1900" dirty="0" smtClean="0"/>
              <a:t>čj. 8 </a:t>
            </a:r>
            <a:r>
              <a:rPr lang="cs-CZ" sz="1900" dirty="0" err="1"/>
              <a:t>Aps</a:t>
            </a:r>
            <a:r>
              <a:rPr lang="cs-CZ" sz="1900" dirty="0"/>
              <a:t> 5/2012-47 ze dne 19. 2. 2013, </a:t>
            </a:r>
            <a:r>
              <a:rPr lang="cs-CZ" sz="1900" dirty="0" smtClean="0"/>
              <a:t>čj</a:t>
            </a:r>
            <a:r>
              <a:rPr lang="cs-CZ" sz="1900" dirty="0"/>
              <a:t>. 2 </a:t>
            </a:r>
            <a:r>
              <a:rPr lang="cs-CZ" sz="1900" dirty="0" err="1"/>
              <a:t>Ans</a:t>
            </a:r>
            <a:r>
              <a:rPr lang="cs-CZ" sz="1900" dirty="0"/>
              <a:t> 7/2010 - </a:t>
            </a:r>
            <a:r>
              <a:rPr lang="cs-CZ" sz="1900" dirty="0" smtClean="0"/>
              <a:t>175 </a:t>
            </a:r>
            <a:r>
              <a:rPr lang="cs-CZ" sz="1900" dirty="0"/>
              <a:t>ze dne 15. 10. </a:t>
            </a:r>
            <a:r>
              <a:rPr lang="cs-CZ" sz="1900" dirty="0" smtClean="0"/>
              <a:t>2010 (body </a:t>
            </a:r>
            <a:r>
              <a:rPr lang="cs-CZ" sz="1900" dirty="0"/>
              <a:t>47 a </a:t>
            </a:r>
            <a:r>
              <a:rPr lang="cs-CZ" sz="1900" dirty="0" smtClean="0"/>
              <a:t>48)                                                    </a:t>
            </a:r>
            <a:endParaRPr lang="cs-CZ" sz="1900" dirty="0"/>
          </a:p>
          <a:p>
            <a:r>
              <a:rPr lang="cs-CZ" dirty="0" smtClean="0"/>
              <a:t>Může mít </a:t>
            </a:r>
            <a:r>
              <a:rPr lang="cs-CZ" b="1" dirty="0" smtClean="0"/>
              <a:t>vliv na rozsah poskytnutých informací </a:t>
            </a:r>
            <a:r>
              <a:rPr lang="cs-CZ" dirty="0" smtClean="0"/>
              <a:t>(privilegovaný/neprivilegovaný žadatel).</a:t>
            </a:r>
            <a:endParaRPr lang="cs-CZ" dirty="0"/>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14</a:t>
            </a:fld>
            <a:endParaRPr lang="cs-CZ"/>
          </a:p>
        </p:txBody>
      </p:sp>
      <p:sp>
        <p:nvSpPr>
          <p:cNvPr id="5" name="Zástupný symbol pro text 4"/>
          <p:cNvSpPr>
            <a:spLocks noGrp="1"/>
          </p:cNvSpPr>
          <p:nvPr>
            <p:ph type="body" sz="quarter" idx="14"/>
          </p:nvPr>
        </p:nvSpPr>
        <p:spPr>
          <a:xfrm>
            <a:off x="174929" y="4110823"/>
            <a:ext cx="8666922" cy="2058533"/>
          </a:xfrm>
        </p:spPr>
        <p:txBody>
          <a:bodyPr>
            <a:noAutofit/>
          </a:bodyPr>
          <a:lstStyle/>
          <a:p>
            <a:pPr algn="just">
              <a:buFont typeface="Wingdings" panose="05000000000000000000" pitchFamily="2" charset="2"/>
              <a:buChar char="q"/>
            </a:pPr>
            <a:r>
              <a:rPr lang="cs-CZ" sz="1800" dirty="0" smtClean="0"/>
              <a:t>Povinný subjekt by měl vyřídit žádost o informaci podle </a:t>
            </a:r>
            <a:r>
              <a:rPr lang="cs-CZ" sz="1800" dirty="0" err="1" smtClean="0"/>
              <a:t>InfZ</a:t>
            </a:r>
            <a:r>
              <a:rPr lang="cs-CZ" sz="1800" dirty="0" smtClean="0"/>
              <a:t> i v případě pochybností o povaze žádosti, a to s ohledem na požadavek maximálního zjednodušení přístupu k informacím podle čl. 17 Listiny. Pro získání jistoty, zda žádost byla podána ve smyslu jmenovaného zákona, má povinný subjekt </a:t>
            </a:r>
            <a:r>
              <a:rPr lang="cs-CZ" sz="1800" b="1" dirty="0" smtClean="0"/>
              <a:t>možnost nejprve vyzvat žadatele o její upřesnění</a:t>
            </a:r>
            <a:r>
              <a:rPr lang="cs-CZ" sz="1800" dirty="0" smtClean="0"/>
              <a:t>.</a:t>
            </a:r>
          </a:p>
          <a:p>
            <a:pPr algn="just">
              <a:buFont typeface="Wingdings" panose="05000000000000000000" pitchFamily="2" charset="2"/>
              <a:buChar char="q"/>
            </a:pPr>
            <a:r>
              <a:rPr lang="cs-CZ" sz="1800" dirty="0" smtClean="0"/>
              <a:t>Žádost o informaci </a:t>
            </a:r>
            <a:r>
              <a:rPr lang="cs-CZ" sz="1800" b="1" dirty="0" smtClean="0"/>
              <a:t>není nutné vyřídit podle </a:t>
            </a:r>
            <a:r>
              <a:rPr lang="cs-CZ" sz="1800" b="1" dirty="0" err="1" smtClean="0"/>
              <a:t>InfZ</a:t>
            </a:r>
            <a:r>
              <a:rPr lang="cs-CZ" sz="1800" b="1" dirty="0" smtClean="0"/>
              <a:t> </a:t>
            </a:r>
            <a:r>
              <a:rPr lang="cs-CZ" sz="1800" dirty="0" smtClean="0"/>
              <a:t>jen v případě, je-li zcela </a:t>
            </a:r>
            <a:r>
              <a:rPr lang="cs-CZ" sz="1800" b="1" dirty="0" smtClean="0"/>
              <a:t>nepochybené, že žadatel neměl v úmyslu žádat</a:t>
            </a:r>
            <a:r>
              <a:rPr lang="cs-CZ" sz="1800" dirty="0" smtClean="0"/>
              <a:t> o informace formálním způsobem dle </a:t>
            </a:r>
            <a:r>
              <a:rPr lang="cs-CZ" sz="1800" dirty="0" err="1" smtClean="0"/>
              <a:t>InfZ</a:t>
            </a:r>
            <a:r>
              <a:rPr lang="cs-CZ" sz="1800" dirty="0" smtClean="0"/>
              <a:t>. </a:t>
            </a:r>
          </a:p>
          <a:p>
            <a:pPr marL="0" indent="0" algn="just">
              <a:lnSpc>
                <a:spcPct val="93000"/>
              </a:lnSpc>
              <a:spcBef>
                <a:spcPts val="0"/>
              </a:spcBef>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1800" dirty="0"/>
          </a:p>
          <a:p>
            <a:pPr marL="0" indent="0">
              <a:buNone/>
            </a:pPr>
            <a:endParaRPr lang="cs-CZ" sz="2000" dirty="0"/>
          </a:p>
        </p:txBody>
      </p:sp>
      <p:sp>
        <p:nvSpPr>
          <p:cNvPr id="6" name="Zástupný symbol pro text 5"/>
          <p:cNvSpPr>
            <a:spLocks noGrp="1"/>
          </p:cNvSpPr>
          <p:nvPr>
            <p:ph type="body" sz="quarter" idx="15"/>
          </p:nvPr>
        </p:nvSpPr>
        <p:spPr/>
        <p:txBody>
          <a:bodyPr>
            <a:normAutofit/>
          </a:bodyPr>
          <a:lstStyle/>
          <a:p>
            <a:r>
              <a:rPr lang="cs-CZ" dirty="0" smtClean="0"/>
              <a:t>KVOP 2023</a:t>
            </a:r>
            <a:endParaRPr lang="cs-CZ" dirty="0"/>
          </a:p>
          <a:p>
            <a:endParaRPr lang="cs-CZ" dirty="0"/>
          </a:p>
          <a:p>
            <a:endParaRPr lang="cs-CZ" dirty="0"/>
          </a:p>
        </p:txBody>
      </p:sp>
      <p:sp>
        <p:nvSpPr>
          <p:cNvPr id="8" name="Zástupný symbol pro text 7"/>
          <p:cNvSpPr>
            <a:spLocks noGrp="1"/>
          </p:cNvSpPr>
          <p:nvPr>
            <p:ph type="body" sz="quarter" idx="16"/>
          </p:nvPr>
        </p:nvSpPr>
        <p:spPr>
          <a:xfrm>
            <a:off x="174998" y="980254"/>
            <a:ext cx="7460860" cy="551662"/>
          </a:xfrm>
        </p:spPr>
        <p:txBody>
          <a:bodyPr>
            <a:normAutofit fontScale="70000" lnSpcReduction="20000"/>
          </a:bodyPr>
          <a:lstStyle/>
          <a:p>
            <a:r>
              <a:rPr lang="cs-CZ" dirty="0"/>
              <a:t>a</a:t>
            </a:r>
            <a:r>
              <a:rPr lang="cs-CZ" dirty="0" smtClean="0"/>
              <a:t>neb kdo </a:t>
            </a:r>
            <a:r>
              <a:rPr lang="cs-CZ" dirty="0"/>
              <a:t>určuje, podle jakého předpisu se má žádost </a:t>
            </a:r>
            <a:r>
              <a:rPr lang="cs-CZ" dirty="0" smtClean="0"/>
              <a:t>vyřizovat</a:t>
            </a:r>
            <a:r>
              <a:rPr lang="cs-CZ" dirty="0"/>
              <a:t>?</a:t>
            </a:r>
          </a:p>
          <a:p>
            <a:endParaRPr lang="cs-CZ" dirty="0"/>
          </a:p>
        </p:txBody>
      </p:sp>
    </p:spTree>
    <p:extLst>
      <p:ext uri="{BB962C8B-B14F-4D97-AF65-F5344CB8AC3E}">
        <p14:creationId xmlns:p14="http://schemas.microsoft.com/office/powerpoint/2010/main" val="2813340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ástupný symbol pro text 12"/>
          <p:cNvSpPr>
            <a:spLocks noGrp="1"/>
          </p:cNvSpPr>
          <p:nvPr>
            <p:ph type="body" sz="quarter" idx="13"/>
          </p:nvPr>
        </p:nvSpPr>
        <p:spPr>
          <a:xfrm rot="21176730">
            <a:off x="6407623" y="1701770"/>
            <a:ext cx="2160000" cy="2160000"/>
          </a:xfrm>
        </p:spPr>
        <p:txBody>
          <a:bodyPr/>
          <a:lstStyle/>
          <a:p>
            <a:r>
              <a:rPr lang="cs-CZ" b="1" dirty="0" err="1" smtClean="0"/>
              <a:t>Sp</a:t>
            </a:r>
            <a:r>
              <a:rPr lang="cs-CZ" b="1" dirty="0" smtClean="0"/>
              <a:t>. zn. 3589/2006</a:t>
            </a:r>
          </a:p>
          <a:p>
            <a:r>
              <a:rPr lang="cs-CZ" b="1" dirty="0" smtClean="0"/>
              <a:t>5137/2010</a:t>
            </a:r>
            <a:endParaRPr lang="cs-CZ" dirty="0"/>
          </a:p>
        </p:txBody>
      </p:sp>
      <p:sp>
        <p:nvSpPr>
          <p:cNvPr id="9" name="Nadpis 8"/>
          <p:cNvSpPr>
            <a:spLocks noGrp="1"/>
          </p:cNvSpPr>
          <p:nvPr>
            <p:ph type="title"/>
          </p:nvPr>
        </p:nvSpPr>
        <p:spPr/>
        <p:txBody>
          <a:bodyPr/>
          <a:lstStyle/>
          <a:p>
            <a:r>
              <a:rPr lang="cs-CZ" sz="5400" dirty="0" err="1">
                <a:solidFill>
                  <a:srgbClr val="FF0000"/>
                </a:solidFill>
              </a:rPr>
              <a:t>NE</a:t>
            </a:r>
            <a:r>
              <a:rPr lang="cs-CZ" dirty="0" err="1">
                <a:solidFill>
                  <a:schemeClr val="tx2"/>
                </a:solidFill>
              </a:rPr>
              <a:t>zkoumáme</a:t>
            </a:r>
            <a:r>
              <a:rPr lang="cs-CZ" dirty="0">
                <a:solidFill>
                  <a:schemeClr val="tx2"/>
                </a:solidFill>
              </a:rPr>
              <a:t> důvody </a:t>
            </a:r>
            <a:r>
              <a:rPr lang="cs-CZ" dirty="0" smtClean="0">
                <a:solidFill>
                  <a:schemeClr val="tx2"/>
                </a:solidFill>
              </a:rPr>
              <a:t>žádosti</a:t>
            </a:r>
            <a:endParaRPr lang="cs-CZ" dirty="0">
              <a:solidFill>
                <a:schemeClr val="tx2"/>
              </a:solidFill>
            </a:endParaRPr>
          </a:p>
        </p:txBody>
      </p:sp>
      <p:sp>
        <p:nvSpPr>
          <p:cNvPr id="12" name="Zástupný symbol pro obsah 11"/>
          <p:cNvSpPr>
            <a:spLocks noGrp="1"/>
          </p:cNvSpPr>
          <p:nvPr>
            <p:ph idx="1"/>
          </p:nvPr>
        </p:nvSpPr>
        <p:spPr>
          <a:xfrm>
            <a:off x="222638" y="1694578"/>
            <a:ext cx="6202016" cy="1716532"/>
          </a:xfrm>
        </p:spPr>
        <p:txBody>
          <a:bodyPr>
            <a:normAutofit fontScale="92500" lnSpcReduction="10000"/>
          </a:bodyPr>
          <a:lstStyle/>
          <a:p>
            <a:r>
              <a:rPr lang="cs-CZ" dirty="0" err="1"/>
              <a:t>InfZ</a:t>
            </a:r>
            <a:r>
              <a:rPr lang="cs-CZ" dirty="0"/>
              <a:t> nevyžaduje, aby byla žádost zdůvodněna či podložena nějakým „právním titulem“. </a:t>
            </a:r>
            <a:endParaRPr lang="cs-CZ" dirty="0" smtClean="0"/>
          </a:p>
          <a:p>
            <a:r>
              <a:rPr lang="cs-CZ" dirty="0" smtClean="0"/>
              <a:t>Žádost </a:t>
            </a:r>
            <a:r>
              <a:rPr lang="cs-CZ" dirty="0"/>
              <a:t>o informaci je třeba vnímat jako projev práva na informace ve smyslu článku 17 </a:t>
            </a:r>
            <a:r>
              <a:rPr lang="cs-CZ" dirty="0" smtClean="0"/>
              <a:t>Listiny.</a:t>
            </a:r>
          </a:p>
          <a:p>
            <a:r>
              <a:rPr lang="cs-CZ" sz="1900" dirty="0" smtClean="0"/>
              <a:t>(otevřenost veřejné moci, usnadnit její kontrolu)  </a:t>
            </a:r>
          </a:p>
        </p:txBody>
      </p:sp>
      <p:sp>
        <p:nvSpPr>
          <p:cNvPr id="5" name="Zástupný symbol pro číslo snímku 4"/>
          <p:cNvSpPr>
            <a:spLocks noGrp="1"/>
          </p:cNvSpPr>
          <p:nvPr>
            <p:ph type="sldNum" sz="quarter" idx="12"/>
          </p:nvPr>
        </p:nvSpPr>
        <p:spPr/>
        <p:txBody>
          <a:bodyPr/>
          <a:lstStyle/>
          <a:p>
            <a:fld id="{D83BD07D-5885-48DF-B570-0C7EF7FA7CBC}" type="slidenum">
              <a:rPr lang="cs-CZ" smtClean="0"/>
              <a:pPr/>
              <a:t>15</a:t>
            </a:fld>
            <a:endParaRPr lang="cs-CZ"/>
          </a:p>
        </p:txBody>
      </p:sp>
      <p:sp>
        <p:nvSpPr>
          <p:cNvPr id="14" name="Zástupný symbol pro text 13"/>
          <p:cNvSpPr>
            <a:spLocks noGrp="1"/>
          </p:cNvSpPr>
          <p:nvPr>
            <p:ph type="body" sz="quarter" idx="14"/>
          </p:nvPr>
        </p:nvSpPr>
        <p:spPr>
          <a:xfrm>
            <a:off x="135173" y="4001974"/>
            <a:ext cx="8438870" cy="2294604"/>
          </a:xfrm>
        </p:spPr>
        <p:txBody>
          <a:bodyPr>
            <a:normAutofit fontScale="77500" lnSpcReduction="20000"/>
          </a:bodyPr>
          <a:lstStyle/>
          <a:p>
            <a:pPr algn="just">
              <a:buFont typeface="Wingdings" panose="05000000000000000000" pitchFamily="2" charset="2"/>
              <a:buChar char="q"/>
            </a:pPr>
            <a:r>
              <a:rPr lang="cs-CZ" dirty="0"/>
              <a:t>Podle </a:t>
            </a:r>
            <a:r>
              <a:rPr lang="cs-CZ" dirty="0" err="1"/>
              <a:t>InfZ</a:t>
            </a:r>
            <a:r>
              <a:rPr lang="cs-CZ" dirty="0"/>
              <a:t> není žadatel povinen uvádět důvody svého dotazu. </a:t>
            </a:r>
            <a:r>
              <a:rPr lang="cs-CZ" b="1" dirty="0"/>
              <a:t>Povinný subjekt tudíž nemůže a nesmí jeho důvody zkoumat.</a:t>
            </a:r>
            <a:r>
              <a:rPr lang="cs-CZ" dirty="0"/>
              <a:t> O tom, zda povinný subjekt informaci poskytne, nebo nikoliv, musí rozhodnout výhradně jen na základě povahy požadované informace – zda se jedná o informaci, u níž je dán zákonný důvod, pro její neposkytnutí. </a:t>
            </a:r>
          </a:p>
          <a:p>
            <a:pPr algn="just"/>
            <a:r>
              <a:rPr lang="cs-CZ" b="1" dirty="0"/>
              <a:t>Judikatura: </a:t>
            </a:r>
            <a:r>
              <a:rPr lang="cs-CZ" dirty="0"/>
              <a:t>čj. 8 As 57/2006-67 ze dne 29. 5. 2008 - </a:t>
            </a:r>
            <a:r>
              <a:rPr lang="cs-CZ" b="1" dirty="0"/>
              <a:t>motivace žadatele </a:t>
            </a:r>
            <a:r>
              <a:rPr lang="cs-CZ" dirty="0"/>
              <a:t>k podání žádosti </a:t>
            </a:r>
            <a:r>
              <a:rPr lang="cs-CZ" b="1" dirty="0"/>
              <a:t>není </a:t>
            </a:r>
            <a:r>
              <a:rPr lang="cs-CZ" dirty="0"/>
              <a:t>pro posouzení věci </a:t>
            </a:r>
            <a:r>
              <a:rPr lang="cs-CZ" b="1" dirty="0"/>
              <a:t>podstatná.</a:t>
            </a:r>
            <a:r>
              <a:rPr lang="cs-CZ" dirty="0"/>
              <a:t> Skutečnost, zda byl stěžovatel při podání žádosti o informace veden pouhou zvědavostí, zda hodlal uplatňovat svá občanská práva, či zda byl veden obchodním nebo jiným zájmem, nehraje při posouzení </a:t>
            </a:r>
            <a:r>
              <a:rPr lang="cs-CZ" dirty="0" smtClean="0"/>
              <a:t>roli.</a:t>
            </a:r>
            <a:endParaRPr lang="cs-CZ" dirty="0"/>
          </a:p>
        </p:txBody>
      </p:sp>
      <p:sp>
        <p:nvSpPr>
          <p:cNvPr id="15" name="Zástupný symbol pro text 14"/>
          <p:cNvSpPr>
            <a:spLocks noGrp="1"/>
          </p:cNvSpPr>
          <p:nvPr>
            <p:ph type="body" sz="quarter" idx="15"/>
          </p:nvPr>
        </p:nvSpPr>
        <p:spPr>
          <a:xfrm>
            <a:off x="770886" y="6447706"/>
            <a:ext cx="5707532" cy="365125"/>
          </a:xfrm>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2270655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1564" y="0"/>
            <a:ext cx="9144000" cy="1385155"/>
          </a:xfrm>
        </p:spPr>
        <p:txBody>
          <a:bodyPr/>
          <a:lstStyle/>
          <a:p>
            <a:pPr marL="87313"/>
            <a:r>
              <a:rPr lang="cs-CZ" sz="5400" dirty="0" err="1">
                <a:solidFill>
                  <a:srgbClr val="FF0000"/>
                </a:solidFill>
              </a:rPr>
              <a:t>NE</a:t>
            </a:r>
            <a:r>
              <a:rPr lang="cs-CZ" dirty="0" err="1">
                <a:solidFill>
                  <a:schemeClr val="tx2"/>
                </a:solidFill>
              </a:rPr>
              <a:t>zkoumáme</a:t>
            </a:r>
            <a:r>
              <a:rPr lang="cs-CZ" dirty="0">
                <a:solidFill>
                  <a:schemeClr val="tx2"/>
                </a:solidFill>
              </a:rPr>
              <a:t> důvody žádosti</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16</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fontScale="92500" lnSpcReduction="10000"/>
          </a:bodyPr>
          <a:lstStyle/>
          <a:p>
            <a:pPr marL="342900" indent="-342900" algn="just">
              <a:spcBef>
                <a:spcPts val="0"/>
              </a:spcBef>
              <a:buFont typeface="Wingdings" panose="05000000000000000000" pitchFamily="2" charset="2"/>
              <a:buChar char="q"/>
            </a:pPr>
            <a:r>
              <a:rPr lang="cs-CZ" dirty="0" smtClean="0"/>
              <a:t>Povinnost </a:t>
            </a:r>
            <a:r>
              <a:rPr lang="cs-CZ" dirty="0"/>
              <a:t>žadatele o informaci uvést </a:t>
            </a:r>
            <a:r>
              <a:rPr lang="cs-CZ" dirty="0" smtClean="0"/>
              <a:t>účel takovéto </a:t>
            </a:r>
            <a:r>
              <a:rPr lang="cs-CZ" dirty="0"/>
              <a:t>žádosti, nelze přenášet mimo specifickou oblast žádostí o informace o </a:t>
            </a:r>
            <a:r>
              <a:rPr lang="cs-CZ" dirty="0" smtClean="0"/>
              <a:t>platech. Krom </a:t>
            </a:r>
            <a:r>
              <a:rPr lang="cs-CZ" dirty="0"/>
              <a:t>této velmi specifické problematiky stále platí, že žadatel o informaci v režimu </a:t>
            </a:r>
            <a:r>
              <a:rPr lang="cs-CZ" dirty="0" smtClean="0"/>
              <a:t>zákona o </a:t>
            </a:r>
            <a:r>
              <a:rPr lang="cs-CZ" dirty="0"/>
              <a:t>svobodném přístupu k informacím v zásadě nemusí uvádět účel (důvod) své žádosti</a:t>
            </a:r>
            <a:r>
              <a:rPr lang="cs-CZ" dirty="0" smtClean="0"/>
              <a:t>.</a:t>
            </a:r>
          </a:p>
          <a:p>
            <a:pPr algn="just">
              <a:spcBef>
                <a:spcPts val="0"/>
              </a:spcBef>
            </a:pPr>
            <a:endParaRPr lang="cs-CZ" dirty="0" smtClean="0"/>
          </a:p>
          <a:p>
            <a:pPr marL="342900" indent="-342900" algn="just">
              <a:spcBef>
                <a:spcPts val="0"/>
              </a:spcBef>
              <a:buFont typeface="Arial" panose="020B0604020202020204" pitchFamily="34" charset="0"/>
              <a:buChar char="•"/>
            </a:pPr>
            <a:r>
              <a:rPr lang="cs-CZ" b="1" dirty="0"/>
              <a:t>Judikatura:</a:t>
            </a:r>
            <a:r>
              <a:rPr lang="cs-CZ" dirty="0"/>
              <a:t> čj. 10 As </a:t>
            </a:r>
            <a:r>
              <a:rPr lang="cs-CZ" dirty="0" smtClean="0"/>
              <a:t>88/2020-38 </a:t>
            </a:r>
            <a:r>
              <a:rPr lang="cs-CZ" dirty="0"/>
              <a:t>ze dne 9</a:t>
            </a:r>
            <a:r>
              <a:rPr lang="cs-CZ" dirty="0" smtClean="0"/>
              <a:t>. </a:t>
            </a:r>
            <a:r>
              <a:rPr lang="cs-CZ" dirty="0"/>
              <a:t>7. 2020 </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a:t>Zákon nestanoví žadateli povinnost uvádět v žádosti její účel, stejně </a:t>
            </a:r>
            <a:r>
              <a:rPr lang="cs-CZ" dirty="0" smtClean="0"/>
              <a:t>tak nestanoví </a:t>
            </a:r>
            <a:r>
              <a:rPr lang="cs-CZ" dirty="0"/>
              <a:t>požadavek na místní vztah žadatele k povinnému subjektu. Není </a:t>
            </a:r>
            <a:r>
              <a:rPr lang="cs-CZ" dirty="0" smtClean="0"/>
              <a:t>proto možné </a:t>
            </a:r>
            <a:r>
              <a:rPr lang="cs-CZ" dirty="0"/>
              <a:t>z absence těchto kritérií dovozovat důvody pro odmítnutí žádosti, jak </a:t>
            </a:r>
            <a:r>
              <a:rPr lang="cs-CZ" dirty="0" smtClean="0"/>
              <a:t>činí žalovaný </a:t>
            </a:r>
            <a:r>
              <a:rPr lang="cs-CZ" dirty="0"/>
              <a:t>a zúčastněné osoby</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Arial" panose="020B0604020202020204" pitchFamily="34" charset="0"/>
              <a:buChar char="•"/>
            </a:pPr>
            <a:r>
              <a:rPr lang="cs-CZ" b="1" dirty="0" smtClean="0"/>
              <a:t>Judikatura: </a:t>
            </a:r>
            <a:r>
              <a:rPr lang="cs-CZ" dirty="0" smtClean="0"/>
              <a:t>Krajský soud v Hradci Králové, čj. 30 A 94/2015-65 ze dne 15. 6. 2016 </a:t>
            </a:r>
          </a:p>
          <a:p>
            <a:endParaRPr lang="cs-CZ" dirty="0"/>
          </a:p>
        </p:txBody>
      </p:sp>
    </p:spTree>
    <p:extLst>
      <p:ext uri="{BB962C8B-B14F-4D97-AF65-F5344CB8AC3E}">
        <p14:creationId xmlns:p14="http://schemas.microsoft.com/office/powerpoint/2010/main" val="4071584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pPr marL="357188" indent="185738"/>
            <a:r>
              <a:rPr lang="cs-CZ" dirty="0"/>
              <a:t>Způsoby vyřizování žádostí </a:t>
            </a:r>
          </a:p>
        </p:txBody>
      </p:sp>
      <p:sp>
        <p:nvSpPr>
          <p:cNvPr id="8" name="Zástupný symbol pro obsah 7"/>
          <p:cNvSpPr>
            <a:spLocks noGrp="1"/>
          </p:cNvSpPr>
          <p:nvPr>
            <p:ph idx="1"/>
          </p:nvPr>
        </p:nvSpPr>
        <p:spPr>
          <a:xfrm>
            <a:off x="628650" y="1678676"/>
            <a:ext cx="8419934" cy="4439706"/>
          </a:xfrm>
        </p:spPr>
        <p:txBody>
          <a:bodyPr>
            <a:normAutofit fontScale="85000" lnSpcReduction="10000"/>
          </a:bodyPr>
          <a:lstStyle/>
          <a:p>
            <a:pPr marL="342900" indent="-342900" algn="just">
              <a:lnSpc>
                <a:spcPct val="100000"/>
              </a:lnSpc>
              <a:spcBef>
                <a:spcPts val="0"/>
              </a:spcBef>
              <a:buFont typeface="Wingdings" panose="05000000000000000000" pitchFamily="2" charset="2"/>
              <a:buChar char="q"/>
            </a:pPr>
            <a:r>
              <a:rPr lang="cs-CZ" dirty="0"/>
              <a:t>nic nebrání poskytnutí informace        </a:t>
            </a:r>
            <a:r>
              <a:rPr lang="cs-CZ" dirty="0" smtClean="0">
                <a:solidFill>
                  <a:schemeClr val="accent2"/>
                </a:solidFill>
              </a:rPr>
              <a:t>poskytnutí </a:t>
            </a:r>
            <a:r>
              <a:rPr lang="cs-CZ" dirty="0">
                <a:solidFill>
                  <a:schemeClr val="accent2"/>
                </a:solidFill>
              </a:rPr>
              <a:t>informace/</a:t>
            </a:r>
            <a:r>
              <a:rPr lang="cs-CZ" dirty="0">
                <a:solidFill>
                  <a:srgbClr val="008276"/>
                </a:solidFill>
              </a:rPr>
              <a:t>odkaz na zveřejněnou informaci</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a:t>nedostatek údajů o žadateli brání vyřízení žádosti         </a:t>
            </a:r>
            <a:r>
              <a:rPr lang="cs-CZ" dirty="0" smtClean="0"/>
              <a:t>  </a:t>
            </a:r>
            <a:r>
              <a:rPr lang="cs-CZ" dirty="0" smtClean="0">
                <a:solidFill>
                  <a:srgbClr val="008276"/>
                </a:solidFill>
              </a:rPr>
              <a:t>výzva </a:t>
            </a:r>
            <a:r>
              <a:rPr lang="cs-CZ" dirty="0">
                <a:solidFill>
                  <a:srgbClr val="008276"/>
                </a:solidFill>
              </a:rPr>
              <a:t>k doplnění náležitostí ve </a:t>
            </a:r>
            <a:r>
              <a:rPr lang="cs-CZ" dirty="0" smtClean="0">
                <a:solidFill>
                  <a:srgbClr val="008276"/>
                </a:solidFill>
              </a:rPr>
              <a:t>lhůtě + poučení o důsledcích  </a:t>
            </a:r>
          </a:p>
          <a:p>
            <a:pPr algn="just">
              <a:spcBef>
                <a:spcPts val="0"/>
              </a:spcBef>
            </a:pPr>
            <a:r>
              <a:rPr lang="cs-CZ" dirty="0"/>
              <a:t> </a:t>
            </a:r>
            <a:r>
              <a:rPr lang="cs-CZ" dirty="0" smtClean="0"/>
              <a:t>     nedoplní              </a:t>
            </a:r>
            <a:r>
              <a:rPr lang="cs-CZ" dirty="0" smtClean="0">
                <a:solidFill>
                  <a:srgbClr val="FFC000"/>
                </a:solidFill>
              </a:rPr>
              <a:t>odložení </a:t>
            </a:r>
            <a:r>
              <a:rPr lang="cs-CZ" dirty="0">
                <a:solidFill>
                  <a:srgbClr val="FFC000"/>
                </a:solidFill>
              </a:rPr>
              <a:t>žádosti</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a:t>informace mimo působnost povinného subjektu           </a:t>
            </a:r>
            <a:r>
              <a:rPr lang="cs-CZ" dirty="0" smtClean="0">
                <a:solidFill>
                  <a:srgbClr val="FFC000"/>
                </a:solidFill>
              </a:rPr>
              <a:t>odložení </a:t>
            </a:r>
            <a:r>
              <a:rPr lang="cs-CZ" dirty="0">
                <a:solidFill>
                  <a:srgbClr val="FFC000"/>
                </a:solidFill>
              </a:rPr>
              <a:t>žádosti </a:t>
            </a:r>
            <a:r>
              <a:rPr lang="cs-CZ" dirty="0" smtClean="0">
                <a:solidFill>
                  <a:srgbClr val="008276"/>
                </a:solidFill>
              </a:rPr>
              <a:t>+ </a:t>
            </a:r>
            <a:r>
              <a:rPr lang="cs-CZ" dirty="0">
                <a:solidFill>
                  <a:srgbClr val="008276"/>
                </a:solidFill>
              </a:rPr>
              <a:t>sdělení žadateli </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smtClean="0"/>
              <a:t>žadatel nezaplatí </a:t>
            </a:r>
            <a:r>
              <a:rPr lang="cs-CZ" dirty="0"/>
              <a:t>úhradu za poskytnutí informace + poučen o výpočtu a stížnosti!!!)           </a:t>
            </a:r>
            <a:r>
              <a:rPr lang="cs-CZ" dirty="0" smtClean="0"/>
              <a:t>              </a:t>
            </a:r>
            <a:r>
              <a:rPr lang="cs-CZ" dirty="0" smtClean="0">
                <a:solidFill>
                  <a:srgbClr val="FFC000"/>
                </a:solidFill>
              </a:rPr>
              <a:t>odložení </a:t>
            </a:r>
            <a:r>
              <a:rPr lang="cs-CZ" dirty="0">
                <a:solidFill>
                  <a:srgbClr val="FFC000"/>
                </a:solidFill>
              </a:rPr>
              <a:t>žádosti</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a:t>nesrozumitelná/příliš obecná žádost               </a:t>
            </a:r>
            <a:r>
              <a:rPr lang="cs-CZ" dirty="0">
                <a:solidFill>
                  <a:srgbClr val="008276"/>
                </a:solidFill>
              </a:rPr>
              <a:t>výzva k upřesnění ve lhůtě </a:t>
            </a:r>
          </a:p>
          <a:p>
            <a:pPr algn="just">
              <a:spcBef>
                <a:spcPts val="0"/>
              </a:spcBef>
            </a:pPr>
            <a:r>
              <a:rPr lang="cs-CZ" dirty="0" smtClean="0"/>
              <a:t>      nedoplní             </a:t>
            </a:r>
            <a:r>
              <a:rPr lang="cs-CZ" dirty="0" smtClean="0">
                <a:solidFill>
                  <a:srgbClr val="C00000"/>
                </a:solidFill>
              </a:rPr>
              <a:t>rozhodnutí </a:t>
            </a:r>
            <a:r>
              <a:rPr lang="cs-CZ" dirty="0">
                <a:solidFill>
                  <a:srgbClr val="C00000"/>
                </a:solidFill>
              </a:rPr>
              <a:t>o odmítnutí žádosti  </a:t>
            </a:r>
          </a:p>
          <a:p>
            <a:pPr algn="just">
              <a:spcBef>
                <a:spcPts val="0"/>
              </a:spcBef>
            </a:pPr>
            <a:endParaRPr lang="cs-CZ" dirty="0">
              <a:solidFill>
                <a:srgbClr val="008276"/>
              </a:solidFill>
            </a:endParaRPr>
          </a:p>
          <a:p>
            <a:pPr marL="342900" indent="-342900" algn="just">
              <a:lnSpc>
                <a:spcPct val="100000"/>
              </a:lnSpc>
              <a:spcBef>
                <a:spcPts val="0"/>
              </a:spcBef>
              <a:buFont typeface="Wingdings" panose="05000000000000000000" pitchFamily="2" charset="2"/>
              <a:buChar char="q"/>
            </a:pPr>
            <a:r>
              <a:rPr lang="cs-CZ" dirty="0" smtClean="0"/>
              <a:t>informace nelze poskytnout         </a:t>
            </a:r>
            <a:r>
              <a:rPr lang="cs-CZ" dirty="0" smtClean="0">
                <a:solidFill>
                  <a:srgbClr val="C00000"/>
                </a:solidFill>
              </a:rPr>
              <a:t>rozhodnutí </a:t>
            </a:r>
            <a:r>
              <a:rPr lang="cs-CZ" dirty="0">
                <a:solidFill>
                  <a:srgbClr val="C00000"/>
                </a:solidFill>
              </a:rPr>
              <a:t>o (částečném) odmítnutí žádosti</a:t>
            </a:r>
          </a:p>
          <a:p>
            <a:endParaRPr lang="cs-CZ" dirty="0"/>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sp>
        <p:nvSpPr>
          <p:cNvPr id="10" name="Šipka doprava 9"/>
          <p:cNvSpPr/>
          <p:nvPr/>
        </p:nvSpPr>
        <p:spPr>
          <a:xfrm>
            <a:off x="4713057" y="1678676"/>
            <a:ext cx="8237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Šipka doprava 10"/>
          <p:cNvSpPr/>
          <p:nvPr/>
        </p:nvSpPr>
        <p:spPr>
          <a:xfrm>
            <a:off x="6344841" y="2416162"/>
            <a:ext cx="6838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Šipka doprava 12"/>
          <p:cNvSpPr/>
          <p:nvPr/>
        </p:nvSpPr>
        <p:spPr>
          <a:xfrm>
            <a:off x="2015656" y="2900794"/>
            <a:ext cx="667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
        <p:nvSpPr>
          <p:cNvPr id="14" name="Šipka doprava 13"/>
          <p:cNvSpPr/>
          <p:nvPr/>
        </p:nvSpPr>
        <p:spPr>
          <a:xfrm>
            <a:off x="6144463" y="3385426"/>
            <a:ext cx="667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
        <p:nvSpPr>
          <p:cNvPr id="15" name="Šipka doprava 14"/>
          <p:cNvSpPr/>
          <p:nvPr/>
        </p:nvSpPr>
        <p:spPr>
          <a:xfrm>
            <a:off x="2564425" y="4365228"/>
            <a:ext cx="667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
        <p:nvSpPr>
          <p:cNvPr id="16" name="Šipka doprava 15"/>
          <p:cNvSpPr/>
          <p:nvPr/>
        </p:nvSpPr>
        <p:spPr>
          <a:xfrm>
            <a:off x="4880028" y="4767266"/>
            <a:ext cx="667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
        <p:nvSpPr>
          <p:cNvPr id="17" name="Šipka doprava 16"/>
          <p:cNvSpPr/>
          <p:nvPr/>
        </p:nvSpPr>
        <p:spPr>
          <a:xfrm>
            <a:off x="3947745" y="5571538"/>
            <a:ext cx="43961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
        <p:nvSpPr>
          <p:cNvPr id="18" name="Šipka doprava 17"/>
          <p:cNvSpPr/>
          <p:nvPr/>
        </p:nvSpPr>
        <p:spPr>
          <a:xfrm>
            <a:off x="2004068" y="5143380"/>
            <a:ext cx="6679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Tree>
    <p:extLst>
      <p:ext uri="{BB962C8B-B14F-4D97-AF65-F5344CB8AC3E}">
        <p14:creationId xmlns:p14="http://schemas.microsoft.com/office/powerpoint/2010/main" val="2029277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691458">
            <a:off x="6407623" y="1701770"/>
            <a:ext cx="2160000" cy="2160000"/>
          </a:xfrm>
        </p:spPr>
        <p:txBody>
          <a:bodyPr/>
          <a:lstStyle/>
          <a:p>
            <a:r>
              <a:rPr lang="cs-CZ" sz="2400" dirty="0" err="1"/>
              <a:t>Sp</a:t>
            </a:r>
            <a:r>
              <a:rPr lang="cs-CZ" sz="2400" dirty="0"/>
              <a:t>. zn. </a:t>
            </a:r>
            <a:r>
              <a:rPr lang="cs-CZ" sz="2400" dirty="0" smtClean="0"/>
              <a:t>2401/2007</a:t>
            </a:r>
          </a:p>
          <a:p>
            <a:r>
              <a:rPr lang="cs-CZ" sz="2400" dirty="0" smtClean="0"/>
              <a:t>5790/2010</a:t>
            </a:r>
          </a:p>
          <a:p>
            <a:r>
              <a:rPr lang="cs-CZ" sz="2400" dirty="0" smtClean="0"/>
              <a:t>5346/2012</a:t>
            </a:r>
          </a:p>
          <a:p>
            <a:r>
              <a:rPr lang="cs-CZ" sz="2400" dirty="0" smtClean="0">
                <a:solidFill>
                  <a:srgbClr val="FF0000"/>
                </a:solidFill>
              </a:rPr>
              <a:t>500/2021</a:t>
            </a:r>
            <a:endParaRPr lang="cs-CZ" dirty="0">
              <a:solidFill>
                <a:srgbClr val="FF0000"/>
              </a:solidFill>
            </a:endParaRPr>
          </a:p>
        </p:txBody>
      </p:sp>
      <p:sp>
        <p:nvSpPr>
          <p:cNvPr id="7" name="Nadpis 6"/>
          <p:cNvSpPr>
            <a:spLocks noGrp="1"/>
          </p:cNvSpPr>
          <p:nvPr>
            <p:ph type="title"/>
          </p:nvPr>
        </p:nvSpPr>
        <p:spPr>
          <a:xfrm>
            <a:off x="96714" y="1"/>
            <a:ext cx="9047285" cy="1385155"/>
          </a:xfrm>
        </p:spPr>
        <p:txBody>
          <a:bodyPr/>
          <a:lstStyle/>
          <a:p>
            <a:pPr marL="357188" indent="185738"/>
            <a:r>
              <a:rPr lang="cs-CZ" dirty="0">
                <a:solidFill>
                  <a:schemeClr val="tx2"/>
                </a:solidFill>
              </a:rPr>
              <a:t>Respektuji zákonné způsoby </a:t>
            </a:r>
            <a:r>
              <a:rPr lang="cs-CZ" dirty="0" smtClean="0">
                <a:solidFill>
                  <a:schemeClr val="tx2"/>
                </a:solidFill>
              </a:rPr>
              <a:t/>
            </a:r>
            <a:br>
              <a:rPr lang="cs-CZ" dirty="0" smtClean="0">
                <a:solidFill>
                  <a:schemeClr val="tx2"/>
                </a:solidFill>
              </a:rPr>
            </a:br>
            <a:r>
              <a:rPr lang="cs-CZ" dirty="0" smtClean="0">
                <a:solidFill>
                  <a:schemeClr val="tx2"/>
                </a:solidFill>
              </a:rPr>
              <a:t>  vyřizování </a:t>
            </a:r>
            <a:r>
              <a:rPr lang="cs-CZ" dirty="0">
                <a:solidFill>
                  <a:schemeClr val="tx2"/>
                </a:solidFill>
              </a:rPr>
              <a:t>žádostí dle </a:t>
            </a:r>
            <a:r>
              <a:rPr lang="cs-CZ" dirty="0" err="1">
                <a:solidFill>
                  <a:schemeClr val="tx2"/>
                </a:solidFill>
              </a:rPr>
              <a:t>InfZ</a:t>
            </a:r>
            <a:endParaRPr lang="cs-CZ" dirty="0">
              <a:solidFill>
                <a:schemeClr val="tx2"/>
              </a:solidFill>
            </a:endParaRPr>
          </a:p>
        </p:txBody>
      </p:sp>
      <p:sp>
        <p:nvSpPr>
          <p:cNvPr id="2" name="Zástupný symbol pro obsah 1"/>
          <p:cNvSpPr>
            <a:spLocks noGrp="1"/>
          </p:cNvSpPr>
          <p:nvPr>
            <p:ph idx="1"/>
          </p:nvPr>
        </p:nvSpPr>
        <p:spPr>
          <a:xfrm>
            <a:off x="222638" y="1678676"/>
            <a:ext cx="6021214" cy="2183094"/>
          </a:xfrm>
        </p:spPr>
        <p:txBody>
          <a:bodyPr>
            <a:normAutofit/>
          </a:bodyPr>
          <a:lstStyle/>
          <a:p>
            <a:pPr algn="just"/>
            <a:r>
              <a:rPr lang="cs-CZ" dirty="0"/>
              <a:t>Žádost o informace musí být vyřízena jedním ze zákonem předvídaných způsobů. </a:t>
            </a:r>
          </a:p>
          <a:p>
            <a:pPr algn="just"/>
            <a:r>
              <a:rPr lang="cs-CZ" b="1" dirty="0" smtClean="0"/>
              <a:t>Kdykoliv </a:t>
            </a:r>
            <a:r>
              <a:rPr lang="cs-CZ" b="1" dirty="0"/>
              <a:t>povinný subjekt neposkytne </a:t>
            </a:r>
            <a:r>
              <a:rPr lang="cs-CZ" b="1" dirty="0" smtClean="0"/>
              <a:t>požadované </a:t>
            </a:r>
            <a:r>
              <a:rPr lang="cs-CZ" b="1" dirty="0"/>
              <a:t>informace</a:t>
            </a:r>
            <a:r>
              <a:rPr lang="cs-CZ" dirty="0"/>
              <a:t>, aniž by zároveň žádost </a:t>
            </a:r>
            <a:r>
              <a:rPr lang="cs-CZ" dirty="0" smtClean="0"/>
              <a:t>odložil </a:t>
            </a:r>
            <a:r>
              <a:rPr lang="cs-CZ" dirty="0"/>
              <a:t>podle příslušných ustanovení </a:t>
            </a:r>
            <a:r>
              <a:rPr lang="cs-CZ" dirty="0" err="1" smtClean="0"/>
              <a:t>InfZ</a:t>
            </a:r>
            <a:r>
              <a:rPr lang="cs-CZ" dirty="0" smtClean="0"/>
              <a:t>, </a:t>
            </a:r>
            <a:r>
              <a:rPr lang="cs-CZ" b="1" dirty="0" smtClean="0"/>
              <a:t>vydá rozhodnutí </a:t>
            </a:r>
            <a:r>
              <a:rPr lang="cs-CZ" b="1" dirty="0"/>
              <a:t>o </a:t>
            </a:r>
            <a:r>
              <a:rPr lang="cs-CZ" b="1" dirty="0" smtClean="0"/>
              <a:t>odmítnutí žádosti</a:t>
            </a:r>
            <a:r>
              <a:rPr lang="cs-CZ" dirty="0" smtClean="0"/>
              <a:t>. </a:t>
            </a:r>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18</a:t>
            </a:fld>
            <a:endParaRPr lang="cs-CZ"/>
          </a:p>
        </p:txBody>
      </p:sp>
      <p:sp>
        <p:nvSpPr>
          <p:cNvPr id="4" name="Zástupný symbol pro text 3"/>
          <p:cNvSpPr>
            <a:spLocks noGrp="1"/>
          </p:cNvSpPr>
          <p:nvPr>
            <p:ph type="body" sz="quarter" idx="14"/>
          </p:nvPr>
        </p:nvSpPr>
        <p:spPr>
          <a:xfrm>
            <a:off x="222637" y="4083293"/>
            <a:ext cx="8786191" cy="2395295"/>
          </a:xfrm>
        </p:spPr>
        <p:txBody>
          <a:bodyPr>
            <a:normAutofit lnSpcReduction="10000"/>
          </a:bodyPr>
          <a:lstStyle/>
          <a:p>
            <a:pPr marL="0" indent="0" algn="just">
              <a:spcBef>
                <a:spcPts val="0"/>
              </a:spcBef>
              <a:buNone/>
            </a:pPr>
            <a:r>
              <a:rPr lang="cs-CZ" sz="1900" dirty="0" smtClean="0"/>
              <a:t>To </a:t>
            </a:r>
            <a:r>
              <a:rPr lang="cs-CZ" sz="1900" b="1" dirty="0"/>
              <a:t>platí </a:t>
            </a:r>
            <a:r>
              <a:rPr lang="cs-CZ" sz="1900" b="1" dirty="0" smtClean="0"/>
              <a:t>i:</a:t>
            </a:r>
          </a:p>
          <a:p>
            <a:pPr algn="just">
              <a:spcBef>
                <a:spcPts val="0"/>
              </a:spcBef>
            </a:pPr>
            <a:r>
              <a:rPr lang="cs-CZ" sz="1900" b="1" dirty="0" smtClean="0"/>
              <a:t>zjevné </a:t>
            </a:r>
            <a:r>
              <a:rPr lang="cs-CZ" sz="1900" b="1" dirty="0"/>
              <a:t>zneužití práva na informace </a:t>
            </a:r>
            <a:r>
              <a:rPr lang="cs-CZ" sz="1900" dirty="0"/>
              <a:t>či o šikanu </a:t>
            </a:r>
            <a:r>
              <a:rPr lang="cs-CZ" sz="1900" dirty="0" smtClean="0"/>
              <a:t>úřadu. </a:t>
            </a:r>
          </a:p>
          <a:p>
            <a:pPr algn="just">
              <a:spcBef>
                <a:spcPts val="0"/>
              </a:spcBef>
            </a:pPr>
            <a:r>
              <a:rPr lang="cs-CZ" sz="1900" b="1" dirty="0" smtClean="0"/>
              <a:t>nemá informace a nemá je mít</a:t>
            </a:r>
          </a:p>
          <a:p>
            <a:pPr algn="just">
              <a:spcBef>
                <a:spcPts val="0"/>
              </a:spcBef>
            </a:pPr>
            <a:r>
              <a:rPr lang="cs-CZ" sz="1900" b="1" dirty="0" smtClean="0"/>
              <a:t>dotazy </a:t>
            </a:r>
            <a:r>
              <a:rPr lang="cs-CZ" sz="1900" b="1" dirty="0"/>
              <a:t>na </a:t>
            </a:r>
            <a:r>
              <a:rPr lang="cs-CZ" sz="1900" b="1" dirty="0" smtClean="0"/>
              <a:t>názor</a:t>
            </a:r>
          </a:p>
          <a:p>
            <a:pPr algn="just">
              <a:spcBef>
                <a:spcPts val="0"/>
              </a:spcBef>
              <a:buFont typeface="Wingdings" panose="05000000000000000000" pitchFamily="2" charset="2"/>
              <a:buChar char="Ø"/>
            </a:pPr>
            <a:r>
              <a:rPr lang="cs-CZ" sz="1600" dirty="0" smtClean="0"/>
              <a:t> záruka </a:t>
            </a:r>
            <a:r>
              <a:rPr lang="cs-CZ" sz="1600" dirty="0"/>
              <a:t>soudní obrany proti nesprávnému posouzení situace povinným </a:t>
            </a:r>
            <a:r>
              <a:rPr lang="cs-CZ" sz="1600" dirty="0" smtClean="0"/>
              <a:t>subjektem.</a:t>
            </a:r>
          </a:p>
          <a:p>
            <a:pPr marL="0" indent="0" algn="just">
              <a:spcBef>
                <a:spcPts val="0"/>
              </a:spcBef>
              <a:buNone/>
            </a:pPr>
            <a:endParaRPr lang="cs-CZ" sz="1600" dirty="0" smtClean="0"/>
          </a:p>
          <a:p>
            <a:pPr marL="0" indent="0" algn="just">
              <a:spcBef>
                <a:spcPts val="0"/>
              </a:spcBef>
              <a:buNone/>
            </a:pPr>
            <a:r>
              <a:rPr lang="cs-CZ" sz="1600" dirty="0" smtClean="0">
                <a:solidFill>
                  <a:srgbClr val="FF0000"/>
                </a:solidFill>
              </a:rPr>
              <a:t>?!</a:t>
            </a:r>
            <a:r>
              <a:rPr lang="cs-CZ" sz="1600" dirty="0" smtClean="0"/>
              <a:t>sporné, zda platí i pro situace, kdy žádost vyřizujeme dle zvláštního předpisu (např. usnesením o odepření nahlížení do spisu dle § 38 správního řádu)</a:t>
            </a:r>
          </a:p>
          <a:p>
            <a:pPr marL="0" indent="0">
              <a:buNone/>
            </a:pPr>
            <a:r>
              <a:rPr lang="cs-CZ" sz="1500" b="1" dirty="0"/>
              <a:t>Judikatura: </a:t>
            </a:r>
            <a:r>
              <a:rPr lang="cs-CZ" sz="1500" dirty="0"/>
              <a:t>2 As 44/2008 – 72 ze dne 26. 6. </a:t>
            </a:r>
            <a:r>
              <a:rPr lang="cs-CZ" sz="1500" dirty="0" smtClean="0"/>
              <a:t>2009, [Výběr NSS 1253/2009] X </a:t>
            </a:r>
            <a:r>
              <a:rPr lang="pl-PL" sz="1500" dirty="0" smtClean="0"/>
              <a:t>7 </a:t>
            </a:r>
            <a:r>
              <a:rPr lang="pl-PL" sz="1500" dirty="0"/>
              <a:t>Ans </a:t>
            </a:r>
            <a:r>
              <a:rPr lang="pl-PL" sz="1500" dirty="0" smtClean="0"/>
              <a:t>18/2012 </a:t>
            </a:r>
            <a:r>
              <a:rPr lang="pl-PL" sz="1500" dirty="0"/>
              <a:t>ze dne 13. 12. 2012, </a:t>
            </a:r>
            <a:r>
              <a:rPr lang="pl-PL" sz="1500" dirty="0" smtClean="0"/>
              <a:t>a </a:t>
            </a:r>
            <a:r>
              <a:rPr lang="pl-PL" sz="1500" dirty="0"/>
              <a:t>10 As </a:t>
            </a:r>
            <a:r>
              <a:rPr lang="pl-PL" sz="1500" dirty="0" smtClean="0"/>
              <a:t>118/2018 </a:t>
            </a:r>
            <a:r>
              <a:rPr lang="pl-PL" sz="1500" dirty="0"/>
              <a:t>ze dne 28. 11. </a:t>
            </a:r>
            <a:r>
              <a:rPr lang="pl-PL" sz="1500" dirty="0" smtClean="0"/>
              <a:t>2018.</a:t>
            </a:r>
            <a:endParaRPr lang="cs-CZ" sz="1500" dirty="0"/>
          </a:p>
          <a:p>
            <a:pPr marL="0" indent="0" algn="just">
              <a:spcBef>
                <a:spcPts val="0"/>
              </a:spcBef>
              <a:buNone/>
            </a:pPr>
            <a:endParaRPr lang="cs-CZ" u="sng" dirty="0">
              <a:solidFill>
                <a:srgbClr val="FF0000"/>
              </a:solidFill>
            </a:endParaRPr>
          </a:p>
          <a:p>
            <a:endParaRPr lang="cs-CZ" dirty="0"/>
          </a:p>
        </p:txBody>
      </p:sp>
      <p:sp>
        <p:nvSpPr>
          <p:cNvPr id="5" name="Zástupný symbol pro text 4"/>
          <p:cNvSpPr>
            <a:spLocks noGrp="1"/>
          </p:cNvSpPr>
          <p:nvPr>
            <p:ph type="body" sz="quarter" idx="15"/>
          </p:nvPr>
        </p:nvSpPr>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2440316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pPr marL="357188" indent="185738"/>
            <a:r>
              <a:rPr lang="cs-CZ" dirty="0">
                <a:solidFill>
                  <a:schemeClr val="tx2"/>
                </a:solidFill>
              </a:rPr>
              <a:t>Rozsah a forma poskytovaných</a:t>
            </a:r>
            <a:br>
              <a:rPr lang="cs-CZ" dirty="0">
                <a:solidFill>
                  <a:schemeClr val="tx2"/>
                </a:solidFill>
              </a:rPr>
            </a:br>
            <a:r>
              <a:rPr lang="cs-CZ" dirty="0" smtClean="0">
                <a:solidFill>
                  <a:schemeClr val="tx2"/>
                </a:solidFill>
              </a:rPr>
              <a:t>  informací</a:t>
            </a:r>
            <a:endParaRPr lang="cs-CZ" dirty="0">
              <a:solidFill>
                <a:schemeClr val="tx2"/>
              </a:solidFill>
            </a:endParaRPr>
          </a:p>
        </p:txBody>
      </p:sp>
      <p:sp>
        <p:nvSpPr>
          <p:cNvPr id="8" name="Zástupný symbol pro obsah 7"/>
          <p:cNvSpPr>
            <a:spLocks noGrp="1"/>
          </p:cNvSpPr>
          <p:nvPr>
            <p:ph idx="1"/>
          </p:nvPr>
        </p:nvSpPr>
        <p:spPr>
          <a:xfrm>
            <a:off x="628650" y="1678676"/>
            <a:ext cx="8419934" cy="4439706"/>
          </a:xfrm>
        </p:spPr>
        <p:txBody>
          <a:bodyPr>
            <a:normAutofit fontScale="70000" lnSpcReduction="20000"/>
          </a:bodyPr>
          <a:lstStyle/>
          <a:p>
            <a:pPr marL="171450" indent="-171450" algn="just">
              <a:buFont typeface="Wingdings" panose="05000000000000000000" pitchFamily="2" charset="2"/>
              <a:buChar char="q"/>
            </a:pPr>
            <a:r>
              <a:rPr lang="cs-CZ" dirty="0"/>
              <a:t>Žádá-li o určité informace podle </a:t>
            </a:r>
            <a:r>
              <a:rPr lang="cs-CZ" dirty="0" err="1"/>
              <a:t>InfZ</a:t>
            </a:r>
            <a:r>
              <a:rPr lang="cs-CZ" dirty="0"/>
              <a:t> žadatel, který by k těmto informacím měl obsahově neomezený přístup podle jiného právního předpisu, není důvod při vyřizování jeho žádosti podle </a:t>
            </a:r>
            <a:r>
              <a:rPr lang="cs-CZ" dirty="0" err="1"/>
              <a:t>InfZ</a:t>
            </a:r>
            <a:r>
              <a:rPr lang="cs-CZ" dirty="0"/>
              <a:t> tyto informace chránit.   </a:t>
            </a:r>
          </a:p>
          <a:p>
            <a:pPr marL="342900" indent="-342900" algn="just">
              <a:buFont typeface="Arial" panose="020B0604020202020204" pitchFamily="34" charset="0"/>
              <a:buChar char="•"/>
            </a:pPr>
            <a:r>
              <a:rPr lang="cs-CZ" b="1" dirty="0"/>
              <a:t>Judikatura:</a:t>
            </a:r>
            <a:r>
              <a:rPr lang="cs-CZ" dirty="0"/>
              <a:t>  čj. 6 As 40/2004- 62, </a:t>
            </a:r>
            <a:r>
              <a:rPr lang="cs-CZ" dirty="0" err="1"/>
              <a:t>publ</a:t>
            </a:r>
            <a:r>
              <a:rPr lang="cs-CZ" dirty="0"/>
              <a:t>. pod č. 711 Sb. NSS ze dne 25. 8. 2005</a:t>
            </a:r>
          </a:p>
          <a:p>
            <a:pPr algn="just"/>
            <a:endParaRPr lang="cs-CZ" dirty="0"/>
          </a:p>
          <a:p>
            <a:pPr marL="171450" indent="-171450" algn="just">
              <a:buFont typeface="Wingdings" panose="05000000000000000000" pitchFamily="2" charset="2"/>
              <a:buChar char="q"/>
            </a:pPr>
            <a:r>
              <a:rPr lang="cs-CZ" dirty="0">
                <a:solidFill>
                  <a:srgbClr val="FF0000"/>
                </a:solidFill>
              </a:rPr>
              <a:t>Pozor </a:t>
            </a:r>
            <a:r>
              <a:rPr lang="cs-CZ" dirty="0"/>
              <a:t>na parametr nezbytnosti a potřebnosti.</a:t>
            </a:r>
          </a:p>
          <a:p>
            <a:pPr algn="just"/>
            <a:r>
              <a:rPr lang="cs-CZ" dirty="0"/>
              <a:t>	(zastupitelé „dohlížející“ na dění obci x bez pravomoci rozhodnout o věci, jichž se    	informace týkají)  </a:t>
            </a:r>
          </a:p>
          <a:p>
            <a:pPr marL="342900" indent="-342900" algn="just">
              <a:buFont typeface="Arial" panose="020B0604020202020204" pitchFamily="34" charset="0"/>
              <a:buChar char="•"/>
            </a:pPr>
            <a:r>
              <a:rPr lang="cs-CZ" b="1" dirty="0"/>
              <a:t>Judikatura</a:t>
            </a:r>
            <a:r>
              <a:rPr lang="cs-CZ" dirty="0"/>
              <a:t>: čj. 14 A 89/2017-47 ze dne 11. 3. 2019 </a:t>
            </a:r>
          </a:p>
          <a:p>
            <a:pPr marL="342900" indent="-342900">
              <a:buFont typeface="Wingdings" panose="05000000000000000000" pitchFamily="2" charset="2"/>
              <a:buChar char="§"/>
            </a:pPr>
            <a:endParaRPr lang="cs-CZ" dirty="0"/>
          </a:p>
          <a:p>
            <a:pPr marL="342900" indent="-342900">
              <a:buFont typeface="Wingdings" panose="05000000000000000000" pitchFamily="2" charset="2"/>
              <a:buChar char="q"/>
            </a:pPr>
            <a:r>
              <a:rPr lang="cs-CZ" dirty="0">
                <a:solidFill>
                  <a:srgbClr val="FF0000"/>
                </a:solidFill>
              </a:rPr>
              <a:t>Pozor</a:t>
            </a:r>
            <a:r>
              <a:rPr lang="cs-CZ" dirty="0"/>
              <a:t> při zpřístupňování dle § 5 odst. 3 </a:t>
            </a:r>
            <a:r>
              <a:rPr lang="cs-CZ" dirty="0" err="1"/>
              <a:t>InfZ</a:t>
            </a:r>
            <a:r>
              <a:rPr lang="cs-CZ" dirty="0"/>
              <a:t>! (zásada integrity a důvěrnosti). </a:t>
            </a:r>
          </a:p>
          <a:p>
            <a:pPr marL="342900" indent="-342900">
              <a:buFont typeface="Arial" panose="020B0604020202020204" pitchFamily="34" charset="0"/>
              <a:buChar char="•"/>
            </a:pPr>
            <a:r>
              <a:rPr lang="cs-CZ" b="1" dirty="0"/>
              <a:t>Judikatura</a:t>
            </a:r>
            <a:r>
              <a:rPr lang="cs-CZ" dirty="0"/>
              <a:t>: čj. 29 A 106/2019-24 ze dne 29.8.2019 </a:t>
            </a:r>
          </a:p>
          <a:p>
            <a:pPr marL="342900" indent="-342900">
              <a:buFont typeface="Wingdings" panose="05000000000000000000" pitchFamily="2" charset="2"/>
              <a:buChar char="§"/>
            </a:pPr>
            <a:endParaRPr lang="cs-CZ" dirty="0"/>
          </a:p>
          <a:p>
            <a:pPr marL="342900" indent="-342900">
              <a:buFont typeface="Wingdings" panose="05000000000000000000" pitchFamily="2" charset="2"/>
              <a:buChar char="q"/>
            </a:pPr>
            <a:r>
              <a:rPr lang="cs-CZ" dirty="0"/>
              <a:t>Volba v jaké formě poskytnout informace je na žadateli.</a:t>
            </a:r>
          </a:p>
          <a:p>
            <a:r>
              <a:rPr lang="cs-CZ" dirty="0"/>
              <a:t>         Dle § 4a odst. 2 </a:t>
            </a:r>
            <a:r>
              <a:rPr lang="cs-CZ" dirty="0" err="1"/>
              <a:t>InfZ</a:t>
            </a:r>
            <a:r>
              <a:rPr lang="cs-CZ" dirty="0"/>
              <a:t> se informace poskytují způsobem podle obsahu </a:t>
            </a:r>
            <a:r>
              <a:rPr lang="cs-CZ" dirty="0" smtClean="0"/>
              <a:t>žádosti</a:t>
            </a:r>
            <a:r>
              <a:rPr lang="cs-CZ" dirty="0"/>
              <a:t>.</a:t>
            </a:r>
          </a:p>
          <a:p>
            <a:pPr marL="342900" indent="-342900">
              <a:buFont typeface="Arial" panose="020B0604020202020204" pitchFamily="34" charset="0"/>
              <a:buChar char="•"/>
            </a:pPr>
            <a:r>
              <a:rPr lang="cs-CZ" b="1" dirty="0"/>
              <a:t>Judikatura:</a:t>
            </a:r>
            <a:r>
              <a:rPr lang="cs-CZ" dirty="0"/>
              <a:t> čj. 15 A 78/2016-33 ze dne 20. 9. 2016</a:t>
            </a:r>
          </a:p>
          <a:p>
            <a:pPr marL="342900" indent="-342900">
              <a:buFont typeface="Wingdings" panose="05000000000000000000" pitchFamily="2" charset="2"/>
              <a:buChar char="§"/>
            </a:pPr>
            <a:endParaRPr lang="cs-CZ" dirty="0"/>
          </a:p>
          <a:p>
            <a:endParaRPr lang="cs-CZ" dirty="0"/>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67664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69C7C9-F80B-43CA-943B-C3B3C76E1658}"/>
              </a:ext>
            </a:extLst>
          </p:cNvPr>
          <p:cNvSpPr>
            <a:spLocks noGrp="1"/>
          </p:cNvSpPr>
          <p:nvPr>
            <p:ph type="title"/>
          </p:nvPr>
        </p:nvSpPr>
        <p:spPr/>
        <p:txBody>
          <a:bodyPr/>
          <a:lstStyle/>
          <a:p>
            <a:pPr marL="87313"/>
            <a:r>
              <a:rPr lang="cs-CZ" dirty="0" smtClean="0">
                <a:solidFill>
                  <a:schemeClr val="tx2"/>
                </a:solidFill>
              </a:rPr>
              <a:t>Povaha a </a:t>
            </a:r>
            <a:r>
              <a:rPr lang="cs-CZ" dirty="0">
                <a:solidFill>
                  <a:schemeClr val="tx2"/>
                </a:solidFill>
              </a:rPr>
              <a:t>účel </a:t>
            </a:r>
            <a:r>
              <a:rPr lang="cs-CZ" dirty="0" smtClean="0">
                <a:solidFill>
                  <a:schemeClr val="tx2"/>
                </a:solidFill>
              </a:rPr>
              <a:t/>
            </a:r>
            <a:br>
              <a:rPr lang="cs-CZ" dirty="0" smtClean="0">
                <a:solidFill>
                  <a:schemeClr val="tx2"/>
                </a:solidFill>
              </a:rPr>
            </a:br>
            <a:r>
              <a:rPr lang="cs-CZ" dirty="0" smtClean="0">
                <a:solidFill>
                  <a:schemeClr val="tx2"/>
                </a:solidFill>
              </a:rPr>
              <a:t>práva </a:t>
            </a:r>
            <a:r>
              <a:rPr lang="cs-CZ" dirty="0">
                <a:solidFill>
                  <a:schemeClr val="tx2"/>
                </a:solidFill>
              </a:rPr>
              <a:t>na informace</a:t>
            </a:r>
          </a:p>
        </p:txBody>
      </p:sp>
      <p:sp>
        <p:nvSpPr>
          <p:cNvPr id="3" name="Zástupný symbol pro obsah 2">
            <a:extLst>
              <a:ext uri="{FF2B5EF4-FFF2-40B4-BE49-F238E27FC236}">
                <a16:creationId xmlns:a16="http://schemas.microsoft.com/office/drawing/2014/main" id="{E0EC4D74-1135-412D-AB8C-D3D243893EA6}"/>
              </a:ext>
            </a:extLst>
          </p:cNvPr>
          <p:cNvSpPr>
            <a:spLocks noGrp="1"/>
          </p:cNvSpPr>
          <p:nvPr>
            <p:ph idx="1"/>
          </p:nvPr>
        </p:nvSpPr>
        <p:spPr>
          <a:xfrm>
            <a:off x="143124" y="2385391"/>
            <a:ext cx="9000876" cy="4035141"/>
          </a:xfrm>
        </p:spPr>
        <p:txBody>
          <a:bodyPr/>
          <a:lstStyle/>
          <a:p>
            <a:pPr algn="just">
              <a:lnSpc>
                <a:spcPct val="93000"/>
              </a:lnSpc>
              <a:spcBef>
                <a:spcPts val="600"/>
              </a:spcBef>
              <a:buSzPct val="100000"/>
              <a:buFont typeface="Wingdings"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veřejné subjektivní právo </a:t>
            </a:r>
          </a:p>
          <a:p>
            <a:pPr algn="just">
              <a:lnSpc>
                <a:spcPct val="93000"/>
              </a:lnSpc>
              <a:spcBef>
                <a:spcPts val="600"/>
              </a:spcBef>
              <a:buSzPct val="100000"/>
              <a:buFont typeface="Wingdings"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záruka zákonnosti veřejné správy </a:t>
            </a:r>
            <a:r>
              <a:rPr lang="cs-CZ" dirty="0" smtClean="0">
                <a:solidFill>
                  <a:srgbClr val="000000"/>
                </a:solidFill>
              </a:rPr>
              <a:t>(kontrola VS)</a:t>
            </a:r>
          </a:p>
          <a:p>
            <a:pPr algn="just">
              <a:lnSpc>
                <a:spcPct val="93000"/>
              </a:lnSpc>
              <a:spcBef>
                <a:spcPts val="600"/>
              </a:spcBef>
              <a:buSzPct val="100000"/>
              <a:buFont typeface="Wingdings"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z</a:t>
            </a:r>
            <a:r>
              <a:rPr lang="cs-CZ" dirty="0" smtClean="0">
                <a:solidFill>
                  <a:srgbClr val="000000"/>
                </a:solidFill>
              </a:rPr>
              <a:t>áruka ústavnosti </a:t>
            </a:r>
            <a:endParaRPr lang="cs-CZ" dirty="0">
              <a:solidFill>
                <a:srgbClr val="000000"/>
              </a:solidFill>
            </a:endParaRPr>
          </a:p>
          <a:p>
            <a:pPr algn="just">
              <a:lnSpc>
                <a:spcPct val="93000"/>
              </a:lnSpc>
              <a:spcBef>
                <a:spcPts val="600"/>
              </a:spcBef>
              <a:buSzPct val="100000"/>
              <a:buFont typeface="Wingdings"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posílení důvěry veřejnosti ve veřejnou správu</a:t>
            </a:r>
          </a:p>
          <a:p>
            <a:pPr algn="just">
              <a:lnSpc>
                <a:spcPct val="93000"/>
              </a:lnSpc>
              <a:spcBef>
                <a:spcPts val="600"/>
              </a:spcBef>
              <a:buSzPct val="100000"/>
              <a:buFont typeface="Wingdings"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transparentnost, otevřenost</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0000"/>
              </a:solidFill>
            </a:endParaRPr>
          </a:p>
          <a:p>
            <a:pPr algn="just">
              <a:lnSpc>
                <a:spcPct val="93000"/>
              </a:lnSpc>
              <a:spcBef>
                <a:spcPts val="600"/>
              </a:spcBef>
              <a:buSzPct val="100000"/>
              <a:buFont typeface="Wingdings"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komerční opakované </a:t>
            </a:r>
            <a:r>
              <a:rPr lang="cs-CZ" dirty="0" smtClean="0">
                <a:solidFill>
                  <a:srgbClr val="000000"/>
                </a:solidFill>
              </a:rPr>
              <a:t>použití </a:t>
            </a:r>
            <a:r>
              <a:rPr lang="cs-CZ" dirty="0">
                <a:solidFill>
                  <a:srgbClr val="000000"/>
                </a:solidFill>
              </a:rPr>
              <a:t>informací</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	    (Směrnice </a:t>
            </a:r>
            <a:r>
              <a:rPr lang="cs-CZ" dirty="0" smtClean="0">
                <a:solidFill>
                  <a:srgbClr val="000000"/>
                </a:solidFill>
              </a:rPr>
              <a:t>2019/1024/ES)</a:t>
            </a:r>
            <a:endParaRPr lang="cs-CZ" dirty="0">
              <a:solidFill>
                <a:srgbClr val="000000"/>
              </a:solidFill>
            </a:endParaRPr>
          </a:p>
          <a:p>
            <a:pPr>
              <a:lnSpc>
                <a:spcPct val="80000"/>
              </a:lnSpc>
            </a:pPr>
            <a:endParaRPr lang="cs-CZ" dirty="0"/>
          </a:p>
          <a:p>
            <a:pPr marL="285750" indent="-285750">
              <a:buFont typeface="Arial" panose="020B0604020202020204" pitchFamily="34" charset="0"/>
              <a:buChar char="•"/>
            </a:pPr>
            <a:r>
              <a:rPr lang="cs-CZ" sz="1400" b="1" dirty="0" smtClean="0"/>
              <a:t>Judikatura:</a:t>
            </a:r>
            <a:r>
              <a:rPr lang="cs-CZ" sz="1400" dirty="0" smtClean="0"/>
              <a:t> I. ÚS 517/10 z 15. 11. 2010, 8 As 12/2015-66 z 25. 3. 2015</a:t>
            </a:r>
            <a:endParaRPr lang="cs-CZ" sz="1400" dirty="0"/>
          </a:p>
        </p:txBody>
      </p:sp>
      <p:sp>
        <p:nvSpPr>
          <p:cNvPr id="4" name="Zástupný symbol pro text 3">
            <a:extLst>
              <a:ext uri="{FF2B5EF4-FFF2-40B4-BE49-F238E27FC236}">
                <a16:creationId xmlns:a16="http://schemas.microsoft.com/office/drawing/2014/main" id="{F4841398-1C83-4B9F-9B30-54BBEB361A83}"/>
              </a:ext>
            </a:extLst>
          </p:cNvPr>
          <p:cNvSpPr>
            <a:spLocks noGrp="1"/>
          </p:cNvSpPr>
          <p:nvPr>
            <p:ph type="body" sz="quarter" idx="15"/>
          </p:nvPr>
        </p:nvSpPr>
        <p:spPr/>
        <p:txBody>
          <a:bodyPr/>
          <a:lstStyle/>
          <a:p>
            <a:r>
              <a:rPr lang="cs-CZ" dirty="0" smtClean="0"/>
              <a:t>KVOP 2023</a:t>
            </a:r>
            <a:endParaRPr lang="cs-CZ" dirty="0"/>
          </a:p>
        </p:txBody>
      </p:sp>
      <p:pic>
        <p:nvPicPr>
          <p:cNvPr id="7" name="Obráze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115" y="1542553"/>
            <a:ext cx="2862470" cy="3927944"/>
          </a:xfrm>
          <a:prstGeom prst="rect">
            <a:avLst/>
          </a:prstGeom>
        </p:spPr>
      </p:pic>
    </p:spTree>
    <p:extLst>
      <p:ext uri="{BB962C8B-B14F-4D97-AF65-F5344CB8AC3E}">
        <p14:creationId xmlns:p14="http://schemas.microsoft.com/office/powerpoint/2010/main" val="76677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a:solidFill>
                  <a:schemeClr val="tx2"/>
                </a:solidFill>
              </a:rPr>
              <a:t>Nehrajeme hru na slepou bábu </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20</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a:bodyPr>
          <a:lstStyle/>
          <a:p>
            <a:pPr marL="342900" indent="-342900" algn="just">
              <a:spcBef>
                <a:spcPts val="0"/>
              </a:spcBef>
              <a:buFont typeface="Wingdings" panose="05000000000000000000" pitchFamily="2" charset="2"/>
              <a:buChar char="q"/>
            </a:pPr>
            <a:r>
              <a:rPr lang="cs-CZ" dirty="0" smtClean="0"/>
              <a:t>„Je-li </a:t>
            </a:r>
            <a:r>
              <a:rPr lang="cs-CZ" dirty="0"/>
              <a:t>zřejmé, že žadatel o informace chce určitý druh informací, které sice povinný subjekt přesně nemá, ale má informace obdobné těm, které žadatel požaduje, měl by mu to sdělit, aby žadatel případně mohl svou žádost modifikovat.“</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Arial" panose="020B0604020202020204" pitchFamily="34" charset="0"/>
              <a:buChar char="•"/>
            </a:pPr>
            <a:r>
              <a:rPr lang="cs-CZ" b="1" dirty="0" smtClean="0"/>
              <a:t>Judikatura:</a:t>
            </a:r>
            <a:r>
              <a:rPr lang="cs-CZ" dirty="0" smtClean="0"/>
              <a:t> čj</a:t>
            </a:r>
            <a:r>
              <a:rPr lang="cs-CZ" dirty="0"/>
              <a:t>. 9 As </a:t>
            </a:r>
            <a:r>
              <a:rPr lang="cs-CZ" dirty="0" smtClean="0"/>
              <a:t>257/2017-46 ze dne 28. 11. 2018, potvrzeno </a:t>
            </a:r>
            <a:r>
              <a:rPr lang="cs-CZ" dirty="0"/>
              <a:t>čj. 8 As 275/2019-45 ze dne 31. 3. </a:t>
            </a:r>
            <a:r>
              <a:rPr lang="cs-CZ" dirty="0" smtClean="0"/>
              <a:t>2020. </a:t>
            </a:r>
          </a:p>
          <a:p>
            <a:pPr algn="just">
              <a:spcBef>
                <a:spcPts val="0"/>
              </a:spcBef>
            </a:pPr>
            <a:endParaRPr lang="cs-CZ" dirty="0" smtClean="0"/>
          </a:p>
          <a:p>
            <a:endParaRPr lang="cs-CZ" dirty="0"/>
          </a:p>
        </p:txBody>
      </p:sp>
    </p:spTree>
    <p:extLst>
      <p:ext uri="{BB962C8B-B14F-4D97-AF65-F5344CB8AC3E}">
        <p14:creationId xmlns:p14="http://schemas.microsoft.com/office/powerpoint/2010/main" val="1042079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Spolupráce s žadatelem</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21</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fontScale="85000" lnSpcReduction="20000"/>
          </a:bodyPr>
          <a:lstStyle/>
          <a:p>
            <a:pPr marL="342900" indent="-342900" algn="just">
              <a:spcBef>
                <a:spcPts val="0"/>
              </a:spcBef>
              <a:buFont typeface="Wingdings" panose="05000000000000000000" pitchFamily="2" charset="2"/>
              <a:buChar char="q"/>
            </a:pPr>
            <a:r>
              <a:rPr lang="cs-CZ" dirty="0" smtClean="0"/>
              <a:t>„Povinný </a:t>
            </a:r>
            <a:r>
              <a:rPr lang="cs-CZ" dirty="0"/>
              <a:t>subjekt je obsahem a rozsahem žádosti vázán pouze v tom smyslu, že je povinen požadavky žadatele vyřídit bezezbytku. Není ale povinen je všechny vyřídit stejným </a:t>
            </a:r>
            <a:r>
              <a:rPr lang="cs-CZ" dirty="0" smtClean="0"/>
              <a:t>způsobem.“</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„Povinný </a:t>
            </a:r>
            <a:r>
              <a:rPr lang="cs-CZ" dirty="0"/>
              <a:t>subjekt má být profesionálem znalým práva, který má žadatele procesem poskytování informací provést tak, aby jim bylo v maximální míře vyhověno; je nepřípustné, aby odpovědnost za zdárné vyřízení žádosti přesouvaly povinné subjekty na žadatele a vytýkaly jim nedostatek aktivity, tam, kde má být aktivní právě správní orgán. Lapidárně vyjádřeno: povinný subjekt má hledat způsoby maximálního vyhovění podané žádosti a nikoliv důvody, jak jejímu vyhovění zabránit</a:t>
            </a:r>
            <a:r>
              <a:rPr lang="cs-CZ" dirty="0" smtClean="0"/>
              <a:t>.“</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„Se </a:t>
            </a:r>
            <a:r>
              <a:rPr lang="cs-CZ" dirty="0"/>
              <a:t>stěžovatelem měl neformálně komunikovat a informovat jej o povaze nutných úkonů, upozornit na rozsah i dostupnost požadovaných informací a zjistit, zda jeho zájem a o jaké informace trvá. Tímto způsobem bylo možné vzájemně dospět k modifikaci původní žádosti tak, aby bylo možné stěžovateli alespoň částečně vyhovět</a:t>
            </a:r>
            <a:r>
              <a:rPr lang="cs-CZ" dirty="0" smtClean="0"/>
              <a:t>.“</a:t>
            </a:r>
          </a:p>
          <a:p>
            <a:pPr algn="just">
              <a:spcBef>
                <a:spcPts val="0"/>
              </a:spcBef>
            </a:pPr>
            <a:endParaRPr lang="cs-CZ" dirty="0" smtClean="0"/>
          </a:p>
          <a:p>
            <a:pPr marL="342900" indent="-342900" algn="just">
              <a:spcBef>
                <a:spcPts val="0"/>
              </a:spcBef>
              <a:buFont typeface="Arial" panose="020B0604020202020204" pitchFamily="34" charset="0"/>
              <a:buChar char="•"/>
            </a:pPr>
            <a:r>
              <a:rPr lang="cs-CZ" b="1" dirty="0" smtClean="0"/>
              <a:t>Judikatura:</a:t>
            </a:r>
            <a:r>
              <a:rPr lang="cs-CZ" dirty="0" smtClean="0"/>
              <a:t> čj. III. ÚS 3339/20 ze dne 1. 7. 2021.  </a:t>
            </a:r>
            <a:endParaRPr lang="cs-CZ" dirty="0"/>
          </a:p>
          <a:p>
            <a:pPr marL="342900" indent="-342900" algn="just">
              <a:spcBef>
                <a:spcPts val="0"/>
              </a:spcBef>
              <a:buFont typeface="Arial" panose="020B0604020202020204" pitchFamily="34" charset="0"/>
              <a:buChar char="•"/>
            </a:pPr>
            <a:endParaRPr lang="cs-CZ" dirty="0" smtClean="0"/>
          </a:p>
          <a:p>
            <a:pPr algn="just">
              <a:spcBef>
                <a:spcPts val="0"/>
              </a:spcBef>
            </a:pPr>
            <a:endParaRPr lang="cs-CZ" dirty="0" smtClean="0"/>
          </a:p>
          <a:p>
            <a:endParaRPr lang="cs-CZ" dirty="0"/>
          </a:p>
        </p:txBody>
      </p:sp>
    </p:spTree>
    <p:extLst>
      <p:ext uri="{BB962C8B-B14F-4D97-AF65-F5344CB8AC3E}">
        <p14:creationId xmlns:p14="http://schemas.microsoft.com/office/powerpoint/2010/main" val="527832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solidFill>
                  <a:schemeClr val="tx2"/>
                </a:solidFill>
              </a:rPr>
              <a:t>pochybení</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22</a:t>
            </a:fld>
            <a:endParaRPr lang="cs-CZ"/>
          </a:p>
        </p:txBody>
      </p:sp>
      <p:sp>
        <p:nvSpPr>
          <p:cNvPr id="8" name="Zástupný symbol pro text 7"/>
          <p:cNvSpPr>
            <a:spLocks noGrp="1"/>
          </p:cNvSpPr>
          <p:nvPr>
            <p:ph type="body" sz="quarter" idx="15"/>
          </p:nvPr>
        </p:nvSpPr>
        <p:spPr/>
        <p:txBody>
          <a:bodyPr/>
          <a:lstStyle/>
          <a:p>
            <a:r>
              <a:rPr lang="cs-CZ" dirty="0" smtClean="0"/>
              <a:t>KVOP 2023</a:t>
            </a:r>
            <a:endParaRPr lang="cs-CZ" dirty="0"/>
          </a:p>
          <a:p>
            <a:endParaRPr lang="cs-CZ" dirty="0"/>
          </a:p>
        </p:txBody>
      </p:sp>
      <p:sp>
        <p:nvSpPr>
          <p:cNvPr id="9" name="Zástupný symbol pro text 8"/>
          <p:cNvSpPr>
            <a:spLocks noGrp="1"/>
          </p:cNvSpPr>
          <p:nvPr>
            <p:ph type="body" sz="quarter" idx="16"/>
          </p:nvPr>
        </p:nvSpPr>
        <p:spPr/>
        <p:txBody>
          <a:bodyPr>
            <a:normAutofit fontScale="92500" lnSpcReduction="20000"/>
          </a:bodyPr>
          <a:lstStyle/>
          <a:p>
            <a:r>
              <a:rPr lang="cs-CZ" dirty="0" smtClean="0"/>
              <a:t> A OPRAVNÉ PROSTŘEDKY</a:t>
            </a:r>
            <a:endParaRPr lang="cs-CZ" dirty="0"/>
          </a:p>
        </p:txBody>
      </p:sp>
      <p:sp>
        <p:nvSpPr>
          <p:cNvPr id="5" name="Zástupný symbol pro text 4"/>
          <p:cNvSpPr>
            <a:spLocks noGrp="1"/>
          </p:cNvSpPr>
          <p:nvPr>
            <p:ph type="body" sz="quarter" idx="18"/>
          </p:nvPr>
        </p:nvSpPr>
        <p:spPr/>
        <p:txBody>
          <a:bodyPr>
            <a:normAutofit fontScale="92500" lnSpcReduction="20000"/>
          </a:bodyPr>
          <a:lstStyle/>
          <a:p>
            <a:endParaRPr lang="cs-CZ" dirty="0" smtClean="0"/>
          </a:p>
          <a:p>
            <a:r>
              <a:rPr lang="cs-CZ" b="1" dirty="0" smtClean="0"/>
              <a:t>Nezákonné pravomocné rozhodnutí nadřízeného orgánu podléhá přezkumu ÚOOÚ. </a:t>
            </a:r>
            <a:endParaRPr lang="cs-CZ" b="1" dirty="0"/>
          </a:p>
        </p:txBody>
      </p:sp>
      <p:pic>
        <p:nvPicPr>
          <p:cNvPr id="10" name="Obrázek 9"/>
          <p:cNvPicPr>
            <a:picLocks noChangeAspect="1"/>
          </p:cNvPicPr>
          <p:nvPr/>
        </p:nvPicPr>
        <p:blipFill>
          <a:blip r:embed="rId2"/>
          <a:stretch>
            <a:fillRect/>
          </a:stretch>
        </p:blipFill>
        <p:spPr>
          <a:xfrm>
            <a:off x="879230" y="1688123"/>
            <a:ext cx="6963507" cy="4176346"/>
          </a:xfrm>
          <a:prstGeom prst="rect">
            <a:avLst/>
          </a:prstGeom>
        </p:spPr>
      </p:pic>
    </p:spTree>
    <p:extLst>
      <p:ext uri="{BB962C8B-B14F-4D97-AF65-F5344CB8AC3E}">
        <p14:creationId xmlns:p14="http://schemas.microsoft.com/office/powerpoint/2010/main" val="3048019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adpis 7"/>
          <p:cNvSpPr>
            <a:spLocks noGrp="1"/>
          </p:cNvSpPr>
          <p:nvPr>
            <p:ph type="title"/>
          </p:nvPr>
        </p:nvSpPr>
        <p:spPr/>
        <p:txBody>
          <a:bodyPr/>
          <a:lstStyle/>
          <a:p>
            <a:r>
              <a:rPr lang="cs-CZ" dirty="0">
                <a:solidFill>
                  <a:schemeClr val="tx2"/>
                </a:solidFill>
              </a:rPr>
              <a:t>ANI Stížnost dle § </a:t>
            </a:r>
            <a:r>
              <a:rPr lang="cs-CZ" dirty="0" smtClean="0">
                <a:solidFill>
                  <a:schemeClr val="tx2"/>
                </a:solidFill>
              </a:rPr>
              <a:t>16A </a:t>
            </a:r>
            <a:r>
              <a:rPr lang="cs-CZ" dirty="0" err="1">
                <a:solidFill>
                  <a:schemeClr val="tx2"/>
                </a:solidFill>
              </a:rPr>
              <a:t>InfZ</a:t>
            </a:r>
            <a:r>
              <a:rPr lang="cs-CZ" dirty="0">
                <a:solidFill>
                  <a:schemeClr val="tx2"/>
                </a:solidFill>
              </a:rPr>
              <a:t> </a:t>
            </a:r>
            <a:r>
              <a:rPr lang="cs-CZ" dirty="0" smtClean="0">
                <a:solidFill>
                  <a:schemeClr val="tx2"/>
                </a:solidFill>
              </a:rPr>
              <a:t/>
            </a:r>
            <a:br>
              <a:rPr lang="cs-CZ" dirty="0" smtClean="0">
                <a:solidFill>
                  <a:schemeClr val="tx2"/>
                </a:solidFill>
              </a:rPr>
            </a:br>
            <a:r>
              <a:rPr lang="cs-CZ" dirty="0" smtClean="0">
                <a:solidFill>
                  <a:schemeClr val="tx2"/>
                </a:solidFill>
              </a:rPr>
              <a:t>NENÍ </a:t>
            </a:r>
            <a:r>
              <a:rPr lang="cs-CZ" dirty="0">
                <a:solidFill>
                  <a:schemeClr val="tx2"/>
                </a:solidFill>
              </a:rPr>
              <a:t>podáním</a:t>
            </a:r>
          </a:p>
        </p:txBody>
      </p:sp>
      <p:sp>
        <p:nvSpPr>
          <p:cNvPr id="9" name="Zástupný symbol pro obsah 8"/>
          <p:cNvSpPr>
            <a:spLocks noGrp="1"/>
          </p:cNvSpPr>
          <p:nvPr>
            <p:ph idx="1"/>
          </p:nvPr>
        </p:nvSpPr>
        <p:spPr/>
        <p:txBody>
          <a:bodyPr>
            <a:normAutofit lnSpcReduction="10000"/>
          </a:bodyPr>
          <a:lstStyle/>
          <a:p>
            <a:pPr marL="285750" lvl="1" indent="-285750">
              <a:buFont typeface="Wingdings" panose="05000000000000000000" pitchFamily="2" charset="2"/>
              <a:buChar char="q"/>
            </a:pPr>
            <a:r>
              <a:rPr lang="cs-CZ" sz="2400" dirty="0"/>
              <a:t>Je-li stížnost učiněna elektronicky, nemusí být </a:t>
            </a:r>
            <a:r>
              <a:rPr lang="cs-CZ" sz="2400" dirty="0" smtClean="0"/>
              <a:t>opatřena zaručeným </a:t>
            </a:r>
            <a:r>
              <a:rPr lang="cs-CZ" sz="2400" dirty="0"/>
              <a:t>elektronickým podpisem nebo do pěti dnů potvrzena písemně</a:t>
            </a:r>
            <a:r>
              <a:rPr lang="cs-CZ" sz="2400" dirty="0" smtClean="0"/>
              <a:t>.</a:t>
            </a:r>
          </a:p>
          <a:p>
            <a:pPr marL="0" lvl="1" indent="0">
              <a:buNone/>
            </a:pPr>
            <a:r>
              <a:rPr lang="cs-CZ" dirty="0" smtClean="0"/>
              <a:t>     Postačí</a:t>
            </a:r>
            <a:r>
              <a:rPr lang="cs-CZ" dirty="0"/>
              <a:t>, aby byla učiněna skrze e- podatelnu. Správní řád </a:t>
            </a:r>
            <a:r>
              <a:rPr lang="cs-CZ" dirty="0" smtClean="0"/>
              <a:t>vyloučen</a:t>
            </a:r>
            <a:r>
              <a:rPr lang="cs-CZ" dirty="0"/>
              <a:t>. </a:t>
            </a:r>
          </a:p>
          <a:p>
            <a:pPr marL="0" lvl="1" indent="0">
              <a:buNone/>
            </a:pPr>
            <a:r>
              <a:rPr lang="cs-CZ" dirty="0"/>
              <a:t> </a:t>
            </a:r>
          </a:p>
          <a:p>
            <a:pPr marL="285750" lvl="1" indent="-285750">
              <a:buFont typeface="Wingdings" panose="05000000000000000000" pitchFamily="2" charset="2"/>
              <a:buChar char="q"/>
            </a:pPr>
            <a:r>
              <a:rPr lang="cs-CZ" b="1" dirty="0"/>
              <a:t>Snaha o rozšíření subsidiární aplikace SŘ (§ 20 odst. 4 </a:t>
            </a:r>
            <a:r>
              <a:rPr lang="cs-CZ" b="1" dirty="0" err="1"/>
              <a:t>InfZ</a:t>
            </a:r>
            <a:r>
              <a:rPr lang="cs-CZ" b="1" dirty="0"/>
              <a:t>) judikaturou NSS</a:t>
            </a:r>
          </a:p>
          <a:p>
            <a:pPr marL="0" lvl="1" indent="0">
              <a:buNone/>
            </a:pPr>
            <a:r>
              <a:rPr lang="cs-CZ" dirty="0"/>
              <a:t>č. j. 1 </a:t>
            </a:r>
            <a:r>
              <a:rPr lang="cs-CZ" dirty="0" err="1"/>
              <a:t>Ans</a:t>
            </a:r>
            <a:r>
              <a:rPr lang="cs-CZ" dirty="0"/>
              <a:t> 5/2010-172 ze dne 16. 12. 2010 </a:t>
            </a:r>
          </a:p>
          <a:p>
            <a:pPr marL="0" lvl="1" indent="0">
              <a:buNone/>
            </a:pPr>
            <a:r>
              <a:rPr lang="cs-CZ" dirty="0"/>
              <a:t>č. j. 9 As 90/2008-70 ze dne 23. 9. 2009, publikovaný pod č. 2041 ve Sb. r. NSS sv. 5/2010. </a:t>
            </a:r>
          </a:p>
          <a:p>
            <a:r>
              <a:rPr lang="cs-CZ" b="1" dirty="0"/>
              <a:t> </a:t>
            </a:r>
          </a:p>
          <a:p>
            <a:r>
              <a:rPr lang="cs-CZ" b="1" dirty="0"/>
              <a:t> </a:t>
            </a:r>
            <a:r>
              <a:rPr lang="cs-CZ" b="1" dirty="0" smtClean="0">
                <a:solidFill>
                  <a:srgbClr val="FF0000"/>
                </a:solidFill>
              </a:rPr>
              <a:t>ALE! </a:t>
            </a:r>
            <a:r>
              <a:rPr lang="cs-CZ" b="1" dirty="0" smtClean="0"/>
              <a:t>I</a:t>
            </a:r>
            <a:r>
              <a:rPr lang="cs-CZ" b="1" dirty="0"/>
              <a:t>. ÚS 3930/14 </a:t>
            </a:r>
            <a:r>
              <a:rPr lang="cs-CZ" dirty="0"/>
              <a:t>–procesní předpisy určené k ochraně práv žadatele o informace je nutno vykládat ve prospěch realizace práva na </a:t>
            </a:r>
            <a:r>
              <a:rPr lang="cs-CZ" dirty="0" smtClean="0"/>
              <a:t>informace</a:t>
            </a:r>
          </a:p>
          <a:p>
            <a:r>
              <a:rPr lang="cs-CZ" dirty="0" smtClean="0"/>
              <a:t>                                                                                      </a:t>
            </a:r>
            <a:endParaRPr lang="cs-CZ" dirty="0"/>
          </a:p>
        </p:txBody>
      </p:sp>
      <p:sp>
        <p:nvSpPr>
          <p:cNvPr id="10" name="Zástupný symbol pro text 9"/>
          <p:cNvSpPr>
            <a:spLocks noGrp="1"/>
          </p:cNvSpPr>
          <p:nvPr>
            <p:ph type="body" sz="quarter" idx="15"/>
          </p:nvPr>
        </p:nvSpPr>
        <p:spPr/>
        <p:txBody>
          <a:bodyPr/>
          <a:lstStyle/>
          <a:p>
            <a:r>
              <a:rPr lang="cs-CZ" dirty="0" smtClean="0"/>
              <a:t>KVOP 2023</a:t>
            </a:r>
            <a:endParaRPr lang="cs-CZ" dirty="0"/>
          </a:p>
          <a:p>
            <a:endParaRPr lang="cs-CZ" dirty="0"/>
          </a:p>
        </p:txBody>
      </p:sp>
      <p:sp>
        <p:nvSpPr>
          <p:cNvPr id="11" name="Násobení 10"/>
          <p:cNvSpPr/>
          <p:nvPr/>
        </p:nvSpPr>
        <p:spPr>
          <a:xfrm>
            <a:off x="4031310" y="3816626"/>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040824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pPr marL="182563"/>
            <a:r>
              <a:rPr lang="cs-CZ" dirty="0">
                <a:solidFill>
                  <a:schemeClr val="tx2"/>
                </a:solidFill>
              </a:rPr>
              <a:t>Úhrada za vyhledávání informací</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24</a:t>
            </a:fld>
            <a:endParaRPr lang="cs-CZ"/>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sp>
        <p:nvSpPr>
          <p:cNvPr id="10" name="Zástupný symbol pro text 9"/>
          <p:cNvSpPr>
            <a:spLocks noGrp="1"/>
          </p:cNvSpPr>
          <p:nvPr>
            <p:ph type="body" sz="quarter" idx="16"/>
          </p:nvPr>
        </p:nvSpPr>
        <p:spPr>
          <a:xfrm>
            <a:off x="230589" y="922350"/>
            <a:ext cx="5815370" cy="354537"/>
          </a:xfrm>
        </p:spPr>
        <p:txBody>
          <a:bodyPr>
            <a:normAutofit fontScale="55000" lnSpcReduction="20000"/>
          </a:bodyPr>
          <a:lstStyle/>
          <a:p>
            <a:r>
              <a:rPr lang="cs-CZ" dirty="0" smtClean="0">
                <a:solidFill>
                  <a:schemeClr val="tx2"/>
                </a:solidFill>
              </a:rPr>
              <a:t>aneb kdy lze mimořádně </a:t>
            </a:r>
            <a:r>
              <a:rPr lang="cs-CZ" dirty="0">
                <a:solidFill>
                  <a:schemeClr val="tx2"/>
                </a:solidFill>
              </a:rPr>
              <a:t>rozsáhlé vyhledání informací </a:t>
            </a:r>
            <a:r>
              <a:rPr lang="cs-CZ" dirty="0" smtClean="0">
                <a:solidFill>
                  <a:schemeClr val="tx2"/>
                </a:solidFill>
              </a:rPr>
              <a:t>účtovat?</a:t>
            </a:r>
            <a:endParaRPr lang="cs-CZ" dirty="0">
              <a:solidFill>
                <a:schemeClr val="tx2"/>
              </a:solidFill>
            </a:endParaRPr>
          </a:p>
        </p:txBody>
      </p:sp>
      <p:sp>
        <p:nvSpPr>
          <p:cNvPr id="8" name="Zástupný symbol pro obsah 7"/>
          <p:cNvSpPr>
            <a:spLocks noGrp="1"/>
          </p:cNvSpPr>
          <p:nvPr>
            <p:ph idx="1"/>
          </p:nvPr>
        </p:nvSpPr>
        <p:spPr>
          <a:xfrm>
            <a:off x="306916" y="1862667"/>
            <a:ext cx="7945391" cy="4518182"/>
          </a:xfrm>
          <a:noFill/>
        </p:spPr>
        <p:txBody>
          <a:bodyPr>
            <a:normAutofit fontScale="77500" lnSpcReduction="20000"/>
          </a:bodyPr>
          <a:lstStyle/>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Za mimořádně rozsáhlé vyhledání informací, které je podle </a:t>
            </a:r>
            <a:r>
              <a:rPr lang="cs-CZ" dirty="0" err="1" smtClean="0"/>
              <a:t>InfZ</a:t>
            </a:r>
            <a:r>
              <a:rPr lang="cs-CZ" dirty="0" smtClean="0"/>
              <a:t> možno </a:t>
            </a:r>
            <a:r>
              <a:rPr lang="cs-CZ" dirty="0"/>
              <a:t>zpoplatnit, se obvykle považuje </a:t>
            </a:r>
            <a:r>
              <a:rPr lang="cs-CZ" b="1" dirty="0"/>
              <a:t>vyhledání velkého množství odlišných a odděleně uchovávaných </a:t>
            </a:r>
            <a:r>
              <a:rPr lang="cs-CZ" b="1" dirty="0" smtClean="0"/>
              <a:t>informací </a:t>
            </a:r>
            <a:r>
              <a:rPr lang="cs-CZ" dirty="0" smtClean="0"/>
              <a:t>(mnohost a časová náročnost).</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b="1" dirty="0" smtClean="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i="1" dirty="0"/>
              <a:t>Mimořádnou rozsáhlost vyhledávání informací je třeba posuzovat např. z hlediska </a:t>
            </a:r>
            <a:r>
              <a:rPr lang="cs-CZ" b="1" i="1" dirty="0"/>
              <a:t>časové náročnosti vyhledávání (rozsáhlá vyhledávací aktivita</a:t>
            </a:r>
            <a:r>
              <a:rPr lang="cs-CZ" i="1" dirty="0"/>
              <a:t>), </a:t>
            </a:r>
            <a:r>
              <a:rPr lang="cs-CZ" b="1" i="1" dirty="0"/>
              <a:t>umístění informací na odloučeném pracovišti, povahy požadovaných informací a poměrů povinného subjektu </a:t>
            </a:r>
            <a:r>
              <a:rPr lang="cs-CZ" i="1" dirty="0"/>
              <a:t>(výraznější intelektuální činnost zaměstnanců</a:t>
            </a:r>
            <a:r>
              <a:rPr lang="cs-CZ" i="1" dirty="0" smtClean="0"/>
              <a:t>).</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i="1" dirty="0"/>
          </a:p>
          <a:p>
            <a:pPr marL="342900" indent="-342900" algn="just">
              <a:lnSpc>
                <a:spcPct val="93000"/>
              </a:lnSpc>
              <a:spcBef>
                <a:spcPts val="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t>Judikatura </a:t>
            </a:r>
            <a:r>
              <a:rPr lang="cs-CZ" dirty="0" smtClean="0"/>
              <a:t>č.j</a:t>
            </a:r>
            <a:r>
              <a:rPr lang="cs-CZ" dirty="0"/>
              <a:t>. 5 As 35/2016-16 ze dne 20. října </a:t>
            </a:r>
            <a:r>
              <a:rPr lang="cs-CZ" dirty="0" smtClean="0"/>
              <a:t>2016.</a:t>
            </a:r>
            <a:endParaRPr lang="cs-CZ" b="1" dirty="0"/>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u="sng" dirty="0">
              <a:solidFill>
                <a:srgbClr val="FF0000"/>
              </a:solidFill>
            </a:endParaRPr>
          </a:p>
          <a:p>
            <a:pPr marL="342900" indent="-342900" algn="just">
              <a:lnSpc>
                <a:spcPct val="93000"/>
              </a:lnSpc>
              <a:spcBef>
                <a:spcPts val="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000" b="1" dirty="0" smtClean="0"/>
              <a:t>Další judikatura</a:t>
            </a:r>
            <a:r>
              <a:rPr lang="cs-CZ" sz="2000" b="1" dirty="0"/>
              <a:t>:</a:t>
            </a:r>
            <a:r>
              <a:rPr lang="cs-CZ" sz="2000" dirty="0"/>
              <a:t> </a:t>
            </a:r>
            <a:r>
              <a:rPr lang="cs-CZ" sz="2000" dirty="0" smtClean="0"/>
              <a:t>5 </a:t>
            </a:r>
            <a:r>
              <a:rPr lang="cs-CZ" sz="2000" dirty="0"/>
              <a:t>Ca 353/2006-50 ze dne 2. 8. 2008, </a:t>
            </a:r>
            <a:r>
              <a:rPr lang="cs-CZ" sz="2000" dirty="0" smtClean="0"/>
              <a:t>5 </a:t>
            </a:r>
            <a:r>
              <a:rPr lang="cs-CZ" sz="2000" dirty="0"/>
              <a:t>As 76/2014-23 ze dne 31. 7. 2014 – </a:t>
            </a:r>
            <a:r>
              <a:rPr lang="cs-CZ" sz="2000" b="1" dirty="0"/>
              <a:t>přípustná úhrada za </a:t>
            </a:r>
            <a:r>
              <a:rPr lang="cs-CZ" sz="2000" b="1" dirty="0" err="1"/>
              <a:t>anonymizaci</a:t>
            </a:r>
            <a:r>
              <a:rPr lang="cs-CZ" sz="2000" b="1" dirty="0"/>
              <a:t> </a:t>
            </a:r>
            <a:r>
              <a:rPr lang="cs-CZ" sz="2000" dirty="0"/>
              <a:t>=</a:t>
            </a:r>
            <a:r>
              <a:rPr lang="cs-CZ" sz="2000" dirty="0" smtClean="0"/>
              <a:t> </a:t>
            </a:r>
            <a:r>
              <a:rPr lang="cs-CZ" sz="2000" dirty="0"/>
              <a:t>vyhledávání informací, které nelze </a:t>
            </a:r>
            <a:r>
              <a:rPr lang="cs-CZ" sz="2000" dirty="0" smtClean="0"/>
              <a:t>poskytnout.</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000" dirty="0" smtClean="0"/>
              <a:t> </a:t>
            </a:r>
          </a:p>
          <a:p>
            <a:pPr marL="342900" indent="-342900" algn="just">
              <a:lnSpc>
                <a:spcPct val="93000"/>
              </a:lnSpc>
              <a:spcBef>
                <a:spcPts val="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000" dirty="0" smtClean="0"/>
              <a:t>7 As 20/2013 ze dne 27. 2. 2014  - úhrada za pořízení kopie včetně </a:t>
            </a:r>
            <a:r>
              <a:rPr lang="cs-CZ" sz="2000" dirty="0" err="1" smtClean="0"/>
              <a:t>anonymizace</a:t>
            </a:r>
            <a:r>
              <a:rPr lang="cs-CZ" sz="2000" dirty="0" smtClean="0"/>
              <a:t> (záznam z veřejného zasedání zastupitelstva) – podmínkou je, že nejde o jednoduchou operaci.</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2000" dirty="0"/>
          </a:p>
          <a:p>
            <a:pPr marL="355600" indent="-355600" algn="just">
              <a:lnSpc>
                <a:spcPct val="93000"/>
              </a:lnSpc>
              <a:spcBef>
                <a:spcPts val="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000" dirty="0" smtClean="0"/>
              <a:t>č.j. 6 </a:t>
            </a:r>
            <a:r>
              <a:rPr lang="cs-CZ" sz="2000" dirty="0"/>
              <a:t>A 83/2001-39 ze dne 13. 10. 2004 č. 651/2005 Sb. </a:t>
            </a:r>
            <a:r>
              <a:rPr lang="cs-CZ" sz="2000" dirty="0" smtClean="0"/>
              <a:t>NSS </a:t>
            </a:r>
            <a:r>
              <a:rPr lang="cs-CZ" sz="2000" dirty="0"/>
              <a:t>– </a:t>
            </a:r>
            <a:r>
              <a:rPr lang="cs-CZ" sz="2000" dirty="0" smtClean="0"/>
              <a:t>do nákladů </a:t>
            </a:r>
            <a:r>
              <a:rPr lang="cs-CZ" sz="2000" dirty="0"/>
              <a:t>za vyhledávání informací je třeba započíst </a:t>
            </a:r>
            <a:r>
              <a:rPr lang="cs-CZ" sz="2000" b="1" dirty="0"/>
              <a:t>i náklady </a:t>
            </a:r>
            <a:r>
              <a:rPr lang="cs-CZ" sz="2000" b="1" dirty="0" smtClean="0"/>
              <a:t>spojené </a:t>
            </a:r>
            <a:r>
              <a:rPr lang="cs-CZ" sz="2000" b="1" dirty="0"/>
              <a:t>se zpracováním informace</a:t>
            </a:r>
            <a:r>
              <a:rPr lang="cs-CZ" sz="2000" dirty="0"/>
              <a:t>, neboť pouhé vyhledání informace bez jejího přenosu např. v písemné podobě by pro žadatele nemělo faktický význam</a:t>
            </a:r>
          </a:p>
          <a:p>
            <a:endParaRPr lang="cs-CZ" dirty="0"/>
          </a:p>
        </p:txBody>
      </p:sp>
    </p:spTree>
    <p:extLst>
      <p:ext uri="{BB962C8B-B14F-4D97-AF65-F5344CB8AC3E}">
        <p14:creationId xmlns:p14="http://schemas.microsoft.com/office/powerpoint/2010/main" val="3710131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pPr marL="182563"/>
            <a:r>
              <a:rPr lang="cs-CZ" dirty="0">
                <a:solidFill>
                  <a:schemeClr val="tx2"/>
                </a:solidFill>
              </a:rPr>
              <a:t>Úhrada za vyhledávání informací</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25</a:t>
            </a:fld>
            <a:endParaRPr lang="cs-CZ"/>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sp>
        <p:nvSpPr>
          <p:cNvPr id="10" name="Zástupný symbol pro text 9"/>
          <p:cNvSpPr>
            <a:spLocks noGrp="1"/>
          </p:cNvSpPr>
          <p:nvPr>
            <p:ph type="body" sz="quarter" idx="16"/>
          </p:nvPr>
        </p:nvSpPr>
        <p:spPr>
          <a:xfrm>
            <a:off x="230589" y="922350"/>
            <a:ext cx="5815370" cy="354537"/>
          </a:xfrm>
        </p:spPr>
        <p:txBody>
          <a:bodyPr>
            <a:normAutofit fontScale="55000" lnSpcReduction="20000"/>
          </a:bodyPr>
          <a:lstStyle/>
          <a:p>
            <a:r>
              <a:rPr lang="cs-CZ" dirty="0" smtClean="0">
                <a:solidFill>
                  <a:schemeClr val="tx2"/>
                </a:solidFill>
              </a:rPr>
              <a:t>aneb kdy lze mimořádně </a:t>
            </a:r>
            <a:r>
              <a:rPr lang="cs-CZ" dirty="0">
                <a:solidFill>
                  <a:schemeClr val="tx2"/>
                </a:solidFill>
              </a:rPr>
              <a:t>rozsáhlé vyhledání informací </a:t>
            </a:r>
            <a:r>
              <a:rPr lang="cs-CZ" dirty="0" smtClean="0">
                <a:solidFill>
                  <a:schemeClr val="tx2"/>
                </a:solidFill>
              </a:rPr>
              <a:t>účtovat?</a:t>
            </a:r>
            <a:endParaRPr lang="cs-CZ" dirty="0">
              <a:solidFill>
                <a:schemeClr val="tx2"/>
              </a:solidFill>
            </a:endParaRPr>
          </a:p>
        </p:txBody>
      </p:sp>
      <p:sp>
        <p:nvSpPr>
          <p:cNvPr id="8" name="Zástupný symbol pro obsah 7"/>
          <p:cNvSpPr>
            <a:spLocks noGrp="1"/>
          </p:cNvSpPr>
          <p:nvPr>
            <p:ph idx="1"/>
          </p:nvPr>
        </p:nvSpPr>
        <p:spPr>
          <a:xfrm>
            <a:off x="306916" y="1862667"/>
            <a:ext cx="7945391" cy="4518182"/>
          </a:xfrm>
          <a:noFill/>
        </p:spPr>
        <p:txBody>
          <a:bodyPr>
            <a:normAutofit fontScale="62500" lnSpcReduction="20000"/>
          </a:bodyPr>
          <a:lstStyle/>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Mnohost a časová náročnost.</a:t>
            </a:r>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Určit co je pro povinný subjekt standard. </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Zpoplatnit náročnost vyhledávání, ne to, že nevíme, nebo že vyhledání komplikuje nepořádek.</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Odůvodnit jak jsme k částce dospěli = popsat proč šlo o mimořádně rozsáhlé vyhledávání, proč to trvalo x hodin, ne jen že to x hodin trvalo, popsat rozdíl od běžného vyhledávání. </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„Úplatnost </a:t>
            </a:r>
            <a:r>
              <a:rPr lang="cs-CZ" dirty="0"/>
              <a:t>souvisí s tím, že vyhledání informací bude pro povinný subjekt zátěží nad míru obvyklou (kvůli </a:t>
            </a:r>
            <a:r>
              <a:rPr lang="cs-CZ" dirty="0" smtClean="0"/>
              <a:t>konkrétním </a:t>
            </a:r>
            <a:r>
              <a:rPr lang="cs-CZ" dirty="0"/>
              <a:t>podmínkám u povinného subjektu, množství požadovaných informací nebo jejich povaze</a:t>
            </a:r>
            <a:r>
              <a:rPr lang="cs-CZ" dirty="0" smtClean="0"/>
              <a:t>).“</a:t>
            </a:r>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„Z</a:t>
            </a:r>
            <a:r>
              <a:rPr lang="cs-CZ" dirty="0"/>
              <a:t> odůvodnění rozhodnutí povinného subjektu tedy musí vyplývat, vyhledání jakých informací již pro povinný subjekt bude zátěží nad míru obvyklou a v čem toto zatížení spočívá. Žadatel by se tedy od povinných subjektů měl dozvědět i to, že pokud by žádal pouze určité informace (týká-li se jeho žádost poskytnutí více informací), budou mu poskytnuty bezúplatně</a:t>
            </a:r>
            <a:r>
              <a:rPr lang="cs-CZ" dirty="0" smtClean="0"/>
              <a:t>.“</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„Nepostačí </a:t>
            </a:r>
            <a:r>
              <a:rPr lang="cs-CZ" dirty="0"/>
              <a:t>pak prostý odkaz na sazbu násobenou odhadem času, který vyhledávání informace zabere, neboť rozhodnutí, včetně výše stanovené úhrady, musí být přezkoumatelné co do důvodnosti, účelnosti a přiměřenosti vyčíslení úhrady. Povinný subjekt musí alespoň rámcově uvést, jaké jednotlivé úkony jsou pro vyhledání informace zapotřebí a kolik času na vyhledávání informace bude potřeba</a:t>
            </a:r>
            <a:r>
              <a:rPr lang="cs-CZ" dirty="0" smtClean="0"/>
              <a:t>.“</a:t>
            </a:r>
          </a:p>
          <a:p>
            <a:pPr marL="342900" indent="-342900" algn="just">
              <a:lnSpc>
                <a:spcPct val="93000"/>
              </a:lnSpc>
              <a:spcBef>
                <a:spcPts val="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a:p>
            <a:pPr marL="342900" indent="-342900" algn="just">
              <a:lnSpc>
                <a:spcPct val="93000"/>
              </a:lnSpc>
              <a:spcBef>
                <a:spcPts val="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t>Judikatura </a:t>
            </a:r>
            <a:r>
              <a:rPr lang="cs-CZ" dirty="0" smtClean="0"/>
              <a:t>čj</a:t>
            </a:r>
            <a:r>
              <a:rPr lang="cs-CZ" dirty="0"/>
              <a:t>. </a:t>
            </a:r>
            <a:r>
              <a:rPr lang="cs-CZ" dirty="0" smtClean="0"/>
              <a:t>1 As 281/2020 ze dne 5. 2. 2021. </a:t>
            </a:r>
          </a:p>
          <a:p>
            <a:pPr algn="just">
              <a:lnSpc>
                <a:spcPct val="93000"/>
              </a:lnSpc>
              <a:spcBef>
                <a:spcPts val="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smtClean="0"/>
          </a:p>
        </p:txBody>
      </p:sp>
    </p:spTree>
    <p:extLst>
      <p:ext uri="{BB962C8B-B14F-4D97-AF65-F5344CB8AC3E}">
        <p14:creationId xmlns:p14="http://schemas.microsoft.com/office/powerpoint/2010/main" val="3276735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t>Kdy mimořádně rozsáhlé</a:t>
            </a:r>
            <a:br>
              <a:rPr lang="cs-CZ" dirty="0" smtClean="0"/>
            </a:br>
            <a:r>
              <a:rPr lang="cs-CZ" dirty="0" smtClean="0"/>
              <a:t>vyhledání Účtovat nelze</a:t>
            </a:r>
            <a:endParaRPr lang="cs-CZ" dirty="0"/>
          </a:p>
        </p:txBody>
      </p:sp>
      <p:sp>
        <p:nvSpPr>
          <p:cNvPr id="8" name="Zástupný symbol pro obsah 7"/>
          <p:cNvSpPr>
            <a:spLocks noGrp="1"/>
          </p:cNvSpPr>
          <p:nvPr>
            <p:ph idx="1"/>
          </p:nvPr>
        </p:nvSpPr>
        <p:spPr>
          <a:xfrm>
            <a:off x="407329" y="2335793"/>
            <a:ext cx="8569618" cy="4126620"/>
          </a:xfrm>
        </p:spPr>
        <p:txBody>
          <a:bodyPr>
            <a:normAutofit/>
          </a:bodyPr>
          <a:lstStyle/>
          <a:p>
            <a:pPr marL="342900" indent="-342900">
              <a:buFont typeface="Arial" panose="020B0604020202020204" pitchFamily="34" charset="0"/>
              <a:buChar char="•"/>
            </a:pPr>
            <a:r>
              <a:rPr lang="cs-CZ" sz="2000" i="1" dirty="0" smtClean="0"/>
              <a:t>Pokud </a:t>
            </a:r>
            <a:r>
              <a:rPr lang="cs-CZ" sz="2000" i="1" dirty="0"/>
              <a:t>povinný subjekt zapojil do vyhledávání informací více osob, přestože mohl pověřit osobu jedinou a konkrétní, nemůže se odvolávat na mimořádnou rozsáhlost vyhledávání a případné zvýšené náklady přenášet na stěžovatele</a:t>
            </a:r>
            <a:r>
              <a:rPr lang="cs-CZ" sz="2000" i="1" dirty="0" smtClean="0"/>
              <a:t>.</a:t>
            </a:r>
          </a:p>
          <a:p>
            <a:pPr marL="342900" indent="-342900">
              <a:buFont typeface="Arial" panose="020B0604020202020204" pitchFamily="34" charset="0"/>
              <a:buChar char="•"/>
            </a:pPr>
            <a:r>
              <a:rPr lang="cs-CZ" sz="2000" i="1" dirty="0"/>
              <a:t>Povinným subjektem je v dané věci Úřad městské části Praha 13, tedy správní orgán s dostatečným materiálním a personálním vybavením a zabezpečením. Dle </a:t>
            </a:r>
            <a:r>
              <a:rPr lang="cs-CZ" sz="2000" i="1" dirty="0" smtClean="0"/>
              <a:t>NSS </a:t>
            </a:r>
            <a:r>
              <a:rPr lang="cs-CZ" sz="2000" i="1" dirty="0"/>
              <a:t>nelze v poměrech žalovaného a s ohledem na povahu a množství požadovaných informací dobu dvou hodin považovat za mimořádně rozsáhlé vyhledávání. </a:t>
            </a:r>
            <a:endParaRPr lang="cs-CZ" sz="2000" i="1" dirty="0" smtClean="0"/>
          </a:p>
          <a:p>
            <a:pPr marL="342900" indent="-342900">
              <a:buFont typeface="Arial" panose="020B0604020202020204" pitchFamily="34" charset="0"/>
              <a:buChar char="•"/>
            </a:pPr>
            <a:r>
              <a:rPr lang="cs-CZ" sz="2000" b="1" dirty="0" smtClean="0"/>
              <a:t>Judikatura</a:t>
            </a:r>
            <a:r>
              <a:rPr lang="cs-CZ" sz="2000" dirty="0" smtClean="0"/>
              <a:t>: č.j. 5 As 35/2016-16 ze dne 20. října 2016</a:t>
            </a:r>
            <a:endParaRPr lang="cs-CZ" sz="2000" dirty="0"/>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pic>
        <p:nvPicPr>
          <p:cNvPr id="10" name="Obráze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858" y="1279228"/>
            <a:ext cx="1907704" cy="1008695"/>
          </a:xfrm>
          <a:prstGeom prst="rect">
            <a:avLst/>
          </a:prstGeom>
        </p:spPr>
      </p:pic>
    </p:spTree>
    <p:extLst>
      <p:ext uri="{BB962C8B-B14F-4D97-AF65-F5344CB8AC3E}">
        <p14:creationId xmlns:p14="http://schemas.microsoft.com/office/powerpoint/2010/main" val="105315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454011">
            <a:off x="6407623" y="1701770"/>
            <a:ext cx="2160000" cy="2160000"/>
          </a:xfrm>
        </p:spPr>
        <p:txBody>
          <a:bodyPr/>
          <a:lstStyle/>
          <a:p>
            <a:r>
              <a:rPr lang="cs-CZ" b="1" dirty="0" err="1" smtClean="0"/>
              <a:t>Sp</a:t>
            </a:r>
            <a:r>
              <a:rPr lang="cs-CZ" b="1" dirty="0" smtClean="0"/>
              <a:t>. </a:t>
            </a:r>
            <a:r>
              <a:rPr lang="cs-CZ" b="1" dirty="0" err="1" smtClean="0"/>
              <a:t>zn</a:t>
            </a:r>
            <a:r>
              <a:rPr lang="cs-CZ" b="1" dirty="0" smtClean="0"/>
              <a:t>: 4150/2019</a:t>
            </a:r>
          </a:p>
          <a:p>
            <a:r>
              <a:rPr lang="cs-CZ" b="1" dirty="0" smtClean="0"/>
              <a:t>7718/2018</a:t>
            </a:r>
            <a:endParaRPr lang="cs-CZ" b="1" dirty="0"/>
          </a:p>
        </p:txBody>
      </p:sp>
      <p:sp>
        <p:nvSpPr>
          <p:cNvPr id="9" name="Nadpis 8"/>
          <p:cNvSpPr>
            <a:spLocks noGrp="1"/>
          </p:cNvSpPr>
          <p:nvPr>
            <p:ph type="title"/>
          </p:nvPr>
        </p:nvSpPr>
        <p:spPr/>
        <p:txBody>
          <a:bodyPr>
            <a:normAutofit/>
          </a:bodyPr>
          <a:lstStyle/>
          <a:p>
            <a:pPr marL="177800"/>
            <a:r>
              <a:rPr lang="cs-CZ" dirty="0" smtClean="0"/>
              <a:t/>
            </a:r>
            <a:br>
              <a:rPr lang="cs-CZ" dirty="0" smtClean="0"/>
            </a:br>
            <a:r>
              <a:rPr lang="cs-CZ" sz="3200" dirty="0"/>
              <a:t>Kdy mimořádně rozsáhlé</a:t>
            </a:r>
            <a:br>
              <a:rPr lang="cs-CZ" sz="3200" dirty="0"/>
            </a:br>
            <a:r>
              <a:rPr lang="cs-CZ" sz="3200" dirty="0"/>
              <a:t>vyhledání Účtovat </a:t>
            </a:r>
            <a:r>
              <a:rPr lang="cs-CZ" sz="3200" dirty="0" smtClean="0"/>
              <a:t>nelze </a:t>
            </a:r>
            <a:endParaRPr lang="cs-CZ" dirty="0">
              <a:solidFill>
                <a:schemeClr val="tx2"/>
              </a:solidFill>
            </a:endParaRPr>
          </a:p>
        </p:txBody>
      </p:sp>
      <p:sp>
        <p:nvSpPr>
          <p:cNvPr id="10" name="Zástupný symbol pro obsah 9"/>
          <p:cNvSpPr>
            <a:spLocks noGrp="1"/>
          </p:cNvSpPr>
          <p:nvPr>
            <p:ph idx="1"/>
          </p:nvPr>
        </p:nvSpPr>
        <p:spPr>
          <a:xfrm>
            <a:off x="439616" y="1711103"/>
            <a:ext cx="5804236" cy="4197327"/>
          </a:xfrm>
        </p:spPr>
        <p:txBody>
          <a:bodyPr>
            <a:normAutofit lnSpcReduction="10000"/>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2100" dirty="0" smtClean="0"/>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100" dirty="0" smtClean="0"/>
              <a:t>Za </a:t>
            </a:r>
            <a:r>
              <a:rPr lang="cs-CZ" sz="2100" dirty="0"/>
              <a:t>vyhledání informace nelze považovat </a:t>
            </a:r>
            <a:r>
              <a:rPr lang="cs-CZ" sz="2100" b="1" dirty="0"/>
              <a:t>náklady na vznik informace </a:t>
            </a:r>
            <a:r>
              <a:rPr lang="cs-CZ" sz="2100" dirty="0"/>
              <a:t>samotné. </a:t>
            </a:r>
            <a:r>
              <a:rPr lang="cs-CZ" sz="2100" dirty="0" smtClean="0"/>
              <a:t>Neexistence </a:t>
            </a:r>
            <a:r>
              <a:rPr lang="cs-CZ" sz="2100" dirty="0"/>
              <a:t>informace je </a:t>
            </a:r>
            <a:r>
              <a:rPr lang="cs-CZ" sz="2100" dirty="0" smtClean="0"/>
              <a:t>důvodem </a:t>
            </a:r>
            <a:r>
              <a:rPr lang="cs-CZ" sz="2100" dirty="0"/>
              <a:t>pro (částečné nebo úplné) odmítnutí </a:t>
            </a:r>
            <a:r>
              <a:rPr lang="cs-CZ" sz="2100" dirty="0" smtClean="0"/>
              <a:t>žádosti za </a:t>
            </a:r>
            <a:r>
              <a:rPr lang="cs-CZ" sz="2100" dirty="0"/>
              <a:t>předpokladu, že povinný subjekt nemá povinnost informací disponovat. V opačném případě je povinen si informaci na své náklady obstarat</a:t>
            </a:r>
            <a:r>
              <a:rPr lang="cs-CZ" sz="2100" dirty="0" smtClean="0"/>
              <a:t>.</a:t>
            </a:r>
          </a:p>
          <a:p>
            <a:pPr algn="just"/>
            <a:r>
              <a:rPr lang="cs-CZ" sz="2000" dirty="0"/>
              <a:t>Pokud je povinný subjekt </a:t>
            </a:r>
            <a:r>
              <a:rPr lang="cs-CZ" sz="2000" b="1" dirty="0"/>
              <a:t>povinen mít </a:t>
            </a:r>
            <a:r>
              <a:rPr lang="cs-CZ" sz="2000" dirty="0"/>
              <a:t>nejen dílčí informace, ale i </a:t>
            </a:r>
            <a:r>
              <a:rPr lang="cs-CZ" sz="2000" b="1" dirty="0"/>
              <a:t>informaci souhrnnou</a:t>
            </a:r>
            <a:r>
              <a:rPr lang="cs-CZ" sz="2000" dirty="0"/>
              <a:t>, </a:t>
            </a:r>
            <a:r>
              <a:rPr lang="cs-CZ" sz="2000" b="1" dirty="0"/>
              <a:t>nemůže</a:t>
            </a:r>
            <a:r>
              <a:rPr lang="cs-CZ" sz="2000" dirty="0"/>
              <a:t> po žadateli požadovat úhradu </a:t>
            </a:r>
            <a:r>
              <a:rPr lang="cs-CZ" sz="2000" b="1" dirty="0"/>
              <a:t>za vytvoření </a:t>
            </a:r>
            <a:r>
              <a:rPr lang="cs-CZ" sz="2000" dirty="0"/>
              <a:t>souhrnné informace, byť pro její vytvoření bude potřeba mimořádně rozsáhlého vyhledávání informací. </a:t>
            </a:r>
          </a:p>
          <a:p>
            <a:pPr marL="342900" indent="-342900">
              <a:buFont typeface="Arial" panose="020B0604020202020204" pitchFamily="34" charset="0"/>
              <a:buChar char="•"/>
            </a:pPr>
            <a:r>
              <a:rPr lang="cs-CZ" sz="1800" b="1" dirty="0"/>
              <a:t>Judikatura</a:t>
            </a:r>
            <a:r>
              <a:rPr lang="cs-CZ" sz="1800" dirty="0"/>
              <a:t>: č.j. </a:t>
            </a:r>
            <a:r>
              <a:rPr lang="cs-CZ" sz="1800" dirty="0" smtClean="0"/>
              <a:t>9 </a:t>
            </a:r>
            <a:r>
              <a:rPr lang="cs-CZ" sz="1800" dirty="0"/>
              <a:t>As </a:t>
            </a:r>
            <a:r>
              <a:rPr lang="cs-CZ" sz="1800" dirty="0" smtClean="0"/>
              <a:t>257/2017-46 </a:t>
            </a:r>
            <a:r>
              <a:rPr lang="cs-CZ" sz="1800" dirty="0"/>
              <a:t>ze dne </a:t>
            </a:r>
            <a:r>
              <a:rPr lang="cs-CZ" sz="1800" dirty="0" smtClean="0"/>
              <a:t>28. 11. 2018</a:t>
            </a:r>
            <a:endParaRPr lang="cs-CZ" sz="1800" dirty="0"/>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2100" dirty="0"/>
          </a:p>
        </p:txBody>
      </p:sp>
      <p:sp>
        <p:nvSpPr>
          <p:cNvPr id="4" name="Zástupný symbol pro číslo snímku 3"/>
          <p:cNvSpPr>
            <a:spLocks noGrp="1"/>
          </p:cNvSpPr>
          <p:nvPr>
            <p:ph type="sldNum" sz="quarter" idx="12"/>
          </p:nvPr>
        </p:nvSpPr>
        <p:spPr/>
        <p:txBody>
          <a:bodyPr/>
          <a:lstStyle/>
          <a:p>
            <a:fld id="{D83BD07D-5885-48DF-B570-0C7EF7FA7CBC}" type="slidenum">
              <a:rPr lang="cs-CZ" smtClean="0"/>
              <a:pPr/>
              <a:t>27</a:t>
            </a:fld>
            <a:endParaRPr lang="cs-CZ"/>
          </a:p>
        </p:txBody>
      </p:sp>
      <p:sp>
        <p:nvSpPr>
          <p:cNvPr id="3" name="Zástupný symbol pro text 2"/>
          <p:cNvSpPr>
            <a:spLocks noGrp="1"/>
          </p:cNvSpPr>
          <p:nvPr>
            <p:ph type="body" sz="quarter" idx="15"/>
          </p:nvPr>
        </p:nvSpPr>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3196685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t>Stanovení Úhrady </a:t>
            </a:r>
            <a:br>
              <a:rPr lang="cs-CZ" dirty="0" smtClean="0"/>
            </a:br>
            <a:r>
              <a:rPr lang="cs-CZ" dirty="0" smtClean="0"/>
              <a:t>Kvalifikovaným odhadem </a:t>
            </a:r>
            <a:endParaRPr lang="cs-CZ" dirty="0"/>
          </a:p>
        </p:txBody>
      </p:sp>
      <p:sp>
        <p:nvSpPr>
          <p:cNvPr id="8" name="Zástupný symbol pro obsah 7"/>
          <p:cNvSpPr>
            <a:spLocks noGrp="1"/>
          </p:cNvSpPr>
          <p:nvPr>
            <p:ph idx="1"/>
          </p:nvPr>
        </p:nvSpPr>
        <p:spPr>
          <a:xfrm>
            <a:off x="588398" y="2036618"/>
            <a:ext cx="7985644" cy="4081764"/>
          </a:xfrm>
        </p:spPr>
        <p:txBody>
          <a:bodyPr>
            <a:normAutofit/>
          </a:bodyPr>
          <a:lstStyle/>
          <a:p>
            <a:r>
              <a:rPr lang="cs-CZ" dirty="0"/>
              <a:t>Nejsou-li dány důvody pro odmítnutí žádosti pro zneužití práva, neznamená to, že povinný subjekt musí před žádostí o úhradu podle § 17 </a:t>
            </a:r>
            <a:r>
              <a:rPr lang="cs-CZ" dirty="0" err="1" smtClean="0"/>
              <a:t>InfZ</a:t>
            </a:r>
            <a:r>
              <a:rPr lang="cs-CZ" dirty="0" smtClean="0"/>
              <a:t> informaci </a:t>
            </a:r>
            <a:r>
              <a:rPr lang="cs-CZ" dirty="0"/>
              <a:t>plně vyhledat a tím se vystavit riziku, že jeho vyhledávací činnost a náklady na ni vynaložené přijdou vniveč právě s ohledem na výši úhrady neakceptovatelné pro žadatele o informaci. Zákon totiž nijak nevylučuje, že žádaná úhrada bude stanovena kvalifikovaným odhadem, např. vyhledáním části žádaných informací a odhadem potřebného času a nákladů na dokončení </a:t>
            </a:r>
            <a:r>
              <a:rPr lang="cs-CZ" dirty="0" smtClean="0"/>
              <a:t>vyhledání.</a:t>
            </a:r>
          </a:p>
          <a:p>
            <a:endParaRPr lang="cs-CZ" dirty="0"/>
          </a:p>
          <a:p>
            <a:pPr marL="342900" indent="-342900">
              <a:buFont typeface="Arial" panose="020B0604020202020204" pitchFamily="34" charset="0"/>
              <a:buChar char="•"/>
            </a:pPr>
            <a:r>
              <a:rPr lang="cs-CZ" b="1" dirty="0" smtClean="0"/>
              <a:t>Judikatura</a:t>
            </a:r>
            <a:r>
              <a:rPr lang="cs-CZ" dirty="0" smtClean="0"/>
              <a:t>: I. ÚS 1083/16 ze dne 21. 5. 2019 </a:t>
            </a:r>
          </a:p>
          <a:p>
            <a:endParaRPr lang="cs-CZ" i="1" dirty="0" smtClean="0"/>
          </a:p>
          <a:p>
            <a:endParaRPr lang="cs-CZ" dirty="0"/>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3090446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Akceptovatelný </a:t>
            </a: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29</a:t>
            </a:fld>
            <a:endParaRPr lang="cs-CZ"/>
          </a:p>
        </p:txBody>
      </p:sp>
      <p:sp>
        <p:nvSpPr>
          <p:cNvPr id="4" name="Zástupný symbol pro text 3"/>
          <p:cNvSpPr>
            <a:spLocks noGrp="1"/>
          </p:cNvSpPr>
          <p:nvPr>
            <p:ph type="body" sz="quarter" idx="15"/>
          </p:nvPr>
        </p:nvSpPr>
        <p:spPr>
          <a:xfrm>
            <a:off x="290146" y="6478589"/>
            <a:ext cx="7763608" cy="365125"/>
          </a:xfrm>
        </p:spPr>
        <p:txBody>
          <a:bodyPr>
            <a:normAutofit/>
          </a:bodyPr>
          <a:lstStyle/>
          <a:p>
            <a:r>
              <a:rPr lang="cs-CZ" dirty="0" smtClean="0"/>
              <a:t>Zdroj: nález Ústavního soud </a:t>
            </a:r>
            <a:r>
              <a:rPr lang="cs-CZ" dirty="0" err="1" smtClean="0"/>
              <a:t>sp</a:t>
            </a:r>
            <a:r>
              <a:rPr lang="cs-CZ" dirty="0" smtClean="0"/>
              <a:t>. zn. III. ÚS 3339/20 ze dne 1. 7. 2021 (bod 37) </a:t>
            </a:r>
            <a:endParaRPr lang="cs-CZ" dirty="0"/>
          </a:p>
        </p:txBody>
      </p:sp>
      <p:sp>
        <p:nvSpPr>
          <p:cNvPr id="5" name="Zástupný symbol pro text 4"/>
          <p:cNvSpPr>
            <a:spLocks noGrp="1"/>
          </p:cNvSpPr>
          <p:nvPr>
            <p:ph type="body" sz="quarter" idx="16"/>
          </p:nvPr>
        </p:nvSpPr>
        <p:spPr/>
        <p:txBody>
          <a:bodyPr>
            <a:normAutofit fontScale="92500" lnSpcReduction="20000"/>
          </a:bodyPr>
          <a:lstStyle/>
          <a:p>
            <a:r>
              <a:rPr lang="cs-CZ" dirty="0" smtClean="0"/>
              <a:t>KVALIFIKOVANÝ ODHAD</a:t>
            </a:r>
            <a:endParaRPr lang="cs-CZ" dirty="0"/>
          </a:p>
        </p:txBody>
      </p:sp>
      <p:sp>
        <p:nvSpPr>
          <p:cNvPr id="6" name="Zástupný symbol pro obsah 5"/>
          <p:cNvSpPr>
            <a:spLocks noGrp="1"/>
          </p:cNvSpPr>
          <p:nvPr>
            <p:ph idx="1"/>
          </p:nvPr>
        </p:nvSpPr>
        <p:spPr>
          <a:xfrm>
            <a:off x="0" y="1678675"/>
            <a:ext cx="9144000" cy="4691645"/>
          </a:xfrm>
        </p:spPr>
        <p:txBody>
          <a:bodyPr>
            <a:noAutofit/>
          </a:bodyPr>
          <a:lstStyle/>
          <a:p>
            <a:r>
              <a:rPr lang="cs-CZ" sz="1400" b="1" dirty="0" smtClean="0"/>
              <a:t>Základem</a:t>
            </a:r>
            <a:r>
              <a:rPr lang="cs-CZ" sz="1400" dirty="0" smtClean="0"/>
              <a:t> </a:t>
            </a:r>
            <a:r>
              <a:rPr lang="cs-CZ" sz="1400" dirty="0"/>
              <a:t>pro kvalifikovaný odhad je </a:t>
            </a:r>
            <a:r>
              <a:rPr lang="cs-CZ" sz="1400" b="1" dirty="0" smtClean="0"/>
              <a:t>stanovení reprezentativního vzorku vybraných podkladů </a:t>
            </a:r>
            <a:r>
              <a:rPr lang="cs-CZ" sz="1400" dirty="0" smtClean="0"/>
              <a:t>(např. 5 spisů z 500)</a:t>
            </a:r>
            <a:r>
              <a:rPr lang="cs-CZ" sz="1400" b="1" dirty="0" smtClean="0"/>
              <a:t> + skutečný </a:t>
            </a:r>
            <a:r>
              <a:rPr lang="cs-CZ" sz="1400" b="1" dirty="0"/>
              <a:t>čas </a:t>
            </a:r>
            <a:r>
              <a:rPr lang="cs-CZ" sz="1400" dirty="0"/>
              <a:t>vynaložený na </a:t>
            </a:r>
            <a:r>
              <a:rPr lang="cs-CZ" sz="1400" dirty="0" smtClean="0"/>
              <a:t>vyhledání informací, </a:t>
            </a:r>
            <a:r>
              <a:rPr lang="cs-CZ" sz="1400" dirty="0"/>
              <a:t>který dalším přepočtem na jednotky a následným převodem na celý rozsah podkladů může posloužit jako akceptovatelný kvalifikovaný odhad. </a:t>
            </a:r>
            <a:endParaRPr lang="cs-CZ" sz="1400" dirty="0" smtClean="0"/>
          </a:p>
          <a:p>
            <a:r>
              <a:rPr lang="cs-CZ" sz="1400" dirty="0" smtClean="0"/>
              <a:t>Aby </a:t>
            </a:r>
            <a:r>
              <a:rPr lang="cs-CZ" sz="1400" dirty="0"/>
              <a:t>bylo </a:t>
            </a:r>
            <a:r>
              <a:rPr lang="cs-CZ" sz="1400" dirty="0" smtClean="0"/>
              <a:t>vyúčtování kvalifikovaného odhadu věrohodné </a:t>
            </a:r>
            <a:r>
              <a:rPr lang="cs-CZ" sz="1400" dirty="0"/>
              <a:t>a </a:t>
            </a:r>
            <a:r>
              <a:rPr lang="cs-CZ" sz="1400" dirty="0" smtClean="0"/>
              <a:t> </a:t>
            </a:r>
            <a:r>
              <a:rPr lang="cs-CZ" sz="1400" dirty="0"/>
              <a:t>přezkoumatelné, je nezbytné postup povinného subjektu náležitě </a:t>
            </a:r>
            <a:r>
              <a:rPr lang="cs-CZ" sz="1400" b="1" dirty="0"/>
              <a:t>popsat a doložit například formou úředního záznamu </a:t>
            </a:r>
            <a:r>
              <a:rPr lang="cs-CZ" sz="1400" dirty="0"/>
              <a:t>z mimořádně rozsáhlého </a:t>
            </a:r>
            <a:r>
              <a:rPr lang="cs-CZ" sz="1400" dirty="0" smtClean="0"/>
              <a:t>vyhledávání. </a:t>
            </a:r>
          </a:p>
          <a:p>
            <a:r>
              <a:rPr lang="cs-CZ" sz="1400" u="sng" dirty="0" smtClean="0"/>
              <a:t>Co by měl ÚZ obsahovat</a:t>
            </a:r>
            <a:r>
              <a:rPr lang="cs-CZ" sz="1400" dirty="0" smtClean="0"/>
              <a:t>:</a:t>
            </a:r>
          </a:p>
          <a:p>
            <a:pPr marL="342900" indent="-342900">
              <a:buFont typeface="Arial" panose="020B0604020202020204" pitchFamily="34" charset="0"/>
              <a:buChar char="•"/>
            </a:pPr>
            <a:r>
              <a:rPr lang="cs-CZ" sz="1400" dirty="0" smtClean="0"/>
              <a:t>postup </a:t>
            </a:r>
            <a:r>
              <a:rPr lang="cs-CZ" sz="1400" dirty="0"/>
              <a:t>při vyhledávání</a:t>
            </a:r>
            <a:r>
              <a:rPr lang="cs-CZ" sz="1400" dirty="0" smtClean="0"/>
              <a:t>,</a:t>
            </a:r>
          </a:p>
          <a:p>
            <a:pPr marL="342900" indent="-342900">
              <a:buFont typeface="Arial" panose="020B0604020202020204" pitchFamily="34" charset="0"/>
              <a:buChar char="•"/>
            </a:pPr>
            <a:r>
              <a:rPr lang="cs-CZ" sz="1400" dirty="0" smtClean="0"/>
              <a:t>proč </a:t>
            </a:r>
            <a:r>
              <a:rPr lang="cs-CZ" sz="1400" dirty="0"/>
              <a:t>byl zvolen právě popisovaný způsob vyhledávání, </a:t>
            </a:r>
            <a:endParaRPr lang="cs-CZ" sz="1400" dirty="0" smtClean="0"/>
          </a:p>
          <a:p>
            <a:pPr marL="342900" indent="-342900">
              <a:buFont typeface="Arial" panose="020B0604020202020204" pitchFamily="34" charset="0"/>
              <a:buChar char="•"/>
            </a:pPr>
            <a:r>
              <a:rPr lang="cs-CZ" sz="1400" dirty="0" smtClean="0"/>
              <a:t>jaký </a:t>
            </a:r>
            <a:r>
              <a:rPr lang="cs-CZ" sz="1400" dirty="0"/>
              <a:t>vzorek podkladů byl použit a jak byl určen</a:t>
            </a:r>
            <a:r>
              <a:rPr lang="cs-CZ" sz="1400" dirty="0" smtClean="0"/>
              <a:t>,</a:t>
            </a:r>
          </a:p>
          <a:p>
            <a:pPr marL="342900" indent="-342900">
              <a:buFont typeface="Arial" panose="020B0604020202020204" pitchFamily="34" charset="0"/>
              <a:buChar char="•"/>
            </a:pPr>
            <a:r>
              <a:rPr lang="cs-CZ" sz="1400" dirty="0" smtClean="0"/>
              <a:t>zda </a:t>
            </a:r>
            <a:r>
              <a:rPr lang="cs-CZ" sz="1400" dirty="0"/>
              <a:t>bylo využito informačního systému či listinných podkladů</a:t>
            </a:r>
            <a:r>
              <a:rPr lang="cs-CZ" sz="1400" dirty="0" smtClean="0"/>
              <a:t>,</a:t>
            </a:r>
          </a:p>
          <a:p>
            <a:pPr marL="342900" indent="-342900">
              <a:buFont typeface="Arial" panose="020B0604020202020204" pitchFamily="34" charset="0"/>
              <a:buChar char="•"/>
            </a:pPr>
            <a:r>
              <a:rPr lang="cs-CZ" sz="1400" dirty="0" smtClean="0"/>
              <a:t>jaké úkony musely být vykonány a jak dlouho trvaly;</a:t>
            </a:r>
          </a:p>
          <a:p>
            <a:pPr marL="342900" indent="-342900">
              <a:buFont typeface="Arial" panose="020B0604020202020204" pitchFamily="34" charset="0"/>
              <a:buChar char="•"/>
            </a:pPr>
            <a:r>
              <a:rPr lang="cs-CZ" sz="1400" dirty="0" smtClean="0"/>
              <a:t>je-li do úhrady započítána i doba na </a:t>
            </a:r>
            <a:r>
              <a:rPr lang="cs-CZ" sz="1400" dirty="0"/>
              <a:t>písemné zpracování, je vhodné přiložit již i zpracovaný soubor informací, který je v případě potřeby možné vyloučit z nahlížení. </a:t>
            </a:r>
            <a:endParaRPr lang="cs-CZ" sz="1400" dirty="0" smtClean="0"/>
          </a:p>
          <a:p>
            <a:pPr marL="342900" indent="-342900">
              <a:buFont typeface="Arial" panose="020B0604020202020204" pitchFamily="34" charset="0"/>
              <a:buChar char="•"/>
            </a:pPr>
            <a:r>
              <a:rPr lang="cs-CZ" sz="1400" dirty="0"/>
              <a:t>o</a:t>
            </a:r>
            <a:r>
              <a:rPr lang="cs-CZ" sz="1400" dirty="0" smtClean="0"/>
              <a:t>značení osoby, </a:t>
            </a:r>
            <a:r>
              <a:rPr lang="cs-CZ" sz="1400" dirty="0"/>
              <a:t>která vyhledávání prováděla</a:t>
            </a:r>
            <a:r>
              <a:rPr lang="cs-CZ" sz="1400" dirty="0" smtClean="0"/>
              <a:t>.</a:t>
            </a:r>
          </a:p>
          <a:p>
            <a:pPr marL="342900" indent="-342900">
              <a:buFont typeface="Wingdings" panose="05000000000000000000" pitchFamily="2" charset="2"/>
              <a:buChar char="Ø"/>
            </a:pPr>
            <a:r>
              <a:rPr lang="cs-CZ" sz="1400" b="1" dirty="0" smtClean="0"/>
              <a:t>Ze samotného odůvodnění </a:t>
            </a:r>
            <a:r>
              <a:rPr lang="cs-CZ" sz="1400" b="1" dirty="0"/>
              <a:t>stanovení </a:t>
            </a:r>
            <a:r>
              <a:rPr lang="cs-CZ" sz="1400" b="1" dirty="0" smtClean="0"/>
              <a:t>úhrady by mělo vyplynout </a:t>
            </a:r>
            <a:r>
              <a:rPr lang="cs-CZ" sz="1400" b="1" dirty="0"/>
              <a:t>jaké jednotlivé úkony je pro vyhledání informace nutné provést a kolik času na vyhledávání informace bude potřeba, a to v takovém rozsahu, aby bylo přezkoumatelné co do důvodnosti, účelnosti a přiměřenosti vyčíslení úhrady</a:t>
            </a:r>
            <a:r>
              <a:rPr lang="cs-CZ" sz="1400" dirty="0"/>
              <a:t>.</a:t>
            </a:r>
          </a:p>
        </p:txBody>
      </p:sp>
    </p:spTree>
    <p:extLst>
      <p:ext uri="{BB962C8B-B14F-4D97-AF65-F5344CB8AC3E}">
        <p14:creationId xmlns:p14="http://schemas.microsoft.com/office/powerpoint/2010/main" val="29110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69C7C9-F80B-43CA-943B-C3B3C76E1658}"/>
              </a:ext>
            </a:extLst>
          </p:cNvPr>
          <p:cNvSpPr>
            <a:spLocks noGrp="1"/>
          </p:cNvSpPr>
          <p:nvPr>
            <p:ph type="title"/>
          </p:nvPr>
        </p:nvSpPr>
        <p:spPr/>
        <p:txBody>
          <a:bodyPr/>
          <a:lstStyle/>
          <a:p>
            <a:pPr marL="87313"/>
            <a:r>
              <a:rPr lang="cs-CZ" dirty="0">
                <a:solidFill>
                  <a:schemeClr val="tx2"/>
                </a:solidFill>
              </a:rPr>
              <a:t>Realizace práva na informace </a:t>
            </a:r>
            <a:br>
              <a:rPr lang="cs-CZ" dirty="0">
                <a:solidFill>
                  <a:schemeClr val="tx2"/>
                </a:solidFill>
              </a:rPr>
            </a:br>
            <a:r>
              <a:rPr lang="cs-CZ" dirty="0">
                <a:solidFill>
                  <a:schemeClr val="tx2"/>
                </a:solidFill>
              </a:rPr>
              <a:t>v prostředí územních samospráv</a:t>
            </a:r>
          </a:p>
        </p:txBody>
      </p:sp>
      <p:sp>
        <p:nvSpPr>
          <p:cNvPr id="3" name="Zástupný symbol pro obsah 2">
            <a:extLst>
              <a:ext uri="{FF2B5EF4-FFF2-40B4-BE49-F238E27FC236}">
                <a16:creationId xmlns:a16="http://schemas.microsoft.com/office/drawing/2014/main" id="{E0EC4D74-1135-412D-AB8C-D3D243893EA6}"/>
              </a:ext>
            </a:extLst>
          </p:cNvPr>
          <p:cNvSpPr>
            <a:spLocks noGrp="1"/>
          </p:cNvSpPr>
          <p:nvPr>
            <p:ph idx="1"/>
          </p:nvPr>
        </p:nvSpPr>
        <p:spPr>
          <a:xfrm>
            <a:off x="143124" y="2553077"/>
            <a:ext cx="9000876" cy="3867455"/>
          </a:xfrm>
        </p:spPr>
        <p:txBody>
          <a:bodyPr/>
          <a:lstStyle/>
          <a:p>
            <a:pPr marL="342900" indent="-342900">
              <a:lnSpc>
                <a:spcPct val="80000"/>
              </a:lnSpc>
              <a:buFont typeface="Arial" charset="0"/>
              <a:buAutoNum type="arabicPeriod"/>
            </a:pPr>
            <a:r>
              <a:rPr lang="cs-CZ" dirty="0"/>
              <a:t>veřejnost na zasedání zastupitelstva </a:t>
            </a:r>
            <a:endParaRPr lang="cs-CZ" dirty="0" smtClean="0"/>
          </a:p>
          <a:p>
            <a:pPr marL="342900" indent="-342900">
              <a:lnSpc>
                <a:spcPct val="80000"/>
              </a:lnSpc>
              <a:buFont typeface="Arial" charset="0"/>
              <a:buAutoNum type="arabicPeriod"/>
            </a:pPr>
            <a:r>
              <a:rPr lang="cs-CZ" dirty="0" smtClean="0"/>
              <a:t>přímý </a:t>
            </a:r>
            <a:r>
              <a:rPr lang="cs-CZ" dirty="0"/>
              <a:t>přístup občanů </a:t>
            </a:r>
            <a:r>
              <a:rPr lang="cs-CZ" dirty="0" smtClean="0"/>
              <a:t>k </a:t>
            </a:r>
            <a:r>
              <a:rPr lang="cs-CZ" dirty="0"/>
              <a:t>dokumentům orgánů obce/kraje </a:t>
            </a:r>
          </a:p>
          <a:p>
            <a:pPr marL="342900" indent="-342900">
              <a:lnSpc>
                <a:spcPct val="80000"/>
              </a:lnSpc>
              <a:buFont typeface="Arial" charset="0"/>
              <a:buAutoNum type="arabicPeriod"/>
            </a:pPr>
            <a:r>
              <a:rPr lang="cs-CZ" dirty="0"/>
              <a:t>přímý přístup zastupitelů </a:t>
            </a:r>
            <a:r>
              <a:rPr lang="cs-CZ" dirty="0" smtClean="0"/>
              <a:t>k </a:t>
            </a:r>
            <a:r>
              <a:rPr lang="cs-CZ" dirty="0"/>
              <a:t>informacím souvisejícím s výkonem funkce zastupitele</a:t>
            </a:r>
          </a:p>
          <a:p>
            <a:pPr marL="342900" indent="-342900">
              <a:lnSpc>
                <a:spcPct val="80000"/>
              </a:lnSpc>
              <a:buFont typeface="Arial" charset="0"/>
              <a:buAutoNum type="arabicPeriod"/>
            </a:pPr>
            <a:r>
              <a:rPr lang="cs-CZ" dirty="0"/>
              <a:t>zveřejnění informace jiným způsobem v místě obvyklým </a:t>
            </a:r>
          </a:p>
          <a:p>
            <a:pPr marL="342900" indent="-342900">
              <a:lnSpc>
                <a:spcPct val="80000"/>
              </a:lnSpc>
              <a:buFont typeface="Arial" charset="0"/>
              <a:buAutoNum type="arabicPeriod"/>
            </a:pPr>
            <a:r>
              <a:rPr lang="cs-CZ" dirty="0"/>
              <a:t>poskytování informací na základě žádosti dle </a:t>
            </a:r>
            <a:r>
              <a:rPr lang="cs-CZ" dirty="0" smtClean="0"/>
              <a:t>zákona č. 106/1999 Sb.</a:t>
            </a:r>
            <a:endParaRPr lang="cs-CZ" dirty="0"/>
          </a:p>
          <a:p>
            <a:endParaRPr lang="cs-CZ" dirty="0"/>
          </a:p>
        </p:txBody>
      </p:sp>
      <p:sp>
        <p:nvSpPr>
          <p:cNvPr id="4" name="Zástupný symbol pro text 3">
            <a:extLst>
              <a:ext uri="{FF2B5EF4-FFF2-40B4-BE49-F238E27FC236}">
                <a16:creationId xmlns:a16="http://schemas.microsoft.com/office/drawing/2014/main" id="{F4841398-1C83-4B9F-9B30-54BBEB361A83}"/>
              </a:ext>
            </a:extLst>
          </p:cNvPr>
          <p:cNvSpPr>
            <a:spLocks noGrp="1"/>
          </p:cNvSpPr>
          <p:nvPr>
            <p:ph type="body" sz="quarter" idx="15"/>
          </p:nvPr>
        </p:nvSpPr>
        <p:spPr/>
        <p:txBody>
          <a:bodyPr/>
          <a:lstStyle/>
          <a:p>
            <a:r>
              <a:rPr lang="cs-CZ" dirty="0" smtClean="0"/>
              <a:t>KVOP 2023</a:t>
            </a:r>
            <a:endParaRPr lang="cs-CZ" dirty="0"/>
          </a:p>
        </p:txBody>
      </p:sp>
      <p:sp>
        <p:nvSpPr>
          <p:cNvPr id="5" name="Bublinový popisek ve tvaru obláčku 4"/>
          <p:cNvSpPr/>
          <p:nvPr/>
        </p:nvSpPr>
        <p:spPr>
          <a:xfrm>
            <a:off x="5902858" y="1204109"/>
            <a:ext cx="3241142" cy="1855962"/>
          </a:xfrm>
          <a:prstGeom prst="cloudCallout">
            <a:avLst>
              <a:gd name="adj1" fmla="val -93113"/>
              <a:gd name="adj2" fmla="val 4926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80000"/>
              </a:lnSpc>
              <a:spcBef>
                <a:spcPct val="0"/>
              </a:spcBef>
              <a:spcAft>
                <a:spcPct val="0"/>
              </a:spcAft>
            </a:pPr>
            <a:r>
              <a:rPr lang="cs-CZ" sz="1400" dirty="0" smtClean="0">
                <a:solidFill>
                  <a:schemeClr val="tx2"/>
                </a:solidFill>
              </a:rPr>
              <a:t>rozpočet/závěrečný účet</a:t>
            </a:r>
            <a:endParaRPr lang="cs-CZ" sz="1400" dirty="0">
              <a:solidFill>
                <a:schemeClr val="tx2"/>
              </a:solidFill>
            </a:endParaRPr>
          </a:p>
          <a:p>
            <a:pPr algn="ctr" fontAlgn="base">
              <a:lnSpc>
                <a:spcPct val="80000"/>
              </a:lnSpc>
              <a:spcBef>
                <a:spcPct val="0"/>
              </a:spcBef>
              <a:spcAft>
                <a:spcPct val="0"/>
              </a:spcAft>
              <a:tabLst>
                <a:tab pos="1344613" algn="l"/>
              </a:tabLst>
            </a:pPr>
            <a:r>
              <a:rPr lang="cs-CZ" sz="1400" dirty="0">
                <a:solidFill>
                  <a:schemeClr val="tx2"/>
                </a:solidFill>
              </a:rPr>
              <a:t>usnesení/zápis z jednání zastupitelstva,</a:t>
            </a:r>
          </a:p>
          <a:p>
            <a:pPr algn="ctr" fontAlgn="base">
              <a:lnSpc>
                <a:spcPct val="80000"/>
              </a:lnSpc>
              <a:spcBef>
                <a:spcPct val="0"/>
              </a:spcBef>
              <a:spcAft>
                <a:spcPct val="0"/>
              </a:spcAft>
              <a:tabLst>
                <a:tab pos="1344613" algn="l"/>
              </a:tabLst>
            </a:pPr>
            <a:r>
              <a:rPr lang="cs-CZ" sz="1400" dirty="0">
                <a:solidFill>
                  <a:schemeClr val="tx2"/>
                </a:solidFill>
              </a:rPr>
              <a:t>usnesení rady, výborů zastupitelstva a komisí rady obce</a:t>
            </a:r>
          </a:p>
        </p:txBody>
      </p:sp>
    </p:spTree>
    <p:extLst>
      <p:ext uri="{BB962C8B-B14F-4D97-AF65-F5344CB8AC3E}">
        <p14:creationId xmlns:p14="http://schemas.microsoft.com/office/powerpoint/2010/main" val="1283273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err="1"/>
              <a:t>LhůtA</a:t>
            </a:r>
            <a:r>
              <a:rPr lang="cs-CZ" dirty="0"/>
              <a:t> PRO </a:t>
            </a:r>
            <a:r>
              <a:rPr lang="cs-CZ" dirty="0" err="1"/>
              <a:t>PŘEDePSání</a:t>
            </a:r>
            <a:r>
              <a:rPr lang="cs-CZ" dirty="0"/>
              <a:t> </a:t>
            </a:r>
            <a:r>
              <a:rPr lang="cs-CZ" dirty="0" smtClean="0"/>
              <a:t>úhrady</a:t>
            </a:r>
            <a:br>
              <a:rPr lang="cs-CZ" dirty="0" smtClean="0"/>
            </a:br>
            <a:r>
              <a:rPr lang="cs-CZ" dirty="0" smtClean="0"/>
              <a:t> </a:t>
            </a:r>
            <a:r>
              <a:rPr lang="cs-CZ" dirty="0"/>
              <a:t>JE lhůtou </a:t>
            </a:r>
            <a:r>
              <a:rPr lang="cs-CZ" dirty="0" err="1"/>
              <a:t>ProcesnĚprávní</a:t>
            </a:r>
            <a:endParaRPr lang="cs-CZ" dirty="0"/>
          </a:p>
        </p:txBody>
      </p:sp>
      <p:sp>
        <p:nvSpPr>
          <p:cNvPr id="8" name="Zástupný symbol pro obsah 7"/>
          <p:cNvSpPr>
            <a:spLocks noGrp="1"/>
          </p:cNvSpPr>
          <p:nvPr>
            <p:ph idx="1"/>
          </p:nvPr>
        </p:nvSpPr>
        <p:spPr>
          <a:xfrm>
            <a:off x="821425" y="2013733"/>
            <a:ext cx="5307771" cy="4439706"/>
          </a:xfrm>
        </p:spPr>
        <p:txBody>
          <a:bodyPr>
            <a:normAutofit fontScale="92500" lnSpcReduction="20000"/>
          </a:bodyPr>
          <a:lstStyle/>
          <a:p>
            <a:r>
              <a:rPr lang="cs-CZ" dirty="0"/>
              <a:t>Postačí pokud povinný subjekt požadavek na úhradu za mimořádné vyhledávání </a:t>
            </a:r>
            <a:r>
              <a:rPr lang="cs-CZ" dirty="0" smtClean="0"/>
              <a:t>odešle </a:t>
            </a:r>
            <a:r>
              <a:rPr lang="cs-CZ" dirty="0"/>
              <a:t>poslední den lhůty pro poskytnutí informace, před faktickým poskytnutím. </a:t>
            </a:r>
            <a:endParaRPr lang="cs-CZ" dirty="0" smtClean="0"/>
          </a:p>
          <a:p>
            <a:pPr marL="342900" indent="-342900">
              <a:buFont typeface="Arial" panose="020B0604020202020204" pitchFamily="34" charset="0"/>
              <a:buChar char="•"/>
            </a:pPr>
            <a:r>
              <a:rPr lang="cs-CZ" b="1" dirty="0" smtClean="0"/>
              <a:t>Judikatura</a:t>
            </a:r>
            <a:r>
              <a:rPr lang="cs-CZ" dirty="0" smtClean="0"/>
              <a:t>: </a:t>
            </a:r>
            <a:r>
              <a:rPr lang="cs-CZ" dirty="0"/>
              <a:t>7 As 300/2016- 25 ze dne 29. 6. </a:t>
            </a:r>
            <a:r>
              <a:rPr lang="cs-CZ" dirty="0" smtClean="0"/>
              <a:t>2017</a:t>
            </a:r>
          </a:p>
          <a:p>
            <a:endParaRPr lang="cs-CZ" dirty="0" smtClean="0"/>
          </a:p>
          <a:p>
            <a:r>
              <a:rPr lang="cs-CZ" dirty="0" smtClean="0"/>
              <a:t>Obstruuje-li povinný subjekt (nepostupuje-li v</a:t>
            </a:r>
            <a:r>
              <a:rPr lang="cs-CZ" dirty="0"/>
              <a:t> souladu se zákonem a žadatele v zákonem stanovené lhůtě řádně a včas k upřesnění </a:t>
            </a:r>
            <a:r>
              <a:rPr lang="cs-CZ" dirty="0" smtClean="0"/>
              <a:t>žádosti nevyzve) a uplyne-li mu lhůta pro poskytnutí informace.  </a:t>
            </a:r>
          </a:p>
          <a:p>
            <a:pPr marL="342900" indent="-342900">
              <a:buFont typeface="Arial" panose="020B0604020202020204" pitchFamily="34" charset="0"/>
              <a:buChar char="•"/>
            </a:pPr>
            <a:r>
              <a:rPr lang="cs-CZ" b="1" dirty="0"/>
              <a:t>Judikatura</a:t>
            </a:r>
            <a:r>
              <a:rPr lang="cs-CZ" dirty="0"/>
              <a:t>: </a:t>
            </a:r>
            <a:r>
              <a:rPr lang="cs-CZ" dirty="0" smtClean="0"/>
              <a:t>8 </a:t>
            </a:r>
            <a:r>
              <a:rPr lang="cs-CZ" dirty="0"/>
              <a:t>As </a:t>
            </a:r>
            <a:r>
              <a:rPr lang="cs-CZ" dirty="0" smtClean="0"/>
              <a:t>35/2020- 38 ze dne 22. 2. 2022</a:t>
            </a:r>
            <a:endParaRPr lang="cs-CZ" dirty="0"/>
          </a:p>
          <a:p>
            <a:r>
              <a:rPr lang="cs-CZ" dirty="0" smtClean="0"/>
              <a:t> </a:t>
            </a:r>
            <a:endParaRPr lang="cs-CZ" dirty="0"/>
          </a:p>
          <a:p>
            <a:endParaRPr lang="cs-CZ" dirty="0"/>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433" y="1697037"/>
            <a:ext cx="2514600" cy="3971925"/>
          </a:xfrm>
          <a:prstGeom prst="rect">
            <a:avLst/>
          </a:prstGeom>
        </p:spPr>
      </p:pic>
    </p:spTree>
    <p:extLst>
      <p:ext uri="{BB962C8B-B14F-4D97-AF65-F5344CB8AC3E}">
        <p14:creationId xmlns:p14="http://schemas.microsoft.com/office/powerpoint/2010/main" val="1020379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a:t>Poučení o stížnosti</a:t>
            </a:r>
          </a:p>
        </p:txBody>
      </p:sp>
      <p:sp>
        <p:nvSpPr>
          <p:cNvPr id="8" name="Zástupný symbol pro obsah 7"/>
          <p:cNvSpPr>
            <a:spLocks noGrp="1"/>
          </p:cNvSpPr>
          <p:nvPr>
            <p:ph idx="1"/>
          </p:nvPr>
        </p:nvSpPr>
        <p:spPr>
          <a:xfrm>
            <a:off x="190832" y="1678676"/>
            <a:ext cx="8698726" cy="4439706"/>
          </a:xfrm>
        </p:spPr>
        <p:txBody>
          <a:bodyPr>
            <a:normAutofit lnSpcReduction="10000"/>
          </a:bodyPr>
          <a:lstStyle/>
          <a:p>
            <a:r>
              <a:rPr lang="cs-CZ" b="1" dirty="0"/>
              <a:t>Součástí oznámení o úhradě </a:t>
            </a:r>
            <a:r>
              <a:rPr lang="cs-CZ" b="1" dirty="0">
                <a:solidFill>
                  <a:srgbClr val="008276"/>
                </a:solidFill>
              </a:rPr>
              <a:t>musí být poučení o </a:t>
            </a:r>
          </a:p>
          <a:p>
            <a:pPr marL="342900" indent="-342900">
              <a:buFont typeface="Arial" panose="020B0604020202020204" pitchFamily="34" charset="0"/>
              <a:buChar char="•"/>
            </a:pPr>
            <a:r>
              <a:rPr lang="cs-CZ" b="1" dirty="0">
                <a:solidFill>
                  <a:srgbClr val="008276"/>
                </a:solidFill>
              </a:rPr>
              <a:t>možnosti podat </a:t>
            </a:r>
            <a:r>
              <a:rPr lang="cs-CZ" b="1" dirty="0"/>
              <a:t>proti požadavku úhrady nákladů za poskytnutí informace </a:t>
            </a:r>
            <a:r>
              <a:rPr lang="cs-CZ" b="1" dirty="0">
                <a:solidFill>
                  <a:srgbClr val="008276"/>
                </a:solidFill>
              </a:rPr>
              <a:t>stížnost </a:t>
            </a:r>
            <a:r>
              <a:rPr lang="cs-CZ" dirty="0"/>
              <a:t>podle § 16a odst. 1 písm. d) </a:t>
            </a:r>
            <a:r>
              <a:rPr lang="cs-CZ" dirty="0" err="1"/>
              <a:t>InfZ</a:t>
            </a:r>
            <a:r>
              <a:rPr lang="cs-CZ" dirty="0"/>
              <a:t>, </a:t>
            </a:r>
          </a:p>
          <a:p>
            <a:pPr marL="342900" indent="-342900">
              <a:buFont typeface="Arial" panose="020B0604020202020204" pitchFamily="34" charset="0"/>
              <a:buChar char="•"/>
            </a:pPr>
            <a:r>
              <a:rPr lang="cs-CZ" sz="1700" dirty="0"/>
              <a:t>v jaké lhůtě lze stížnost podat, </a:t>
            </a:r>
          </a:p>
          <a:p>
            <a:pPr marL="342900" indent="-342900">
              <a:buFont typeface="Arial" panose="020B0604020202020204" pitchFamily="34" charset="0"/>
              <a:buChar char="•"/>
            </a:pPr>
            <a:r>
              <a:rPr lang="cs-CZ" sz="1700" dirty="0"/>
              <a:t>od kterého dne se tato lhůta počítá,                                  </a:t>
            </a:r>
            <a:r>
              <a:rPr lang="cs-CZ" sz="1700" dirty="0" smtClean="0"/>
              <a:t>  </a:t>
            </a:r>
            <a:r>
              <a:rPr lang="cs-CZ" sz="1700" b="1" dirty="0">
                <a:solidFill>
                  <a:srgbClr val="FF0000"/>
                </a:solidFill>
              </a:rPr>
              <a:t>ztráta nároku na </a:t>
            </a:r>
            <a:r>
              <a:rPr lang="cs-CZ" sz="1700" b="1" dirty="0" smtClean="0">
                <a:solidFill>
                  <a:srgbClr val="FF0000"/>
                </a:solidFill>
              </a:rPr>
              <a:t>úhradu nákladů</a:t>
            </a:r>
          </a:p>
          <a:p>
            <a:pPr marL="342900" indent="-342900">
              <a:buFont typeface="Arial" panose="020B0604020202020204" pitchFamily="34" charset="0"/>
              <a:buChar char="•"/>
            </a:pPr>
            <a:r>
              <a:rPr lang="cs-CZ" sz="1700" dirty="0" smtClean="0"/>
              <a:t>který </a:t>
            </a:r>
            <a:r>
              <a:rPr lang="cs-CZ" sz="1700" dirty="0"/>
              <a:t>nadřízený orgán o ní rozhoduje,</a:t>
            </a:r>
          </a:p>
          <a:p>
            <a:pPr marL="342900" indent="-342900">
              <a:buFont typeface="Arial" panose="020B0604020202020204" pitchFamily="34" charset="0"/>
              <a:buChar char="•"/>
            </a:pPr>
            <a:r>
              <a:rPr lang="cs-CZ" sz="1700" dirty="0"/>
              <a:t>u kterého povinného subjektu se podává</a:t>
            </a:r>
            <a:r>
              <a:rPr lang="cs-CZ" sz="1600" dirty="0"/>
              <a:t>.</a:t>
            </a:r>
          </a:p>
          <a:p>
            <a:endParaRPr lang="cs-CZ" sz="1600" dirty="0"/>
          </a:p>
          <a:p>
            <a:pPr algn="just"/>
            <a:r>
              <a:rPr lang="cs-CZ" sz="1800" b="1" dirty="0" smtClean="0"/>
              <a:t>Judikatura:</a:t>
            </a:r>
            <a:r>
              <a:rPr lang="cs-CZ" sz="1800" dirty="0" smtClean="0"/>
              <a:t> </a:t>
            </a:r>
            <a:r>
              <a:rPr lang="cs-CZ" sz="1800" dirty="0"/>
              <a:t>KS HK čj. 52 A 14/2017 ze dne 27. 9. 2017: </a:t>
            </a:r>
            <a:r>
              <a:rPr lang="cs-CZ" sz="1800" i="1" dirty="0"/>
              <a:t>Soud je toho názoru, že nikoli každý nedostatek v odůvodnění znamená, že by požadovaná výše úhrady měla být snížena, nebo že by nárok na ní zanikl. Takový výklad by byl nepřiměřeně formalistický. Zcela zásadním obsahem zákonného ustanovení § 17 odst. 3 </a:t>
            </a:r>
            <a:r>
              <a:rPr lang="cs-CZ" sz="1800" i="1" dirty="0" err="1"/>
              <a:t>InfZ</a:t>
            </a:r>
            <a:r>
              <a:rPr lang="cs-CZ" sz="1800" i="1" dirty="0"/>
              <a:t> je krom informace o úhradě, poučení o možnosti podat stížnost. Absence či chybné uvedení dalších informací o opravném prostředku (lhůta, místo podání stížnosti, atd.) nemůže mít za následek to, že dojde ke ztrátě nároku na úhradu </a:t>
            </a:r>
            <a:r>
              <a:rPr lang="cs-CZ" sz="1800" i="1" smtClean="0"/>
              <a:t>nákladů.</a:t>
            </a:r>
            <a:r>
              <a:rPr lang="cs-CZ" smtClean="0"/>
              <a:t> </a:t>
            </a:r>
            <a:endParaRPr lang="cs-CZ" dirty="0"/>
          </a:p>
        </p:txBody>
      </p:sp>
      <p:sp>
        <p:nvSpPr>
          <p:cNvPr id="9" name="Zástupný symbol pro text 8"/>
          <p:cNvSpPr>
            <a:spLocks noGrp="1"/>
          </p:cNvSpPr>
          <p:nvPr>
            <p:ph type="body" sz="quarter" idx="15"/>
          </p:nvPr>
        </p:nvSpPr>
        <p:spPr/>
        <p:txBody>
          <a:bodyPr/>
          <a:lstStyle/>
          <a:p>
            <a:r>
              <a:rPr lang="cs-CZ" dirty="0" smtClean="0"/>
              <a:t>KVOP 2023</a:t>
            </a:r>
            <a:endParaRPr lang="cs-CZ" dirty="0"/>
          </a:p>
          <a:p>
            <a:endParaRPr lang="cs-CZ" dirty="0"/>
          </a:p>
        </p:txBody>
      </p:sp>
      <p:sp>
        <p:nvSpPr>
          <p:cNvPr id="11" name="Násobení 10"/>
          <p:cNvSpPr/>
          <p:nvPr/>
        </p:nvSpPr>
        <p:spPr>
          <a:xfrm>
            <a:off x="4405023" y="2775005"/>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699479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adpis 7"/>
          <p:cNvSpPr>
            <a:spLocks noGrp="1"/>
          </p:cNvSpPr>
          <p:nvPr>
            <p:ph type="title"/>
          </p:nvPr>
        </p:nvSpPr>
        <p:spPr/>
        <p:txBody>
          <a:bodyPr/>
          <a:lstStyle/>
          <a:p>
            <a:pPr marL="177800"/>
            <a:r>
              <a:rPr lang="cs-CZ" dirty="0" smtClean="0"/>
              <a:t>Kdy lze informaci odmítnout</a:t>
            </a:r>
            <a:endParaRPr lang="cs-CZ" dirty="0"/>
          </a:p>
        </p:txBody>
      </p:sp>
      <p:sp>
        <p:nvSpPr>
          <p:cNvPr id="9" name="Zástupný symbol pro obsah 8"/>
          <p:cNvSpPr>
            <a:spLocks noGrp="1"/>
          </p:cNvSpPr>
          <p:nvPr>
            <p:ph idx="1"/>
          </p:nvPr>
        </p:nvSpPr>
        <p:spPr>
          <a:xfrm>
            <a:off x="186267" y="1678675"/>
            <a:ext cx="4007698" cy="4617902"/>
          </a:xfrm>
        </p:spPr>
        <p:txBody>
          <a:bodyPr>
            <a:normAutofit fontScale="70000" lnSpcReduction="20000"/>
          </a:bodyPr>
          <a:lstStyle/>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u="sng" dirty="0">
                <a:solidFill>
                  <a:srgbClr val="FFC000"/>
                </a:solidFill>
              </a:rPr>
              <a:t>Formální omezení – zákonem</a:t>
            </a:r>
          </a:p>
          <a:p>
            <a:pPr marL="457200" indent="-457200" algn="just">
              <a:lnSpc>
                <a:spcPct val="93000"/>
              </a:lnSpc>
              <a:spcBef>
                <a:spcPts val="600"/>
              </a:spcBef>
              <a:buSzPct val="100000"/>
              <a:buAutoNum type="alphaLcPare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Hmotněprávní – </a:t>
            </a:r>
            <a:r>
              <a:rPr lang="cs-CZ" dirty="0" smtClean="0"/>
              <a:t>zákonné důvody </a:t>
            </a:r>
            <a:r>
              <a:rPr lang="cs-CZ" dirty="0"/>
              <a:t>odepření (zejm. §§ 7-11 </a:t>
            </a:r>
            <a:r>
              <a:rPr lang="cs-CZ" dirty="0" err="1" smtClean="0"/>
              <a:t>InfZ</a:t>
            </a:r>
            <a:r>
              <a:rPr lang="cs-CZ" dirty="0"/>
              <a:t>)</a:t>
            </a:r>
          </a:p>
          <a:p>
            <a:pPr marL="457200" indent="-457200" algn="just">
              <a:lnSpc>
                <a:spcPct val="93000"/>
              </a:lnSpc>
              <a:spcBef>
                <a:spcPts val="600"/>
              </a:spcBef>
              <a:buSzPct val="100000"/>
              <a:buAutoNum type="alphaLcPare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Procesní – rozhodnutí o odepření informace (§ 15 </a:t>
            </a:r>
            <a:r>
              <a:rPr lang="cs-CZ" dirty="0" err="1"/>
              <a:t>InfZ</a:t>
            </a:r>
            <a:r>
              <a:rPr lang="cs-CZ" dirty="0"/>
              <a:t>)</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u="sng" dirty="0">
                <a:solidFill>
                  <a:srgbClr val="FFC000"/>
                </a:solidFill>
              </a:rPr>
              <a:t>Materiální podmínky</a:t>
            </a:r>
            <a:endParaRPr lang="cs-CZ" b="1" dirty="0">
              <a:solidFill>
                <a:srgbClr val="FFC000"/>
              </a:solidFill>
            </a:endParaRPr>
          </a:p>
          <a:p>
            <a:pPr marL="457200" indent="-457200" algn="just">
              <a:lnSpc>
                <a:spcPct val="93000"/>
              </a:lnSpc>
              <a:spcBef>
                <a:spcPts val="600"/>
              </a:spcBef>
              <a:buSzPct val="100000"/>
              <a:buAutoNum type="alphaLcPare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t>legitimní účel </a:t>
            </a:r>
            <a:r>
              <a:rPr lang="cs-CZ" dirty="0" smtClean="0"/>
              <a:t>= ochrana </a:t>
            </a:r>
            <a:r>
              <a:rPr lang="cs-CZ" dirty="0"/>
              <a:t>jiného práva/svobody, bezpečnost státu, veřejná bezpečnost, ochrana veřejného zdraví, ochrana </a:t>
            </a:r>
            <a:r>
              <a:rPr lang="cs-CZ" dirty="0" smtClean="0"/>
              <a:t>mravnosti</a:t>
            </a:r>
            <a:endParaRPr lang="cs-CZ" dirty="0"/>
          </a:p>
          <a:p>
            <a:pPr marL="457200" indent="-457200" algn="just">
              <a:lnSpc>
                <a:spcPct val="93000"/>
              </a:lnSpc>
              <a:spcBef>
                <a:spcPts val="600"/>
              </a:spcBef>
              <a:buSzPct val="100000"/>
              <a:buFont typeface="StarSymbol" charset="0"/>
              <a:buAutoNum type="alphaLcPare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t>nezbytnost omezení </a:t>
            </a:r>
            <a:r>
              <a:rPr lang="cs-CZ" dirty="0" smtClean="0"/>
              <a:t>= nelze </a:t>
            </a:r>
            <a:r>
              <a:rPr lang="cs-CZ" dirty="0"/>
              <a:t>účelu dosáhnout </a:t>
            </a:r>
            <a:r>
              <a:rPr lang="cs-CZ" dirty="0" smtClean="0"/>
              <a:t>jinak</a:t>
            </a:r>
            <a:endParaRPr lang="cs-CZ" dirty="0"/>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u="sng" dirty="0">
                <a:solidFill>
                  <a:srgbClr val="FFC000"/>
                </a:solidFill>
              </a:rPr>
              <a:t>Omezení vykládat restriktivně </a:t>
            </a:r>
            <a:endParaRPr lang="cs-CZ" b="1" u="sng" dirty="0" smtClean="0">
              <a:solidFill>
                <a:srgbClr val="FFC000"/>
              </a:solidFill>
            </a:endParaRP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a:t>
            </a:r>
            <a:r>
              <a:rPr lang="cs-CZ" dirty="0"/>
              <a:t>čl. 4 odst. 4 Listiny, § 12 </a:t>
            </a:r>
            <a:r>
              <a:rPr lang="cs-CZ" dirty="0" err="1"/>
              <a:t>InfZ</a:t>
            </a:r>
            <a:r>
              <a:rPr lang="cs-CZ" dirty="0" smtClean="0"/>
              <a:t>) - </a:t>
            </a:r>
            <a:r>
              <a:rPr lang="cs-CZ" dirty="0"/>
              <a:t>zákaz zneužití omezení k jinému než stanovenému účelu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p>
          <a:p>
            <a:pPr marL="342900" indent="-342900" algn="just">
              <a:lnSpc>
                <a:spcPct val="93000"/>
              </a:lnSpc>
              <a:spcBef>
                <a:spcPts val="60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t> Judikatura</a:t>
            </a:r>
            <a:r>
              <a:rPr lang="cs-CZ" dirty="0"/>
              <a:t>: čj. 3 </a:t>
            </a:r>
            <a:r>
              <a:rPr lang="cs-CZ" dirty="0" err="1"/>
              <a:t>Ads</a:t>
            </a:r>
            <a:r>
              <a:rPr lang="cs-CZ" dirty="0"/>
              <a:t> 33/2006, </a:t>
            </a:r>
          </a:p>
          <a:p>
            <a:pPr marL="355600" algn="just">
              <a:lnSpc>
                <a:spcPct val="93000"/>
              </a:lnSpc>
              <a:spcBef>
                <a:spcPts val="600"/>
              </a:spcBef>
              <a:buSzPct val="100000"/>
              <a:tabLst>
                <a:tab pos="35560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5 A 119/2001</a:t>
            </a:r>
            <a:r>
              <a:rPr lang="cs-CZ" dirty="0"/>
              <a:t>, 6 As 18/2009 aj.</a:t>
            </a:r>
          </a:p>
          <a:p>
            <a:endParaRPr lang="cs-CZ" dirty="0"/>
          </a:p>
        </p:txBody>
      </p:sp>
      <p:sp>
        <p:nvSpPr>
          <p:cNvPr id="5" name="Zástupný symbol pro číslo snímku 4"/>
          <p:cNvSpPr>
            <a:spLocks noGrp="1"/>
          </p:cNvSpPr>
          <p:nvPr>
            <p:ph type="sldNum" sz="quarter" idx="12"/>
          </p:nvPr>
        </p:nvSpPr>
        <p:spPr/>
        <p:txBody>
          <a:bodyPr/>
          <a:lstStyle/>
          <a:p>
            <a:fld id="{D83BD07D-5885-48DF-B570-0C7EF7FA7CBC}" type="slidenum">
              <a:rPr lang="cs-CZ" smtClean="0"/>
              <a:pPr/>
              <a:t>32</a:t>
            </a:fld>
            <a:endParaRPr lang="cs-CZ"/>
          </a:p>
        </p:txBody>
      </p:sp>
      <p:sp>
        <p:nvSpPr>
          <p:cNvPr id="10" name="Zástupný symbol pro text 9"/>
          <p:cNvSpPr>
            <a:spLocks noGrp="1"/>
          </p:cNvSpPr>
          <p:nvPr>
            <p:ph type="body" sz="quarter" idx="14"/>
          </p:nvPr>
        </p:nvSpPr>
        <p:spPr>
          <a:xfrm>
            <a:off x="4140200" y="5845248"/>
            <a:ext cx="5003799" cy="451329"/>
          </a:xfrm>
        </p:spPr>
        <p:txBody>
          <a:bodyPr>
            <a:normAutofit fontScale="92500"/>
          </a:bodyPr>
          <a:lstStyle/>
          <a:p>
            <a:r>
              <a:rPr lang="cs-CZ" dirty="0" smtClean="0"/>
              <a:t>Co má veřejnost právo vědět? Které informace lze odmítnout?</a:t>
            </a:r>
            <a:endParaRPr lang="cs-CZ"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12" name="Zástupný symbol pro text 11"/>
          <p:cNvSpPr>
            <a:spLocks noGrp="1"/>
          </p:cNvSpPr>
          <p:nvPr>
            <p:ph type="body" sz="quarter" idx="16"/>
          </p:nvPr>
        </p:nvSpPr>
        <p:spPr>
          <a:xfrm>
            <a:off x="177800" y="965200"/>
            <a:ext cx="6841067" cy="311688"/>
          </a:xfrm>
        </p:spPr>
        <p:txBody>
          <a:bodyPr>
            <a:normAutofit fontScale="55000" lnSpcReduction="20000"/>
          </a:bodyPr>
          <a:lstStyle/>
          <a:p>
            <a:r>
              <a:rPr lang="cs-CZ" dirty="0">
                <a:solidFill>
                  <a:schemeClr val="tx2"/>
                </a:solidFill>
              </a:rPr>
              <a:t>a</a:t>
            </a:r>
            <a:r>
              <a:rPr lang="cs-CZ" dirty="0" smtClean="0">
                <a:solidFill>
                  <a:schemeClr val="tx2"/>
                </a:solidFill>
              </a:rPr>
              <a:t>neb ústavněprávní </a:t>
            </a:r>
            <a:r>
              <a:rPr lang="cs-CZ" dirty="0">
                <a:solidFill>
                  <a:schemeClr val="tx2"/>
                </a:solidFill>
              </a:rPr>
              <a:t>limity práva na </a:t>
            </a:r>
            <a:r>
              <a:rPr lang="cs-CZ" dirty="0" smtClean="0">
                <a:solidFill>
                  <a:schemeClr val="tx2"/>
                </a:solidFill>
              </a:rPr>
              <a:t>informace a </a:t>
            </a:r>
            <a:r>
              <a:rPr lang="cs-CZ" dirty="0">
                <a:solidFill>
                  <a:schemeClr val="tx2"/>
                </a:solidFill>
              </a:rPr>
              <a:t>jejich zákonné provedení</a:t>
            </a:r>
          </a:p>
        </p:txBody>
      </p:sp>
      <p:pic>
        <p:nvPicPr>
          <p:cNvPr id="18" name="Zástupný symbol pro obrázek 17"/>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1346" r="1346"/>
          <a:stretch>
            <a:fillRect/>
          </a:stretch>
        </p:blipFill>
        <p:spPr/>
      </p:pic>
    </p:spTree>
    <p:extLst>
      <p:ext uri="{BB962C8B-B14F-4D97-AF65-F5344CB8AC3E}">
        <p14:creationId xmlns:p14="http://schemas.microsoft.com/office/powerpoint/2010/main" val="672412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lstStyle/>
          <a:p>
            <a:r>
              <a:rPr lang="cs-CZ" dirty="0" smtClean="0"/>
              <a:t>TEST Proporcionality</a:t>
            </a:r>
            <a:endParaRPr lang="cs-CZ" dirty="0"/>
          </a:p>
        </p:txBody>
      </p:sp>
      <p:sp>
        <p:nvSpPr>
          <p:cNvPr id="10" name="Zástupný symbol pro obsah 9"/>
          <p:cNvSpPr>
            <a:spLocks noGrp="1"/>
          </p:cNvSpPr>
          <p:nvPr>
            <p:ph idx="1"/>
          </p:nvPr>
        </p:nvSpPr>
        <p:spPr>
          <a:xfrm>
            <a:off x="482600" y="1678676"/>
            <a:ext cx="8397631" cy="4439706"/>
          </a:xfrm>
        </p:spPr>
        <p:txBody>
          <a:bodyPr>
            <a:normAutofit fontScale="92500"/>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4400" dirty="0"/>
              <a:t>Povinnost</a:t>
            </a:r>
            <a:r>
              <a:rPr lang="cs-CZ" dirty="0"/>
              <a:t> </a:t>
            </a:r>
            <a:r>
              <a:rPr lang="cs-CZ" dirty="0">
                <a:solidFill>
                  <a:srgbClr val="000000"/>
                </a:solidFill>
              </a:rPr>
              <a:t>povinného subjektu </a:t>
            </a:r>
            <a:r>
              <a:rPr lang="cs-CZ" sz="4000" dirty="0"/>
              <a:t>poměřovat</a:t>
            </a:r>
            <a:r>
              <a:rPr lang="cs-CZ" dirty="0">
                <a:solidFill>
                  <a:srgbClr val="000000"/>
                </a:solidFill>
              </a:rPr>
              <a:t> se zřetelem ke konkrétním okolnostem případu při zvažování jakéhokoliv omezení přístupu k určité informaci </a:t>
            </a:r>
            <a:r>
              <a:rPr lang="cs-CZ" b="1" dirty="0">
                <a:solidFill>
                  <a:srgbClr val="000000"/>
                </a:solidFill>
              </a:rPr>
              <a:t>na jedné straně </a:t>
            </a:r>
            <a:r>
              <a:rPr lang="cs-CZ" sz="4000" dirty="0">
                <a:solidFill>
                  <a:srgbClr val="FFC000"/>
                </a:solidFill>
              </a:rPr>
              <a:t>povahu</a:t>
            </a:r>
            <a:r>
              <a:rPr lang="cs-CZ" dirty="0">
                <a:solidFill>
                  <a:srgbClr val="000000"/>
                </a:solidFill>
              </a:rPr>
              <a:t> této </a:t>
            </a:r>
            <a:r>
              <a:rPr lang="cs-CZ" sz="4000" dirty="0">
                <a:solidFill>
                  <a:srgbClr val="FFC000"/>
                </a:solidFill>
              </a:rPr>
              <a:t>informace</a:t>
            </a:r>
            <a:r>
              <a:rPr lang="cs-CZ" dirty="0">
                <a:solidFill>
                  <a:srgbClr val="000000"/>
                </a:solidFill>
              </a:rPr>
              <a:t> a </a:t>
            </a:r>
            <a:r>
              <a:rPr lang="cs-CZ" sz="4000" dirty="0">
                <a:solidFill>
                  <a:srgbClr val="92D050"/>
                </a:solidFill>
              </a:rPr>
              <a:t>veřejný zájem na jejím poskytnutí</a:t>
            </a:r>
            <a:r>
              <a:rPr lang="cs-CZ" sz="4000" dirty="0">
                <a:solidFill>
                  <a:srgbClr val="000000"/>
                </a:solidFill>
              </a:rPr>
              <a:t> </a:t>
            </a:r>
            <a:r>
              <a:rPr lang="cs-CZ" dirty="0">
                <a:solidFill>
                  <a:srgbClr val="000000"/>
                </a:solidFill>
              </a:rPr>
              <a:t>a </a:t>
            </a:r>
            <a:r>
              <a:rPr lang="cs-CZ" b="1" dirty="0">
                <a:solidFill>
                  <a:srgbClr val="000000"/>
                </a:solidFill>
              </a:rPr>
              <a:t>na druhé straně </a:t>
            </a:r>
            <a:r>
              <a:rPr lang="cs-CZ" sz="4000" dirty="0">
                <a:solidFill>
                  <a:srgbClr val="FF0000"/>
                </a:solidFill>
              </a:rPr>
              <a:t>důvod</a:t>
            </a:r>
            <a:r>
              <a:rPr lang="cs-CZ" dirty="0">
                <a:solidFill>
                  <a:srgbClr val="000000"/>
                </a:solidFill>
              </a:rPr>
              <a:t>, pro který je nutné tuto informaci </a:t>
            </a:r>
            <a:r>
              <a:rPr lang="cs-CZ" sz="4000" dirty="0">
                <a:solidFill>
                  <a:srgbClr val="FF0000"/>
                </a:solidFill>
              </a:rPr>
              <a:t>chránit a neposkytnout</a:t>
            </a:r>
            <a:r>
              <a:rPr lang="cs-CZ" sz="4000" dirty="0">
                <a:solidFill>
                  <a:srgbClr val="000000"/>
                </a:solidFill>
              </a:rPr>
              <a:t>.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4000" dirty="0">
              <a:solidFill>
                <a:srgbClr val="000000"/>
              </a:solidFill>
            </a:endParaRPr>
          </a:p>
          <a:p>
            <a:pPr algn="just">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1900" b="1" dirty="0">
                <a:solidFill>
                  <a:srgbClr val="000000"/>
                </a:solidFill>
              </a:rPr>
              <a:t>Judikatura</a:t>
            </a:r>
            <a:r>
              <a:rPr lang="cs-CZ" sz="1900" dirty="0">
                <a:solidFill>
                  <a:srgbClr val="000000"/>
                </a:solidFill>
              </a:rPr>
              <a:t>:</a:t>
            </a:r>
            <a:r>
              <a:rPr lang="cs-CZ" dirty="0">
                <a:solidFill>
                  <a:srgbClr val="000000"/>
                </a:solidFill>
              </a:rPr>
              <a:t> </a:t>
            </a:r>
            <a:r>
              <a:rPr lang="cs-CZ" sz="1900" dirty="0">
                <a:solidFill>
                  <a:srgbClr val="000000"/>
                </a:solidFill>
              </a:rPr>
              <a:t>IV. ÚS 157/97 ze dne 9. 2. 1998, </a:t>
            </a:r>
            <a:r>
              <a:rPr lang="cs-CZ" sz="1900" dirty="0" err="1">
                <a:solidFill>
                  <a:srgbClr val="000000"/>
                </a:solidFill>
              </a:rPr>
              <a:t>Pl</a:t>
            </a:r>
            <a:r>
              <a:rPr lang="cs-CZ" sz="1900" dirty="0">
                <a:solidFill>
                  <a:srgbClr val="000000"/>
                </a:solidFill>
              </a:rPr>
              <a:t>. ÚS 3/02 ze dne 13. 8. 2002, I. ÚS 517/10 ze dne 15. 11. 2010</a:t>
            </a:r>
            <a:r>
              <a:rPr lang="cs-CZ" sz="1900" dirty="0" smtClean="0">
                <a:solidFill>
                  <a:srgbClr val="000000"/>
                </a:solidFill>
              </a:rPr>
              <a:t>.</a:t>
            </a:r>
            <a:endParaRPr lang="cs-CZ" sz="1900" dirty="0">
              <a:solidFill>
                <a:srgbClr val="000000"/>
              </a:solidFill>
            </a:endParaRPr>
          </a:p>
          <a:p>
            <a:endParaRPr lang="cs-CZ" dirty="0"/>
          </a:p>
          <a:p>
            <a:endParaRPr lang="cs-CZ"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3929621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fontScale="90000"/>
          </a:bodyPr>
          <a:lstStyle/>
          <a:p>
            <a:r>
              <a:rPr lang="cs-CZ" dirty="0" smtClean="0"/>
              <a:t/>
            </a:r>
            <a:br>
              <a:rPr lang="cs-CZ" dirty="0" smtClean="0"/>
            </a:br>
            <a:r>
              <a:rPr lang="cs-CZ" dirty="0" smtClean="0"/>
              <a:t>Právo na informace </a:t>
            </a:r>
            <a:br>
              <a:rPr lang="cs-CZ" dirty="0" smtClean="0"/>
            </a:br>
            <a:r>
              <a:rPr lang="cs-CZ" dirty="0" smtClean="0"/>
              <a:t> a Ochrana soukromí</a:t>
            </a:r>
            <a:br>
              <a:rPr lang="cs-CZ" dirty="0" smtClean="0"/>
            </a:br>
            <a:endParaRPr lang="cs-CZ" dirty="0"/>
          </a:p>
        </p:txBody>
      </p:sp>
      <p:sp>
        <p:nvSpPr>
          <p:cNvPr id="10" name="Zástupný symbol pro obsah 9"/>
          <p:cNvSpPr>
            <a:spLocks noGrp="1"/>
          </p:cNvSpPr>
          <p:nvPr>
            <p:ph idx="1"/>
          </p:nvPr>
        </p:nvSpPr>
        <p:spPr>
          <a:xfrm>
            <a:off x="1" y="1751104"/>
            <a:ext cx="9144000" cy="4439706"/>
          </a:xfrm>
        </p:spPr>
        <p:txBody>
          <a:bodyPr>
            <a:normAutofit fontScale="70000" lnSpcReduction="20000"/>
          </a:bodyPr>
          <a:lstStyle/>
          <a:p>
            <a:pPr marL="2065338" indent="-2065338">
              <a:lnSpc>
                <a:spcPct val="93000"/>
              </a:lnSpc>
              <a:tabLst>
                <a:tab pos="447675" algn="l"/>
                <a:tab pos="896938" algn="l"/>
                <a:tab pos="1346200" algn="l"/>
                <a:tab pos="1795463" algn="l"/>
                <a:tab pos="2244725" algn="l"/>
                <a:tab pos="2776538" algn="l"/>
                <a:tab pos="367506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5100" dirty="0" smtClean="0">
                <a:solidFill>
                  <a:srgbClr val="000000"/>
                </a:solidFill>
              </a:rPr>
              <a:t>   </a:t>
            </a:r>
            <a:r>
              <a:rPr lang="cs-CZ" sz="3400" dirty="0" smtClean="0">
                <a:solidFill>
                  <a:srgbClr val="000000"/>
                </a:solidFill>
              </a:rPr>
              <a:t>článek </a:t>
            </a:r>
            <a:r>
              <a:rPr lang="cs-CZ" sz="3400" dirty="0">
                <a:solidFill>
                  <a:srgbClr val="000000"/>
                </a:solidFill>
              </a:rPr>
              <a:t>17 </a:t>
            </a:r>
            <a:r>
              <a:rPr lang="cs-CZ" sz="3400" dirty="0" smtClean="0">
                <a:solidFill>
                  <a:srgbClr val="000000"/>
                </a:solidFill>
              </a:rPr>
              <a:t>Listiny                                 článek </a:t>
            </a:r>
            <a:r>
              <a:rPr lang="cs-CZ" sz="3400" dirty="0">
                <a:solidFill>
                  <a:srgbClr val="000000"/>
                </a:solidFill>
              </a:rPr>
              <a:t>7 a 10 </a:t>
            </a:r>
            <a:r>
              <a:rPr lang="cs-CZ" sz="3400" dirty="0" smtClean="0">
                <a:solidFill>
                  <a:srgbClr val="000000"/>
                </a:solidFill>
              </a:rPr>
              <a:t>Listiny</a:t>
            </a:r>
            <a:endParaRPr lang="cs-CZ" sz="3400" dirty="0">
              <a:solidFill>
                <a:srgbClr val="000000"/>
              </a:solidFill>
            </a:endParaRPr>
          </a:p>
          <a:p>
            <a:pPr algn="just">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5100" dirty="0">
              <a:solidFill>
                <a:srgbClr val="000000"/>
              </a:solidFill>
            </a:endParaRPr>
          </a:p>
          <a:p>
            <a:pPr algn="just">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1100" dirty="0">
                <a:solidFill>
                  <a:srgbClr val="000000"/>
                </a:solidFill>
              </a:rPr>
              <a:t>					</a:t>
            </a:r>
          </a:p>
          <a:p>
            <a:pPr algn="just">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1100" dirty="0">
              <a:solidFill>
                <a:srgbClr val="000000"/>
              </a:solidFill>
            </a:endParaRPr>
          </a:p>
          <a:p>
            <a:pPr algn="ct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1100" dirty="0">
              <a:solidFill>
                <a:srgbClr val="000000"/>
              </a:solidFill>
            </a:endParaRPr>
          </a:p>
          <a:p>
            <a:pPr algn="ct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1100" dirty="0">
              <a:solidFill>
                <a:srgbClr val="000000"/>
              </a:solidFill>
            </a:endParaRPr>
          </a:p>
          <a:p>
            <a:pPr marL="342900" lvl="1" indent="0">
              <a:lnSpc>
                <a:spcPct val="93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900" dirty="0" smtClean="0">
                <a:solidFill>
                  <a:srgbClr val="008276"/>
                </a:solidFill>
              </a:rPr>
              <a:t>                                           § </a:t>
            </a:r>
            <a:r>
              <a:rPr lang="cs-CZ" sz="2900" dirty="0">
                <a:solidFill>
                  <a:srgbClr val="008276"/>
                </a:solidFill>
              </a:rPr>
              <a:t>8a + § 8b +§8c </a:t>
            </a:r>
            <a:r>
              <a:rPr lang="cs-CZ" sz="2900" dirty="0" err="1">
                <a:solidFill>
                  <a:srgbClr val="008276"/>
                </a:solidFill>
              </a:rPr>
              <a:t>InfZ</a:t>
            </a:r>
            <a:r>
              <a:rPr lang="cs-CZ" sz="2900" dirty="0">
                <a:solidFill>
                  <a:srgbClr val="008276"/>
                </a:solidFill>
              </a:rPr>
              <a:t> </a:t>
            </a:r>
            <a:r>
              <a:rPr lang="cs-CZ" sz="2900" dirty="0" smtClean="0">
                <a:solidFill>
                  <a:srgbClr val="000000"/>
                </a:solidFill>
              </a:rPr>
              <a:t>                        </a:t>
            </a:r>
            <a:endParaRPr lang="cs-CZ" sz="2900" dirty="0">
              <a:solidFill>
                <a:srgbClr val="000000"/>
              </a:solidFill>
            </a:endParaRPr>
          </a:p>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3200" dirty="0" smtClean="0">
                <a:solidFill>
                  <a:srgbClr val="000000"/>
                </a:solidFill>
              </a:rPr>
              <a:t>                                                </a:t>
            </a:r>
            <a:endParaRPr lang="cs-CZ" sz="3200" dirty="0" smtClean="0">
              <a:solidFill>
                <a:srgbClr val="008276"/>
              </a:solidFill>
            </a:endParaRPr>
          </a:p>
          <a:p>
            <a:pPr marL="457200" indent="-457200">
              <a:lnSpc>
                <a:spcPct val="93000"/>
              </a:lnSpc>
              <a:buFont typeface="Wingdings" panose="05000000000000000000"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900" dirty="0" smtClean="0">
                <a:solidFill>
                  <a:srgbClr val="000000"/>
                </a:solidFill>
              </a:rPr>
              <a:t>osobní </a:t>
            </a:r>
            <a:r>
              <a:rPr lang="cs-CZ" sz="2900" dirty="0">
                <a:solidFill>
                  <a:srgbClr val="000000"/>
                </a:solidFill>
              </a:rPr>
              <a:t>údaje: </a:t>
            </a:r>
            <a:r>
              <a:rPr lang="cs-CZ" sz="2900" b="1" dirty="0" smtClean="0">
                <a:solidFill>
                  <a:srgbClr val="000000"/>
                </a:solidFill>
              </a:rPr>
              <a:t>GDPR</a:t>
            </a:r>
            <a:r>
              <a:rPr lang="cs-CZ" sz="2900" dirty="0" smtClean="0">
                <a:solidFill>
                  <a:srgbClr val="000000"/>
                </a:solidFill>
              </a:rPr>
              <a:t> + zákon č. 110/2019 Sb., o zpracování osobních údajů</a:t>
            </a:r>
          </a:p>
          <a:p>
            <a:pPr marL="457200" indent="-457200">
              <a:lnSpc>
                <a:spcPct val="93000"/>
              </a:lnSpc>
              <a:buFont typeface="Wingdings" panose="05000000000000000000" pitchFamily="2" charset="2"/>
              <a:buChar char="Ø"/>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900" dirty="0" smtClean="0">
                <a:solidFill>
                  <a:srgbClr val="000000"/>
                </a:solidFill>
              </a:rPr>
              <a:t>ostatní </a:t>
            </a:r>
            <a:r>
              <a:rPr lang="cs-CZ" sz="2900" dirty="0">
                <a:solidFill>
                  <a:srgbClr val="000000"/>
                </a:solidFill>
              </a:rPr>
              <a:t>informace týkající se osobnosti, projevů osobní povahy, soukromí fyzické </a:t>
            </a:r>
            <a:r>
              <a:rPr lang="cs-CZ" sz="2900" dirty="0" smtClean="0">
                <a:solidFill>
                  <a:srgbClr val="000000"/>
                </a:solidFill>
              </a:rPr>
              <a:t>osoby: </a:t>
            </a:r>
            <a:r>
              <a:rPr lang="cs-CZ" sz="2900" b="1" dirty="0">
                <a:solidFill>
                  <a:srgbClr val="000000"/>
                </a:solidFill>
              </a:rPr>
              <a:t>občanský zákoník </a:t>
            </a:r>
          </a:p>
          <a:p>
            <a:endParaRPr lang="cs-CZ" sz="2900" dirty="0"/>
          </a:p>
          <a:p>
            <a:pPr marL="457200" indent="-457200">
              <a:buFont typeface="Wingdings" panose="05000000000000000000" pitchFamily="2" charset="2"/>
              <a:buChar char="Ø"/>
            </a:pPr>
            <a:r>
              <a:rPr lang="cs-CZ" sz="2900" dirty="0" smtClean="0">
                <a:solidFill>
                  <a:srgbClr val="000000"/>
                </a:solidFill>
              </a:rPr>
              <a:t>osobní údaje </a:t>
            </a:r>
            <a:r>
              <a:rPr lang="cs-CZ" sz="2900" dirty="0">
                <a:solidFill>
                  <a:srgbClr val="000000"/>
                </a:solidFill>
              </a:rPr>
              <a:t>o veřejně činných </a:t>
            </a:r>
            <a:r>
              <a:rPr lang="cs-CZ" sz="2900" dirty="0" smtClean="0">
                <a:solidFill>
                  <a:srgbClr val="000000"/>
                </a:solidFill>
              </a:rPr>
              <a:t>osobách, funkcionářích a zaměstnancích VS</a:t>
            </a:r>
          </a:p>
          <a:p>
            <a:pPr marL="457200" indent="-457200">
              <a:buFont typeface="Wingdings" panose="05000000000000000000" pitchFamily="2" charset="2"/>
              <a:buChar char="Ø"/>
            </a:pPr>
            <a:r>
              <a:rPr lang="cs-CZ" sz="2900" dirty="0" smtClean="0">
                <a:solidFill>
                  <a:srgbClr val="000000"/>
                </a:solidFill>
              </a:rPr>
              <a:t>osobní </a:t>
            </a:r>
            <a:r>
              <a:rPr lang="cs-CZ" sz="2900" dirty="0">
                <a:solidFill>
                  <a:srgbClr val="000000"/>
                </a:solidFill>
              </a:rPr>
              <a:t>údaje o příjemcích veřejných prostředků (o příjmech)</a:t>
            </a:r>
          </a:p>
          <a:p>
            <a:endParaRPr lang="cs-CZ" sz="2900"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
        <p:nvSpPr>
          <p:cNvPr id="2" name="Šipka dolů 1"/>
          <p:cNvSpPr/>
          <p:nvPr/>
        </p:nvSpPr>
        <p:spPr>
          <a:xfrm>
            <a:off x="3410545" y="2749887"/>
            <a:ext cx="484632" cy="547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ásobení 2"/>
          <p:cNvSpPr/>
          <p:nvPr/>
        </p:nvSpPr>
        <p:spPr>
          <a:xfrm>
            <a:off x="3195661" y="1451420"/>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Plus 4"/>
          <p:cNvSpPr/>
          <p:nvPr/>
        </p:nvSpPr>
        <p:spPr>
          <a:xfrm>
            <a:off x="3410546" y="4715939"/>
            <a:ext cx="699516" cy="59461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191761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r>
              <a:rPr lang="cs-CZ" dirty="0" smtClean="0"/>
              <a:t/>
            </a:r>
            <a:br>
              <a:rPr lang="cs-CZ" dirty="0" smtClean="0"/>
            </a:br>
            <a:r>
              <a:rPr lang="cs-CZ" dirty="0"/>
              <a:t>Poskytování osobních údajů</a:t>
            </a:r>
            <a:r>
              <a:rPr lang="cs-CZ" dirty="0" smtClean="0"/>
              <a:t/>
            </a:r>
            <a:br>
              <a:rPr lang="cs-CZ" dirty="0" smtClean="0"/>
            </a:br>
            <a:r>
              <a:rPr lang="cs-CZ" dirty="0" smtClean="0"/>
              <a:t>základní pojmy</a:t>
            </a:r>
            <a:endParaRPr lang="cs-CZ" dirty="0"/>
          </a:p>
        </p:txBody>
      </p:sp>
      <p:sp>
        <p:nvSpPr>
          <p:cNvPr id="10" name="Zástupný symbol pro obsah 9"/>
          <p:cNvSpPr>
            <a:spLocks noGrp="1"/>
          </p:cNvSpPr>
          <p:nvPr>
            <p:ph idx="1"/>
          </p:nvPr>
        </p:nvSpPr>
        <p:spPr>
          <a:xfrm>
            <a:off x="482600" y="1862666"/>
            <a:ext cx="8091441" cy="4255715"/>
          </a:xfrm>
        </p:spPr>
        <p:txBody>
          <a:bodyPr>
            <a:normAutofit/>
          </a:bodyPr>
          <a:lstStyle/>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Čl. 2- působnost GDPR- zcela nebo zčásti automatizované zpracování, neautomatizované – osobní OÚ obsažené v evidenci/do ní mají být zařazeny</a:t>
            </a:r>
            <a:endParaRPr lang="cs-CZ" dirty="0"/>
          </a:p>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solidFill>
                  <a:srgbClr val="000000"/>
                </a:solidFill>
              </a:rPr>
              <a:t>Čl. 4/1 GDPR –„</a:t>
            </a:r>
            <a:r>
              <a:rPr lang="cs-CZ" dirty="0">
                <a:solidFill>
                  <a:srgbClr val="000000"/>
                </a:solidFill>
              </a:rPr>
              <a:t>osobní údaj“ </a:t>
            </a:r>
            <a:r>
              <a:rPr lang="cs-CZ" dirty="0"/>
              <a:t>(=</a:t>
            </a:r>
            <a:r>
              <a:rPr lang="cs-CZ" dirty="0">
                <a:solidFill>
                  <a:srgbClr val="008276"/>
                </a:solidFill>
              </a:rPr>
              <a:t>informace</a:t>
            </a:r>
            <a:r>
              <a:rPr lang="cs-CZ" dirty="0" smtClean="0"/>
              <a:t>)</a:t>
            </a:r>
          </a:p>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Čl. 4/1 GDPR – „subjekt údajů“ (=FO)</a:t>
            </a:r>
            <a:endParaRPr lang="cs-CZ" dirty="0"/>
          </a:p>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solidFill>
                  <a:srgbClr val="000000"/>
                </a:solidFill>
              </a:rPr>
              <a:t>Čl. 4 /2 GDPR - </a:t>
            </a:r>
            <a:r>
              <a:rPr lang="cs-CZ" dirty="0">
                <a:solidFill>
                  <a:srgbClr val="000000"/>
                </a:solidFill>
              </a:rPr>
              <a:t>„zpracování osobních údajů“ </a:t>
            </a:r>
            <a:r>
              <a:rPr lang="cs-CZ" dirty="0"/>
              <a:t>(=</a:t>
            </a:r>
            <a:r>
              <a:rPr lang="cs-CZ" dirty="0" smtClean="0">
                <a:solidFill>
                  <a:srgbClr val="008276"/>
                </a:solidFill>
              </a:rPr>
              <a:t>poskytování+ zveřejňování informací</a:t>
            </a:r>
            <a:r>
              <a:rPr lang="cs-CZ" dirty="0" smtClean="0"/>
              <a:t>)</a:t>
            </a:r>
            <a:r>
              <a:rPr lang="cs-CZ" dirty="0" smtClean="0">
                <a:solidFill>
                  <a:srgbClr val="000000"/>
                </a:solidFill>
              </a:rPr>
              <a:t> </a:t>
            </a:r>
            <a:endParaRPr lang="cs-CZ" dirty="0">
              <a:solidFill>
                <a:srgbClr val="000000"/>
              </a:solidFill>
            </a:endParaRPr>
          </a:p>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solidFill>
                  <a:srgbClr val="000000"/>
                </a:solidFill>
              </a:rPr>
              <a:t>Čl. 4/7 GDPR - </a:t>
            </a:r>
            <a:r>
              <a:rPr lang="cs-CZ" dirty="0">
                <a:solidFill>
                  <a:srgbClr val="000000"/>
                </a:solidFill>
              </a:rPr>
              <a:t>„správce osobních údajů“ </a:t>
            </a:r>
            <a:r>
              <a:rPr lang="cs-CZ" dirty="0"/>
              <a:t>(=</a:t>
            </a:r>
            <a:r>
              <a:rPr lang="cs-CZ" dirty="0">
                <a:solidFill>
                  <a:srgbClr val="008276"/>
                </a:solidFill>
              </a:rPr>
              <a:t>povinný subjekt</a:t>
            </a:r>
            <a:r>
              <a:rPr lang="cs-CZ" dirty="0"/>
              <a:t>)</a:t>
            </a:r>
          </a:p>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solidFill>
                  <a:srgbClr val="000000"/>
                </a:solidFill>
              </a:rPr>
              <a:t>Čl. 5 – </a:t>
            </a:r>
            <a:r>
              <a:rPr lang="cs-CZ" dirty="0">
                <a:solidFill>
                  <a:srgbClr val="000000"/>
                </a:solidFill>
              </a:rPr>
              <a:t>základní </a:t>
            </a:r>
            <a:r>
              <a:rPr lang="cs-CZ" dirty="0" smtClean="0">
                <a:solidFill>
                  <a:srgbClr val="000000"/>
                </a:solidFill>
              </a:rPr>
              <a:t>zásady zpracování osobních údajů </a:t>
            </a:r>
          </a:p>
          <a:p>
            <a:pPr marL="342900" indent="-342900" algn="just">
              <a:lnSpc>
                <a:spcPct val="93000"/>
              </a:lnSpc>
              <a:spcBef>
                <a:spcPts val="600"/>
              </a:spcBef>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solidFill>
                  <a:srgbClr val="000000"/>
                </a:solidFill>
              </a:rPr>
              <a:t>Čl. 6 – zákonnost zpracování – kdy lze OÚ zpracovávat </a:t>
            </a:r>
          </a:p>
          <a:p>
            <a:endParaRPr lang="cs-CZ"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3698404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r>
              <a:rPr lang="cs-CZ" dirty="0" smtClean="0"/>
              <a:t/>
            </a:r>
            <a:br>
              <a:rPr lang="cs-CZ" dirty="0" smtClean="0"/>
            </a:br>
            <a:r>
              <a:rPr lang="cs-CZ" dirty="0" smtClean="0"/>
              <a:t>Osobní údaje v judikatuře</a:t>
            </a:r>
            <a:br>
              <a:rPr lang="cs-CZ" dirty="0" smtClean="0"/>
            </a:br>
            <a:endParaRPr lang="cs-CZ" dirty="0"/>
          </a:p>
        </p:txBody>
      </p:sp>
      <p:sp>
        <p:nvSpPr>
          <p:cNvPr id="10" name="Zástupný symbol pro obsah 9"/>
          <p:cNvSpPr>
            <a:spLocks noGrp="1"/>
          </p:cNvSpPr>
          <p:nvPr>
            <p:ph idx="1"/>
          </p:nvPr>
        </p:nvSpPr>
        <p:spPr>
          <a:xfrm>
            <a:off x="158262" y="1803718"/>
            <a:ext cx="8915400" cy="4255715"/>
          </a:xfrm>
        </p:spPr>
        <p:txBody>
          <a:bodyPr>
            <a:normAutofit fontScale="77500" lnSpcReduction="20000"/>
          </a:bodyPr>
          <a:lstStyle/>
          <a:p>
            <a:pPr>
              <a:lnSpc>
                <a:spcPct val="100000"/>
              </a:lnSpc>
              <a:buFont typeface="Wingdings" panose="05000000000000000000" pitchFamily="2" charset="2"/>
              <a:buChar char="q"/>
            </a:pPr>
            <a:r>
              <a:rPr lang="cs-CZ" i="1" dirty="0" smtClean="0"/>
              <a:t> O </a:t>
            </a:r>
            <a:r>
              <a:rPr lang="cs-CZ" i="1" dirty="0"/>
              <a:t>osobní údaj se jedná tehdy, pokud je na základě něho možné konkrétní osobu určit nebo kontaktovat. </a:t>
            </a:r>
            <a:r>
              <a:rPr lang="cs-CZ" dirty="0" smtClean="0"/>
              <a:t>(čj</a:t>
            </a:r>
            <a:r>
              <a:rPr lang="cs-CZ" dirty="0"/>
              <a:t>. 9 As 34/2008-68 ze dne 12. 2. 2009)</a:t>
            </a:r>
          </a:p>
          <a:p>
            <a:pPr>
              <a:lnSpc>
                <a:spcPct val="100000"/>
              </a:lnSpc>
            </a:pPr>
            <a:endParaRPr lang="cs-CZ" i="1" dirty="0"/>
          </a:p>
          <a:p>
            <a:pPr>
              <a:lnSpc>
                <a:spcPct val="100000"/>
              </a:lnSpc>
              <a:buFont typeface="Wingdings" panose="05000000000000000000" pitchFamily="2" charset="2"/>
              <a:buChar char="q"/>
            </a:pPr>
            <a:r>
              <a:rPr lang="cs-CZ" i="1" dirty="0" smtClean="0"/>
              <a:t> Nejedná </a:t>
            </a:r>
            <a:r>
              <a:rPr lang="cs-CZ" i="1" dirty="0"/>
              <a:t>se pouze o identifikační údaje, ale skutečně o všechny, byť zdánlivě banální či nekonkrétní skutečnosti a informace, které se týkají přímo či nepřímo určené nebo určitelné fyzické osoby. Jinými slovy pokud je osoba, která informací disponuje, schopna ji přiřadit ke konkrétnímu člověku, potom se o osobní údaj jedná. </a:t>
            </a:r>
            <a:r>
              <a:rPr lang="cs-CZ" dirty="0" smtClean="0"/>
              <a:t>(čj</a:t>
            </a:r>
            <a:r>
              <a:rPr lang="cs-CZ" dirty="0"/>
              <a:t>. 4 As 132/2013-29 ze dne 27. 2. 2014)</a:t>
            </a:r>
          </a:p>
          <a:p>
            <a:pPr>
              <a:lnSpc>
                <a:spcPct val="100000"/>
              </a:lnSpc>
              <a:buFont typeface="Wingdings" panose="05000000000000000000" pitchFamily="2" charset="2"/>
              <a:buChar char="q"/>
            </a:pPr>
            <a:endParaRPr lang="cs-CZ" i="1" dirty="0"/>
          </a:p>
          <a:p>
            <a:pPr>
              <a:lnSpc>
                <a:spcPct val="100000"/>
              </a:lnSpc>
              <a:buFont typeface="Wingdings" panose="05000000000000000000" pitchFamily="2" charset="2"/>
              <a:buChar char="q"/>
            </a:pPr>
            <a:r>
              <a:rPr lang="cs-CZ" i="1" dirty="0" smtClean="0"/>
              <a:t> Jméno </a:t>
            </a:r>
            <a:r>
              <a:rPr lang="cs-CZ" i="1" dirty="0"/>
              <a:t>a příjmení není osobní údaj, není-li na jejich základě subjekt údajů určený, resp. určitelný. </a:t>
            </a:r>
            <a:r>
              <a:rPr lang="cs-CZ" i="1" dirty="0" smtClean="0"/>
              <a:t> </a:t>
            </a:r>
            <a:r>
              <a:rPr lang="cs-CZ" dirty="0" smtClean="0"/>
              <a:t>(čj</a:t>
            </a:r>
            <a:r>
              <a:rPr lang="cs-CZ" dirty="0"/>
              <a:t>. 1 As 98/2008-145 ze dne 29. 7. 2009, </a:t>
            </a:r>
            <a:r>
              <a:rPr lang="cs-CZ" dirty="0" err="1"/>
              <a:t>publ</a:t>
            </a:r>
            <a:r>
              <a:rPr lang="cs-CZ" dirty="0"/>
              <a:t>. pod č. 1944/2009 Sb. NSS</a:t>
            </a:r>
            <a:r>
              <a:rPr lang="cs-CZ" dirty="0" smtClean="0"/>
              <a:t>)</a:t>
            </a:r>
          </a:p>
          <a:p>
            <a:pPr>
              <a:lnSpc>
                <a:spcPct val="100000"/>
              </a:lnSpc>
            </a:pPr>
            <a:endParaRPr lang="cs-CZ" dirty="0" smtClean="0"/>
          </a:p>
          <a:p>
            <a:pPr marL="342900" indent="-342900">
              <a:lnSpc>
                <a:spcPct val="100000"/>
              </a:lnSpc>
              <a:buFont typeface="Wingdings" panose="05000000000000000000" pitchFamily="2" charset="2"/>
              <a:buChar char="q"/>
            </a:pPr>
            <a:r>
              <a:rPr lang="cs-CZ" i="1" dirty="0" smtClean="0"/>
              <a:t>Registrační značka silničního vozidla, jehož vlastníkem či provozovatelem je FO, je osobním údajem. </a:t>
            </a:r>
            <a:r>
              <a:rPr lang="cs-CZ" dirty="0" smtClean="0"/>
              <a:t>(čj. 1 As 387/2019-56 ze dne 13. 8. 2020)</a:t>
            </a:r>
            <a:endParaRPr lang="cs-CZ" dirty="0"/>
          </a:p>
          <a:p>
            <a:endParaRPr lang="cs-CZ"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258838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a:xfrm>
            <a:off x="-362139" y="0"/>
            <a:ext cx="9144000" cy="1385155"/>
          </a:xfrm>
        </p:spPr>
        <p:txBody>
          <a:bodyPr>
            <a:normAutofit fontScale="90000"/>
          </a:bodyPr>
          <a:lstStyle/>
          <a:p>
            <a:r>
              <a:rPr lang="cs-CZ" dirty="0" smtClean="0"/>
              <a:t/>
            </a:r>
            <a:br>
              <a:rPr lang="cs-CZ" dirty="0" smtClean="0"/>
            </a:br>
            <a:r>
              <a:rPr lang="cs-CZ" sz="3200" dirty="0">
                <a:solidFill>
                  <a:schemeClr val="tx2"/>
                </a:solidFill>
              </a:rPr>
              <a:t>Kdy lze osobní údaje </a:t>
            </a:r>
            <a:r>
              <a:rPr lang="cs-CZ" sz="3200" dirty="0" smtClean="0">
                <a:solidFill>
                  <a:schemeClr val="tx2"/>
                </a:solidFill>
              </a:rPr>
              <a:t/>
            </a:r>
            <a:br>
              <a:rPr lang="cs-CZ" sz="3200" dirty="0" smtClean="0">
                <a:solidFill>
                  <a:schemeClr val="tx2"/>
                </a:solidFill>
              </a:rPr>
            </a:br>
            <a:r>
              <a:rPr lang="cs-CZ" sz="3200" dirty="0" smtClean="0">
                <a:solidFill>
                  <a:schemeClr val="tx2"/>
                </a:solidFill>
              </a:rPr>
              <a:t>Zpracovávat</a:t>
            </a:r>
            <a:r>
              <a:rPr lang="cs-CZ" dirty="0" smtClean="0">
                <a:solidFill>
                  <a:schemeClr val="tx2"/>
                </a:solidFill>
              </a:rPr>
              <a:t/>
            </a:r>
            <a:br>
              <a:rPr lang="cs-CZ" dirty="0" smtClean="0">
                <a:solidFill>
                  <a:schemeClr val="tx2"/>
                </a:solidFill>
              </a:rPr>
            </a:br>
            <a:endParaRPr lang="cs-CZ" dirty="0">
              <a:solidFill>
                <a:schemeClr val="tx2"/>
              </a:solidFill>
            </a:endParaRPr>
          </a:p>
        </p:txBody>
      </p:sp>
      <p:sp>
        <p:nvSpPr>
          <p:cNvPr id="10" name="Zástupný symbol pro obsah 9"/>
          <p:cNvSpPr>
            <a:spLocks noGrp="1"/>
          </p:cNvSpPr>
          <p:nvPr>
            <p:ph idx="1"/>
          </p:nvPr>
        </p:nvSpPr>
        <p:spPr>
          <a:xfrm>
            <a:off x="177800" y="1837266"/>
            <a:ext cx="8669867" cy="4255715"/>
          </a:xfrm>
        </p:spPr>
        <p:txBody>
          <a:bodyPr>
            <a:normAutofit lnSpcReduction="10000"/>
          </a:bodyPr>
          <a:lstStyle/>
          <a:p>
            <a:pPr marL="342900" indent="-342900">
              <a:buFont typeface="Wingdings" panose="05000000000000000000" pitchFamily="2" charset="2"/>
              <a:buChar char="q"/>
            </a:pPr>
            <a:r>
              <a:rPr lang="cs-CZ" dirty="0"/>
              <a:t>s</a:t>
            </a:r>
            <a:r>
              <a:rPr lang="cs-CZ" dirty="0" smtClean="0"/>
              <a:t>ouhlas subjektu údajů (čl. 4/11 GDPR)</a:t>
            </a:r>
          </a:p>
          <a:p>
            <a:pPr marL="342900" indent="-342900">
              <a:buFont typeface="Wingdings" panose="05000000000000000000" pitchFamily="2" charset="2"/>
              <a:buChar char="q"/>
            </a:pPr>
            <a:r>
              <a:rPr lang="cs-CZ" u="sng" dirty="0">
                <a:solidFill>
                  <a:srgbClr val="008276"/>
                </a:solidFill>
              </a:rPr>
              <a:t>n</a:t>
            </a:r>
            <a:r>
              <a:rPr lang="cs-CZ" u="sng" dirty="0" smtClean="0">
                <a:solidFill>
                  <a:srgbClr val="008276"/>
                </a:solidFill>
              </a:rPr>
              <a:t>ezbytné pro:</a:t>
            </a:r>
          </a:p>
          <a:p>
            <a:pPr marL="342900" indent="-342900">
              <a:buFont typeface="Wingdings" panose="05000000000000000000" pitchFamily="2" charset="2"/>
              <a:buChar char="Ø"/>
            </a:pPr>
            <a:r>
              <a:rPr lang="cs-CZ" dirty="0" smtClean="0"/>
              <a:t>splnění smlouvy</a:t>
            </a:r>
          </a:p>
          <a:p>
            <a:pPr marL="342900" indent="-342900">
              <a:buFont typeface="Wingdings" panose="05000000000000000000" pitchFamily="2" charset="2"/>
              <a:buChar char="Ø"/>
            </a:pPr>
            <a:r>
              <a:rPr lang="cs-CZ" dirty="0" smtClean="0"/>
              <a:t>splnění právní povinnosti</a:t>
            </a:r>
          </a:p>
          <a:p>
            <a:pPr marL="342900" indent="-342900">
              <a:buFont typeface="Wingdings" panose="05000000000000000000" pitchFamily="2" charset="2"/>
              <a:buChar char="Ø"/>
            </a:pPr>
            <a:r>
              <a:rPr lang="cs-CZ" dirty="0" smtClean="0"/>
              <a:t>ochranu životně důležitých zájmů subjektu údajů nebo jiné FO</a:t>
            </a:r>
          </a:p>
          <a:p>
            <a:pPr marL="342900" indent="-342900">
              <a:buFont typeface="Wingdings" panose="05000000000000000000" pitchFamily="2" charset="2"/>
              <a:buChar char="Ø"/>
            </a:pPr>
            <a:r>
              <a:rPr lang="cs-CZ" dirty="0" smtClean="0"/>
              <a:t>splnění úkolu prováděného ve </a:t>
            </a:r>
            <a:r>
              <a:rPr lang="cs-CZ" dirty="0" smtClean="0">
                <a:solidFill>
                  <a:srgbClr val="0070C0"/>
                </a:solidFill>
              </a:rPr>
              <a:t>veřejném zájmu </a:t>
            </a:r>
            <a:r>
              <a:rPr lang="cs-CZ" dirty="0" smtClean="0"/>
              <a:t>nebo </a:t>
            </a:r>
            <a:r>
              <a:rPr lang="cs-CZ" dirty="0" smtClean="0">
                <a:solidFill>
                  <a:srgbClr val="0070C0"/>
                </a:solidFill>
              </a:rPr>
              <a:t>při výkonu veřejné moci</a:t>
            </a:r>
          </a:p>
          <a:p>
            <a:pPr marL="342900" indent="-342900">
              <a:buFont typeface="Wingdings" panose="05000000000000000000" pitchFamily="2" charset="2"/>
              <a:buChar char="Ø"/>
            </a:pPr>
            <a:r>
              <a:rPr lang="cs-CZ" dirty="0" smtClean="0">
                <a:solidFill>
                  <a:srgbClr val="FFC000"/>
                </a:solidFill>
              </a:rPr>
              <a:t>účely oprávněných zájmů </a:t>
            </a:r>
            <a:r>
              <a:rPr lang="cs-CZ" dirty="0" smtClean="0">
                <a:solidFill>
                  <a:srgbClr val="008276"/>
                </a:solidFill>
              </a:rPr>
              <a:t>příslušného správce (=povinný subjekt) či </a:t>
            </a:r>
            <a:r>
              <a:rPr lang="cs-CZ" dirty="0" smtClean="0">
                <a:solidFill>
                  <a:srgbClr val="FFC000"/>
                </a:solidFill>
              </a:rPr>
              <a:t>třetí strany (=žadatel)</a:t>
            </a:r>
            <a:r>
              <a:rPr lang="cs-CZ" dirty="0" smtClean="0">
                <a:solidFill>
                  <a:srgbClr val="008276"/>
                </a:solidFill>
              </a:rPr>
              <a:t>, kromě případů, kdy před těmito zájmy mají přednost zájmy nebo základní práva a svobody subjektu údajů vyžadující ochranu osobních údajů, zejm. jde-li o dítě.</a:t>
            </a:r>
            <a:endParaRPr lang="cs-CZ"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
        <p:nvSpPr>
          <p:cNvPr id="3" name="Bublinový popisek ve tvaru obláčku 2"/>
          <p:cNvSpPr/>
          <p:nvPr/>
        </p:nvSpPr>
        <p:spPr>
          <a:xfrm>
            <a:off x="6111089" y="1620571"/>
            <a:ext cx="2453489" cy="905346"/>
          </a:xfrm>
          <a:prstGeom prst="cloudCallout">
            <a:avLst>
              <a:gd name="adj1" fmla="val -59009"/>
              <a:gd name="adj2" fmla="val 595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Článek 6 GDPR</a:t>
            </a:r>
            <a:endParaRPr lang="cs-CZ" dirty="0"/>
          </a:p>
        </p:txBody>
      </p:sp>
    </p:spTree>
    <p:extLst>
      <p:ext uri="{BB962C8B-B14F-4D97-AF65-F5344CB8AC3E}">
        <p14:creationId xmlns:p14="http://schemas.microsoft.com/office/powerpoint/2010/main" val="11292291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fontScale="90000"/>
          </a:bodyPr>
          <a:lstStyle/>
          <a:p>
            <a:pPr marL="177800"/>
            <a:r>
              <a:rPr lang="cs-CZ" dirty="0" smtClean="0"/>
              <a:t/>
            </a:r>
            <a:br>
              <a:rPr lang="cs-CZ" dirty="0" smtClean="0"/>
            </a:br>
            <a:r>
              <a:rPr lang="cs-CZ" sz="3200" dirty="0" smtClean="0">
                <a:solidFill>
                  <a:schemeClr val="tx2"/>
                </a:solidFill>
              </a:rPr>
              <a:t>Kdy</a:t>
            </a:r>
            <a:r>
              <a:rPr lang="cs-CZ" sz="3200" dirty="0">
                <a:solidFill>
                  <a:schemeClr val="tx2"/>
                </a:solidFill>
              </a:rPr>
              <a:t> </a:t>
            </a:r>
            <a:r>
              <a:rPr lang="cs-CZ" sz="3200" dirty="0" smtClean="0">
                <a:solidFill>
                  <a:schemeClr val="tx2"/>
                </a:solidFill>
              </a:rPr>
              <a:t>je </a:t>
            </a:r>
            <a:r>
              <a:rPr lang="cs-CZ" sz="3200" dirty="0">
                <a:solidFill>
                  <a:schemeClr val="tx2"/>
                </a:solidFill>
              </a:rPr>
              <a:t>poskytování osobních údajů </a:t>
            </a:r>
            <a:r>
              <a:rPr lang="cs-CZ" sz="3200" dirty="0" smtClean="0">
                <a:solidFill>
                  <a:schemeClr val="tx2"/>
                </a:solidFill>
              </a:rPr>
              <a:t/>
            </a:r>
            <a:br>
              <a:rPr lang="cs-CZ" sz="3200" dirty="0" smtClean="0">
                <a:solidFill>
                  <a:schemeClr val="tx2"/>
                </a:solidFill>
              </a:rPr>
            </a:br>
            <a:r>
              <a:rPr lang="cs-CZ" sz="3200" dirty="0" smtClean="0">
                <a:solidFill>
                  <a:schemeClr val="tx2"/>
                </a:solidFill>
              </a:rPr>
              <a:t>nezbytné  </a:t>
            </a:r>
            <a:r>
              <a:rPr lang="cs-CZ" sz="3200" dirty="0">
                <a:solidFill>
                  <a:schemeClr val="tx2"/>
                </a:solidFill>
              </a:rPr>
              <a:t>pro </a:t>
            </a:r>
            <a:r>
              <a:rPr lang="cs-CZ" sz="3200" dirty="0" smtClean="0">
                <a:solidFill>
                  <a:schemeClr val="tx2"/>
                </a:solidFill>
              </a:rPr>
              <a:t>Účely oprávněných</a:t>
            </a:r>
            <a:br>
              <a:rPr lang="cs-CZ" sz="3200" dirty="0" smtClean="0">
                <a:solidFill>
                  <a:schemeClr val="tx2"/>
                </a:solidFill>
              </a:rPr>
            </a:br>
            <a:r>
              <a:rPr lang="cs-CZ" sz="3200" dirty="0" smtClean="0">
                <a:solidFill>
                  <a:schemeClr val="tx2"/>
                </a:solidFill>
              </a:rPr>
              <a:t>zájmů ŽADATELE</a:t>
            </a:r>
            <a:r>
              <a:rPr lang="cs-CZ" dirty="0" smtClean="0">
                <a:solidFill>
                  <a:schemeClr val="tx2"/>
                </a:solidFill>
              </a:rPr>
              <a:t/>
            </a:r>
            <a:br>
              <a:rPr lang="cs-CZ" dirty="0" smtClean="0">
                <a:solidFill>
                  <a:schemeClr val="tx2"/>
                </a:solidFill>
              </a:rPr>
            </a:br>
            <a:endParaRPr lang="cs-CZ" dirty="0">
              <a:solidFill>
                <a:schemeClr val="tx2"/>
              </a:solidFill>
            </a:endParaRPr>
          </a:p>
        </p:txBody>
      </p:sp>
      <p:sp>
        <p:nvSpPr>
          <p:cNvPr id="10" name="Zástupný symbol pro obsah 9"/>
          <p:cNvSpPr>
            <a:spLocks noGrp="1"/>
          </p:cNvSpPr>
          <p:nvPr>
            <p:ph idx="1"/>
          </p:nvPr>
        </p:nvSpPr>
        <p:spPr>
          <a:xfrm>
            <a:off x="177800" y="1837266"/>
            <a:ext cx="8669867" cy="4255715"/>
          </a:xfrm>
        </p:spPr>
        <p:txBody>
          <a:bodyPr>
            <a:normAutofit fontScale="62500" lnSpcReduction="20000"/>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4100" dirty="0"/>
              <a:t>Převažuje-li po provedení </a:t>
            </a:r>
            <a:r>
              <a:rPr lang="cs-CZ" sz="4100" b="1" dirty="0">
                <a:solidFill>
                  <a:srgbClr val="FFC000"/>
                </a:solidFill>
              </a:rPr>
              <a:t>testu proporcionality </a:t>
            </a:r>
            <a:r>
              <a:rPr lang="cs-CZ" sz="4100" dirty="0"/>
              <a:t>právem chráněný zájem žadatele na poskytnutí informace nad právem soukromí subjektu </a:t>
            </a:r>
            <a:r>
              <a:rPr lang="cs-CZ" sz="4100" dirty="0" smtClean="0"/>
              <a:t>údajů</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4100" dirty="0" smtClean="0"/>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4100" dirty="0" smtClean="0"/>
              <a:t>Například:</a:t>
            </a:r>
            <a:endParaRPr lang="cs-CZ" sz="4100" dirty="0"/>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t>lze-li </a:t>
            </a:r>
            <a:r>
              <a:rPr lang="cs-CZ" dirty="0"/>
              <a:t>požadovanou informaci považovat za </a:t>
            </a:r>
            <a:r>
              <a:rPr lang="cs-CZ" sz="3600" dirty="0"/>
              <a:t>předmět legitimního veřejného zájmu,</a:t>
            </a:r>
            <a:r>
              <a:rPr lang="cs-CZ" dirty="0"/>
              <a:t> </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je-li informace </a:t>
            </a:r>
            <a:r>
              <a:rPr lang="cs-CZ" sz="3600" dirty="0"/>
              <a:t>způsobilá přispět k diskusi v obecném zájmu </a:t>
            </a:r>
            <a:r>
              <a:rPr lang="cs-CZ" dirty="0"/>
              <a:t>(existuje zájem na podrobení „ohni veřejné debaty“),</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lze-li zveřejněním informace </a:t>
            </a:r>
            <a:r>
              <a:rPr lang="cs-CZ" sz="3600" dirty="0"/>
              <a:t>zajistit předvídatelnost rozhodování</a:t>
            </a:r>
            <a:r>
              <a:rPr lang="cs-CZ" dirty="0">
                <a:solidFill>
                  <a:srgbClr val="000000"/>
                </a:solidFill>
              </a:rPr>
              <a:t>.</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0000"/>
              </a:solidFill>
            </a:endParaRP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2100" b="1" dirty="0" smtClean="0"/>
          </a:p>
          <a:p>
            <a:pPr marL="342900" indent="-342900" algn="just">
              <a:lnSpc>
                <a:spcPct val="93000"/>
              </a:lnSpc>
              <a:spcBef>
                <a:spcPts val="60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600" b="1" dirty="0" smtClean="0"/>
              <a:t>Judikatura</a:t>
            </a:r>
            <a:r>
              <a:rPr lang="cs-CZ" sz="2600" dirty="0"/>
              <a:t>: 1 As 78/2014-41 ze dne 13. 8. 2014 – mimořádné udělování státního občanství ČR</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600" dirty="0"/>
              <a:t> </a:t>
            </a:r>
          </a:p>
          <a:p>
            <a:pPr marL="342900" indent="-342900">
              <a:buFont typeface="Wingdings" panose="05000000000000000000" pitchFamily="2" charset="2"/>
              <a:buChar char="Ø"/>
            </a:pPr>
            <a:endParaRPr lang="cs-CZ"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3022112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454011">
            <a:off x="6407623" y="1701770"/>
            <a:ext cx="2160000" cy="2160000"/>
          </a:xfrm>
        </p:spPr>
        <p:txBody>
          <a:bodyPr/>
          <a:lstStyle/>
          <a:p>
            <a:r>
              <a:rPr lang="cs-CZ" b="1" dirty="0" err="1" smtClean="0"/>
              <a:t>Sp</a:t>
            </a:r>
            <a:r>
              <a:rPr lang="cs-CZ" b="1" dirty="0" smtClean="0"/>
              <a:t>. </a:t>
            </a:r>
            <a:r>
              <a:rPr lang="cs-CZ" b="1" dirty="0" err="1" smtClean="0"/>
              <a:t>zn</a:t>
            </a:r>
            <a:r>
              <a:rPr lang="cs-CZ" b="1" dirty="0" smtClean="0"/>
              <a:t>: 7246/2012</a:t>
            </a:r>
          </a:p>
          <a:p>
            <a:r>
              <a:rPr lang="cs-CZ" b="1" dirty="0" smtClean="0"/>
              <a:t>5850/2016</a:t>
            </a:r>
          </a:p>
          <a:p>
            <a:r>
              <a:rPr lang="cs-CZ" b="1" dirty="0" smtClean="0"/>
              <a:t>16221/2022</a:t>
            </a:r>
            <a:endParaRPr lang="cs-CZ" b="1" dirty="0"/>
          </a:p>
        </p:txBody>
      </p:sp>
      <p:sp>
        <p:nvSpPr>
          <p:cNvPr id="9" name="Nadpis 8"/>
          <p:cNvSpPr>
            <a:spLocks noGrp="1"/>
          </p:cNvSpPr>
          <p:nvPr>
            <p:ph type="title"/>
          </p:nvPr>
        </p:nvSpPr>
        <p:spPr/>
        <p:txBody>
          <a:bodyPr>
            <a:normAutofit fontScale="90000"/>
          </a:bodyPr>
          <a:lstStyle/>
          <a:p>
            <a:pPr marL="177800"/>
            <a:r>
              <a:rPr lang="cs-CZ" dirty="0" smtClean="0"/>
              <a:t/>
            </a:r>
            <a:br>
              <a:rPr lang="cs-CZ" dirty="0" smtClean="0"/>
            </a:br>
            <a:r>
              <a:rPr lang="cs-CZ" sz="3200" dirty="0" smtClean="0">
                <a:solidFill>
                  <a:schemeClr val="tx2"/>
                </a:solidFill>
              </a:rPr>
              <a:t>Kdy</a:t>
            </a:r>
            <a:r>
              <a:rPr lang="cs-CZ" sz="3200" dirty="0">
                <a:solidFill>
                  <a:schemeClr val="tx2"/>
                </a:solidFill>
              </a:rPr>
              <a:t> </a:t>
            </a:r>
            <a:r>
              <a:rPr lang="cs-CZ" sz="3200" dirty="0" smtClean="0">
                <a:solidFill>
                  <a:schemeClr val="tx2"/>
                </a:solidFill>
              </a:rPr>
              <a:t>je </a:t>
            </a:r>
            <a:r>
              <a:rPr lang="cs-CZ" sz="3200" dirty="0">
                <a:solidFill>
                  <a:schemeClr val="tx2"/>
                </a:solidFill>
              </a:rPr>
              <a:t>poskytování osobních údajů </a:t>
            </a:r>
            <a:r>
              <a:rPr lang="cs-CZ" sz="3200" dirty="0" smtClean="0">
                <a:solidFill>
                  <a:schemeClr val="tx2"/>
                </a:solidFill>
              </a:rPr>
              <a:t/>
            </a:r>
            <a:br>
              <a:rPr lang="cs-CZ" sz="3200" dirty="0" smtClean="0">
                <a:solidFill>
                  <a:schemeClr val="tx2"/>
                </a:solidFill>
              </a:rPr>
            </a:br>
            <a:r>
              <a:rPr lang="cs-CZ" sz="3200" dirty="0" smtClean="0">
                <a:solidFill>
                  <a:schemeClr val="tx2"/>
                </a:solidFill>
              </a:rPr>
              <a:t>nezbytné  </a:t>
            </a:r>
            <a:r>
              <a:rPr lang="cs-CZ" sz="3200" dirty="0">
                <a:solidFill>
                  <a:schemeClr val="tx2"/>
                </a:solidFill>
              </a:rPr>
              <a:t>pro </a:t>
            </a:r>
            <a:r>
              <a:rPr lang="cs-CZ" sz="3200" dirty="0" smtClean="0">
                <a:solidFill>
                  <a:schemeClr val="tx2"/>
                </a:solidFill>
              </a:rPr>
              <a:t>Účely oprávněných</a:t>
            </a:r>
            <a:br>
              <a:rPr lang="cs-CZ" sz="3200" dirty="0" smtClean="0">
                <a:solidFill>
                  <a:schemeClr val="tx2"/>
                </a:solidFill>
              </a:rPr>
            </a:br>
            <a:r>
              <a:rPr lang="cs-CZ" sz="3200" dirty="0" smtClean="0">
                <a:solidFill>
                  <a:schemeClr val="tx2"/>
                </a:solidFill>
              </a:rPr>
              <a:t>zájmů Třetích osob</a:t>
            </a:r>
            <a:r>
              <a:rPr lang="cs-CZ" dirty="0" smtClean="0">
                <a:solidFill>
                  <a:schemeClr val="tx2"/>
                </a:solidFill>
              </a:rPr>
              <a:t/>
            </a:r>
            <a:br>
              <a:rPr lang="cs-CZ" dirty="0" smtClean="0">
                <a:solidFill>
                  <a:schemeClr val="tx2"/>
                </a:solidFill>
              </a:rPr>
            </a:br>
            <a:endParaRPr lang="cs-CZ" dirty="0">
              <a:solidFill>
                <a:schemeClr val="tx2"/>
              </a:solidFill>
            </a:endParaRPr>
          </a:p>
        </p:txBody>
      </p:sp>
      <p:sp>
        <p:nvSpPr>
          <p:cNvPr id="10" name="Zástupný symbol pro obsah 9"/>
          <p:cNvSpPr>
            <a:spLocks noGrp="1"/>
          </p:cNvSpPr>
          <p:nvPr>
            <p:ph idx="1"/>
          </p:nvPr>
        </p:nvSpPr>
        <p:spPr>
          <a:xfrm>
            <a:off x="123092" y="1711104"/>
            <a:ext cx="6120759" cy="2444605"/>
          </a:xfrm>
        </p:spPr>
        <p:txBody>
          <a:bodyPr>
            <a:normAutofit fontScale="85000" lnSpcReduction="20000"/>
          </a:bodyPr>
          <a:lstStyle/>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100" b="1" dirty="0" smtClean="0"/>
              <a:t>Profesionální sféra </a:t>
            </a:r>
            <a:r>
              <a:rPr lang="cs-CZ" sz="2100" dirty="0" smtClean="0"/>
              <a:t>(čj. 8 As 12/2015-46 ze dne 25. 3. 2015)</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100" i="1" dirty="0" smtClean="0"/>
              <a:t>Jednotlivci i veřejnost mohou mít legitimní zájem v zásadě na všem, co může souviset s fungováním moci ve státě. Veřejná diskuse může totiž působit i jako veřejná kontrola činnosti státu. Právo na informace patří mezi klíčové nástroje kontroly výkonu veřejné moci, které brání její možné </a:t>
            </a:r>
            <a:r>
              <a:rPr lang="cs-CZ" sz="2100" i="1" dirty="0" err="1" smtClean="0"/>
              <a:t>zneužitelnosti</a:t>
            </a:r>
            <a:r>
              <a:rPr lang="cs-CZ" sz="2100" i="1" dirty="0" smtClean="0"/>
              <a:t>.</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100" b="1" dirty="0" smtClean="0"/>
              <a:t>Osobní způsobilost příslušníka bezpečnostního sboru k výkonu služby </a:t>
            </a:r>
            <a:r>
              <a:rPr lang="cs-CZ" sz="2100" dirty="0" smtClean="0"/>
              <a:t>( 7 As 47/2010-62 ze dne 6. 8. 2010)</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100" dirty="0" smtClean="0"/>
              <a:t>Informace o </a:t>
            </a:r>
            <a:r>
              <a:rPr lang="cs-CZ" sz="2100" b="1" dirty="0" smtClean="0"/>
              <a:t>členství v KSČ </a:t>
            </a:r>
            <a:r>
              <a:rPr lang="cs-CZ" sz="2100" dirty="0" smtClean="0"/>
              <a:t>krajského ředitele Policie ČR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100" dirty="0"/>
              <a:t>	 </a:t>
            </a:r>
            <a:r>
              <a:rPr lang="cs-CZ" sz="2100" dirty="0" smtClean="0"/>
              <a:t>       (5 As 170/2019-34 ze dne 17. 4.2020)</a:t>
            </a:r>
          </a:p>
        </p:txBody>
      </p:sp>
      <p:sp>
        <p:nvSpPr>
          <p:cNvPr id="4" name="Zástupný symbol pro číslo snímku 3"/>
          <p:cNvSpPr>
            <a:spLocks noGrp="1"/>
          </p:cNvSpPr>
          <p:nvPr>
            <p:ph type="sldNum" sz="quarter" idx="12"/>
          </p:nvPr>
        </p:nvSpPr>
        <p:spPr/>
        <p:txBody>
          <a:bodyPr/>
          <a:lstStyle/>
          <a:p>
            <a:fld id="{D83BD07D-5885-48DF-B570-0C7EF7FA7CBC}" type="slidenum">
              <a:rPr lang="cs-CZ" smtClean="0"/>
              <a:pPr/>
              <a:t>39</a:t>
            </a:fld>
            <a:endParaRPr lang="cs-CZ"/>
          </a:p>
        </p:txBody>
      </p:sp>
      <p:sp>
        <p:nvSpPr>
          <p:cNvPr id="2" name="Zástupný symbol pro text 1"/>
          <p:cNvSpPr>
            <a:spLocks noGrp="1"/>
          </p:cNvSpPr>
          <p:nvPr>
            <p:ph type="body" sz="quarter" idx="14"/>
          </p:nvPr>
        </p:nvSpPr>
        <p:spPr>
          <a:xfrm>
            <a:off x="123092" y="4246685"/>
            <a:ext cx="9020908" cy="1955321"/>
          </a:xfrm>
        </p:spPr>
        <p:txBody>
          <a:bodyPr>
            <a:normAutofit fontScale="92500" lnSpcReduction="20000"/>
          </a:bodyPr>
          <a:lstStyle/>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200" b="1" dirty="0">
                <a:solidFill>
                  <a:srgbClr val="008276"/>
                </a:solidFill>
              </a:rPr>
              <a:t>Přestupky veřejných funkcionářů dle zákona o střetu zájmu </a:t>
            </a:r>
            <a:endParaRPr lang="cs-CZ" sz="2200" b="1" dirty="0" smtClean="0">
              <a:solidFill>
                <a:srgbClr val="008276"/>
              </a:solidFill>
            </a:endParaRPr>
          </a:p>
          <a:p>
            <a:pPr marL="0" indent="0" algn="just">
              <a:lnSpc>
                <a:spcPct val="93000"/>
              </a:lnSpc>
              <a:spcBef>
                <a:spcPts val="600"/>
              </a:spcBef>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solidFill>
                  <a:srgbClr val="008276"/>
                </a:solidFill>
              </a:rPr>
              <a:t> </a:t>
            </a:r>
            <a:r>
              <a:rPr lang="cs-CZ" b="1" dirty="0" smtClean="0">
                <a:solidFill>
                  <a:srgbClr val="008276"/>
                </a:solidFill>
              </a:rPr>
              <a:t>    </a:t>
            </a:r>
            <a:r>
              <a:rPr lang="cs-CZ" dirty="0" smtClean="0"/>
              <a:t>(</a:t>
            </a:r>
            <a:r>
              <a:rPr lang="cs-CZ" dirty="0"/>
              <a:t>2 As 196/2014-28 ze dne 26. 2. </a:t>
            </a:r>
            <a:r>
              <a:rPr lang="cs-CZ" dirty="0" smtClean="0"/>
              <a:t>2015</a:t>
            </a:r>
            <a:r>
              <a:rPr lang="cs-CZ" b="1" dirty="0" smtClean="0"/>
              <a:t>)</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200" b="1" dirty="0" smtClean="0"/>
              <a:t> </a:t>
            </a:r>
            <a:r>
              <a:rPr lang="cs-CZ" sz="2200" b="1" dirty="0" smtClean="0">
                <a:solidFill>
                  <a:srgbClr val="008276"/>
                </a:solidFill>
              </a:rPr>
              <a:t>Informace </a:t>
            </a:r>
            <a:r>
              <a:rPr lang="cs-CZ" sz="2200" b="1" dirty="0">
                <a:solidFill>
                  <a:srgbClr val="008276"/>
                </a:solidFill>
              </a:rPr>
              <a:t>o pracovním zařazení dopravního inspektorátu Policie ČR </a:t>
            </a:r>
            <a:endParaRPr lang="cs-CZ" sz="2200" b="1" dirty="0" smtClean="0">
              <a:solidFill>
                <a:srgbClr val="008276"/>
              </a:solidFill>
            </a:endParaRP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200" b="1" dirty="0" smtClean="0">
                <a:solidFill>
                  <a:srgbClr val="008276"/>
                </a:solidFill>
              </a:rPr>
              <a:t>Odůvodnění odměn (MPÚ a ZVPÚ) </a:t>
            </a:r>
          </a:p>
          <a:p>
            <a:pPr marL="342900" indent="-34290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200" b="1" dirty="0">
                <a:solidFill>
                  <a:srgbClr val="008276"/>
                </a:solidFill>
              </a:rPr>
              <a:t>a</a:t>
            </a:r>
            <a:r>
              <a:rPr lang="cs-CZ" sz="2200" b="1" dirty="0" smtClean="0">
                <a:solidFill>
                  <a:srgbClr val="008276"/>
                </a:solidFill>
              </a:rPr>
              <a:t>nonymizovaný VŠ diplom jako doklad o nejvyšším dosaženém vzdělání</a:t>
            </a:r>
          </a:p>
          <a:p>
            <a:pPr marL="0" indent="0" algn="just">
              <a:lnSpc>
                <a:spcPct val="93000"/>
              </a:lnSpc>
              <a:spcBef>
                <a:spcPts val="600"/>
              </a:spcBef>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200" b="1" dirty="0">
                <a:solidFill>
                  <a:srgbClr val="008276"/>
                </a:solidFill>
              </a:rPr>
              <a:t> </a:t>
            </a:r>
            <a:r>
              <a:rPr lang="cs-CZ" sz="2200" b="1" dirty="0" smtClean="0">
                <a:solidFill>
                  <a:srgbClr val="008276"/>
                </a:solidFill>
              </a:rPr>
              <a:t>      </a:t>
            </a:r>
            <a:r>
              <a:rPr lang="cs-CZ" sz="1400" b="1" dirty="0" smtClean="0"/>
              <a:t>(</a:t>
            </a:r>
            <a:r>
              <a:rPr lang="cs-CZ" sz="1500" b="1" dirty="0" smtClean="0"/>
              <a:t>KS v Ostravě čj. 78d 61/2013-29 z 29.1.2015)</a:t>
            </a:r>
            <a:endParaRPr lang="cs-CZ" sz="1500" b="1" dirty="0" smtClean="0">
              <a:solidFill>
                <a:srgbClr val="008276"/>
              </a:solidFill>
            </a:endParaRPr>
          </a:p>
          <a:p>
            <a:pPr marL="0" indent="0">
              <a:buNone/>
            </a:pPr>
            <a:endParaRPr lang="cs-CZ" dirty="0"/>
          </a:p>
        </p:txBody>
      </p:sp>
      <p:sp>
        <p:nvSpPr>
          <p:cNvPr id="3" name="Zástupný symbol pro text 2"/>
          <p:cNvSpPr>
            <a:spLocks noGrp="1"/>
          </p:cNvSpPr>
          <p:nvPr>
            <p:ph type="body" sz="quarter" idx="15"/>
          </p:nvPr>
        </p:nvSpPr>
        <p:spPr>
          <a:xfrm>
            <a:off x="397493" y="6356824"/>
            <a:ext cx="5716191" cy="365125"/>
          </a:xfrm>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3871118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6F52927-DFA5-4A50-A4B9-A214EF9D4E73}"/>
              </a:ext>
            </a:extLst>
          </p:cNvPr>
          <p:cNvSpPr>
            <a:spLocks noGrp="1"/>
          </p:cNvSpPr>
          <p:nvPr>
            <p:ph type="title"/>
          </p:nvPr>
        </p:nvSpPr>
        <p:spPr/>
        <p:txBody>
          <a:bodyPr/>
          <a:lstStyle/>
          <a:p>
            <a:r>
              <a:rPr lang="cs-CZ" sz="3200" dirty="0" smtClean="0">
                <a:solidFill>
                  <a:schemeClr val="tx2"/>
                </a:solidFill>
              </a:rPr>
              <a:t>Žadatelé o INFORMACE</a:t>
            </a:r>
            <a:endParaRPr lang="cs-CZ" dirty="0">
              <a:solidFill>
                <a:schemeClr val="tx2"/>
              </a:solidFill>
            </a:endParaRPr>
          </a:p>
        </p:txBody>
      </p:sp>
      <p:sp>
        <p:nvSpPr>
          <p:cNvPr id="3" name="Zástupný symbol pro číslo snímku 2">
            <a:extLst>
              <a:ext uri="{FF2B5EF4-FFF2-40B4-BE49-F238E27FC236}">
                <a16:creationId xmlns:a16="http://schemas.microsoft.com/office/drawing/2014/main" id="{7BC4BA37-EA1F-46D3-ACA6-61AAFF0FC277}"/>
              </a:ext>
            </a:extLst>
          </p:cNvPr>
          <p:cNvSpPr>
            <a:spLocks noGrp="1"/>
          </p:cNvSpPr>
          <p:nvPr>
            <p:ph type="sldNum" sz="quarter" idx="12"/>
          </p:nvPr>
        </p:nvSpPr>
        <p:spPr/>
        <p:txBody>
          <a:bodyPr/>
          <a:lstStyle/>
          <a:p>
            <a:fld id="{D83BD07D-5885-48DF-B570-0C7EF7FA7CBC}" type="slidenum">
              <a:rPr lang="cs-CZ" smtClean="0"/>
              <a:pPr/>
              <a:t>4</a:t>
            </a:fld>
            <a:endParaRPr lang="cs-CZ"/>
          </a:p>
        </p:txBody>
      </p:sp>
      <p:sp>
        <p:nvSpPr>
          <p:cNvPr id="4" name="Zástupný symbol pro text 3">
            <a:extLst>
              <a:ext uri="{FF2B5EF4-FFF2-40B4-BE49-F238E27FC236}">
                <a16:creationId xmlns:a16="http://schemas.microsoft.com/office/drawing/2014/main" id="{F35650DC-93F0-4DF5-89C5-1FDC3FAA932D}"/>
              </a:ext>
            </a:extLst>
          </p:cNvPr>
          <p:cNvSpPr>
            <a:spLocks noGrp="1"/>
          </p:cNvSpPr>
          <p:nvPr>
            <p:ph type="body" sz="quarter" idx="15"/>
          </p:nvPr>
        </p:nvSpPr>
        <p:spPr/>
        <p:txBody>
          <a:bodyPr/>
          <a:lstStyle/>
          <a:p>
            <a:r>
              <a:rPr lang="cs-CZ" dirty="0" smtClean="0"/>
              <a:t>KVOP 2023</a:t>
            </a:r>
            <a:endParaRPr lang="cs-CZ" dirty="0"/>
          </a:p>
          <a:p>
            <a:endParaRPr lang="cs-CZ" dirty="0"/>
          </a:p>
        </p:txBody>
      </p:sp>
      <p:sp>
        <p:nvSpPr>
          <p:cNvPr id="5" name="Zástupný symbol pro text 4">
            <a:extLst>
              <a:ext uri="{FF2B5EF4-FFF2-40B4-BE49-F238E27FC236}">
                <a16:creationId xmlns:a16="http://schemas.microsoft.com/office/drawing/2014/main" id="{A570F50C-5EFD-4378-9EAD-AC54E26C520A}"/>
              </a:ext>
            </a:extLst>
          </p:cNvPr>
          <p:cNvSpPr>
            <a:spLocks noGrp="1"/>
          </p:cNvSpPr>
          <p:nvPr>
            <p:ph type="body" sz="quarter" idx="16"/>
          </p:nvPr>
        </p:nvSpPr>
        <p:spPr/>
        <p:txBody>
          <a:bodyPr>
            <a:normAutofit fontScale="92500" lnSpcReduction="20000"/>
          </a:bodyPr>
          <a:lstStyle/>
          <a:p>
            <a:r>
              <a:rPr lang="cs-CZ" dirty="0"/>
              <a:t>p</a:t>
            </a:r>
            <a:r>
              <a:rPr lang="cs-CZ" dirty="0" smtClean="0"/>
              <a:t>rivilegovaní žadatelé X ostatní</a:t>
            </a:r>
            <a:endParaRPr lang="cs-CZ" dirty="0"/>
          </a:p>
        </p:txBody>
      </p:sp>
      <p:sp>
        <p:nvSpPr>
          <p:cNvPr id="6" name="Zástupný symbol pro obsah 5">
            <a:extLst>
              <a:ext uri="{FF2B5EF4-FFF2-40B4-BE49-F238E27FC236}">
                <a16:creationId xmlns:a16="http://schemas.microsoft.com/office/drawing/2014/main" id="{ACFD9AF8-3DAB-4799-84A8-50BCD655296A}"/>
              </a:ext>
            </a:extLst>
          </p:cNvPr>
          <p:cNvSpPr>
            <a:spLocks noGrp="1"/>
          </p:cNvSpPr>
          <p:nvPr>
            <p:ph idx="1"/>
          </p:nvPr>
        </p:nvSpPr>
        <p:spPr>
          <a:xfrm>
            <a:off x="143123" y="2242268"/>
            <a:ext cx="8778239" cy="3876114"/>
          </a:xfrm>
        </p:spPr>
        <p:txBody>
          <a:bodyPr/>
          <a:lstStyle/>
          <a:p>
            <a:pPr marL="342900" indent="-342900">
              <a:buFont typeface="Wingdings" panose="05000000000000000000" pitchFamily="2" charset="2"/>
              <a:buChar char="q"/>
            </a:pPr>
            <a:r>
              <a:rPr lang="cs-CZ" dirty="0"/>
              <a:t>občané obce </a:t>
            </a:r>
          </a:p>
          <a:p>
            <a:r>
              <a:rPr lang="cs-CZ" dirty="0"/>
              <a:t>=přímý přístup k informacím v rozsahu § 16 odst. 2 e) zákona o obcích</a:t>
            </a:r>
          </a:p>
          <a:p>
            <a:endParaRPr lang="cs-CZ" dirty="0"/>
          </a:p>
          <a:p>
            <a:pPr marL="342900" indent="-342900">
              <a:buFont typeface="Wingdings" panose="05000000000000000000" pitchFamily="2" charset="2"/>
              <a:buChar char="q"/>
            </a:pPr>
            <a:r>
              <a:rPr lang="cs-CZ" dirty="0"/>
              <a:t>zastupitelé obce</a:t>
            </a:r>
          </a:p>
          <a:p>
            <a:r>
              <a:rPr lang="cs-CZ" dirty="0"/>
              <a:t>= přímý přístup k informacím souvisejícím s výkonem funkce zastupitele </a:t>
            </a:r>
            <a:endParaRPr lang="cs-CZ" dirty="0" smtClean="0"/>
          </a:p>
          <a:p>
            <a:endParaRPr lang="cs-CZ" dirty="0"/>
          </a:p>
          <a:p>
            <a:pPr marL="342900" indent="-342900">
              <a:buFont typeface="Wingdings" panose="05000000000000000000" pitchFamily="2" charset="2"/>
              <a:buChar char="q"/>
            </a:pPr>
            <a:r>
              <a:rPr lang="cs-CZ" dirty="0"/>
              <a:t>o</a:t>
            </a:r>
            <a:r>
              <a:rPr lang="cs-CZ" dirty="0" smtClean="0"/>
              <a:t>statní</a:t>
            </a:r>
          </a:p>
          <a:p>
            <a:r>
              <a:rPr lang="cs-CZ" dirty="0" smtClean="0"/>
              <a:t>=přímý přístup k informacím dle </a:t>
            </a:r>
            <a:r>
              <a:rPr lang="cs-CZ" dirty="0" err="1" smtClean="0"/>
              <a:t>InfZ</a:t>
            </a:r>
            <a:endParaRPr lang="cs-CZ" dirty="0"/>
          </a:p>
        </p:txBody>
      </p:sp>
      <p:sp>
        <p:nvSpPr>
          <p:cNvPr id="8" name="Oválný bublinový popisek 7"/>
          <p:cNvSpPr/>
          <p:nvPr/>
        </p:nvSpPr>
        <p:spPr>
          <a:xfrm>
            <a:off x="5740840" y="1574358"/>
            <a:ext cx="2775007" cy="1065475"/>
          </a:xfrm>
          <a:prstGeom prst="wedgeEllipseCallout">
            <a:avLst>
              <a:gd name="adj1" fmla="val -80536"/>
              <a:gd name="adj2" fmla="val 5195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cs-CZ" dirty="0">
                <a:solidFill>
                  <a:schemeClr val="tx2"/>
                </a:solidFill>
              </a:rPr>
              <a:t>definice § 16 odst. 1 a § 16 odst. 3 zákona o obcích</a:t>
            </a:r>
          </a:p>
        </p:txBody>
      </p:sp>
      <p:sp>
        <p:nvSpPr>
          <p:cNvPr id="9" name="Oválný bublinový popisek 8"/>
          <p:cNvSpPr/>
          <p:nvPr/>
        </p:nvSpPr>
        <p:spPr>
          <a:xfrm>
            <a:off x="6456458" y="3045350"/>
            <a:ext cx="2146853" cy="731520"/>
          </a:xfrm>
          <a:prstGeom prst="wedgeEllipseCallout">
            <a:avLst>
              <a:gd name="adj1" fmla="val -65277"/>
              <a:gd name="adj2" fmla="val 8716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cs-CZ" dirty="0">
                <a:solidFill>
                  <a:schemeClr val="tx2"/>
                </a:solidFill>
              </a:rPr>
              <a:t>§ 82 c) zákona o obcích</a:t>
            </a:r>
          </a:p>
        </p:txBody>
      </p:sp>
    </p:spTree>
    <p:extLst>
      <p:ext uri="{BB962C8B-B14F-4D97-AF65-F5344CB8AC3E}">
        <p14:creationId xmlns:p14="http://schemas.microsoft.com/office/powerpoint/2010/main" val="33800573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p:cNvSpPr>
            <a:spLocks noGrp="1"/>
          </p:cNvSpPr>
          <p:nvPr>
            <p:ph type="body" sz="quarter" idx="13"/>
          </p:nvPr>
        </p:nvSpPr>
        <p:spPr>
          <a:xfrm rot="20440038">
            <a:off x="6407623" y="1701770"/>
            <a:ext cx="2160000" cy="2160000"/>
          </a:xfrm>
        </p:spPr>
        <p:txBody>
          <a:bodyPr/>
          <a:lstStyle/>
          <a:p>
            <a:r>
              <a:rPr lang="cs-CZ" b="1" dirty="0" err="1" smtClean="0"/>
              <a:t>Sp</a:t>
            </a:r>
            <a:r>
              <a:rPr lang="cs-CZ" b="1" dirty="0" smtClean="0"/>
              <a:t>. </a:t>
            </a:r>
            <a:r>
              <a:rPr lang="cs-CZ" b="1" dirty="0" err="1" smtClean="0"/>
              <a:t>zn</a:t>
            </a:r>
            <a:r>
              <a:rPr lang="cs-CZ" b="1" dirty="0" smtClean="0"/>
              <a:t>: 7246/2012</a:t>
            </a:r>
            <a:endParaRPr lang="cs-CZ" b="1" dirty="0"/>
          </a:p>
        </p:txBody>
      </p:sp>
      <p:sp>
        <p:nvSpPr>
          <p:cNvPr id="3" name="Nadpis 2"/>
          <p:cNvSpPr>
            <a:spLocks noGrp="1"/>
          </p:cNvSpPr>
          <p:nvPr>
            <p:ph type="title"/>
          </p:nvPr>
        </p:nvSpPr>
        <p:spPr/>
        <p:txBody>
          <a:bodyPr/>
          <a:lstStyle/>
          <a:p>
            <a:r>
              <a:rPr lang="cs-CZ" dirty="0"/>
              <a:t>Osobní údaje </a:t>
            </a:r>
            <a:r>
              <a:rPr lang="cs-CZ" dirty="0" smtClean="0"/>
              <a:t/>
            </a:r>
            <a:br>
              <a:rPr lang="cs-CZ" dirty="0" smtClean="0"/>
            </a:br>
            <a:r>
              <a:rPr lang="cs-CZ" dirty="0" smtClean="0"/>
              <a:t>veřejných </a:t>
            </a:r>
            <a:r>
              <a:rPr lang="cs-CZ" dirty="0"/>
              <a:t>funkcionářů</a:t>
            </a:r>
          </a:p>
        </p:txBody>
      </p:sp>
      <p:sp>
        <p:nvSpPr>
          <p:cNvPr id="4" name="Zástupný symbol pro obsah 3"/>
          <p:cNvSpPr>
            <a:spLocks noGrp="1"/>
          </p:cNvSpPr>
          <p:nvPr>
            <p:ph idx="1"/>
          </p:nvPr>
        </p:nvSpPr>
        <p:spPr>
          <a:xfrm>
            <a:off x="470780" y="1678676"/>
            <a:ext cx="5773071" cy="2183094"/>
          </a:xfrm>
        </p:spPr>
        <p:txBody>
          <a:bodyPr>
            <a:normAutofit fontScale="70000" lnSpcReduction="20000"/>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Zákon o střetu zájmů ukládá veřejně činným osobám povinnosti právě na základě jejich veřejného působení.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Tyto povinnosti by tedy těmto osobám nevznikly, pokud by veřejným funkcionářem dle tohoto zákona nebyly.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Je to právě skutečnost, že osoba je veřejným funkcionářem, která zakládá její povinnost poskytovat údaje dle zákona o střetu zájmů. Porušení této povinnosti tedy přímo a úzce s jejím postavením coby osoby veřejně činné. Informace o výsledku projednávání tohoto typu přestupku tedy vypovídají o veřejné činnosti veřejného funkcionáře.</a:t>
            </a:r>
          </a:p>
          <a:p>
            <a:endParaRPr lang="cs-CZ" dirty="0"/>
          </a:p>
        </p:txBody>
      </p:sp>
      <p:sp>
        <p:nvSpPr>
          <p:cNvPr id="5" name="Zástupný symbol pro číslo snímku 4"/>
          <p:cNvSpPr>
            <a:spLocks noGrp="1"/>
          </p:cNvSpPr>
          <p:nvPr>
            <p:ph type="sldNum" sz="quarter" idx="12"/>
          </p:nvPr>
        </p:nvSpPr>
        <p:spPr/>
        <p:txBody>
          <a:bodyPr/>
          <a:lstStyle/>
          <a:p>
            <a:fld id="{D83BD07D-5885-48DF-B570-0C7EF7FA7CBC}" type="slidenum">
              <a:rPr lang="cs-CZ" smtClean="0"/>
              <a:pPr/>
              <a:t>40</a:t>
            </a:fld>
            <a:endParaRPr lang="cs-CZ"/>
          </a:p>
        </p:txBody>
      </p:sp>
      <p:sp>
        <p:nvSpPr>
          <p:cNvPr id="6" name="Zástupný symbol pro text 5"/>
          <p:cNvSpPr>
            <a:spLocks noGrp="1"/>
          </p:cNvSpPr>
          <p:nvPr>
            <p:ph type="body" sz="quarter" idx="14"/>
          </p:nvPr>
        </p:nvSpPr>
        <p:spPr>
          <a:xfrm>
            <a:off x="275564" y="3902043"/>
            <a:ext cx="7945393" cy="2168198"/>
          </a:xfrm>
        </p:spPr>
        <p:txBody>
          <a:bodyPr>
            <a:normAutofit fontScale="70000" lnSpcReduction="20000"/>
          </a:bodyPr>
          <a:lstStyle/>
          <a:p>
            <a:pPr marL="342900" lvl="0" indent="-342900" algn="just">
              <a:lnSpc>
                <a:spcPct val="100000"/>
              </a:lnSpc>
              <a:buFont typeface="Wingdings" pitchFamily="2" charset="2"/>
              <a:buChar char="q"/>
            </a:pPr>
            <a:endParaRPr lang="cs-CZ" dirty="0" smtClean="0"/>
          </a:p>
          <a:p>
            <a:pPr marL="0" lvl="0" indent="0" algn="just">
              <a:lnSpc>
                <a:spcPct val="100000"/>
              </a:lnSpc>
              <a:buNone/>
            </a:pPr>
            <a:r>
              <a:rPr lang="cs-CZ" dirty="0">
                <a:solidFill>
                  <a:srgbClr val="008273"/>
                </a:solidFill>
              </a:rPr>
              <a:t>Které osobní údaje veřejných funkcionářů lze poskytnout</a:t>
            </a:r>
            <a:r>
              <a:rPr lang="cs-CZ" dirty="0" smtClean="0">
                <a:solidFill>
                  <a:srgbClr val="008273"/>
                </a:solidFill>
              </a:rPr>
              <a:t>?</a:t>
            </a:r>
          </a:p>
          <a:p>
            <a:pPr marL="342900" lvl="0" indent="-342900" algn="just">
              <a:lnSpc>
                <a:spcPct val="100000"/>
              </a:lnSpc>
              <a:buFont typeface="Wingdings" pitchFamily="2" charset="2"/>
              <a:buChar char="q"/>
            </a:pPr>
            <a:r>
              <a:rPr lang="cs-CZ" dirty="0"/>
              <a:t>i</a:t>
            </a:r>
            <a:r>
              <a:rPr lang="x-none" dirty="0" smtClean="0"/>
              <a:t>nformace </a:t>
            </a:r>
            <a:r>
              <a:rPr lang="x-none" dirty="0"/>
              <a:t>o tom, zda se daná osoba (ne)dopustila porušení zákona o střetu zájmů a jakým způsobem,</a:t>
            </a:r>
            <a:endParaRPr lang="cs-CZ" dirty="0"/>
          </a:p>
          <a:p>
            <a:pPr marL="342900" lvl="0" indent="-342900" algn="just">
              <a:lnSpc>
                <a:spcPct val="100000"/>
              </a:lnSpc>
              <a:buFont typeface="Wingdings" pitchFamily="2" charset="2"/>
              <a:buChar char="q"/>
            </a:pPr>
            <a:r>
              <a:rPr lang="x-none" dirty="0" smtClean="0"/>
              <a:t>informace </a:t>
            </a:r>
            <a:r>
              <a:rPr lang="x-none" dirty="0"/>
              <a:t>o tom, jak správní orgán naložil s oznámením přestupku (jak je meritorně/procesně vyřídil), včetně informace o případné (ne)vině a uložené sankci. </a:t>
            </a:r>
            <a:endParaRPr lang="cs-CZ" dirty="0"/>
          </a:p>
          <a:p>
            <a:pPr algn="just">
              <a:lnSpc>
                <a:spcPct val="100000"/>
              </a:lnSpc>
              <a:buFont typeface="Wingdings" panose="05000000000000000000" pitchFamily="2" charset="2"/>
              <a:buChar char="ü"/>
            </a:pPr>
            <a:r>
              <a:rPr lang="cs-CZ" dirty="0" smtClean="0">
                <a:solidFill>
                  <a:srgbClr val="008276"/>
                </a:solidFill>
              </a:rPr>
              <a:t>osobní údaje, které vypovídají o jeho veřejné nebo úřední činnosti nebo o jeho funkčním nebo pracovním zařazení</a:t>
            </a:r>
            <a:r>
              <a:rPr lang="cs-CZ" dirty="0" smtClean="0"/>
              <a:t> (§ 8a odst. 2 </a:t>
            </a:r>
            <a:r>
              <a:rPr lang="cs-CZ" dirty="0" err="1" smtClean="0"/>
              <a:t>InfZ</a:t>
            </a:r>
            <a:r>
              <a:rPr lang="cs-CZ" dirty="0"/>
              <a:t> </a:t>
            </a:r>
            <a:r>
              <a:rPr lang="cs-CZ" dirty="0" smtClean="0"/>
              <a:t>– po novele 111/2019 Sb.)</a:t>
            </a:r>
            <a:endParaRPr lang="cs-CZ" dirty="0"/>
          </a:p>
        </p:txBody>
      </p:sp>
      <p:sp>
        <p:nvSpPr>
          <p:cNvPr id="7" name="Zástupný symbol pro text 6"/>
          <p:cNvSpPr>
            <a:spLocks noGrp="1"/>
          </p:cNvSpPr>
          <p:nvPr>
            <p:ph type="body" sz="quarter" idx="15"/>
          </p:nvPr>
        </p:nvSpPr>
        <p:spPr/>
        <p:txBody>
          <a:bodyPr/>
          <a:lstStyle/>
          <a:p>
            <a:r>
              <a:rPr lang="cs-CZ" dirty="0" smtClean="0"/>
              <a:t>KVOP 2023</a:t>
            </a:r>
            <a:endParaRPr lang="cs-CZ" dirty="0"/>
          </a:p>
          <a:p>
            <a:endParaRPr lang="cs-CZ" dirty="0"/>
          </a:p>
        </p:txBody>
      </p:sp>
    </p:spTree>
    <p:extLst>
      <p:ext uri="{BB962C8B-B14F-4D97-AF65-F5344CB8AC3E}">
        <p14:creationId xmlns:p14="http://schemas.microsoft.com/office/powerpoint/2010/main" val="157852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a:solidFill>
                  <a:schemeClr val="tx2"/>
                </a:solidFill>
              </a:rPr>
              <a:t>Test proporcionality</a:t>
            </a:r>
            <a:r>
              <a:rPr lang="cs-CZ" dirty="0" smtClean="0">
                <a:solidFill>
                  <a:schemeClr val="tx2"/>
                </a:solidFill>
              </a:rPr>
              <a:t/>
            </a:r>
            <a:br>
              <a:rPr lang="cs-CZ" dirty="0" smtClean="0">
                <a:solidFill>
                  <a:schemeClr val="tx2"/>
                </a:solidFill>
              </a:rPr>
            </a:br>
            <a:endParaRPr lang="cs-CZ" dirty="0">
              <a:solidFill>
                <a:schemeClr val="tx2"/>
              </a:solidFill>
            </a:endParaRPr>
          </a:p>
        </p:txBody>
      </p:sp>
      <p:sp>
        <p:nvSpPr>
          <p:cNvPr id="10" name="Zástupný symbol pro obsah 9"/>
          <p:cNvSpPr>
            <a:spLocks noGrp="1"/>
          </p:cNvSpPr>
          <p:nvPr>
            <p:ph idx="1"/>
          </p:nvPr>
        </p:nvSpPr>
        <p:spPr>
          <a:xfrm>
            <a:off x="177800" y="1837266"/>
            <a:ext cx="8669867" cy="4255715"/>
          </a:xfrm>
        </p:spPr>
        <p:txBody>
          <a:bodyPr>
            <a:normAutofit/>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 </a:t>
            </a:r>
            <a:r>
              <a:rPr lang="cs-CZ" dirty="0" smtClean="0"/>
              <a:t>1. </a:t>
            </a:r>
            <a:r>
              <a:rPr lang="cs-CZ" b="1" dirty="0" smtClean="0">
                <a:solidFill>
                  <a:srgbClr val="008276"/>
                </a:solidFill>
              </a:rPr>
              <a:t>Test </a:t>
            </a:r>
            <a:r>
              <a:rPr lang="cs-CZ" b="1" dirty="0">
                <a:solidFill>
                  <a:srgbClr val="008276"/>
                </a:solidFill>
              </a:rPr>
              <a:t>vhodnosti </a:t>
            </a:r>
            <a:r>
              <a:rPr lang="cs-CZ" dirty="0"/>
              <a:t>– Umožňuje institut omezující základní právo dosáhnout sledovaný cíl (ochrany jiného práva/veřejného zájmu)?</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2. </a:t>
            </a:r>
            <a:r>
              <a:rPr lang="cs-CZ" b="1" dirty="0">
                <a:solidFill>
                  <a:srgbClr val="008276"/>
                </a:solidFill>
              </a:rPr>
              <a:t>Test potřebnosti </a:t>
            </a:r>
            <a:r>
              <a:rPr lang="cs-CZ" dirty="0"/>
              <a:t>– Jde sledovaného cíle dosáhnout jinak? Jde ve vztahu k dotčenému základnímu právu o nejšetrnější prostředek? Existuje jiná možnost, jak dosáhnout zamýšleného cíle bez toho, aniž by bylo dotčeno jiné základní právo?</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3. </a:t>
            </a:r>
            <a:r>
              <a:rPr lang="cs-CZ" b="1" dirty="0">
                <a:solidFill>
                  <a:srgbClr val="008276"/>
                </a:solidFill>
              </a:rPr>
              <a:t>Test poměřování zájmů </a:t>
            </a:r>
            <a:r>
              <a:rPr lang="cs-CZ" dirty="0"/>
              <a:t>– porovnání závažnosti obou v kolizi stojících základních práv</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p>
          <a:p>
            <a:pPr marL="285750" indent="-285750" algn="just">
              <a:lnSpc>
                <a:spcPct val="93000"/>
              </a:lnSpc>
              <a:spcBef>
                <a:spcPts val="60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1400" b="1" dirty="0"/>
              <a:t>Judikatura</a:t>
            </a:r>
            <a:r>
              <a:rPr lang="cs-CZ" sz="1400" dirty="0"/>
              <a:t>: </a:t>
            </a:r>
            <a:r>
              <a:rPr lang="cs-CZ" sz="1400" dirty="0" err="1"/>
              <a:t>Pl</a:t>
            </a:r>
            <a:r>
              <a:rPr lang="cs-CZ" sz="1400" dirty="0"/>
              <a:t>. ÚS 4/94 - základní práva </a:t>
            </a:r>
            <a:r>
              <a:rPr lang="cs-CZ" sz="1400" i="1" dirty="0"/>
              <a:t>prima facie </a:t>
            </a:r>
            <a:r>
              <a:rPr lang="cs-CZ" sz="1400" dirty="0"/>
              <a:t>rovnocenná, obdobně ÚS SR – </a:t>
            </a:r>
            <a:r>
              <a:rPr lang="cs-CZ" sz="1400" dirty="0" err="1"/>
              <a:t>Pl</a:t>
            </a:r>
            <a:r>
              <a:rPr lang="cs-CZ" sz="1400" dirty="0"/>
              <a:t>. ÚS. 1/09-34, </a:t>
            </a:r>
            <a:r>
              <a:rPr lang="cs-CZ" sz="1400" dirty="0" err="1"/>
              <a:t>Pl</a:t>
            </a:r>
            <a:r>
              <a:rPr lang="cs-CZ" sz="1400" dirty="0"/>
              <a:t>. ÚS 22/06</a:t>
            </a:r>
          </a:p>
          <a:p>
            <a:pPr marL="342900" indent="-342900">
              <a:buFont typeface="Wingdings" panose="05000000000000000000" pitchFamily="2" charset="2"/>
              <a:buChar char="Ø"/>
            </a:pPr>
            <a:endParaRPr lang="cs-CZ"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2566347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a:solidFill>
                  <a:schemeClr val="tx2"/>
                </a:solidFill>
              </a:rPr>
              <a:t>Test proporcionality</a:t>
            </a:r>
            <a:r>
              <a:rPr lang="cs-CZ" dirty="0" smtClean="0">
                <a:solidFill>
                  <a:schemeClr val="tx2"/>
                </a:solidFill>
              </a:rPr>
              <a:t/>
            </a:r>
            <a:br>
              <a:rPr lang="cs-CZ" dirty="0" smtClean="0">
                <a:solidFill>
                  <a:schemeClr val="tx2"/>
                </a:solidFill>
              </a:rPr>
            </a:br>
            <a:r>
              <a:rPr lang="cs-CZ" dirty="0" smtClean="0">
                <a:solidFill>
                  <a:schemeClr val="tx2"/>
                </a:solidFill>
              </a:rPr>
              <a:t>Test poměřování zájmů</a:t>
            </a:r>
            <a:endParaRPr lang="cs-CZ" dirty="0">
              <a:solidFill>
                <a:schemeClr val="tx2"/>
              </a:solidFill>
            </a:endParaRPr>
          </a:p>
        </p:txBody>
      </p:sp>
      <p:sp>
        <p:nvSpPr>
          <p:cNvPr id="10" name="Zástupný symbol pro obsah 9"/>
          <p:cNvSpPr>
            <a:spLocks noGrp="1"/>
          </p:cNvSpPr>
          <p:nvPr>
            <p:ph idx="1"/>
          </p:nvPr>
        </p:nvSpPr>
        <p:spPr>
          <a:xfrm>
            <a:off x="186266" y="1854199"/>
            <a:ext cx="5198533" cy="4255715"/>
          </a:xfrm>
        </p:spPr>
        <p:txBody>
          <a:bodyPr>
            <a:normAutofit fontScale="92500" lnSpcReduction="10000"/>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 </a:t>
            </a:r>
            <a:r>
              <a:rPr lang="cs-CZ" dirty="0" smtClean="0"/>
              <a:t>1. </a:t>
            </a:r>
            <a:r>
              <a:rPr lang="cs-CZ" b="1" dirty="0" smtClean="0">
                <a:solidFill>
                  <a:srgbClr val="008276"/>
                </a:solidFill>
              </a:rPr>
              <a:t>Empirický </a:t>
            </a:r>
            <a:r>
              <a:rPr lang="cs-CZ" b="1" dirty="0">
                <a:solidFill>
                  <a:srgbClr val="008276"/>
                </a:solidFill>
              </a:rPr>
              <a:t>argument </a:t>
            </a:r>
            <a:r>
              <a:rPr lang="cs-CZ" dirty="0">
                <a:solidFill>
                  <a:srgbClr val="000000"/>
                </a:solidFill>
              </a:rPr>
              <a:t>– faktická závažnost důsledků neposkytnutí informace a dopadů                                 a </a:t>
            </a:r>
            <a:r>
              <a:rPr lang="cs-CZ" dirty="0" smtClean="0">
                <a:solidFill>
                  <a:srgbClr val="000000"/>
                </a:solidFill>
              </a:rPr>
              <a:t>dopadů spojenými s poskytnutím </a:t>
            </a:r>
            <a:r>
              <a:rPr lang="cs-CZ" dirty="0">
                <a:solidFill>
                  <a:srgbClr val="000000"/>
                </a:solidFill>
              </a:rPr>
              <a:t>informace</a:t>
            </a:r>
          </a:p>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2. </a:t>
            </a:r>
            <a:r>
              <a:rPr lang="cs-CZ" b="1" dirty="0">
                <a:solidFill>
                  <a:srgbClr val="008276"/>
                </a:solidFill>
              </a:rPr>
              <a:t>Systémový argument </a:t>
            </a:r>
            <a:r>
              <a:rPr lang="cs-CZ" dirty="0">
                <a:solidFill>
                  <a:srgbClr val="000000"/>
                </a:solidFill>
              </a:rPr>
              <a:t>– zařazení a smysl dotčených práv v systému základních </a:t>
            </a:r>
            <a:r>
              <a:rPr lang="cs-CZ" dirty="0" smtClean="0">
                <a:solidFill>
                  <a:srgbClr val="000000"/>
                </a:solidFill>
              </a:rPr>
              <a:t>práva  </a:t>
            </a:r>
            <a:r>
              <a:rPr lang="cs-CZ" dirty="0">
                <a:solidFill>
                  <a:srgbClr val="000000"/>
                </a:solidFill>
              </a:rPr>
              <a:t>a svobod (rovnost práv)</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3. </a:t>
            </a:r>
            <a:r>
              <a:rPr lang="cs-CZ" b="1" dirty="0">
                <a:solidFill>
                  <a:srgbClr val="008276"/>
                </a:solidFill>
              </a:rPr>
              <a:t>Kontextový argument </a:t>
            </a:r>
            <a:r>
              <a:rPr lang="cs-CZ" dirty="0">
                <a:solidFill>
                  <a:srgbClr val="000000"/>
                </a:solidFill>
              </a:rPr>
              <a:t>– další negativní dopady omezení jednoho základního </a:t>
            </a:r>
            <a:r>
              <a:rPr lang="cs-CZ" dirty="0" smtClean="0">
                <a:solidFill>
                  <a:srgbClr val="000000"/>
                </a:solidFill>
              </a:rPr>
              <a:t>práva </a:t>
            </a:r>
            <a:r>
              <a:rPr lang="cs-CZ" dirty="0">
                <a:solidFill>
                  <a:srgbClr val="000000"/>
                </a:solidFill>
              </a:rPr>
              <a:t>v důsledku upřednostnění jiného</a:t>
            </a:r>
          </a:p>
          <a:p>
            <a:pPr algn="just">
              <a:lnSpc>
                <a:spcPct val="120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4. </a:t>
            </a:r>
            <a:r>
              <a:rPr lang="cs-CZ" b="1" dirty="0">
                <a:solidFill>
                  <a:srgbClr val="008276"/>
                </a:solidFill>
              </a:rPr>
              <a:t>Hodnotový argument </a:t>
            </a:r>
            <a:r>
              <a:rPr lang="cs-CZ" dirty="0">
                <a:solidFill>
                  <a:srgbClr val="000000"/>
                </a:solidFill>
              </a:rPr>
              <a:t>– pozitiva v kolizi stojících základních práv vzhledem k                                            vzhledem k </a:t>
            </a:r>
            <a:r>
              <a:rPr lang="cs-CZ" dirty="0" smtClean="0">
                <a:solidFill>
                  <a:srgbClr val="000000"/>
                </a:solidFill>
              </a:rPr>
              <a:t>akceptované </a:t>
            </a:r>
            <a:r>
              <a:rPr lang="cs-CZ" dirty="0">
                <a:solidFill>
                  <a:srgbClr val="000000"/>
                </a:solidFill>
              </a:rPr>
              <a:t>hierarchii hodnot</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999" y="1532466"/>
            <a:ext cx="3683001" cy="4817533"/>
          </a:xfrm>
          <a:prstGeom prst="rect">
            <a:avLst/>
          </a:prstGeom>
        </p:spPr>
      </p:pic>
    </p:spTree>
    <p:extLst>
      <p:ext uri="{BB962C8B-B14F-4D97-AF65-F5344CB8AC3E}">
        <p14:creationId xmlns:p14="http://schemas.microsoft.com/office/powerpoint/2010/main" val="3926458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a:solidFill>
                  <a:schemeClr val="tx2"/>
                </a:solidFill>
              </a:rPr>
              <a:t>Test proporcionality</a:t>
            </a:r>
            <a:r>
              <a:rPr lang="cs-CZ" dirty="0" smtClean="0">
                <a:solidFill>
                  <a:schemeClr val="tx2"/>
                </a:solidFill>
              </a:rPr>
              <a:t/>
            </a:r>
            <a:br>
              <a:rPr lang="cs-CZ" dirty="0" smtClean="0">
                <a:solidFill>
                  <a:schemeClr val="tx2"/>
                </a:solidFill>
              </a:rPr>
            </a:br>
            <a:r>
              <a:rPr lang="cs-CZ" dirty="0" smtClean="0">
                <a:solidFill>
                  <a:schemeClr val="tx2"/>
                </a:solidFill>
              </a:rPr>
              <a:t>V judikatuře – ukázka č. 1</a:t>
            </a:r>
            <a:endParaRPr lang="cs-CZ" dirty="0">
              <a:solidFill>
                <a:schemeClr val="tx2"/>
              </a:solidFill>
            </a:endParaRPr>
          </a:p>
        </p:txBody>
      </p:sp>
      <p:sp>
        <p:nvSpPr>
          <p:cNvPr id="10" name="Zástupný symbol pro obsah 9"/>
          <p:cNvSpPr>
            <a:spLocks noGrp="1"/>
          </p:cNvSpPr>
          <p:nvPr>
            <p:ph idx="1"/>
          </p:nvPr>
        </p:nvSpPr>
        <p:spPr>
          <a:xfrm>
            <a:off x="186266" y="1854199"/>
            <a:ext cx="8238067" cy="4255715"/>
          </a:xfrm>
        </p:spPr>
        <p:txBody>
          <a:bodyPr>
            <a:normAutofit fontScale="70000" lnSpcReduction="20000"/>
          </a:bodyPr>
          <a:lstStyle/>
          <a:p>
            <a:pPr algn="just">
              <a:lnSpc>
                <a:spcPct val="100000"/>
              </a:lnSpc>
              <a:buFont typeface="Wingdings" panose="05000000000000000000" pitchFamily="2" charset="2"/>
              <a:buChar char="q"/>
            </a:pPr>
            <a:r>
              <a:rPr lang="cs-CZ" dirty="0"/>
              <a:t> </a:t>
            </a:r>
            <a:r>
              <a:rPr lang="cs-CZ" u="sng" dirty="0">
                <a:solidFill>
                  <a:srgbClr val="FF0000"/>
                </a:solidFill>
                <a:latin typeface="Garamond" panose="02020404030301010803" pitchFamily="18" charset="0"/>
              </a:rPr>
              <a:t>Kritérium vhodnosti</a:t>
            </a:r>
            <a:r>
              <a:rPr lang="cs-CZ" dirty="0">
                <a:solidFill>
                  <a:srgbClr val="FF0000"/>
                </a:solidFill>
                <a:latin typeface="Garamond" panose="02020404030301010803" pitchFamily="18" charset="0"/>
              </a:rPr>
              <a:t> </a:t>
            </a:r>
            <a:r>
              <a:rPr lang="cs-CZ" dirty="0">
                <a:latin typeface="Garamond" panose="02020404030301010803" pitchFamily="18" charset="0"/>
              </a:rPr>
              <a:t>je v posuzovaném případě bezpochyby splněno. Jak příhodně argumentuje stěžovatel, získání individuálních informací o mimořádném prominutí podmínek stanovených zákonem pro udělení státního občanství odpovídá účelu práva na informace. Umožní získat přesnější pohled na to, jak se právo prominout tyto zákonné podmínky v praxi využívá, a otevře prostor pro veřejnou kontrolu a pro případnou veřejnou diskusi o postupu žalovaného. </a:t>
            </a:r>
          </a:p>
          <a:p>
            <a:pPr algn="just">
              <a:lnSpc>
                <a:spcPct val="100000"/>
              </a:lnSpc>
              <a:buFont typeface="Wingdings" panose="05000000000000000000" pitchFamily="2" charset="2"/>
              <a:buChar char="q"/>
            </a:pPr>
            <a:r>
              <a:rPr lang="cs-CZ" dirty="0">
                <a:latin typeface="Garamond" panose="02020404030301010803" pitchFamily="18" charset="0"/>
              </a:rPr>
              <a:t>Stejně tak je splněno </a:t>
            </a:r>
            <a:r>
              <a:rPr lang="cs-CZ" u="sng" dirty="0">
                <a:solidFill>
                  <a:srgbClr val="FF0000"/>
                </a:solidFill>
                <a:latin typeface="Garamond" panose="02020404030301010803" pitchFamily="18" charset="0"/>
              </a:rPr>
              <a:t>kritérium potřebnosti</a:t>
            </a:r>
            <a:r>
              <a:rPr lang="cs-CZ" dirty="0">
                <a:latin typeface="Garamond" panose="02020404030301010803" pitchFamily="18" charset="0"/>
              </a:rPr>
              <a:t>, neboť právní řád k dosažení  uvedeného cíle neposkytuje žádný jiný nástroj než žádost podle zákona o svobodném přístupu k informacím.</a:t>
            </a:r>
          </a:p>
          <a:p>
            <a:pPr algn="just">
              <a:lnSpc>
                <a:spcPct val="100000"/>
              </a:lnSpc>
              <a:buFont typeface="Wingdings" panose="05000000000000000000" pitchFamily="2" charset="2"/>
              <a:buChar char="q"/>
            </a:pPr>
            <a:r>
              <a:rPr lang="cs-CZ" dirty="0">
                <a:latin typeface="Garamond" panose="02020404030301010803" pitchFamily="18" charset="0"/>
              </a:rPr>
              <a:t>Pro účely třetího kroku, tj. </a:t>
            </a:r>
            <a:r>
              <a:rPr lang="cs-CZ" u="sng" dirty="0">
                <a:solidFill>
                  <a:srgbClr val="FF0000"/>
                </a:solidFill>
                <a:latin typeface="Garamond" panose="02020404030301010803" pitchFamily="18" charset="0"/>
              </a:rPr>
              <a:t>porovnání závažnosti obou v kolizi stojících základních práv</a:t>
            </a:r>
            <a:r>
              <a:rPr lang="cs-CZ" dirty="0">
                <a:latin typeface="Garamond" panose="02020404030301010803" pitchFamily="18" charset="0"/>
              </a:rPr>
              <a:t>, stěžovatel předestřel následující argumenty. Předně, udělení „VIP občanství“ označuje za svého druhu poctu. Utajovat seznam takto vyznamenaných osob proto považuje za stejně absurdní, jako utajovat (z důvodu ochrany jejich soukromí) seznam osobností, jimž je uděleno státní vyznamenání za zásluhy. Dále stěžovatel argumentuje tím, že pouze zveřejněním lze zajistit předvídatelnost rozhodování žalovaného, poukazuje přitom na podezření, že udělování „VIP občanství“ je věcí protekce. </a:t>
            </a:r>
          </a:p>
          <a:p>
            <a:pPr>
              <a:lnSpc>
                <a:spcPct val="100000"/>
              </a:lnSpc>
            </a:pPr>
            <a:endParaRPr lang="cs-CZ" sz="1400" dirty="0">
              <a:latin typeface="Garamond" panose="02020404030301010803" pitchFamily="18" charset="0"/>
            </a:endParaRPr>
          </a:p>
          <a:p>
            <a:pPr marL="342900" indent="-342900" algn="just">
              <a:lnSpc>
                <a:spcPct val="93000"/>
              </a:lnSpc>
              <a:spcBef>
                <a:spcPts val="60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000" b="1" dirty="0"/>
              <a:t>Judikatura:</a:t>
            </a:r>
            <a:r>
              <a:rPr lang="cs-CZ" sz="2000" dirty="0"/>
              <a:t>  čj. 1 As 78/2014-41 ze dne 13. 8. 2014 – mimořádné udělování státního občanství ČR</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720298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a:solidFill>
                  <a:schemeClr val="tx2"/>
                </a:solidFill>
              </a:rPr>
              <a:t>Test proporcionality</a:t>
            </a:r>
            <a:r>
              <a:rPr lang="cs-CZ" dirty="0" smtClean="0">
                <a:solidFill>
                  <a:schemeClr val="tx2"/>
                </a:solidFill>
              </a:rPr>
              <a:t/>
            </a:r>
            <a:br>
              <a:rPr lang="cs-CZ" dirty="0" smtClean="0">
                <a:solidFill>
                  <a:schemeClr val="tx2"/>
                </a:solidFill>
              </a:rPr>
            </a:br>
            <a:r>
              <a:rPr lang="cs-CZ" dirty="0" smtClean="0">
                <a:solidFill>
                  <a:schemeClr val="tx2"/>
                </a:solidFill>
              </a:rPr>
              <a:t>V judikatuře – ukázka č. 2</a:t>
            </a:r>
            <a:endParaRPr lang="cs-CZ" dirty="0">
              <a:solidFill>
                <a:schemeClr val="tx2"/>
              </a:solidFill>
            </a:endParaRPr>
          </a:p>
        </p:txBody>
      </p:sp>
      <p:sp>
        <p:nvSpPr>
          <p:cNvPr id="10" name="Zástupný symbol pro obsah 9"/>
          <p:cNvSpPr>
            <a:spLocks noGrp="1"/>
          </p:cNvSpPr>
          <p:nvPr>
            <p:ph idx="1"/>
          </p:nvPr>
        </p:nvSpPr>
        <p:spPr>
          <a:xfrm>
            <a:off x="440266" y="1879599"/>
            <a:ext cx="8525934" cy="4255715"/>
          </a:xfrm>
        </p:spPr>
        <p:txBody>
          <a:bodyPr>
            <a:normAutofit fontScale="62500" lnSpcReduction="20000"/>
          </a:bodyPr>
          <a:lstStyle/>
          <a:p>
            <a:pPr algn="just">
              <a:lnSpc>
                <a:spcPct val="100000"/>
              </a:lnSpc>
              <a:buFont typeface="Wingdings" panose="05000000000000000000" pitchFamily="2" charset="2"/>
              <a:buChar char="q"/>
            </a:pPr>
            <a:r>
              <a:rPr lang="cs-CZ" u="sng" dirty="0">
                <a:solidFill>
                  <a:srgbClr val="FF0000"/>
                </a:solidFill>
                <a:latin typeface="Garamond" panose="02020404030301010803" pitchFamily="18" charset="0"/>
              </a:rPr>
              <a:t>Kritérium vhodnosti </a:t>
            </a:r>
            <a:r>
              <a:rPr lang="cs-CZ" dirty="0">
                <a:latin typeface="Garamond" panose="02020404030301010803" pitchFamily="18" charset="0"/>
              </a:rPr>
              <a:t>je v daném případě naplněno. Znečitelnění údajů týkajících se soukromí Mgr. H. S. umožňuje dosáhnout ochrany jejího soukromí. Bylo tím totiž zabráněno, aby se takto znečitelněné informace dostaly do rukou třetí osoby, resp. byly zveřejněny způsobem umožňujícím dálkový přístup. </a:t>
            </a:r>
          </a:p>
          <a:p>
            <a:pPr algn="just">
              <a:lnSpc>
                <a:spcPct val="100000"/>
              </a:lnSpc>
              <a:buFont typeface="Wingdings" panose="05000000000000000000" pitchFamily="2" charset="2"/>
              <a:buChar char="q"/>
            </a:pPr>
            <a:r>
              <a:rPr lang="cs-CZ" dirty="0">
                <a:latin typeface="Garamond" panose="02020404030301010803" pitchFamily="18" charset="0"/>
              </a:rPr>
              <a:t>Rovněž </a:t>
            </a:r>
            <a:r>
              <a:rPr lang="cs-CZ" u="sng" dirty="0">
                <a:solidFill>
                  <a:srgbClr val="FF0000"/>
                </a:solidFill>
                <a:latin typeface="Garamond" panose="02020404030301010803" pitchFamily="18" charset="0"/>
              </a:rPr>
              <a:t>kritérium potřebnosti</a:t>
            </a:r>
            <a:r>
              <a:rPr lang="cs-CZ" dirty="0">
                <a:solidFill>
                  <a:srgbClr val="FF0000"/>
                </a:solidFill>
                <a:latin typeface="Garamond" panose="02020404030301010803" pitchFamily="18" charset="0"/>
              </a:rPr>
              <a:t> </a:t>
            </a:r>
            <a:r>
              <a:rPr lang="cs-CZ" dirty="0">
                <a:latin typeface="Garamond" panose="02020404030301010803" pitchFamily="18" charset="0"/>
              </a:rPr>
              <a:t>je naplněno. Žalovaným zvolený prostředek k ochraně soukromí Mgr. H. S. totiž nešlo nahradit žádným jiným, do práva na informace stěžovatele nezasahujícím. Všechny znepřístupněné části zprávy obsahují informace ze soukromí Mgr. H. S. Opatření žalovaného tak bylo pro ochranu soukromí potřebné. I rozsah znečitelnění žalovaný provedl v potřebné míře. Začerněním pouze údajů osobní povahy tak zasáhl do práva stěžovatele na informace pouze v nejmenší možné míře. Zbytek zprávy, ze které lze spolehlivě seznat hlavní děj předmětného večera, žalovaný poskytl. V porovnání s jinými opatřeními (např. neposkytnutí zprávy vůbec) tak došlo pouze k opatření nezbytně nutnému.</a:t>
            </a:r>
          </a:p>
          <a:p>
            <a:pPr algn="just">
              <a:lnSpc>
                <a:spcPct val="100000"/>
              </a:lnSpc>
              <a:buFont typeface="Wingdings" panose="05000000000000000000" pitchFamily="2" charset="2"/>
              <a:buChar char="q"/>
            </a:pPr>
            <a:r>
              <a:rPr lang="cs-CZ" dirty="0">
                <a:latin typeface="Garamond" panose="02020404030301010803" pitchFamily="18" charset="0"/>
              </a:rPr>
              <a:t>Třetí kritérium </a:t>
            </a:r>
            <a:r>
              <a:rPr lang="cs-CZ" u="sng" dirty="0">
                <a:solidFill>
                  <a:srgbClr val="FF0000"/>
                </a:solidFill>
                <a:latin typeface="Garamond" panose="02020404030301010803" pitchFamily="18" charset="0"/>
              </a:rPr>
              <a:t>porovnání určuje závažnost obou v kolizi stojících práv. </a:t>
            </a:r>
            <a:r>
              <a:rPr lang="cs-CZ" dirty="0">
                <a:latin typeface="Garamond" panose="02020404030301010803" pitchFamily="18" charset="0"/>
              </a:rPr>
              <a:t>Základní otázkou pro posouzení tohoto kritéria je, jak intenzivně neposkytnutí informace zasahuje do stěžovatelova práva na informace. Zásadně je třeba trvat na zveřejňování informací, které je potřeba podrobit veřejné diskusi. Činnost Policie ČR je přitom nepochybně věcí veřejnou, která podléhá kontrole ze strany občanů mimo jiné i prostřednictví zákona o svobodném přístupu k informacím. To ale samo o sobě neznamená, že veškeré informace týkající se její činnosti mají být veřejně přístupné. Neexistuje legitimní zájem podrobit veřejné diskusi, jakým způsobem tráví večery Mgr. H. S. To je čistě soukromá záležitost této osoby.</a:t>
            </a:r>
          </a:p>
          <a:p>
            <a:pPr>
              <a:lnSpc>
                <a:spcPct val="100000"/>
              </a:lnSpc>
            </a:pPr>
            <a:endParaRPr lang="cs-CZ" dirty="0">
              <a:latin typeface="Garamond" panose="02020404030301010803" pitchFamily="18" charset="0"/>
            </a:endParaRPr>
          </a:p>
          <a:p>
            <a:pPr marL="342900" indent="-342900" algn="just">
              <a:lnSpc>
                <a:spcPct val="93000"/>
              </a:lnSpc>
              <a:spcBef>
                <a:spcPts val="600"/>
              </a:spcBef>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200" b="1" dirty="0"/>
              <a:t>Judikatura:</a:t>
            </a:r>
            <a:r>
              <a:rPr lang="cs-CZ" sz="2200" dirty="0"/>
              <a:t> čj. 1 As 229/2014 ze dne 11.3. 2015 – poskytnutí zprávy o šetření VOP, poskytnutí osobních údajů stěžovatelů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2602831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a:solidFill>
                  <a:schemeClr val="tx2"/>
                </a:solidFill>
              </a:rPr>
              <a:t>Test proporcionality</a:t>
            </a:r>
            <a:r>
              <a:rPr lang="cs-CZ" dirty="0" smtClean="0">
                <a:solidFill>
                  <a:schemeClr val="tx2"/>
                </a:solidFill>
              </a:rPr>
              <a:t/>
            </a:r>
            <a:br>
              <a:rPr lang="cs-CZ" dirty="0" smtClean="0">
                <a:solidFill>
                  <a:schemeClr val="tx2"/>
                </a:solidFill>
              </a:rPr>
            </a:br>
            <a:r>
              <a:rPr lang="cs-CZ" dirty="0" smtClean="0">
                <a:solidFill>
                  <a:schemeClr val="tx2"/>
                </a:solidFill>
              </a:rPr>
              <a:t>V judikatuře – ukázka č. 3</a:t>
            </a:r>
            <a:endParaRPr lang="cs-CZ" dirty="0">
              <a:solidFill>
                <a:schemeClr val="tx2"/>
              </a:solidFill>
            </a:endParaRPr>
          </a:p>
        </p:txBody>
      </p:sp>
      <p:sp>
        <p:nvSpPr>
          <p:cNvPr id="10" name="Zástupný symbol pro obsah 9"/>
          <p:cNvSpPr>
            <a:spLocks noGrp="1"/>
          </p:cNvSpPr>
          <p:nvPr>
            <p:ph idx="1"/>
          </p:nvPr>
        </p:nvSpPr>
        <p:spPr>
          <a:xfrm>
            <a:off x="228600" y="1879599"/>
            <a:ext cx="8737600" cy="4255715"/>
          </a:xfrm>
        </p:spPr>
        <p:txBody>
          <a:bodyPr>
            <a:normAutofit fontScale="92500" lnSpcReduction="20000"/>
          </a:bodyPr>
          <a:lstStyle/>
          <a:p>
            <a:r>
              <a:rPr lang="cs-CZ" dirty="0">
                <a:latin typeface="Garamond" panose="02020404030301010803" pitchFamily="18" charset="0"/>
              </a:rPr>
              <a:t>Při vyvažování (poslední krok testu proporcionality) veřejného zájmu a zásahu do soukromí osob v kontextu zveřejňování informací o probíhajícím trestním řízení (§ 8d odst. 1 trestního řádu) je třeba v souladu s judikaturou ESLP zohlednit následující faktory: </a:t>
            </a:r>
          </a:p>
          <a:p>
            <a:pPr marL="457200" indent="-457200">
              <a:buAutoNum type="alphaLcParenR"/>
            </a:pPr>
            <a:r>
              <a:rPr lang="cs-CZ" b="1" dirty="0">
                <a:solidFill>
                  <a:srgbClr val="008276"/>
                </a:solidFill>
                <a:latin typeface="Garamond" panose="02020404030301010803" pitchFamily="18" charset="0"/>
              </a:rPr>
              <a:t>obsah a způsob zveřejněné informace </a:t>
            </a:r>
            <a:r>
              <a:rPr lang="cs-CZ" dirty="0">
                <a:latin typeface="Garamond" panose="02020404030301010803" pitchFamily="18" charset="0"/>
              </a:rPr>
              <a:t>– je třeba zkoumat, zda informace byla zveřejněna seriózním způsobem, nebo naopak, zda se snažila vyvolat spíše senzaci, či popsat osobu ryze negativním způsobem; </a:t>
            </a:r>
          </a:p>
          <a:p>
            <a:pPr marL="457200" indent="-457200">
              <a:buAutoNum type="alphaLcParenR"/>
            </a:pPr>
            <a:r>
              <a:rPr lang="cs-CZ" b="1" dirty="0">
                <a:solidFill>
                  <a:srgbClr val="008276"/>
                </a:solidFill>
                <a:latin typeface="Garamond" panose="02020404030301010803" pitchFamily="18" charset="0"/>
              </a:rPr>
              <a:t>jak zveřejnění informace přispělo k debatě veřejného zájmu</a:t>
            </a:r>
            <a:r>
              <a:rPr lang="cs-CZ" dirty="0">
                <a:latin typeface="Garamond" panose="02020404030301010803" pitchFamily="18" charset="0"/>
              </a:rPr>
              <a:t>, či zda jejím cílem bylo pouze ukojení zvědavosti veřejnosti; </a:t>
            </a:r>
          </a:p>
          <a:p>
            <a:pPr marL="457200" indent="-457200">
              <a:buAutoNum type="alphaLcParenR"/>
            </a:pPr>
            <a:r>
              <a:rPr lang="cs-CZ" b="1" dirty="0">
                <a:solidFill>
                  <a:srgbClr val="008276"/>
                </a:solidFill>
                <a:latin typeface="Garamond" panose="02020404030301010803" pitchFamily="18" charset="0"/>
              </a:rPr>
              <a:t>jaký dopad měla zveřejněná informace na trestní řízení</a:t>
            </a:r>
            <a:r>
              <a:rPr lang="cs-CZ" dirty="0">
                <a:solidFill>
                  <a:srgbClr val="FFC000"/>
                </a:solidFill>
                <a:latin typeface="Garamond" panose="02020404030301010803" pitchFamily="18" charset="0"/>
              </a:rPr>
              <a:t>, </a:t>
            </a:r>
            <a:r>
              <a:rPr lang="cs-CZ" dirty="0">
                <a:latin typeface="Garamond" panose="02020404030301010803" pitchFamily="18" charset="0"/>
              </a:rPr>
              <a:t>zda nebyla narušena zásada presumpce neviny, či zda nedošlo k ovlivnění nestrannosti soudu;</a:t>
            </a:r>
          </a:p>
          <a:p>
            <a:pPr marL="457200" indent="-457200">
              <a:buAutoNum type="alphaLcParenR"/>
            </a:pPr>
            <a:r>
              <a:rPr lang="cs-CZ" b="1" dirty="0">
                <a:solidFill>
                  <a:srgbClr val="008276"/>
                </a:solidFill>
                <a:latin typeface="Garamond" panose="02020404030301010803" pitchFamily="18" charset="0"/>
              </a:rPr>
              <a:t>závažnost zásahu do soukromí dotčené osoby</a:t>
            </a:r>
            <a:r>
              <a:rPr lang="cs-CZ" dirty="0" smtClean="0">
                <a:latin typeface="Garamond" panose="02020404030301010803" pitchFamily="18" charset="0"/>
              </a:rPr>
              <a:t>.</a:t>
            </a:r>
          </a:p>
          <a:p>
            <a:endParaRPr lang="cs-CZ" dirty="0">
              <a:latin typeface="Garamond" panose="02020404030301010803" pitchFamily="18" charset="0"/>
            </a:endParaRPr>
          </a:p>
          <a:p>
            <a:pPr marL="342900" indent="-342900">
              <a:buFont typeface="Arial" panose="020B0604020202020204" pitchFamily="34" charset="0"/>
              <a:buChar char="•"/>
            </a:pPr>
            <a:r>
              <a:rPr lang="cs-CZ" sz="1500" b="1" dirty="0" smtClean="0">
                <a:latin typeface="Garamond" panose="02020404030301010803" pitchFamily="18" charset="0"/>
              </a:rPr>
              <a:t>Judikatura:</a:t>
            </a:r>
            <a:r>
              <a:rPr lang="cs-CZ" sz="1500" dirty="0" smtClean="0">
                <a:latin typeface="Garamond" panose="02020404030301010803" pitchFamily="18" charset="0"/>
              </a:rPr>
              <a:t> </a:t>
            </a:r>
            <a:r>
              <a:rPr lang="cs-CZ" sz="1500" dirty="0">
                <a:latin typeface="Garamond" panose="02020404030301010803" pitchFamily="18" charset="0"/>
              </a:rPr>
              <a:t>Městský soud v Praze ze dne 02.11.2017, čj. 5 A 138/2014 – 38 k zveřejnění záznamu zatčení J. N. </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1500"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Tree>
    <p:extLst>
      <p:ext uri="{BB962C8B-B14F-4D97-AF65-F5344CB8AC3E}">
        <p14:creationId xmlns:p14="http://schemas.microsoft.com/office/powerpoint/2010/main" val="2430313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err="1">
                <a:solidFill>
                  <a:schemeClr val="tx2"/>
                </a:solidFill>
              </a:rPr>
              <a:t>Anonymizace</a:t>
            </a:r>
            <a:endParaRPr lang="cs-CZ" dirty="0">
              <a:solidFill>
                <a:schemeClr val="tx2"/>
              </a:solidFill>
            </a:endParaRPr>
          </a:p>
        </p:txBody>
      </p:sp>
      <p:sp>
        <p:nvSpPr>
          <p:cNvPr id="10" name="Zástupný symbol pro obsah 9"/>
          <p:cNvSpPr>
            <a:spLocks noGrp="1"/>
          </p:cNvSpPr>
          <p:nvPr>
            <p:ph idx="1"/>
          </p:nvPr>
        </p:nvSpPr>
        <p:spPr>
          <a:xfrm>
            <a:off x="224235" y="2031023"/>
            <a:ext cx="8849426" cy="4563208"/>
          </a:xfrm>
        </p:spPr>
        <p:txBody>
          <a:bodyPr>
            <a:normAutofit/>
          </a:bodyPr>
          <a:lstStyle/>
          <a:p>
            <a:pPr>
              <a:lnSpc>
                <a:spcPct val="100000"/>
              </a:lnSpc>
            </a:pPr>
            <a:r>
              <a:rPr lang="cs-CZ" sz="3800" dirty="0" smtClean="0">
                <a:latin typeface="Arial" panose="020B0604020202020204" pitchFamily="34" charset="0"/>
                <a:ea typeface="Calibri" panose="020F0502020204030204" pitchFamily="34" charset="0"/>
                <a:cs typeface="Times New Roman" panose="02020603050405020304" pitchFamily="18" charset="0"/>
              </a:rPr>
              <a:t>=</a:t>
            </a:r>
            <a:r>
              <a:rPr lang="cs-CZ" sz="2800" dirty="0" smtClean="0">
                <a:latin typeface="Arial" panose="020B0604020202020204" pitchFamily="34" charset="0"/>
                <a:ea typeface="Calibri" panose="020F0502020204030204" pitchFamily="34" charset="0"/>
                <a:cs typeface="Times New Roman" panose="02020603050405020304" pitchFamily="18" charset="0"/>
              </a:rPr>
              <a:t>výsledek </a:t>
            </a:r>
            <a:r>
              <a:rPr lang="cs-CZ" sz="2800" dirty="0">
                <a:latin typeface="Arial" panose="020B0604020202020204" pitchFamily="34" charset="0"/>
                <a:ea typeface="Calibri" panose="020F0502020204030204" pitchFamily="34" charset="0"/>
                <a:cs typeface="Times New Roman" panose="02020603050405020304" pitchFamily="18" charset="0"/>
              </a:rPr>
              <a:t>testu proporcionality</a:t>
            </a:r>
          </a:p>
          <a:p>
            <a:pPr>
              <a:lnSpc>
                <a:spcPct val="100000"/>
              </a:lnSpc>
            </a:pPr>
            <a:r>
              <a:rPr lang="cs-CZ" sz="3800" dirty="0">
                <a:latin typeface="Arial" panose="020B0604020202020204" pitchFamily="34" charset="0"/>
                <a:ea typeface="Calibri" panose="020F0502020204030204" pitchFamily="34" charset="0"/>
                <a:cs typeface="Times New Roman" panose="02020603050405020304" pitchFamily="18" charset="0"/>
              </a:rPr>
              <a:t> =</a:t>
            </a:r>
            <a:r>
              <a:rPr lang="cs-CZ" sz="3800" dirty="0"/>
              <a:t> </a:t>
            </a:r>
            <a:r>
              <a:rPr lang="cs-CZ" sz="3200" dirty="0"/>
              <a:t>vyhledání informací, které nelze </a:t>
            </a:r>
            <a:r>
              <a:rPr lang="cs-CZ" sz="3200" dirty="0" smtClean="0"/>
              <a:t>poskytnout</a:t>
            </a:r>
          </a:p>
          <a:p>
            <a:pPr marL="457200" indent="-457200">
              <a:lnSpc>
                <a:spcPct val="100000"/>
              </a:lnSpc>
              <a:buFont typeface="Wingdings" panose="05000000000000000000" pitchFamily="2" charset="2"/>
              <a:buChar char="Ø"/>
            </a:pPr>
            <a:r>
              <a:rPr lang="cs-CZ" sz="3200" dirty="0" smtClean="0"/>
              <a:t>vydání rozhodnutí o částečném odmítnutí žádosti</a:t>
            </a:r>
          </a:p>
          <a:p>
            <a:pPr>
              <a:lnSpc>
                <a:spcPct val="100000"/>
              </a:lnSpc>
            </a:pPr>
            <a:r>
              <a:rPr lang="cs-CZ" sz="1600" dirty="0" smtClean="0">
                <a:solidFill>
                  <a:srgbClr val="FF0000"/>
                </a:solidFill>
              </a:rPr>
              <a:t>Výjimka § </a:t>
            </a:r>
            <a:r>
              <a:rPr lang="cs-CZ" sz="1600" dirty="0">
                <a:solidFill>
                  <a:srgbClr val="FF0000"/>
                </a:solidFill>
              </a:rPr>
              <a:t>15/3 </a:t>
            </a:r>
            <a:r>
              <a:rPr lang="cs-CZ" sz="1600" dirty="0" err="1" smtClean="0">
                <a:solidFill>
                  <a:srgbClr val="FF0000"/>
                </a:solidFill>
              </a:rPr>
              <a:t>InfZ</a:t>
            </a:r>
            <a:r>
              <a:rPr lang="cs-CZ" sz="1600" dirty="0" smtClean="0">
                <a:solidFill>
                  <a:srgbClr val="FF0000"/>
                </a:solidFill>
              </a:rPr>
              <a:t>: u </a:t>
            </a:r>
            <a:r>
              <a:rPr lang="cs-CZ" sz="1600" dirty="0">
                <a:solidFill>
                  <a:srgbClr val="FF0000"/>
                </a:solidFill>
              </a:rPr>
              <a:t>marginální </a:t>
            </a:r>
            <a:r>
              <a:rPr lang="cs-CZ" sz="1600" dirty="0" err="1">
                <a:solidFill>
                  <a:srgbClr val="FF0000"/>
                </a:solidFill>
              </a:rPr>
              <a:t>anonymizace</a:t>
            </a:r>
            <a:r>
              <a:rPr lang="cs-CZ" sz="1600" dirty="0">
                <a:solidFill>
                  <a:srgbClr val="FF0000"/>
                </a:solidFill>
              </a:rPr>
              <a:t> </a:t>
            </a:r>
            <a:r>
              <a:rPr lang="cs-CZ" sz="1600" dirty="0" smtClean="0">
                <a:solidFill>
                  <a:srgbClr val="FF0000"/>
                </a:solidFill>
              </a:rPr>
              <a:t>(znečitelnění osobních údajů v kopii dokumentu) není </a:t>
            </a:r>
            <a:r>
              <a:rPr lang="cs-CZ" sz="1600" dirty="0">
                <a:solidFill>
                  <a:srgbClr val="FF0000"/>
                </a:solidFill>
              </a:rPr>
              <a:t>nutné vydat rozhodnutí o částečném odmítnutí informací, pokud si žadatel </a:t>
            </a:r>
            <a:r>
              <a:rPr lang="cs-CZ" sz="1600" dirty="0" smtClean="0">
                <a:solidFill>
                  <a:srgbClr val="FF0000"/>
                </a:solidFill>
              </a:rPr>
              <a:t>nevyžádá.</a:t>
            </a:r>
            <a:endParaRPr lang="cs-CZ" sz="1600" dirty="0" smtClean="0"/>
          </a:p>
          <a:p>
            <a:pPr algn="just">
              <a:lnSpc>
                <a:spcPct val="115000"/>
              </a:lnSpc>
              <a:spcAft>
                <a:spcPts val="0"/>
              </a:spcAft>
              <a:buFont typeface="Wingdings" panose="05000000000000000000" pitchFamily="2" charset="2"/>
              <a:buChar char="Ø"/>
            </a:pPr>
            <a:r>
              <a:rPr lang="cs-CZ" sz="2200" dirty="0" smtClean="0">
                <a:solidFill>
                  <a:srgbClr val="008276"/>
                </a:solidFill>
                <a:latin typeface="Arial" panose="020B0604020202020204" pitchFamily="34" charset="0"/>
                <a:ea typeface="Calibri" panose="020F0502020204030204" pitchFamily="34" charset="0"/>
                <a:cs typeface="Times New Roman" panose="02020603050405020304" pitchFamily="18" charset="0"/>
              </a:rPr>
              <a:t>Dostatečnou </a:t>
            </a:r>
            <a:r>
              <a:rPr lang="cs-CZ" sz="2200" dirty="0">
                <a:solidFill>
                  <a:srgbClr val="008276"/>
                </a:solidFill>
                <a:latin typeface="Arial" panose="020B0604020202020204" pitchFamily="34" charset="0"/>
                <a:ea typeface="Calibri" panose="020F0502020204030204" pitchFamily="34" charset="0"/>
                <a:cs typeface="Times New Roman" panose="02020603050405020304" pitchFamily="18" charset="0"/>
              </a:rPr>
              <a:t>ochranou chráněných informací je jejich znečitelnění. </a:t>
            </a:r>
          </a:p>
          <a:p>
            <a:pPr marL="571500" indent="-571500">
              <a:buFont typeface="Arial" panose="020B0604020202020204" pitchFamily="34" charset="0"/>
              <a:buChar char="•"/>
            </a:pPr>
            <a:r>
              <a:rPr lang="cs-CZ" sz="1400" b="1" dirty="0" smtClean="0">
                <a:latin typeface="Arial" panose="020B0604020202020204" pitchFamily="34" charset="0"/>
                <a:ea typeface="Calibri" panose="020F0502020204030204" pitchFamily="34" charset="0"/>
                <a:cs typeface="Times New Roman" panose="02020603050405020304" pitchFamily="18" charset="0"/>
              </a:rPr>
              <a:t>Judikatura</a:t>
            </a:r>
            <a:r>
              <a:rPr lang="cs-CZ" sz="1400" b="1" dirty="0">
                <a:latin typeface="Arial" panose="020B0604020202020204" pitchFamily="34" charset="0"/>
                <a:ea typeface="Calibri" panose="020F0502020204030204" pitchFamily="34" charset="0"/>
                <a:cs typeface="Times New Roman" panose="02020603050405020304" pitchFamily="18" charset="0"/>
              </a:rPr>
              <a:t>:</a:t>
            </a:r>
            <a:r>
              <a:rPr lang="cs-CZ" sz="1400" dirty="0">
                <a:latin typeface="Arial" panose="020B0604020202020204" pitchFamily="34" charset="0"/>
                <a:ea typeface="Calibri" panose="020F0502020204030204" pitchFamily="34" charset="0"/>
                <a:cs typeface="Times New Roman" panose="02020603050405020304" pitchFamily="18" charset="0"/>
              </a:rPr>
              <a:t> čj. 5 As 76/2014-25 ze dne 31. 7. 2014, čj. 7 A 3/2002 ze dne 14. 1. </a:t>
            </a:r>
            <a:r>
              <a:rPr lang="cs-CZ" sz="1400" dirty="0" smtClean="0">
                <a:latin typeface="Arial" panose="020B0604020202020204" pitchFamily="34" charset="0"/>
                <a:ea typeface="Calibri" panose="020F0502020204030204" pitchFamily="34" charset="0"/>
                <a:cs typeface="Times New Roman" panose="02020603050405020304" pitchFamily="18" charset="0"/>
              </a:rPr>
              <a:t>2014, 10 As 440/2019-35 ze dne 16. 4. 2020, 9 As 198/2018 ze dne 21.8.2018</a:t>
            </a:r>
          </a:p>
          <a:p>
            <a:endParaRPr lang="cs-CZ" sz="1400" dirty="0">
              <a:latin typeface="Arial" panose="020B0604020202020204" pitchFamily="34" charset="0"/>
              <a:ea typeface="Calibri" panose="020F0502020204030204" pitchFamily="34" charset="0"/>
              <a:cs typeface="Times New Roman" panose="02020603050405020304" pitchFamily="18" charset="0"/>
            </a:endParaRPr>
          </a:p>
          <a:p>
            <a:endParaRPr lang="cs-CZ" sz="2800" dirty="0">
              <a:solidFill>
                <a:srgbClr val="008276"/>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692" y="1527160"/>
            <a:ext cx="2761307" cy="1134560"/>
          </a:xfrm>
          <a:prstGeom prst="rect">
            <a:avLst/>
          </a:prstGeom>
        </p:spPr>
      </p:pic>
    </p:spTree>
    <p:extLst>
      <p:ext uri="{BB962C8B-B14F-4D97-AF65-F5344CB8AC3E}">
        <p14:creationId xmlns:p14="http://schemas.microsoft.com/office/powerpoint/2010/main" val="6952790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a:xfrm>
            <a:off x="-199176" y="0"/>
            <a:ext cx="9144000" cy="1385155"/>
          </a:xfrm>
        </p:spPr>
        <p:txBody>
          <a:bodyPr>
            <a:normAutofit/>
          </a:bodyPr>
          <a:lstStyle/>
          <a:p>
            <a:pPr marL="177800"/>
            <a:r>
              <a:rPr lang="cs-CZ" dirty="0" smtClean="0"/>
              <a:t/>
            </a:r>
            <a:br>
              <a:rPr lang="cs-CZ" dirty="0" smtClean="0"/>
            </a:br>
            <a:r>
              <a:rPr lang="cs-CZ" dirty="0" smtClean="0">
                <a:solidFill>
                  <a:schemeClr val="tx2"/>
                </a:solidFill>
              </a:rPr>
              <a:t>Poskytování Informací o platech</a:t>
            </a:r>
            <a:br>
              <a:rPr lang="cs-CZ" dirty="0" smtClean="0">
                <a:solidFill>
                  <a:schemeClr val="tx2"/>
                </a:solidFill>
              </a:rPr>
            </a:br>
            <a:r>
              <a:rPr lang="cs-CZ" dirty="0" smtClean="0">
                <a:solidFill>
                  <a:schemeClr val="tx2"/>
                </a:solidFill>
              </a:rPr>
              <a:t>shrnutí vývoje judikatury</a:t>
            </a:r>
            <a:endParaRPr lang="cs-CZ" dirty="0">
              <a:solidFill>
                <a:schemeClr val="tx2"/>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pic>
        <p:nvPicPr>
          <p:cNvPr id="7" name="Zástupný symbol pro obsah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2999" y="1785938"/>
            <a:ext cx="2836333" cy="4289425"/>
          </a:xfrm>
          <a:prstGeom prst="rect">
            <a:avLst/>
          </a:prstGeom>
        </p:spPr>
      </p:pic>
      <p:sp>
        <p:nvSpPr>
          <p:cNvPr id="2" name="Obdélník 1"/>
          <p:cNvSpPr/>
          <p:nvPr/>
        </p:nvSpPr>
        <p:spPr>
          <a:xfrm>
            <a:off x="93133" y="1688124"/>
            <a:ext cx="5533943" cy="4418517"/>
          </a:xfrm>
          <a:prstGeom prst="rect">
            <a:avLst/>
          </a:prstGeom>
        </p:spPr>
        <p:txBody>
          <a:bodyPr wrap="square">
            <a:spAutoFit/>
          </a:bodyPr>
          <a:lstStyle/>
          <a:p>
            <a:pPr marL="285750" indent="-28575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Maděra vs. Zlínský Magistrát čj. 5 As 57/2010-79 ze dne 27. 5. 2011- výše a důvody odměn vedoucího informačních systémů </a:t>
            </a:r>
          </a:p>
          <a:p>
            <a:pPr marL="285750" indent="-28575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NSS čj. 4 As 40/2010-60 ze dne 11. 11. 2011 - mimořádné odměny učitelů MŠ a ZŠ Psáry</a:t>
            </a:r>
          </a:p>
          <a:p>
            <a:pPr marL="285750" indent="-28575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KS v Praze čj. 45 A 4/2012-76 ze dne 27. 6. 2012 </a:t>
            </a:r>
          </a:p>
          <a:p>
            <a:pPr marL="285750" indent="-28575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t>NSS čj. 1 As 169/2012-38 ze dne 6. 12. 2012 – výše základního platu, osobního ohodnocení a odměn tajemnice Městského úřadu Benešov a dalších dvou vedoucích odborů </a:t>
            </a:r>
            <a:r>
              <a:rPr lang="cs-CZ" dirty="0" err="1"/>
              <a:t>MěÚ</a:t>
            </a:r>
            <a:endParaRPr lang="cs-CZ" dirty="0"/>
          </a:p>
          <a:p>
            <a:pPr marL="285750" indent="-28575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B050"/>
                </a:solidFill>
              </a:rPr>
              <a:t>Platový rozsudek </a:t>
            </a:r>
            <a:r>
              <a:rPr lang="cs-CZ" dirty="0"/>
              <a:t>rozšířeného senátu NSS čj. 8 As 55/2012-62 ze dne 22. 10. 2014</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p>
          <a:p>
            <a:pPr marL="285750" indent="-285750" algn="just">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FF0000"/>
                </a:solidFill>
              </a:rPr>
              <a:t>Platový nález  </a:t>
            </a:r>
            <a:r>
              <a:rPr lang="cs-CZ" dirty="0"/>
              <a:t>IV. ÚS 1378/16 ze dne 17. 10. 2017, </a:t>
            </a:r>
            <a:r>
              <a:rPr lang="cs-CZ" dirty="0">
                <a:solidFill>
                  <a:srgbClr val="FFC000"/>
                </a:solidFill>
              </a:rPr>
              <a:t>potvrzeno IV. ÚS 1200/16 ze dne 3. 4. </a:t>
            </a:r>
            <a:r>
              <a:rPr lang="cs-CZ" dirty="0" smtClean="0">
                <a:solidFill>
                  <a:srgbClr val="FFC000"/>
                </a:solidFill>
              </a:rPr>
              <a:t>2018</a:t>
            </a:r>
            <a:endParaRPr lang="cs-CZ" dirty="0"/>
          </a:p>
        </p:txBody>
      </p:sp>
      <p:sp>
        <p:nvSpPr>
          <p:cNvPr id="5" name="Násobení 4"/>
          <p:cNvSpPr/>
          <p:nvPr/>
        </p:nvSpPr>
        <p:spPr>
          <a:xfrm>
            <a:off x="3458424" y="4892756"/>
            <a:ext cx="914400" cy="67733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Oválný bublinový popisek 2"/>
          <p:cNvSpPr/>
          <p:nvPr/>
        </p:nvSpPr>
        <p:spPr>
          <a:xfrm>
            <a:off x="7007382" y="253497"/>
            <a:ext cx="1692998" cy="1020054"/>
          </a:xfrm>
          <a:prstGeom prst="wedgeEllipseCallout">
            <a:avLst>
              <a:gd name="adj1" fmla="val -28320"/>
              <a:gd name="adj2" fmla="val 7936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8b </a:t>
            </a:r>
            <a:r>
              <a:rPr lang="cs-CZ" dirty="0" err="1" smtClean="0"/>
              <a:t>InfZ</a:t>
            </a:r>
            <a:endParaRPr lang="cs-CZ" dirty="0"/>
          </a:p>
        </p:txBody>
      </p:sp>
    </p:spTree>
    <p:extLst>
      <p:ext uri="{BB962C8B-B14F-4D97-AF65-F5344CB8AC3E}">
        <p14:creationId xmlns:p14="http://schemas.microsoft.com/office/powerpoint/2010/main" val="670454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smtClean="0">
                <a:solidFill>
                  <a:schemeClr val="tx2"/>
                </a:solidFill>
              </a:rPr>
              <a:t>Poskytování Informací o platech</a:t>
            </a:r>
            <a:br>
              <a:rPr lang="cs-CZ" dirty="0" smtClean="0">
                <a:solidFill>
                  <a:schemeClr val="tx2"/>
                </a:solidFill>
              </a:rPr>
            </a:br>
            <a:r>
              <a:rPr lang="cs-CZ" dirty="0" smtClean="0">
                <a:solidFill>
                  <a:schemeClr val="tx2"/>
                </a:solidFill>
              </a:rPr>
              <a:t>Platový test</a:t>
            </a:r>
            <a:endParaRPr lang="cs-CZ" dirty="0">
              <a:solidFill>
                <a:schemeClr val="tx2"/>
              </a:solidFill>
            </a:endParaRP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2" name="Obdélník 1"/>
          <p:cNvSpPr/>
          <p:nvPr/>
        </p:nvSpPr>
        <p:spPr>
          <a:xfrm>
            <a:off x="93133" y="1737911"/>
            <a:ext cx="5952067" cy="369332"/>
          </a:xfrm>
          <a:prstGeom prst="rect">
            <a:avLst/>
          </a:prstGeom>
        </p:spPr>
        <p:txBody>
          <a:bodyPr wrap="square">
            <a:spAutoFit/>
          </a:bodyPr>
          <a:lstStyle/>
          <a:p>
            <a:endParaRPr lang="cs-CZ" dirty="0"/>
          </a:p>
        </p:txBody>
      </p:sp>
      <p:sp>
        <p:nvSpPr>
          <p:cNvPr id="8" name="Zástupný symbol pro obsah 7"/>
          <p:cNvSpPr>
            <a:spLocks noGrp="1"/>
          </p:cNvSpPr>
          <p:nvPr>
            <p:ph idx="1"/>
          </p:nvPr>
        </p:nvSpPr>
        <p:spPr>
          <a:xfrm>
            <a:off x="425513" y="1629625"/>
            <a:ext cx="8464487" cy="4780228"/>
          </a:xfrm>
        </p:spPr>
        <p:txBody>
          <a:bodyPr>
            <a:normAutofit fontScale="92500" lnSpcReduction="10000"/>
          </a:bodyPr>
          <a:lstStyle/>
          <a:p>
            <a:pPr marL="457200" indent="-457200">
              <a:buAutoNum type="arabicPeriod"/>
            </a:pPr>
            <a:r>
              <a:rPr lang="cs-CZ" sz="2000" b="1" dirty="0">
                <a:solidFill>
                  <a:srgbClr val="008276"/>
                </a:solidFill>
              </a:rPr>
              <a:t>Účel žádosti </a:t>
            </a:r>
            <a:r>
              <a:rPr lang="cs-CZ" sz="2000" dirty="0"/>
              <a:t>- účelem vyžádání informace je přispět k diskusi ve věcech veřejného zájmu.</a:t>
            </a:r>
          </a:p>
          <a:p>
            <a:pPr marL="457200" indent="-457200">
              <a:buAutoNum type="arabicPeriod"/>
            </a:pPr>
            <a:r>
              <a:rPr lang="cs-CZ" sz="2000" b="1" dirty="0">
                <a:solidFill>
                  <a:srgbClr val="008276"/>
                </a:solidFill>
              </a:rPr>
              <a:t>Povaha informace </a:t>
            </a:r>
            <a:r>
              <a:rPr lang="cs-CZ" sz="2000" dirty="0"/>
              <a:t>- informace samotná se týká veřejného zájmu.</a:t>
            </a:r>
          </a:p>
          <a:p>
            <a:pPr marL="457200" indent="-457200">
              <a:buAutoNum type="arabicPeriod"/>
            </a:pPr>
            <a:r>
              <a:rPr lang="cs-CZ" sz="2000" b="1" dirty="0">
                <a:solidFill>
                  <a:srgbClr val="008276"/>
                </a:solidFill>
              </a:rPr>
              <a:t>Role žadatele </a:t>
            </a:r>
            <a:r>
              <a:rPr lang="cs-CZ" sz="2000" dirty="0"/>
              <a:t>- žadatel o informaci plní úkoly či poslání dozoru veřejnosti či roli tzv. společenského hlídacího psa /nechce informaci pro sebe ale zamýšlí informovat veřejnost/.</a:t>
            </a:r>
          </a:p>
          <a:p>
            <a:pPr marL="457200" indent="-457200">
              <a:buAutoNum type="arabicPeriod"/>
            </a:pPr>
            <a:r>
              <a:rPr lang="cs-CZ" sz="2000" b="1" dirty="0">
                <a:solidFill>
                  <a:srgbClr val="008276"/>
                </a:solidFill>
              </a:rPr>
              <a:t>Existující a dostupná informace </a:t>
            </a:r>
            <a:r>
              <a:rPr lang="cs-CZ" sz="2000" dirty="0"/>
              <a:t>– informace existuje a je dostupná.</a:t>
            </a:r>
          </a:p>
          <a:p>
            <a:pPr marL="342900" indent="-342900">
              <a:buFont typeface="Arial" panose="020B0604020202020204" pitchFamily="34" charset="0"/>
              <a:buChar char="•"/>
            </a:pPr>
            <a:r>
              <a:rPr lang="cs-CZ" sz="2000" b="1" dirty="0" smtClean="0"/>
              <a:t>Judikatura</a:t>
            </a:r>
            <a:r>
              <a:rPr lang="cs-CZ" sz="2000" b="1" dirty="0"/>
              <a:t>: </a:t>
            </a:r>
            <a:r>
              <a:rPr lang="cs-CZ" sz="2000" dirty="0"/>
              <a:t>ESLP č. 18030/11 ze dne 8. 11. 2016 Magyar Helsinky </a:t>
            </a:r>
            <a:r>
              <a:rPr lang="cs-CZ" sz="2000" dirty="0" err="1"/>
              <a:t>Bizottság</a:t>
            </a:r>
            <a:r>
              <a:rPr lang="cs-CZ" sz="2000" dirty="0"/>
              <a:t> vs. Maďarsko</a:t>
            </a:r>
          </a:p>
          <a:p>
            <a:pPr marL="342900" indent="-342900">
              <a:buFont typeface="Wingdings" panose="05000000000000000000" pitchFamily="2" charset="2"/>
              <a:buChar char="q"/>
            </a:pPr>
            <a:r>
              <a:rPr lang="cs-CZ" sz="2000" b="1" dirty="0">
                <a:solidFill>
                  <a:srgbClr val="008276"/>
                </a:solidFill>
              </a:rPr>
              <a:t>Metodické doporučení MV </a:t>
            </a:r>
            <a:endParaRPr lang="cs-CZ" sz="2000" b="1" dirty="0" smtClean="0">
              <a:solidFill>
                <a:srgbClr val="008276"/>
              </a:solidFill>
            </a:endParaRPr>
          </a:p>
          <a:p>
            <a:endParaRPr lang="cs-CZ" sz="1700" b="1" dirty="0">
              <a:solidFill>
                <a:srgbClr val="008276"/>
              </a:solidFill>
            </a:endParaRPr>
          </a:p>
          <a:p>
            <a:pPr marL="342900" indent="-342900">
              <a:buFont typeface="Wingdings" panose="05000000000000000000" pitchFamily="2" charset="2"/>
              <a:buChar char="q"/>
            </a:pPr>
            <a:r>
              <a:rPr lang="cs-CZ" b="1" dirty="0" smtClean="0">
                <a:solidFill>
                  <a:srgbClr val="008276"/>
                </a:solidFill>
              </a:rPr>
              <a:t>Městský soud v Praze  </a:t>
            </a:r>
            <a:r>
              <a:rPr lang="cs-CZ" dirty="0" smtClean="0"/>
              <a:t>ze dne 1. 10. 2018. čj. 5A 40/2015-68</a:t>
            </a:r>
          </a:p>
          <a:p>
            <a:pPr marL="342900" indent="-342900">
              <a:buFont typeface="Wingdings" panose="05000000000000000000" pitchFamily="2" charset="2"/>
              <a:buChar char="Ø"/>
            </a:pPr>
            <a:r>
              <a:rPr lang="cs-CZ" dirty="0" smtClean="0"/>
              <a:t>Na kontrole veřejné moci se prostřednictvím § 8b </a:t>
            </a:r>
            <a:r>
              <a:rPr lang="cs-CZ" dirty="0" err="1" smtClean="0"/>
              <a:t>InfZ</a:t>
            </a:r>
            <a:r>
              <a:rPr lang="cs-CZ" dirty="0" smtClean="0"/>
              <a:t> může podílet každý. Primárním faktorem pro poměřování základních práv je otázka veřejného zájmu na znalosti požadované in formace.   </a:t>
            </a:r>
            <a:endParaRPr lang="cs-CZ" dirty="0"/>
          </a:p>
        </p:txBody>
      </p:sp>
    </p:spTree>
    <p:extLst>
      <p:ext uri="{BB962C8B-B14F-4D97-AF65-F5344CB8AC3E}">
        <p14:creationId xmlns:p14="http://schemas.microsoft.com/office/powerpoint/2010/main" val="3584141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„Interpretační rozsudek NSS“</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49</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5" name="Zástupný symbol pro text 4"/>
          <p:cNvSpPr>
            <a:spLocks noGrp="1"/>
          </p:cNvSpPr>
          <p:nvPr>
            <p:ph type="body" sz="quarter" idx="16"/>
          </p:nvPr>
        </p:nvSpPr>
        <p:spPr>
          <a:xfrm>
            <a:off x="103367" y="1009816"/>
            <a:ext cx="6822219" cy="267072"/>
          </a:xfrm>
        </p:spPr>
        <p:txBody>
          <a:bodyPr>
            <a:noAutofit/>
          </a:bodyPr>
          <a:lstStyle/>
          <a:p>
            <a:r>
              <a:rPr lang="cs-CZ" sz="2000" dirty="0" smtClean="0">
                <a:solidFill>
                  <a:schemeClr val="tx2"/>
                </a:solidFill>
              </a:rPr>
              <a:t>č.j. 2 As 88/2019-29 ze dne 27. 5. 2020</a:t>
            </a:r>
          </a:p>
          <a:p>
            <a:endParaRPr lang="cs-CZ" sz="2000" dirty="0"/>
          </a:p>
        </p:txBody>
      </p:sp>
      <p:sp>
        <p:nvSpPr>
          <p:cNvPr id="4" name="Zástupný symbol pro obsah 3"/>
          <p:cNvSpPr>
            <a:spLocks noGrp="1"/>
          </p:cNvSpPr>
          <p:nvPr>
            <p:ph idx="1"/>
          </p:nvPr>
        </p:nvSpPr>
        <p:spPr>
          <a:xfrm>
            <a:off x="294200" y="1805897"/>
            <a:ext cx="8673954" cy="4439706"/>
          </a:xfrm>
        </p:spPr>
        <p:txBody>
          <a:bodyPr>
            <a:normAutofit fontScale="92500" lnSpcReduction="10000"/>
          </a:bodyPr>
          <a:lstStyle/>
          <a:p>
            <a:pPr marL="342900" indent="-342900" algn="just">
              <a:spcBef>
                <a:spcPts val="0"/>
              </a:spcBef>
              <a:buFont typeface="Wingdings" panose="05000000000000000000" pitchFamily="2" charset="2"/>
              <a:buChar char="q"/>
            </a:pPr>
            <a:r>
              <a:rPr lang="cs-CZ" dirty="0" smtClean="0"/>
              <a:t>Při </a:t>
            </a:r>
            <a:r>
              <a:rPr lang="cs-CZ" dirty="0" smtClean="0">
                <a:solidFill>
                  <a:srgbClr val="FF0000"/>
                </a:solidFill>
              </a:rPr>
              <a:t>posuzování veřejného zájmu </a:t>
            </a:r>
            <a:r>
              <a:rPr lang="cs-CZ" dirty="0" smtClean="0"/>
              <a:t>na poskytnutí informace o příjemci veřejných prostředků musí povinný subjekt </a:t>
            </a:r>
            <a:r>
              <a:rPr lang="cs-CZ" dirty="0" smtClean="0">
                <a:solidFill>
                  <a:srgbClr val="FF0000"/>
                </a:solidFill>
              </a:rPr>
              <a:t>určit podle postavení dotčené osoby</a:t>
            </a:r>
            <a:r>
              <a:rPr lang="cs-CZ" dirty="0" smtClean="0"/>
              <a:t>, </a:t>
            </a:r>
            <a:r>
              <a:rPr lang="cs-CZ" dirty="0" smtClean="0">
                <a:solidFill>
                  <a:srgbClr val="FF0000"/>
                </a:solidFill>
              </a:rPr>
              <a:t>jakou</a:t>
            </a:r>
            <a:r>
              <a:rPr lang="cs-CZ" dirty="0" smtClean="0"/>
              <a:t> </a:t>
            </a:r>
            <a:r>
              <a:rPr lang="cs-CZ" dirty="0" smtClean="0">
                <a:solidFill>
                  <a:srgbClr val="FF0000"/>
                </a:solidFill>
              </a:rPr>
              <a:t>míru osvědčení </a:t>
            </a:r>
            <a:r>
              <a:rPr lang="cs-CZ" dirty="0" smtClean="0"/>
              <a:t>takového veřejného zájmu bude požadovat po žadateli o informace. Pro zjevnost jeho existence je totiž klíčové, jaké postavení ve struktuře veřejné správy (a s tím související řídicí a organizační kompetence, odpovědnost a finanční ohodnocení) dotčená osoba má….Se zvyšujícím se postavením dotčené osoby, </a:t>
            </a:r>
            <a:r>
              <a:rPr lang="cs-CZ" smtClean="0">
                <a:solidFill>
                  <a:srgbClr val="FF0000"/>
                </a:solidFill>
              </a:rPr>
              <a:t>síla důvodů </a:t>
            </a:r>
            <a:r>
              <a:rPr lang="cs-CZ" dirty="0" smtClean="0">
                <a:solidFill>
                  <a:srgbClr val="FF0000"/>
                </a:solidFill>
              </a:rPr>
              <a:t>pro osvědčení </a:t>
            </a:r>
            <a:r>
              <a:rPr lang="cs-CZ" dirty="0" smtClean="0"/>
              <a:t>existence veřejného zájmu na poskytnutí klesá.</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solidFill>
                  <a:srgbClr val="FF0000"/>
                </a:solidFill>
              </a:rPr>
              <a:t>Avizovaný </a:t>
            </a:r>
            <a:r>
              <a:rPr lang="cs-CZ" dirty="0">
                <a:solidFill>
                  <a:srgbClr val="FF0000"/>
                </a:solidFill>
              </a:rPr>
              <a:t>záměr žadatele </a:t>
            </a:r>
            <a:r>
              <a:rPr lang="cs-CZ" dirty="0"/>
              <a:t>o informace </a:t>
            </a:r>
            <a:r>
              <a:rPr lang="cs-CZ" dirty="0">
                <a:solidFill>
                  <a:srgbClr val="FF0000"/>
                </a:solidFill>
              </a:rPr>
              <a:t>zveřejnit</a:t>
            </a:r>
            <a:r>
              <a:rPr lang="cs-CZ" dirty="0"/>
              <a:t> poskytnuté </a:t>
            </a:r>
            <a:r>
              <a:rPr lang="cs-CZ" dirty="0">
                <a:solidFill>
                  <a:srgbClr val="FF0000"/>
                </a:solidFill>
              </a:rPr>
              <a:t>informace</a:t>
            </a:r>
            <a:r>
              <a:rPr lang="cs-CZ" dirty="0"/>
              <a:t> na veřejně přístupném úložišti dat, který umožní široké veřejnosti o těchto informacích vést diskusi, </a:t>
            </a:r>
            <a:r>
              <a:rPr lang="cs-CZ" dirty="0">
                <a:solidFill>
                  <a:srgbClr val="FF0000"/>
                </a:solidFill>
              </a:rPr>
              <a:t>je dostatečný </a:t>
            </a:r>
            <a:r>
              <a:rPr lang="cs-CZ" dirty="0"/>
              <a:t>pro splnění podmínky přispět těmito informacemi k diskusi o věcech veřejného </a:t>
            </a:r>
            <a:r>
              <a:rPr lang="cs-CZ" dirty="0" smtClean="0"/>
              <a:t>zájmu. Nelze </a:t>
            </a:r>
            <a:r>
              <a:rPr lang="cs-CZ" dirty="0"/>
              <a:t>trvat na tom, aby žadatel takto získané informace sám přímo explicitně hodnotil či analyzoval; jejich zveřejnění je samo o sobě pro veřejnost přidanou hodnotou</a:t>
            </a:r>
            <a:r>
              <a:rPr lang="cs-CZ" dirty="0" smtClean="0"/>
              <a:t>.</a:t>
            </a:r>
          </a:p>
          <a:p>
            <a:pPr marL="342900" indent="-342900" algn="just">
              <a:spcBef>
                <a:spcPts val="0"/>
              </a:spcBef>
              <a:buFont typeface="Wingdings" panose="05000000000000000000" pitchFamily="2" charset="2"/>
              <a:buChar char="q"/>
            </a:pPr>
            <a:endParaRPr lang="cs-CZ" dirty="0"/>
          </a:p>
        </p:txBody>
      </p:sp>
    </p:spTree>
    <p:extLst>
      <p:ext uri="{BB962C8B-B14F-4D97-AF65-F5344CB8AC3E}">
        <p14:creationId xmlns:p14="http://schemas.microsoft.com/office/powerpoint/2010/main" val="2659447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6F52927-DFA5-4A50-A4B9-A214EF9D4E73}"/>
              </a:ext>
            </a:extLst>
          </p:cNvPr>
          <p:cNvSpPr>
            <a:spLocks noGrp="1"/>
          </p:cNvSpPr>
          <p:nvPr>
            <p:ph type="title"/>
          </p:nvPr>
        </p:nvSpPr>
        <p:spPr/>
        <p:txBody>
          <a:bodyPr/>
          <a:lstStyle/>
          <a:p>
            <a:r>
              <a:rPr lang="cs-CZ" sz="3200" dirty="0" smtClean="0">
                <a:solidFill>
                  <a:schemeClr val="tx2"/>
                </a:solidFill>
              </a:rPr>
              <a:t>Základní zásady</a:t>
            </a:r>
            <a:endParaRPr lang="cs-CZ" dirty="0">
              <a:solidFill>
                <a:schemeClr val="tx2"/>
              </a:solidFill>
            </a:endParaRPr>
          </a:p>
        </p:txBody>
      </p:sp>
      <p:sp>
        <p:nvSpPr>
          <p:cNvPr id="3" name="Zástupný symbol pro číslo snímku 2">
            <a:extLst>
              <a:ext uri="{FF2B5EF4-FFF2-40B4-BE49-F238E27FC236}">
                <a16:creationId xmlns:a16="http://schemas.microsoft.com/office/drawing/2014/main" id="{7BC4BA37-EA1F-46D3-ACA6-61AAFF0FC277}"/>
              </a:ext>
            </a:extLst>
          </p:cNvPr>
          <p:cNvSpPr>
            <a:spLocks noGrp="1"/>
          </p:cNvSpPr>
          <p:nvPr>
            <p:ph type="sldNum" sz="quarter" idx="12"/>
          </p:nvPr>
        </p:nvSpPr>
        <p:spPr/>
        <p:txBody>
          <a:bodyPr/>
          <a:lstStyle/>
          <a:p>
            <a:fld id="{D83BD07D-5885-48DF-B570-0C7EF7FA7CBC}" type="slidenum">
              <a:rPr lang="cs-CZ" smtClean="0"/>
              <a:pPr/>
              <a:t>5</a:t>
            </a:fld>
            <a:endParaRPr lang="cs-CZ"/>
          </a:p>
        </p:txBody>
      </p:sp>
      <p:sp>
        <p:nvSpPr>
          <p:cNvPr id="4" name="Zástupný symbol pro text 3">
            <a:extLst>
              <a:ext uri="{FF2B5EF4-FFF2-40B4-BE49-F238E27FC236}">
                <a16:creationId xmlns:a16="http://schemas.microsoft.com/office/drawing/2014/main" id="{F35650DC-93F0-4DF5-89C5-1FDC3FAA932D}"/>
              </a:ext>
            </a:extLst>
          </p:cNvPr>
          <p:cNvSpPr>
            <a:spLocks noGrp="1"/>
          </p:cNvSpPr>
          <p:nvPr>
            <p:ph type="body" sz="quarter" idx="15"/>
          </p:nvPr>
        </p:nvSpPr>
        <p:spPr/>
        <p:txBody>
          <a:bodyPr/>
          <a:lstStyle/>
          <a:p>
            <a:r>
              <a:rPr lang="cs-CZ" dirty="0" smtClean="0"/>
              <a:t>KVOP 2023</a:t>
            </a:r>
            <a:endParaRPr lang="cs-CZ" dirty="0"/>
          </a:p>
          <a:p>
            <a:endParaRPr lang="cs-CZ" dirty="0"/>
          </a:p>
        </p:txBody>
      </p:sp>
      <p:sp>
        <p:nvSpPr>
          <p:cNvPr id="5" name="Zástupný symbol pro text 4">
            <a:extLst>
              <a:ext uri="{FF2B5EF4-FFF2-40B4-BE49-F238E27FC236}">
                <a16:creationId xmlns:a16="http://schemas.microsoft.com/office/drawing/2014/main" id="{A570F50C-5EFD-4378-9EAD-AC54E26C520A}"/>
              </a:ext>
            </a:extLst>
          </p:cNvPr>
          <p:cNvSpPr>
            <a:spLocks noGrp="1"/>
          </p:cNvSpPr>
          <p:nvPr>
            <p:ph type="body" sz="quarter" idx="16"/>
          </p:nvPr>
        </p:nvSpPr>
        <p:spPr/>
        <p:txBody>
          <a:bodyPr>
            <a:normAutofit fontScale="92500" lnSpcReduction="20000"/>
          </a:bodyPr>
          <a:lstStyle/>
          <a:p>
            <a:r>
              <a:rPr lang="cs-CZ" dirty="0"/>
              <a:t>p</a:t>
            </a:r>
            <a:r>
              <a:rPr lang="cs-CZ" dirty="0" smtClean="0"/>
              <a:t>oskytování informací</a:t>
            </a:r>
            <a:endParaRPr lang="cs-CZ" dirty="0"/>
          </a:p>
        </p:txBody>
      </p:sp>
      <p:sp>
        <p:nvSpPr>
          <p:cNvPr id="6" name="Zástupný symbol pro obsah 5">
            <a:extLst>
              <a:ext uri="{FF2B5EF4-FFF2-40B4-BE49-F238E27FC236}">
                <a16:creationId xmlns:a16="http://schemas.microsoft.com/office/drawing/2014/main" id="{ACFD9AF8-3DAB-4799-84A8-50BCD655296A}"/>
              </a:ext>
            </a:extLst>
          </p:cNvPr>
          <p:cNvSpPr>
            <a:spLocks noGrp="1"/>
          </p:cNvSpPr>
          <p:nvPr>
            <p:ph idx="1"/>
          </p:nvPr>
        </p:nvSpPr>
        <p:spPr>
          <a:xfrm>
            <a:off x="230588" y="1932166"/>
            <a:ext cx="8825948" cy="4546423"/>
          </a:xfrm>
        </p:spPr>
        <p:txBody>
          <a:bodyPr>
            <a:normAutofit lnSpcReduction="10000"/>
          </a:bodyPr>
          <a:lstStyle/>
          <a:p>
            <a:pPr marL="457200" indent="-457200">
              <a:buFont typeface="+mj-lt"/>
              <a:buAutoNum type="arabicPeriod"/>
            </a:pPr>
            <a:r>
              <a:rPr lang="cs-CZ" dirty="0">
                <a:solidFill>
                  <a:srgbClr val="FFC000"/>
                </a:solidFill>
              </a:rPr>
              <a:t>Každý</a:t>
            </a:r>
            <a:r>
              <a:rPr lang="cs-CZ" dirty="0"/>
              <a:t> se může ptát na </a:t>
            </a:r>
            <a:r>
              <a:rPr lang="cs-CZ" dirty="0">
                <a:solidFill>
                  <a:srgbClr val="00B050"/>
                </a:solidFill>
              </a:rPr>
              <a:t>informace</a:t>
            </a:r>
            <a:r>
              <a:rPr lang="cs-CZ" dirty="0"/>
              <a:t> vztahující se k </a:t>
            </a:r>
            <a:r>
              <a:rPr lang="cs-CZ" dirty="0">
                <a:solidFill>
                  <a:srgbClr val="00B0F0"/>
                </a:solidFill>
              </a:rPr>
              <a:t>působnosti</a:t>
            </a:r>
            <a:r>
              <a:rPr lang="cs-CZ" dirty="0"/>
              <a:t> </a:t>
            </a:r>
            <a:r>
              <a:rPr lang="cs-CZ" dirty="0">
                <a:solidFill>
                  <a:srgbClr val="7030A0"/>
                </a:solidFill>
              </a:rPr>
              <a:t>povinných subjektů</a:t>
            </a:r>
            <a:r>
              <a:rPr lang="cs-CZ" dirty="0" smtClean="0"/>
              <a:t>.</a:t>
            </a:r>
          </a:p>
          <a:p>
            <a:pPr marL="457200" indent="-457200">
              <a:buFont typeface="+mj-lt"/>
              <a:buAutoNum type="arabicPeriod"/>
            </a:pPr>
            <a:r>
              <a:rPr lang="cs-CZ" dirty="0" smtClean="0">
                <a:solidFill>
                  <a:srgbClr val="008276"/>
                </a:solidFill>
              </a:rPr>
              <a:t>Informace se </a:t>
            </a:r>
            <a:r>
              <a:rPr lang="cs-CZ" dirty="0" smtClean="0"/>
              <a:t>v zásadě </a:t>
            </a:r>
            <a:r>
              <a:rPr lang="cs-CZ" dirty="0" smtClean="0">
                <a:solidFill>
                  <a:srgbClr val="008276"/>
                </a:solidFill>
              </a:rPr>
              <a:t>poskytují</a:t>
            </a:r>
            <a:r>
              <a:rPr lang="cs-CZ" dirty="0" smtClean="0"/>
              <a:t> a jen výjimečně neposkytují.</a:t>
            </a:r>
            <a:endParaRPr lang="cs-CZ" dirty="0"/>
          </a:p>
          <a:p>
            <a:pPr marL="457200" indent="-457200">
              <a:buFont typeface="+mj-lt"/>
              <a:buAutoNum type="arabicPeriod"/>
            </a:pPr>
            <a:r>
              <a:rPr lang="cs-CZ" dirty="0" smtClean="0">
                <a:solidFill>
                  <a:srgbClr val="00B050"/>
                </a:solidFill>
              </a:rPr>
              <a:t>Neformální přístup </a:t>
            </a:r>
            <a:r>
              <a:rPr lang="cs-CZ" dirty="0" smtClean="0"/>
              <a:t>k informacím. </a:t>
            </a:r>
            <a:endParaRPr lang="cs-CZ" dirty="0"/>
          </a:p>
          <a:p>
            <a:pPr marL="457200" indent="-457200">
              <a:buFont typeface="+mj-lt"/>
              <a:buAutoNum type="arabicPeriod"/>
            </a:pPr>
            <a:r>
              <a:rPr lang="cs-CZ" dirty="0"/>
              <a:t>Poskytování informací se děje </a:t>
            </a:r>
            <a:r>
              <a:rPr lang="cs-CZ" u="sng" dirty="0"/>
              <a:t>v zásadě </a:t>
            </a:r>
            <a:r>
              <a:rPr lang="cs-CZ" dirty="0">
                <a:solidFill>
                  <a:srgbClr val="0070C0"/>
                </a:solidFill>
              </a:rPr>
              <a:t>bezplatně</a:t>
            </a:r>
            <a:r>
              <a:rPr lang="cs-CZ" dirty="0"/>
              <a:t>.</a:t>
            </a:r>
          </a:p>
          <a:p>
            <a:pPr marL="457200" indent="-457200">
              <a:buFont typeface="+mj-lt"/>
              <a:buAutoNum type="arabicPeriod"/>
            </a:pPr>
            <a:r>
              <a:rPr lang="cs-CZ" dirty="0">
                <a:solidFill>
                  <a:schemeClr val="accent6">
                    <a:lumMod val="75000"/>
                  </a:schemeClr>
                </a:solidFill>
              </a:rPr>
              <a:t>Co se poskytne</a:t>
            </a:r>
            <a:r>
              <a:rPr lang="cs-CZ" dirty="0"/>
              <a:t>, to se </a:t>
            </a:r>
            <a:r>
              <a:rPr lang="cs-CZ" u="sng" dirty="0"/>
              <a:t>v zásadě </a:t>
            </a:r>
            <a:r>
              <a:rPr lang="cs-CZ" dirty="0" smtClean="0">
                <a:solidFill>
                  <a:schemeClr val="accent6">
                    <a:lumMod val="75000"/>
                  </a:schemeClr>
                </a:solidFill>
              </a:rPr>
              <a:t>zveřejní</a:t>
            </a:r>
            <a:r>
              <a:rPr lang="cs-CZ" dirty="0" smtClean="0"/>
              <a:t>. </a:t>
            </a:r>
            <a:endParaRPr lang="cs-CZ" dirty="0"/>
          </a:p>
          <a:p>
            <a:endParaRPr lang="cs-CZ" dirty="0" smtClean="0"/>
          </a:p>
          <a:p>
            <a:endParaRPr lang="cs-CZ" dirty="0"/>
          </a:p>
          <a:p>
            <a:r>
              <a:rPr lang="cs-CZ" sz="1600" b="1" dirty="0" smtClean="0"/>
              <a:t>POZOR na: otevřený a strojově čitelný formát (HTML, RTF, PDF) </a:t>
            </a:r>
            <a:r>
              <a:rPr lang="cs-CZ" sz="1600" b="1" dirty="0" smtClean="0">
                <a:solidFill>
                  <a:srgbClr val="FF0000"/>
                </a:solidFill>
              </a:rPr>
              <a:t>NE DOC!</a:t>
            </a:r>
          </a:p>
          <a:p>
            <a:r>
              <a:rPr lang="cs-CZ" sz="1600" b="1" dirty="0" smtClean="0"/>
              <a:t>Judikatura: III. ÚS 3339/20 bod 61-67 – nebát se spolupráce se žadatelem </a:t>
            </a:r>
            <a:r>
              <a:rPr lang="cs-CZ" sz="1600" b="1" dirty="0" smtClean="0">
                <a:sym typeface="Wingdings" panose="05000000000000000000" pitchFamily="2" charset="2"/>
              </a:rPr>
              <a:t></a:t>
            </a:r>
          </a:p>
          <a:p>
            <a:r>
              <a:rPr lang="cs-CZ" sz="1600" b="1" dirty="0" smtClean="0">
                <a:sym typeface="Wingdings" panose="05000000000000000000" pitchFamily="2" charset="2"/>
              </a:rPr>
              <a:t>9 As 198/2018-37 pasivní zveřejňování (na žádost) x aktivní zveřejňování</a:t>
            </a:r>
          </a:p>
          <a:p>
            <a:r>
              <a:rPr lang="cs-CZ" sz="1600" b="1" dirty="0" smtClean="0">
                <a:sym typeface="Wingdings" panose="05000000000000000000" pitchFamily="2" charset="2"/>
              </a:rPr>
              <a:t>9 As 242/2019-47 zveřejňování rozhodnutí o odmítnutí</a:t>
            </a:r>
            <a:endParaRPr lang="cs-CZ" sz="1600" b="1" dirty="0"/>
          </a:p>
        </p:txBody>
      </p:sp>
      <p:sp>
        <p:nvSpPr>
          <p:cNvPr id="7" name="Bublinový popisek ve tvaru obláčku 6"/>
          <p:cNvSpPr/>
          <p:nvPr/>
        </p:nvSpPr>
        <p:spPr>
          <a:xfrm>
            <a:off x="6532437" y="4806303"/>
            <a:ext cx="2289975" cy="1335819"/>
          </a:xfrm>
          <a:prstGeom prst="cloudCallout">
            <a:avLst>
              <a:gd name="adj1" fmla="val -67392"/>
              <a:gd name="adj2" fmla="val -11404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200" dirty="0" smtClean="0">
                <a:solidFill>
                  <a:schemeClr val="tx2"/>
                </a:solidFill>
              </a:rPr>
              <a:t>zpoplatnění </a:t>
            </a:r>
            <a:r>
              <a:rPr lang="cs-CZ" sz="1200" dirty="0">
                <a:solidFill>
                  <a:schemeClr val="tx2"/>
                </a:solidFill>
              </a:rPr>
              <a:t>nákladů za kopie/CD/poštu +“mimořádně rozsáhlé vyhledávání</a:t>
            </a:r>
          </a:p>
        </p:txBody>
      </p:sp>
    </p:spTree>
    <p:extLst>
      <p:ext uri="{BB962C8B-B14F-4D97-AF65-F5344CB8AC3E}">
        <p14:creationId xmlns:p14="http://schemas.microsoft.com/office/powerpoint/2010/main" val="24180363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„Interpretační rozsudek NSS“</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50</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5" name="Zástupný symbol pro text 4"/>
          <p:cNvSpPr>
            <a:spLocks noGrp="1"/>
          </p:cNvSpPr>
          <p:nvPr>
            <p:ph type="body" sz="quarter" idx="16"/>
          </p:nvPr>
        </p:nvSpPr>
        <p:spPr>
          <a:xfrm>
            <a:off x="103367" y="1009816"/>
            <a:ext cx="6822219" cy="267072"/>
          </a:xfrm>
        </p:spPr>
        <p:txBody>
          <a:bodyPr>
            <a:noAutofit/>
          </a:bodyPr>
          <a:lstStyle/>
          <a:p>
            <a:r>
              <a:rPr lang="cs-CZ" sz="2000" dirty="0" smtClean="0">
                <a:solidFill>
                  <a:schemeClr val="tx2"/>
                </a:solidFill>
              </a:rPr>
              <a:t>č.j. 2 As 88/2019-29 ze dne 27. 5. 2020</a:t>
            </a:r>
          </a:p>
          <a:p>
            <a:endParaRPr lang="cs-CZ" sz="2000" dirty="0"/>
          </a:p>
        </p:txBody>
      </p:sp>
      <p:sp>
        <p:nvSpPr>
          <p:cNvPr id="4" name="Zástupný symbol pro obsah 3"/>
          <p:cNvSpPr>
            <a:spLocks noGrp="1"/>
          </p:cNvSpPr>
          <p:nvPr>
            <p:ph idx="1"/>
          </p:nvPr>
        </p:nvSpPr>
        <p:spPr>
          <a:xfrm>
            <a:off x="294200" y="1805897"/>
            <a:ext cx="8673954" cy="4439706"/>
          </a:xfrm>
        </p:spPr>
        <p:txBody>
          <a:bodyPr>
            <a:normAutofit/>
          </a:bodyPr>
          <a:lstStyle/>
          <a:p>
            <a:pPr marL="342900" indent="-342900" algn="just">
              <a:spcBef>
                <a:spcPts val="0"/>
              </a:spcBef>
              <a:buFont typeface="Wingdings" panose="05000000000000000000" pitchFamily="2" charset="2"/>
              <a:buChar char="q"/>
            </a:pPr>
            <a:r>
              <a:rPr lang="cs-CZ" dirty="0" smtClean="0"/>
              <a:t>V</a:t>
            </a:r>
            <a:r>
              <a:rPr lang="cs-CZ" dirty="0"/>
              <a:t> případě žádosti o poskytnutí </a:t>
            </a:r>
            <a:r>
              <a:rPr lang="cs-CZ" dirty="0">
                <a:solidFill>
                  <a:srgbClr val="FF0000"/>
                </a:solidFill>
              </a:rPr>
              <a:t>informace o platových poměrech </a:t>
            </a:r>
            <a:r>
              <a:rPr lang="cs-CZ" dirty="0"/>
              <a:t>zcela „běžné“ úřední osoby bez jakýchkoli řídících pravomocí (</a:t>
            </a:r>
            <a:r>
              <a:rPr lang="cs-CZ" dirty="0">
                <a:solidFill>
                  <a:srgbClr val="FF0000"/>
                </a:solidFill>
              </a:rPr>
              <a:t>referenta</a:t>
            </a:r>
            <a:r>
              <a:rPr lang="cs-CZ" dirty="0"/>
              <a:t> obecního či krajského úřadu, ale i ústředního orgánu státní správy nebo jiných veřejných institucí) je nezbytné, aby žadatel v žádosti uvedl </a:t>
            </a:r>
            <a:r>
              <a:rPr lang="cs-CZ" dirty="0">
                <a:solidFill>
                  <a:srgbClr val="FF0000"/>
                </a:solidFill>
              </a:rPr>
              <a:t>rozumné </a:t>
            </a:r>
            <a:r>
              <a:rPr lang="cs-CZ" dirty="0" smtClean="0"/>
              <a:t>(přesvědčivé a detailní) </a:t>
            </a:r>
            <a:r>
              <a:rPr lang="cs-CZ" dirty="0" smtClean="0">
                <a:solidFill>
                  <a:srgbClr val="FF0000"/>
                </a:solidFill>
              </a:rPr>
              <a:t>důvody</a:t>
            </a:r>
            <a:r>
              <a:rPr lang="cs-CZ" dirty="0" smtClean="0"/>
              <a:t>, </a:t>
            </a:r>
            <a:r>
              <a:rPr lang="cs-CZ" dirty="0"/>
              <a:t>pro něž by měl právě v dané konkrétní situaci existovat veřejný zájem na vyhovění jeho žádosti</a:t>
            </a:r>
            <a:r>
              <a:rPr lang="cs-CZ" dirty="0" smtClean="0"/>
              <a:t>.</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endParaRPr lang="cs-CZ" dirty="0" smtClean="0"/>
          </a:p>
          <a:p>
            <a:pPr algn="just">
              <a:spcBef>
                <a:spcPts val="0"/>
              </a:spcBef>
            </a:pPr>
            <a:endParaRPr lang="cs-CZ" dirty="0"/>
          </a:p>
        </p:txBody>
      </p:sp>
    </p:spTree>
    <p:extLst>
      <p:ext uri="{BB962C8B-B14F-4D97-AF65-F5344CB8AC3E}">
        <p14:creationId xmlns:p14="http://schemas.microsoft.com/office/powerpoint/2010/main" val="15655740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„Interpretační rozsudek NSS“</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51</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5" name="Zástupný symbol pro text 4"/>
          <p:cNvSpPr>
            <a:spLocks noGrp="1"/>
          </p:cNvSpPr>
          <p:nvPr>
            <p:ph type="body" sz="quarter" idx="16"/>
          </p:nvPr>
        </p:nvSpPr>
        <p:spPr>
          <a:xfrm>
            <a:off x="103367" y="1009816"/>
            <a:ext cx="6822219" cy="267072"/>
          </a:xfrm>
        </p:spPr>
        <p:txBody>
          <a:bodyPr>
            <a:noAutofit/>
          </a:bodyPr>
          <a:lstStyle/>
          <a:p>
            <a:r>
              <a:rPr lang="cs-CZ" sz="2000" dirty="0" smtClean="0">
                <a:solidFill>
                  <a:schemeClr val="tx2"/>
                </a:solidFill>
              </a:rPr>
              <a:t>č.j. 2 As 88/2019-29 ze dne 27. 5. 2020</a:t>
            </a:r>
          </a:p>
          <a:p>
            <a:endParaRPr lang="cs-CZ" sz="2000" dirty="0"/>
          </a:p>
        </p:txBody>
      </p:sp>
      <p:sp>
        <p:nvSpPr>
          <p:cNvPr id="4" name="Zástupný symbol pro obsah 3"/>
          <p:cNvSpPr>
            <a:spLocks noGrp="1"/>
          </p:cNvSpPr>
          <p:nvPr>
            <p:ph idx="1"/>
          </p:nvPr>
        </p:nvSpPr>
        <p:spPr>
          <a:xfrm>
            <a:off x="294200" y="1805897"/>
            <a:ext cx="8673954" cy="4439706"/>
          </a:xfrm>
        </p:spPr>
        <p:txBody>
          <a:bodyPr>
            <a:normAutofit/>
          </a:bodyPr>
          <a:lstStyle/>
          <a:p>
            <a:pPr algn="just">
              <a:spcBef>
                <a:spcPts val="0"/>
              </a:spcBef>
            </a:pPr>
            <a:endParaRPr lang="cs-CZ" dirty="0"/>
          </a:p>
          <a:p>
            <a:pPr marL="342900" indent="-342900" algn="just">
              <a:spcBef>
                <a:spcPts val="0"/>
              </a:spcBef>
              <a:buFont typeface="Wingdings" panose="05000000000000000000" pitchFamily="2" charset="2"/>
              <a:buChar char="q"/>
            </a:pPr>
            <a:r>
              <a:rPr lang="cs-CZ" dirty="0" smtClean="0">
                <a:solidFill>
                  <a:srgbClr val="FF0000"/>
                </a:solidFill>
              </a:rPr>
              <a:t>Roli </a:t>
            </a:r>
            <a:r>
              <a:rPr lang="cs-CZ" dirty="0">
                <a:solidFill>
                  <a:srgbClr val="FF0000"/>
                </a:solidFill>
              </a:rPr>
              <a:t>tzv. „společenského hlídacího psa“ </a:t>
            </a:r>
            <a:r>
              <a:rPr lang="cs-CZ" dirty="0"/>
              <a:t>mohou splňovat nejen profesionální novináři, ale také neziskové organizace či spolky věnující se otázkám transparentnosti, hospodaření a odměňování ve veřejné správě nebo též jednotlivci, kteří do veřejného prostoru kvalifikovaným způsobem vnášejí informace o fungování veřejné sféry. Podmínkou je, aby žadatel tyto informace nepožadoval pro svou vlastní soukromou potřebu, nýbrž s nimi </a:t>
            </a:r>
            <a:r>
              <a:rPr lang="cs-CZ" dirty="0" smtClean="0">
                <a:solidFill>
                  <a:srgbClr val="FF0000"/>
                </a:solidFill>
              </a:rPr>
              <a:t>seznamoval veřejnost</a:t>
            </a:r>
            <a:r>
              <a:rPr lang="cs-CZ" dirty="0" smtClean="0"/>
              <a:t>.</a:t>
            </a:r>
          </a:p>
          <a:p>
            <a:pPr marL="342900" indent="-342900" algn="just">
              <a:spcBef>
                <a:spcPts val="0"/>
              </a:spcBef>
              <a:buFont typeface="Wingdings" panose="05000000000000000000" pitchFamily="2" charset="2"/>
              <a:buChar char="q"/>
            </a:pPr>
            <a:endParaRPr lang="cs-CZ" dirty="0" smtClean="0"/>
          </a:p>
          <a:p>
            <a:pPr algn="just">
              <a:spcBef>
                <a:spcPts val="0"/>
              </a:spcBef>
            </a:pPr>
            <a:r>
              <a:rPr lang="cs-CZ" dirty="0" smtClean="0"/>
              <a:t>   </a:t>
            </a:r>
          </a:p>
          <a:p>
            <a:pPr marL="342900" indent="-342900" algn="just">
              <a:spcBef>
                <a:spcPts val="0"/>
              </a:spcBef>
              <a:buFont typeface="Wingdings" panose="05000000000000000000" pitchFamily="2" charset="2"/>
              <a:buChar char="q"/>
            </a:pPr>
            <a:endParaRPr lang="cs-CZ" dirty="0" smtClean="0"/>
          </a:p>
          <a:p>
            <a:endParaRPr lang="cs-CZ" dirty="0"/>
          </a:p>
        </p:txBody>
      </p:sp>
    </p:spTree>
    <p:extLst>
      <p:ext uri="{BB962C8B-B14F-4D97-AF65-F5344CB8AC3E}">
        <p14:creationId xmlns:p14="http://schemas.microsoft.com/office/powerpoint/2010/main" val="1874665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Rozsudek NSS – opět </a:t>
            </a:r>
            <a:r>
              <a:rPr lang="cs-CZ" dirty="0" err="1" smtClean="0">
                <a:solidFill>
                  <a:schemeClr val="tx2"/>
                </a:solidFill>
              </a:rPr>
              <a:t>zlín</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52</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5" name="Zástupný symbol pro text 4"/>
          <p:cNvSpPr>
            <a:spLocks noGrp="1"/>
          </p:cNvSpPr>
          <p:nvPr>
            <p:ph type="body" sz="quarter" idx="16"/>
          </p:nvPr>
        </p:nvSpPr>
        <p:spPr>
          <a:xfrm>
            <a:off x="103367" y="1009816"/>
            <a:ext cx="6822219" cy="267072"/>
          </a:xfrm>
        </p:spPr>
        <p:txBody>
          <a:bodyPr>
            <a:noAutofit/>
          </a:bodyPr>
          <a:lstStyle/>
          <a:p>
            <a:r>
              <a:rPr lang="cs-CZ" sz="2000" dirty="0" smtClean="0">
                <a:solidFill>
                  <a:schemeClr val="tx2"/>
                </a:solidFill>
              </a:rPr>
              <a:t>č.j. 10 As 542/2021-99 ze dne 14. 4. 2022</a:t>
            </a:r>
          </a:p>
          <a:p>
            <a:endParaRPr lang="cs-CZ" sz="2000" dirty="0"/>
          </a:p>
        </p:txBody>
      </p:sp>
      <p:sp>
        <p:nvSpPr>
          <p:cNvPr id="4" name="Zástupný symbol pro obsah 3"/>
          <p:cNvSpPr>
            <a:spLocks noGrp="1"/>
          </p:cNvSpPr>
          <p:nvPr>
            <p:ph idx="1"/>
          </p:nvPr>
        </p:nvSpPr>
        <p:spPr>
          <a:xfrm>
            <a:off x="294200" y="1805897"/>
            <a:ext cx="8673954" cy="4439706"/>
          </a:xfrm>
        </p:spPr>
        <p:txBody>
          <a:bodyPr>
            <a:normAutofit fontScale="92500" lnSpcReduction="20000"/>
          </a:bodyPr>
          <a:lstStyle/>
          <a:p>
            <a:pPr algn="just">
              <a:spcBef>
                <a:spcPts val="0"/>
              </a:spcBef>
            </a:pPr>
            <a:endParaRPr lang="cs-CZ" dirty="0"/>
          </a:p>
          <a:p>
            <a:pPr marL="342900" indent="-342900" algn="just">
              <a:spcBef>
                <a:spcPts val="0"/>
              </a:spcBef>
              <a:buFont typeface="Wingdings" panose="05000000000000000000" pitchFamily="2" charset="2"/>
              <a:buChar char="q"/>
            </a:pPr>
            <a:r>
              <a:rPr lang="cs-CZ" dirty="0"/>
              <a:t>Žalobce se na internetu a zejména na </a:t>
            </a:r>
            <a:r>
              <a:rPr lang="cs-CZ" dirty="0" err="1"/>
              <a:t>Facebooku</a:t>
            </a:r>
            <a:r>
              <a:rPr lang="cs-CZ" dirty="0"/>
              <a:t> zapojuje do politické debaty o poměrech </a:t>
            </a:r>
            <a:r>
              <a:rPr lang="cs-CZ" dirty="0" smtClean="0"/>
              <a:t>ve městě, </a:t>
            </a:r>
            <a:r>
              <a:rPr lang="cs-CZ" dirty="0"/>
              <a:t>kritizuje tamní politickou scénu a upozorňuje na nejrůznější problémy, které v tamním veřejném životě vidí</a:t>
            </a:r>
            <a:r>
              <a:rPr lang="cs-CZ" dirty="0" smtClean="0"/>
              <a:t>.</a:t>
            </a:r>
          </a:p>
          <a:p>
            <a:pPr algn="just">
              <a:spcBef>
                <a:spcPts val="0"/>
              </a:spcBef>
            </a:pPr>
            <a:r>
              <a:rPr lang="cs-CZ" dirty="0" smtClean="0">
                <a:solidFill>
                  <a:srgbClr val="FF0000"/>
                </a:solidFill>
              </a:rPr>
              <a:t> </a:t>
            </a:r>
          </a:p>
          <a:p>
            <a:pPr marL="342900" indent="-342900" algn="just">
              <a:spcBef>
                <a:spcPts val="0"/>
              </a:spcBef>
              <a:buFont typeface="Wingdings" panose="05000000000000000000" pitchFamily="2" charset="2"/>
              <a:buChar char="q"/>
            </a:pPr>
            <a:r>
              <a:rPr lang="cs-CZ" dirty="0"/>
              <a:t>Jistě nelze žádat o informace o jejich platech bez jakéhokoli zdůvodnění, jen s odvoláním na to, </a:t>
            </a:r>
            <a:r>
              <a:rPr lang="cs-CZ" dirty="0" smtClean="0"/>
              <a:t>že dotčené osoby jsou </a:t>
            </a:r>
            <a:r>
              <a:rPr lang="cs-CZ" dirty="0"/>
              <a:t>osobami vysoce postavenými v </a:t>
            </a:r>
            <a:r>
              <a:rPr lang="cs-CZ" dirty="0" smtClean="0"/>
              <a:t>hierarchii </a:t>
            </a:r>
            <a:r>
              <a:rPr lang="cs-CZ" dirty="0"/>
              <a:t>veřejné správy. Platí, že žadatel musí (krom toho, že je „společenským hlídacím psem“) vysvětlit, že účelem vyžádání informace je přispět k diskusi o věcech veřejného zájmu</a:t>
            </a:r>
            <a:r>
              <a:rPr lang="cs-CZ" dirty="0" smtClean="0"/>
              <a:t>.</a:t>
            </a:r>
          </a:p>
          <a:p>
            <a:pPr algn="just">
              <a:spcBef>
                <a:spcPts val="0"/>
              </a:spcBef>
            </a:pPr>
            <a:endParaRPr lang="cs-CZ" dirty="0" smtClean="0">
              <a:solidFill>
                <a:srgbClr val="FF0000"/>
              </a:solidFill>
            </a:endParaRPr>
          </a:p>
          <a:p>
            <a:pPr marL="342900" indent="-342900" algn="just">
              <a:spcBef>
                <a:spcPts val="0"/>
              </a:spcBef>
              <a:buFont typeface="Wingdings" panose="05000000000000000000" pitchFamily="2" charset="2"/>
              <a:buChar char="q"/>
            </a:pPr>
            <a:r>
              <a:rPr lang="cs-CZ" dirty="0"/>
              <a:t>Možnost kohokoliv žádat informace o působnosti povinného subjektu včetně informací o osobách, jež jsou příjemci veřejných prostředků, není sankcí. Jedná se o nástroj preventivní kontroly ze strany veřejnosti. Tato kontrola má přispívat k transparentnosti veřejné správy.</a:t>
            </a:r>
          </a:p>
          <a:p>
            <a:pPr marL="342900" indent="-342900" algn="just">
              <a:spcBef>
                <a:spcPts val="0"/>
              </a:spcBef>
              <a:buFont typeface="Wingdings" panose="05000000000000000000" pitchFamily="2" charset="2"/>
              <a:buChar char="q"/>
            </a:pPr>
            <a:endParaRPr lang="cs-CZ" dirty="0" smtClean="0"/>
          </a:p>
          <a:p>
            <a:pPr algn="just">
              <a:spcBef>
                <a:spcPts val="0"/>
              </a:spcBef>
            </a:pPr>
            <a:r>
              <a:rPr lang="cs-CZ" dirty="0" smtClean="0"/>
              <a:t>   </a:t>
            </a:r>
          </a:p>
          <a:p>
            <a:pPr marL="342900" indent="-342900" algn="just">
              <a:spcBef>
                <a:spcPts val="0"/>
              </a:spcBef>
              <a:buFont typeface="Wingdings" panose="05000000000000000000" pitchFamily="2" charset="2"/>
              <a:buChar char="q"/>
            </a:pPr>
            <a:endParaRPr lang="cs-CZ" dirty="0" smtClean="0"/>
          </a:p>
          <a:p>
            <a:endParaRPr lang="cs-CZ" dirty="0"/>
          </a:p>
        </p:txBody>
      </p:sp>
    </p:spTree>
    <p:extLst>
      <p:ext uri="{BB962C8B-B14F-4D97-AF65-F5344CB8AC3E}">
        <p14:creationId xmlns:p14="http://schemas.microsoft.com/office/powerpoint/2010/main" val="331598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Rozsudek NSS – opět </a:t>
            </a:r>
            <a:r>
              <a:rPr lang="cs-CZ" dirty="0" err="1" smtClean="0">
                <a:solidFill>
                  <a:schemeClr val="tx2"/>
                </a:solidFill>
              </a:rPr>
              <a:t>zlín</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53</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5" name="Zástupný symbol pro text 4"/>
          <p:cNvSpPr>
            <a:spLocks noGrp="1"/>
          </p:cNvSpPr>
          <p:nvPr>
            <p:ph type="body" sz="quarter" idx="16"/>
          </p:nvPr>
        </p:nvSpPr>
        <p:spPr>
          <a:xfrm>
            <a:off x="103367" y="1009816"/>
            <a:ext cx="6822219" cy="267072"/>
          </a:xfrm>
        </p:spPr>
        <p:txBody>
          <a:bodyPr>
            <a:noAutofit/>
          </a:bodyPr>
          <a:lstStyle/>
          <a:p>
            <a:r>
              <a:rPr lang="cs-CZ" sz="2000" dirty="0" smtClean="0">
                <a:solidFill>
                  <a:schemeClr val="tx2"/>
                </a:solidFill>
              </a:rPr>
              <a:t>č.j. 10 As 542/2021-99 ze dne 14. 4. 2022</a:t>
            </a:r>
          </a:p>
          <a:p>
            <a:endParaRPr lang="cs-CZ" sz="2000" dirty="0"/>
          </a:p>
        </p:txBody>
      </p:sp>
      <p:sp>
        <p:nvSpPr>
          <p:cNvPr id="4" name="Zástupný symbol pro obsah 3"/>
          <p:cNvSpPr>
            <a:spLocks noGrp="1"/>
          </p:cNvSpPr>
          <p:nvPr>
            <p:ph idx="1"/>
          </p:nvPr>
        </p:nvSpPr>
        <p:spPr>
          <a:xfrm>
            <a:off x="294200" y="1805897"/>
            <a:ext cx="8673954" cy="4439706"/>
          </a:xfrm>
        </p:spPr>
        <p:txBody>
          <a:bodyPr>
            <a:normAutofit fontScale="70000" lnSpcReduction="20000"/>
          </a:bodyPr>
          <a:lstStyle/>
          <a:p>
            <a:pPr algn="just">
              <a:spcBef>
                <a:spcPts val="0"/>
              </a:spcBef>
            </a:pPr>
            <a:endParaRPr lang="cs-CZ" dirty="0"/>
          </a:p>
          <a:p>
            <a:pPr marL="342900" indent="-342900" algn="just">
              <a:spcBef>
                <a:spcPts val="0"/>
              </a:spcBef>
              <a:buFont typeface="Wingdings" panose="05000000000000000000" pitchFamily="2" charset="2"/>
              <a:buChar char="q"/>
            </a:pPr>
            <a:r>
              <a:rPr lang="cs-CZ" dirty="0" smtClean="0"/>
              <a:t>Argumentem </a:t>
            </a:r>
            <a:r>
              <a:rPr lang="cs-CZ" dirty="0"/>
              <a:t>proti poskytnutí informací není ani to, že žalobce v minulosti </a:t>
            </a:r>
            <a:r>
              <a:rPr lang="cs-CZ" dirty="0">
                <a:solidFill>
                  <a:srgbClr val="FF0000"/>
                </a:solidFill>
              </a:rPr>
              <a:t>využíval </a:t>
            </a:r>
            <a:r>
              <a:rPr lang="cs-CZ" dirty="0"/>
              <a:t>jím získaných informací o platech pracovníků města </a:t>
            </a:r>
            <a:r>
              <a:rPr lang="cs-CZ" dirty="0" smtClean="0">
                <a:solidFill>
                  <a:srgbClr val="FF0000"/>
                </a:solidFill>
              </a:rPr>
              <a:t>v </a:t>
            </a:r>
            <a:r>
              <a:rPr lang="cs-CZ" dirty="0">
                <a:solidFill>
                  <a:srgbClr val="FF0000"/>
                </a:solidFill>
              </a:rPr>
              <a:t>politickém </a:t>
            </a:r>
            <a:r>
              <a:rPr lang="cs-CZ" dirty="0" smtClean="0">
                <a:solidFill>
                  <a:srgbClr val="FF0000"/>
                </a:solidFill>
              </a:rPr>
              <a:t>boji </a:t>
            </a:r>
            <a:r>
              <a:rPr lang="cs-CZ" dirty="0" smtClean="0"/>
              <a:t>(nabízel </a:t>
            </a:r>
            <a:r>
              <a:rPr lang="cs-CZ" dirty="0"/>
              <a:t>tyto informace na internetovém fóru „Vyměňte politiky</a:t>
            </a:r>
            <a:r>
              <a:rPr lang="cs-CZ" dirty="0" smtClean="0"/>
              <a:t>“. Je </a:t>
            </a:r>
            <a:r>
              <a:rPr lang="cs-CZ" dirty="0"/>
              <a:t>to </a:t>
            </a:r>
            <a:r>
              <a:rPr lang="cs-CZ" dirty="0" smtClean="0"/>
              <a:t>naopak </a:t>
            </a:r>
            <a:r>
              <a:rPr lang="cs-CZ" dirty="0"/>
              <a:t>argument, který posiluje tezi, že žalobce skutečně </a:t>
            </a:r>
            <a:r>
              <a:rPr lang="cs-CZ" dirty="0">
                <a:solidFill>
                  <a:srgbClr val="FF0000"/>
                </a:solidFill>
              </a:rPr>
              <a:t>shromažďuje informace ve veřejném zájmu </a:t>
            </a:r>
            <a:r>
              <a:rPr lang="cs-CZ" dirty="0"/>
              <a:t>a pro účely veřejné debaty, nikoli pro soukromé účely nebo z důvodu nějaké zášti proti osobám zúčastněným</a:t>
            </a:r>
            <a:r>
              <a:rPr lang="cs-CZ" dirty="0" smtClean="0"/>
              <a:t>.</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Platí, že osoby </a:t>
            </a:r>
            <a:r>
              <a:rPr lang="cs-CZ" dirty="0"/>
              <a:t>na vrcholných pozicích ve veřejné správě musí do jisté míry počítat se zvýšeným zájmem veřejnosti</a:t>
            </a:r>
            <a:r>
              <a:rPr lang="cs-CZ" dirty="0" smtClean="0"/>
              <a:t>. Současně však obecně </a:t>
            </a:r>
            <a:r>
              <a:rPr lang="cs-CZ" dirty="0"/>
              <a:t>platí, že s </a:t>
            </a:r>
            <a:r>
              <a:rPr lang="cs-CZ" dirty="0">
                <a:solidFill>
                  <a:srgbClr val="FF0000"/>
                </a:solidFill>
              </a:rPr>
              <a:t>postupem doby</a:t>
            </a:r>
            <a:r>
              <a:rPr lang="cs-CZ" dirty="0"/>
              <a:t>, zejména pokud dotčené osoby již ve vrcholné pozici nejsou, </a:t>
            </a:r>
            <a:r>
              <a:rPr lang="cs-CZ" dirty="0">
                <a:solidFill>
                  <a:srgbClr val="FF0000"/>
                </a:solidFill>
              </a:rPr>
              <a:t>klesá legitimní zájem na informace o</a:t>
            </a:r>
            <a:r>
              <a:rPr lang="cs-CZ" dirty="0"/>
              <a:t> jejich </a:t>
            </a:r>
            <a:r>
              <a:rPr lang="cs-CZ" dirty="0">
                <a:solidFill>
                  <a:srgbClr val="FF0000"/>
                </a:solidFill>
              </a:rPr>
              <a:t>platech</a:t>
            </a:r>
            <a:r>
              <a:rPr lang="cs-CZ" dirty="0"/>
              <a:t>. Pokud tedy žalobce nebude s to krajskému soudu pádně vysvětlit, jakému legitimnímu účelu mohou sloužit informace o tom, jaký plat </a:t>
            </a:r>
            <a:r>
              <a:rPr lang="cs-CZ" dirty="0" smtClean="0"/>
              <a:t>měly dotčené osoby před </a:t>
            </a:r>
            <a:r>
              <a:rPr lang="cs-CZ" dirty="0"/>
              <a:t>jedenácti až osmnácti </a:t>
            </a:r>
            <a:r>
              <a:rPr lang="cs-CZ" dirty="0" smtClean="0"/>
              <a:t>lety, měl </a:t>
            </a:r>
            <a:r>
              <a:rPr lang="cs-CZ" dirty="0"/>
              <a:t>by krajský soud v této části žalobu zamítnout. </a:t>
            </a:r>
            <a:endParaRPr lang="cs-CZ" dirty="0" smtClean="0"/>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Důvodem, ospravedlňujícím poskytnutí </a:t>
            </a:r>
            <a:r>
              <a:rPr lang="cs-CZ" dirty="0" smtClean="0">
                <a:solidFill>
                  <a:srgbClr val="FF0000"/>
                </a:solidFill>
              </a:rPr>
              <a:t>informace o platu za dlouhých deset let </a:t>
            </a:r>
            <a:r>
              <a:rPr lang="cs-CZ" dirty="0" smtClean="0"/>
              <a:t>není, že i </a:t>
            </a:r>
            <a:r>
              <a:rPr lang="cs-CZ" dirty="0"/>
              <a:t>žalobce chce „ověřit“ správnost již dříve poskytnutých informací</a:t>
            </a:r>
            <a:r>
              <a:rPr lang="cs-CZ" dirty="0" smtClean="0"/>
              <a:t>. </a:t>
            </a:r>
            <a:r>
              <a:rPr lang="cs-CZ" dirty="0" smtClean="0">
                <a:solidFill>
                  <a:srgbClr val="FF0000"/>
                </a:solidFill>
              </a:rPr>
              <a:t>Bez pádných argumentů </a:t>
            </a:r>
            <a:r>
              <a:rPr lang="cs-CZ" dirty="0" smtClean="0"/>
              <a:t>pro poskytnutí </a:t>
            </a:r>
            <a:r>
              <a:rPr lang="cs-CZ" dirty="0"/>
              <a:t>individualizované informace za deset let </a:t>
            </a:r>
            <a:r>
              <a:rPr lang="cs-CZ" dirty="0" smtClean="0"/>
              <a:t>nazpět soud </a:t>
            </a:r>
            <a:r>
              <a:rPr lang="cs-CZ" dirty="0"/>
              <a:t>přikáže žalovanému poskytnout informaci o platech </a:t>
            </a:r>
            <a:r>
              <a:rPr lang="cs-CZ" dirty="0" smtClean="0"/>
              <a:t>dotčených osob </a:t>
            </a:r>
            <a:r>
              <a:rPr lang="cs-CZ" dirty="0">
                <a:solidFill>
                  <a:srgbClr val="FF0000"/>
                </a:solidFill>
              </a:rPr>
              <a:t>jen za dobu</a:t>
            </a:r>
            <a:r>
              <a:rPr lang="cs-CZ" dirty="0"/>
              <a:t>, která je přiměřená obecnějším důvodům žádosti, tedy za </a:t>
            </a:r>
            <a:r>
              <a:rPr lang="cs-CZ" dirty="0">
                <a:solidFill>
                  <a:srgbClr val="FF0000"/>
                </a:solidFill>
              </a:rPr>
              <a:t>několik málo let nazpět</a:t>
            </a:r>
            <a:r>
              <a:rPr lang="cs-CZ" dirty="0"/>
              <a:t>. </a:t>
            </a:r>
            <a:endParaRPr lang="cs-CZ" dirty="0" smtClean="0"/>
          </a:p>
          <a:p>
            <a:pPr algn="just">
              <a:spcBef>
                <a:spcPts val="0"/>
              </a:spcBef>
            </a:pPr>
            <a:r>
              <a:rPr lang="cs-CZ" dirty="0" smtClean="0"/>
              <a:t>   </a:t>
            </a:r>
          </a:p>
          <a:p>
            <a:pPr marL="342900" indent="-342900" algn="just">
              <a:spcBef>
                <a:spcPts val="0"/>
              </a:spcBef>
              <a:buFont typeface="Wingdings" panose="05000000000000000000" pitchFamily="2" charset="2"/>
              <a:buChar char="q"/>
            </a:pPr>
            <a:endParaRPr lang="cs-CZ" dirty="0" smtClean="0"/>
          </a:p>
          <a:p>
            <a:endParaRPr lang="cs-CZ" dirty="0"/>
          </a:p>
        </p:txBody>
      </p:sp>
    </p:spTree>
    <p:extLst>
      <p:ext uri="{BB962C8B-B14F-4D97-AF65-F5344CB8AC3E}">
        <p14:creationId xmlns:p14="http://schemas.microsoft.com/office/powerpoint/2010/main" val="356195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Studenti a Informace o platech?</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54</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a:bodyPr>
          <a:lstStyle/>
          <a:p>
            <a:pPr algn="just">
              <a:spcBef>
                <a:spcPts val="0"/>
              </a:spcBef>
            </a:pPr>
            <a:endParaRPr lang="cs-CZ" dirty="0" smtClean="0">
              <a:solidFill>
                <a:srgbClr val="FF0000"/>
              </a:solidFill>
            </a:endParaRPr>
          </a:p>
          <a:p>
            <a:pPr marL="342900" indent="-342900" algn="just">
              <a:spcBef>
                <a:spcPts val="0"/>
              </a:spcBef>
              <a:buFont typeface="Wingdings" panose="05000000000000000000" pitchFamily="2" charset="2"/>
              <a:buChar char="q"/>
            </a:pPr>
            <a:r>
              <a:rPr lang="cs-CZ" dirty="0" smtClean="0"/>
              <a:t>Žadatel</a:t>
            </a:r>
            <a:r>
              <a:rPr lang="cs-CZ" dirty="0"/>
              <a:t>, který zamýšlí použít údaje o platech a odměnách zaměstnanců poslaneckých klubů vyplácených z veřejných prostředků pro účely sepsání diplomové práce na vysoké škole, splňuje všechny podmínky </a:t>
            </a:r>
            <a:r>
              <a:rPr lang="cs-CZ" dirty="0" smtClean="0"/>
              <a:t>vymezené platovým nálezem pro poskytnutí takové informace </a:t>
            </a:r>
            <a:r>
              <a:rPr lang="cs-CZ" dirty="0"/>
              <a:t>vyžádané na základě § </a:t>
            </a:r>
            <a:r>
              <a:rPr lang="cs-CZ" dirty="0" smtClean="0"/>
              <a:t>8b </a:t>
            </a:r>
            <a:r>
              <a:rPr lang="cs-CZ" dirty="0" err="1" smtClean="0"/>
              <a:t>InfZ</a:t>
            </a:r>
            <a:r>
              <a:rPr lang="cs-CZ" dirty="0" smtClean="0"/>
              <a:t>. </a:t>
            </a:r>
          </a:p>
          <a:p>
            <a:pPr marL="342900" indent="-342900" algn="just">
              <a:spcBef>
                <a:spcPts val="0"/>
              </a:spcBef>
              <a:buFont typeface="Wingdings" panose="05000000000000000000" pitchFamily="2" charset="2"/>
              <a:buChar char="q"/>
            </a:pPr>
            <a:endParaRPr lang="cs-CZ" dirty="0" smtClean="0"/>
          </a:p>
          <a:p>
            <a:pPr algn="just">
              <a:spcBef>
                <a:spcPts val="0"/>
              </a:spcBef>
            </a:pPr>
            <a:r>
              <a:rPr lang="cs-CZ" dirty="0" smtClean="0"/>
              <a:t>Protože: diplomové práce jsou zveřejňovány, má k nim přístup neomezený počet osob, téma, týkající se fungování parlamentní demokracie již z povahy přispěje veřejné diskusi.</a:t>
            </a:r>
          </a:p>
          <a:p>
            <a:pPr algn="just">
              <a:spcBef>
                <a:spcPts val="0"/>
              </a:spcBef>
            </a:pPr>
            <a:endParaRPr lang="cs-CZ" dirty="0"/>
          </a:p>
          <a:p>
            <a:pPr marL="342900" indent="-342900" algn="just">
              <a:spcBef>
                <a:spcPts val="0"/>
              </a:spcBef>
              <a:buFont typeface="Arial" panose="020B0604020202020204" pitchFamily="34" charset="0"/>
              <a:buChar char="•"/>
            </a:pPr>
            <a:r>
              <a:rPr lang="cs-CZ" b="1" dirty="0" smtClean="0"/>
              <a:t>Judikatura</a:t>
            </a:r>
            <a:r>
              <a:rPr lang="cs-CZ" dirty="0" smtClean="0"/>
              <a:t>: čj. 4 As 91/2020 ze dne 29. 9. 2020     </a:t>
            </a:r>
          </a:p>
          <a:p>
            <a:pPr marL="342900" indent="-342900" algn="just">
              <a:spcBef>
                <a:spcPts val="0"/>
              </a:spcBef>
              <a:buFont typeface="Wingdings" panose="05000000000000000000" pitchFamily="2" charset="2"/>
              <a:buChar char="q"/>
            </a:pPr>
            <a:endParaRPr lang="cs-CZ" dirty="0" smtClean="0"/>
          </a:p>
          <a:p>
            <a:endParaRPr lang="cs-CZ" dirty="0"/>
          </a:p>
        </p:txBody>
      </p:sp>
    </p:spTree>
    <p:extLst>
      <p:ext uri="{BB962C8B-B14F-4D97-AF65-F5344CB8AC3E}">
        <p14:creationId xmlns:p14="http://schemas.microsoft.com/office/powerpoint/2010/main" val="3754957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Advokát a „hlídací pes“</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55</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a:bodyPr>
          <a:lstStyle/>
          <a:p>
            <a:pPr algn="just">
              <a:spcBef>
                <a:spcPts val="0"/>
              </a:spcBef>
            </a:pPr>
            <a:endParaRPr lang="cs-CZ" dirty="0" smtClean="0">
              <a:solidFill>
                <a:srgbClr val="FF0000"/>
              </a:solidFill>
            </a:endParaRPr>
          </a:p>
          <a:p>
            <a:pPr marL="342900" indent="-342900" algn="just">
              <a:spcBef>
                <a:spcPts val="0"/>
              </a:spcBef>
              <a:buFont typeface="Wingdings" panose="05000000000000000000" pitchFamily="2" charset="2"/>
              <a:buChar char="q"/>
            </a:pPr>
            <a:r>
              <a:rPr lang="cs-CZ" dirty="0"/>
              <a:t>Advokát, který v souvislosti se svou advokátní činností žádá o poskytnutí informace o odměnách vyplacených konkrétním úředním osobám daňové správy, neplní roli tzv. „společenského hlídacího psa“ ve smyslu zákona č. 106/1999 Sb., o svobodném přístupu k informacím</a:t>
            </a:r>
            <a:r>
              <a:rPr lang="cs-CZ" dirty="0" smtClean="0"/>
              <a:t>.</a:t>
            </a:r>
          </a:p>
          <a:p>
            <a:pPr marL="342900" indent="-342900" algn="just">
              <a:spcBef>
                <a:spcPts val="0"/>
              </a:spcBef>
              <a:buFont typeface="Wingdings" panose="05000000000000000000" pitchFamily="2" charset="2"/>
              <a:buChar char="q"/>
            </a:pPr>
            <a:endParaRPr lang="cs-CZ" dirty="0"/>
          </a:p>
          <a:p>
            <a:pPr algn="just">
              <a:spcBef>
                <a:spcPts val="0"/>
              </a:spcBef>
            </a:pPr>
            <a:endParaRPr lang="cs-CZ" dirty="0"/>
          </a:p>
          <a:p>
            <a:pPr marL="342900" indent="-342900" algn="just">
              <a:spcBef>
                <a:spcPts val="0"/>
              </a:spcBef>
              <a:buFont typeface="Arial" panose="020B0604020202020204" pitchFamily="34" charset="0"/>
              <a:buChar char="•"/>
            </a:pPr>
            <a:r>
              <a:rPr lang="cs-CZ" b="1" dirty="0" smtClean="0"/>
              <a:t>Judikatura</a:t>
            </a:r>
            <a:r>
              <a:rPr lang="cs-CZ" dirty="0" smtClean="0"/>
              <a:t>: čj. 10 As 411/2020-34 ze dne 3. 2. 2021 </a:t>
            </a:r>
          </a:p>
          <a:p>
            <a:pPr marL="342900" indent="-342900" algn="just">
              <a:spcBef>
                <a:spcPts val="0"/>
              </a:spcBef>
              <a:buFont typeface="Arial" panose="020B0604020202020204" pitchFamily="34" charset="0"/>
              <a:buChar char="•"/>
            </a:pPr>
            <a:r>
              <a:rPr lang="cs-CZ" dirty="0" smtClean="0"/>
              <a:t>čj. 6 As 188/2021 ze dne 27.10. 2022 - </a:t>
            </a:r>
            <a:r>
              <a:rPr lang="cs-CZ" b="1" dirty="0" smtClean="0"/>
              <a:t>odborová organizace </a:t>
            </a:r>
            <a:r>
              <a:rPr lang="cs-CZ" dirty="0" smtClean="0"/>
              <a:t>hlídací pes, pokud tuto roli reálně plní, právní status není rozhodující (bod 52)</a:t>
            </a:r>
          </a:p>
          <a:p>
            <a:pPr marL="342900" indent="-342900" algn="just">
              <a:spcBef>
                <a:spcPts val="0"/>
              </a:spcBef>
              <a:buFont typeface="Wingdings" panose="05000000000000000000" pitchFamily="2" charset="2"/>
              <a:buChar char="q"/>
            </a:pPr>
            <a:endParaRPr lang="cs-CZ" dirty="0" smtClean="0"/>
          </a:p>
          <a:p>
            <a:endParaRPr lang="cs-CZ" dirty="0"/>
          </a:p>
        </p:txBody>
      </p:sp>
    </p:spTree>
    <p:extLst>
      <p:ext uri="{BB962C8B-B14F-4D97-AF65-F5344CB8AC3E}">
        <p14:creationId xmlns:p14="http://schemas.microsoft.com/office/powerpoint/2010/main" val="1121787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Informace o platech </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56</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a:bodyPr>
          <a:lstStyle/>
          <a:p>
            <a:pPr algn="just">
              <a:spcBef>
                <a:spcPts val="0"/>
              </a:spcBef>
            </a:pPr>
            <a:endParaRPr lang="cs-CZ" dirty="0" smtClean="0">
              <a:solidFill>
                <a:srgbClr val="FF0000"/>
              </a:solidFill>
            </a:endParaRPr>
          </a:p>
          <a:p>
            <a:pPr algn="just">
              <a:spcBef>
                <a:spcPts val="0"/>
              </a:spcBef>
            </a:pPr>
            <a:r>
              <a:rPr lang="cs-CZ" dirty="0" smtClean="0"/>
              <a:t>Novela </a:t>
            </a:r>
            <a:r>
              <a:rPr lang="cs-CZ" dirty="0" err="1" smtClean="0"/>
              <a:t>InfZ</a:t>
            </a:r>
            <a:r>
              <a:rPr lang="cs-CZ" dirty="0" smtClean="0"/>
              <a:t> č. 241/2022 Sb. účinná od 1.1.2023</a:t>
            </a: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smtClean="0"/>
              <a:t>Zjednodušení </a:t>
            </a:r>
            <a:r>
              <a:rPr lang="cs-CZ" dirty="0"/>
              <a:t>- „snadnější“ zpřístupňování informací o čelních představitelích povinných subjektů a „přísnější“ posuzování podmínek zpřístupnění u osob stojících na nižších organizačních stupních u povinného subjektu</a:t>
            </a:r>
            <a:r>
              <a:rPr lang="cs-CZ" dirty="0" smtClean="0"/>
              <a:t>.</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Vymezení </a:t>
            </a:r>
            <a:r>
              <a:rPr lang="cs-CZ" dirty="0"/>
              <a:t>určitých </a:t>
            </a:r>
            <a:r>
              <a:rPr lang="cs-CZ" dirty="0" smtClean="0"/>
              <a:t>kategorií</a:t>
            </a:r>
            <a:r>
              <a:rPr lang="cs-CZ" dirty="0"/>
              <a:t>, u nichž se informace o platu (odměně apod.) poskytne tzv. bez dalšího, a případů ostatních, u nichž se poskytne jen na základě přísně provedeného testu proporcionality</a:t>
            </a:r>
            <a:r>
              <a:rPr lang="cs-CZ" dirty="0" smtClean="0"/>
              <a:t>.</a:t>
            </a:r>
          </a:p>
          <a:p>
            <a:pPr algn="just">
              <a:spcBef>
                <a:spcPts val="0"/>
              </a:spcBef>
            </a:pPr>
            <a:endParaRPr lang="cs-CZ" dirty="0" smtClean="0"/>
          </a:p>
        </p:txBody>
      </p:sp>
      <p:sp>
        <p:nvSpPr>
          <p:cNvPr id="5" name="Bublinový popisek ve tvaru obláčku 4"/>
          <p:cNvSpPr/>
          <p:nvPr/>
        </p:nvSpPr>
        <p:spPr>
          <a:xfrm>
            <a:off x="6699738" y="993531"/>
            <a:ext cx="1811216" cy="1184148"/>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8c </a:t>
            </a:r>
            <a:r>
              <a:rPr lang="cs-CZ" dirty="0" err="1" smtClean="0"/>
              <a:t>Inf</a:t>
            </a:r>
            <a:r>
              <a:rPr lang="cs-CZ" dirty="0" err="1"/>
              <a:t>Z</a:t>
            </a:r>
            <a:endParaRPr lang="cs-CZ" dirty="0"/>
          </a:p>
        </p:txBody>
      </p:sp>
    </p:spTree>
    <p:extLst>
      <p:ext uri="{BB962C8B-B14F-4D97-AF65-F5344CB8AC3E}">
        <p14:creationId xmlns:p14="http://schemas.microsoft.com/office/powerpoint/2010/main" val="1456770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Informace o platech</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57</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fontScale="92500" lnSpcReduction="20000"/>
          </a:bodyPr>
          <a:lstStyle/>
          <a:p>
            <a:pPr algn="just">
              <a:spcBef>
                <a:spcPts val="0"/>
              </a:spcBef>
            </a:pPr>
            <a:endParaRPr lang="cs-CZ" dirty="0" smtClean="0"/>
          </a:p>
          <a:p>
            <a:pPr algn="just">
              <a:spcBef>
                <a:spcPts val="0"/>
              </a:spcBef>
            </a:pPr>
            <a:r>
              <a:rPr lang="cs-CZ" i="1" dirty="0"/>
              <a:t>P</a:t>
            </a:r>
            <a:r>
              <a:rPr lang="cs-CZ" i="1" dirty="0" smtClean="0"/>
              <a:t>ovinný </a:t>
            </a:r>
            <a:r>
              <a:rPr lang="cs-CZ" i="1" dirty="0"/>
              <a:t>subjekt poskytne informaci o výši příjmu osoby, které poskytl nebo poskytuje veřejné prostředky mající povahu příjmu ze závislé činnosti nebo funkčních požitků podle zákona o daních z příjmů</a:t>
            </a:r>
          </a:p>
          <a:p>
            <a:pPr algn="just">
              <a:spcBef>
                <a:spcPts val="0"/>
              </a:spcBef>
            </a:pPr>
            <a:r>
              <a:rPr lang="cs-CZ" i="1" dirty="0"/>
              <a:t> </a:t>
            </a:r>
          </a:p>
          <a:p>
            <a:pPr algn="just">
              <a:spcBef>
                <a:spcPts val="0"/>
              </a:spcBef>
            </a:pPr>
            <a:r>
              <a:rPr lang="cs-CZ" i="1" dirty="0"/>
              <a:t>a) jako</a:t>
            </a:r>
          </a:p>
          <a:p>
            <a:pPr algn="just">
              <a:spcBef>
                <a:spcPts val="0"/>
              </a:spcBef>
            </a:pPr>
            <a:r>
              <a:rPr lang="cs-CZ" i="1" dirty="0"/>
              <a:t>1. veřejnému funkcionáři, na kterého se vztahovaly nebo vztahují povinnosti podle zákona o střetu zájmů,</a:t>
            </a:r>
          </a:p>
          <a:p>
            <a:pPr algn="just">
              <a:spcBef>
                <a:spcPts val="0"/>
              </a:spcBef>
            </a:pPr>
            <a:r>
              <a:rPr lang="cs-CZ" i="1" dirty="0"/>
              <a:t>2. poradci prezidenta republiky, člena vlády, náměstka člena vlády nebo vedoucího ústředního správního úřadu, v jehož čele není člen vlády, </a:t>
            </a:r>
            <a:endParaRPr lang="cs-CZ" i="1" dirty="0" smtClean="0"/>
          </a:p>
          <a:p>
            <a:pPr algn="just">
              <a:spcBef>
                <a:spcPts val="0"/>
              </a:spcBef>
            </a:pPr>
            <a:r>
              <a:rPr lang="cs-CZ" i="1" dirty="0" smtClean="0"/>
              <a:t>3. členovi svého statutárního, řídicího, dozorčího nebo kontrolního orgánu. </a:t>
            </a:r>
          </a:p>
          <a:p>
            <a:pPr algn="just">
              <a:spcBef>
                <a:spcPts val="0"/>
              </a:spcBef>
            </a:pPr>
            <a:r>
              <a:rPr lang="cs-CZ" i="1" dirty="0" smtClean="0"/>
              <a:t> </a:t>
            </a:r>
            <a:r>
              <a:rPr lang="cs-CZ" dirty="0" smtClean="0">
                <a:solidFill>
                  <a:srgbClr val="FF0000"/>
                </a:solidFill>
              </a:rPr>
              <a:t>= Informace o jejich platu se bez dalšího poskytne. </a:t>
            </a:r>
          </a:p>
          <a:p>
            <a:pPr algn="just">
              <a:spcBef>
                <a:spcPts val="0"/>
              </a:spcBef>
            </a:pPr>
            <a:r>
              <a:rPr lang="cs-CZ" dirty="0" smtClean="0"/>
              <a:t> </a:t>
            </a:r>
            <a:endParaRPr lang="cs-CZ" dirty="0"/>
          </a:p>
          <a:p>
            <a:pPr algn="just">
              <a:spcBef>
                <a:spcPts val="0"/>
              </a:spcBef>
            </a:pPr>
            <a:r>
              <a:rPr lang="cs-CZ" dirty="0"/>
              <a:t>b) </a:t>
            </a:r>
            <a:r>
              <a:rPr lang="cs-CZ" i="1" dirty="0"/>
              <a:t>pokud žadatel prokáže veřejný zájem na poskytnutí informace o výši příjmu této osoby a tento veřejný zájem v jednotlivém případě převažuje nad zájmem na ochraně této informace</a:t>
            </a:r>
            <a:r>
              <a:rPr lang="cs-CZ" i="1" dirty="0" smtClean="0"/>
              <a:t>. </a:t>
            </a:r>
            <a:r>
              <a:rPr lang="cs-CZ" dirty="0" smtClean="0">
                <a:solidFill>
                  <a:srgbClr val="FF0000"/>
                </a:solidFill>
              </a:rPr>
              <a:t>= nutné splnit kritéria platového nálezu ÚS (uvést přesvědčivé, detailní důvody).</a:t>
            </a:r>
          </a:p>
        </p:txBody>
      </p:sp>
      <p:pic>
        <p:nvPicPr>
          <p:cNvPr id="5" name="Obrázek 4"/>
          <p:cNvPicPr>
            <a:picLocks noChangeAspect="1"/>
          </p:cNvPicPr>
          <p:nvPr/>
        </p:nvPicPr>
        <p:blipFill>
          <a:blip r:embed="rId2"/>
          <a:stretch>
            <a:fillRect/>
          </a:stretch>
        </p:blipFill>
        <p:spPr>
          <a:xfrm>
            <a:off x="4129257" y="304446"/>
            <a:ext cx="1835055" cy="1377815"/>
          </a:xfrm>
          <a:prstGeom prst="rect">
            <a:avLst/>
          </a:prstGeom>
        </p:spPr>
      </p:pic>
    </p:spTree>
    <p:extLst>
      <p:ext uri="{BB962C8B-B14F-4D97-AF65-F5344CB8AC3E}">
        <p14:creationId xmlns:p14="http://schemas.microsoft.com/office/powerpoint/2010/main" val="1111466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Informace o platech</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58</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a:bodyPr>
          <a:lstStyle/>
          <a:p>
            <a:pPr algn="just">
              <a:spcBef>
                <a:spcPts val="0"/>
              </a:spcBef>
            </a:pPr>
            <a:endParaRPr lang="cs-CZ" dirty="0" smtClean="0"/>
          </a:p>
          <a:p>
            <a:pPr algn="just">
              <a:spcBef>
                <a:spcPts val="0"/>
              </a:spcBef>
            </a:pPr>
            <a:r>
              <a:rPr lang="cs-CZ" dirty="0" smtClean="0"/>
              <a:t>Informace </a:t>
            </a:r>
            <a:r>
              <a:rPr lang="cs-CZ" dirty="0"/>
              <a:t>o výši </a:t>
            </a:r>
            <a:r>
              <a:rPr lang="cs-CZ" dirty="0" smtClean="0"/>
              <a:t>příjmu se </a:t>
            </a:r>
            <a:r>
              <a:rPr lang="cs-CZ" dirty="0"/>
              <a:t>poskytne </a:t>
            </a:r>
            <a:r>
              <a:rPr lang="cs-CZ" dirty="0">
                <a:solidFill>
                  <a:srgbClr val="FF0000"/>
                </a:solidFill>
              </a:rPr>
              <a:t>v rozsahu </a:t>
            </a:r>
            <a:r>
              <a:rPr lang="cs-CZ" dirty="0"/>
              <a:t>jméno, příjmení, funkční, pracovní či jiné obdobné zařazení a výše veřejných prostředků, na kterou vznikl nárok, před zdaněním a dalšími povinnými odvody za období podle obsahu žádosti. </a:t>
            </a:r>
            <a:r>
              <a:rPr lang="cs-CZ" dirty="0">
                <a:solidFill>
                  <a:srgbClr val="FF0000"/>
                </a:solidFill>
              </a:rPr>
              <a:t>Při poskytování </a:t>
            </a:r>
            <a:r>
              <a:rPr lang="cs-CZ" dirty="0" smtClean="0">
                <a:solidFill>
                  <a:srgbClr val="FF0000"/>
                </a:solidFill>
              </a:rPr>
              <a:t>informace o příjmech se </a:t>
            </a:r>
            <a:r>
              <a:rPr lang="cs-CZ" dirty="0">
                <a:solidFill>
                  <a:srgbClr val="FF0000"/>
                </a:solidFill>
              </a:rPr>
              <a:t>§ 5 odst. 3 nepoužije.</a:t>
            </a:r>
            <a:endParaRPr lang="cs-CZ" dirty="0" smtClean="0">
              <a:solidFill>
                <a:srgbClr val="FF0000"/>
              </a:solidFill>
            </a:endParaRPr>
          </a:p>
        </p:txBody>
      </p:sp>
      <p:pic>
        <p:nvPicPr>
          <p:cNvPr id="6" name="Obrázek 5"/>
          <p:cNvPicPr>
            <a:picLocks noChangeAspect="1"/>
          </p:cNvPicPr>
          <p:nvPr/>
        </p:nvPicPr>
        <p:blipFill>
          <a:blip r:embed="rId2"/>
          <a:stretch>
            <a:fillRect/>
          </a:stretch>
        </p:blipFill>
        <p:spPr>
          <a:xfrm>
            <a:off x="4129257" y="304446"/>
            <a:ext cx="1835055" cy="1377815"/>
          </a:xfrm>
          <a:prstGeom prst="rect">
            <a:avLst/>
          </a:prstGeom>
        </p:spPr>
      </p:pic>
    </p:spTree>
    <p:extLst>
      <p:ext uri="{BB962C8B-B14F-4D97-AF65-F5344CB8AC3E}">
        <p14:creationId xmlns:p14="http://schemas.microsoft.com/office/powerpoint/2010/main" val="405517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normAutofit/>
          </a:bodyPr>
          <a:lstStyle/>
          <a:p>
            <a:pPr marL="177800"/>
            <a:r>
              <a:rPr lang="cs-CZ" dirty="0" smtClean="0"/>
              <a:t/>
            </a:r>
            <a:br>
              <a:rPr lang="cs-CZ" dirty="0" smtClean="0"/>
            </a:br>
            <a:r>
              <a:rPr lang="cs-CZ" dirty="0" smtClean="0">
                <a:solidFill>
                  <a:schemeClr val="tx2"/>
                </a:solidFill>
              </a:rPr>
              <a:t>Poskytování Informací o platech</a:t>
            </a:r>
            <a:br>
              <a:rPr lang="cs-CZ" dirty="0" smtClean="0">
                <a:solidFill>
                  <a:schemeClr val="tx2"/>
                </a:solidFill>
              </a:rPr>
            </a:br>
            <a:r>
              <a:rPr lang="cs-CZ" dirty="0" smtClean="0">
                <a:solidFill>
                  <a:schemeClr val="tx2"/>
                </a:solidFill>
              </a:rPr>
              <a:t>Procesní aspekty</a:t>
            </a:r>
            <a:endParaRPr lang="cs-CZ" dirty="0">
              <a:solidFill>
                <a:schemeClr val="tx2"/>
              </a:solidFill>
            </a:endParaRPr>
          </a:p>
        </p:txBody>
      </p:sp>
      <p:sp>
        <p:nvSpPr>
          <p:cNvPr id="2" name="Obdélník 1"/>
          <p:cNvSpPr/>
          <p:nvPr/>
        </p:nvSpPr>
        <p:spPr>
          <a:xfrm>
            <a:off x="93133" y="1737911"/>
            <a:ext cx="5952067" cy="369332"/>
          </a:xfrm>
          <a:prstGeom prst="rect">
            <a:avLst/>
          </a:prstGeom>
        </p:spPr>
        <p:txBody>
          <a:bodyPr wrap="square">
            <a:spAutoFit/>
          </a:bodyPr>
          <a:lstStyle/>
          <a:p>
            <a:endParaRPr lang="cs-CZ" dirty="0"/>
          </a:p>
        </p:txBody>
      </p:sp>
      <p:sp>
        <p:nvSpPr>
          <p:cNvPr id="8" name="Zástupný symbol pro obsah 7"/>
          <p:cNvSpPr>
            <a:spLocks noGrp="1"/>
          </p:cNvSpPr>
          <p:nvPr>
            <p:ph idx="1"/>
          </p:nvPr>
        </p:nvSpPr>
        <p:spPr>
          <a:xfrm>
            <a:off x="482600" y="1678676"/>
            <a:ext cx="8407400" cy="4439706"/>
          </a:xfrm>
        </p:spPr>
        <p:txBody>
          <a:bodyPr>
            <a:normAutofit fontScale="92500" lnSpcReduction="20000"/>
          </a:bodyPr>
          <a:lstStyle/>
          <a:p>
            <a:pPr>
              <a:lnSpc>
                <a:spcPct val="100000"/>
              </a:lnSpc>
              <a:buFont typeface="Wingdings" panose="05000000000000000000" pitchFamily="2" charset="2"/>
              <a:buChar char="q"/>
            </a:pPr>
            <a:r>
              <a:rPr lang="cs-CZ" dirty="0">
                <a:latin typeface="Garamond" panose="02020404030301010803" pitchFamily="18" charset="0"/>
              </a:rPr>
              <a:t>hodlá-li povinný subjekt informace poskytnout                   povinnost informovat osoby, které by mohly být poskytnutím informace </a:t>
            </a:r>
            <a:r>
              <a:rPr lang="cs-CZ" b="1" dirty="0" smtClean="0">
                <a:latin typeface="Garamond" panose="02020404030301010803" pitchFamily="18" charset="0"/>
              </a:rPr>
              <a:t>dotčeny</a:t>
            </a:r>
            <a:r>
              <a:rPr lang="cs-CZ" dirty="0" smtClean="0">
                <a:latin typeface="Garamond" panose="02020404030301010803" pitchFamily="18" charset="0"/>
              </a:rPr>
              <a:t> </a:t>
            </a:r>
            <a:r>
              <a:rPr lang="cs-CZ" dirty="0">
                <a:latin typeface="Garamond" panose="02020404030301010803" pitchFamily="18" charset="0"/>
              </a:rPr>
              <a:t>na svém právu na informační </a:t>
            </a:r>
            <a:r>
              <a:rPr lang="cs-CZ" dirty="0" smtClean="0">
                <a:latin typeface="Garamond" panose="02020404030301010803" pitchFamily="18" charset="0"/>
              </a:rPr>
              <a:t>sebeurčení; § 4 odst. 4 správního řádu.</a:t>
            </a:r>
            <a:endParaRPr lang="cs-CZ" dirty="0">
              <a:latin typeface="Garamond" panose="02020404030301010803" pitchFamily="18" charset="0"/>
            </a:endParaRPr>
          </a:p>
          <a:p>
            <a:pPr>
              <a:lnSpc>
                <a:spcPct val="100000"/>
              </a:lnSpc>
              <a:buFont typeface="Wingdings" panose="05000000000000000000" pitchFamily="2" charset="2"/>
              <a:buChar char="q"/>
            </a:pPr>
            <a:r>
              <a:rPr lang="cs-CZ" dirty="0" smtClean="0">
                <a:latin typeface="Garamond" panose="02020404030301010803" pitchFamily="18" charset="0"/>
              </a:rPr>
              <a:t>poskytnutí informací na žádost = faktický úkon povinného subjektu (zásah dle § 82 s. ř. s.)                     ochrana = zásahová žaloba „dotčené osoby“ dle § 4 odst. 4 SŘ ( dotčená osoba = subjekt údajů)</a:t>
            </a:r>
          </a:p>
          <a:p>
            <a:pPr>
              <a:lnSpc>
                <a:spcPct val="100000"/>
              </a:lnSpc>
              <a:buFont typeface="Wingdings" panose="05000000000000000000" pitchFamily="2" charset="2"/>
              <a:buChar char="q"/>
            </a:pPr>
            <a:r>
              <a:rPr lang="cs-CZ" dirty="0">
                <a:latin typeface="Garamond" panose="02020404030301010803" pitchFamily="18" charset="0"/>
              </a:rPr>
              <a:t>vydáním rozhodnutí: dotčená osoba                    účastník řízení </a:t>
            </a:r>
          </a:p>
          <a:p>
            <a:pPr>
              <a:lnSpc>
                <a:spcPct val="100000"/>
              </a:lnSpc>
              <a:buFont typeface="Wingdings" panose="05000000000000000000" pitchFamily="2" charset="2"/>
              <a:buChar char="q"/>
            </a:pPr>
            <a:r>
              <a:rPr lang="cs-CZ" dirty="0" smtClean="0">
                <a:latin typeface="Garamond" panose="02020404030301010803" pitchFamily="18" charset="0"/>
              </a:rPr>
              <a:t>neposkytnutí </a:t>
            </a:r>
            <a:r>
              <a:rPr lang="cs-CZ" dirty="0">
                <a:latin typeface="Garamond" panose="02020404030301010803" pitchFamily="18" charset="0"/>
              </a:rPr>
              <a:t>informací =správní rozhodnutí                    ochrana= odvolání účastníka řízení (žadatel nebo „dotčená osoba“ dle § 27 odst. 2 SŘ)</a:t>
            </a:r>
          </a:p>
          <a:p>
            <a:pPr>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smtClean="0">
                <a:latin typeface="Garamond" panose="02020404030301010803" pitchFamily="18" charset="0"/>
              </a:rPr>
              <a:t>opomenutí </a:t>
            </a:r>
            <a:r>
              <a:rPr lang="cs-CZ" dirty="0">
                <a:latin typeface="Garamond" panose="02020404030301010803" pitchFamily="18" charset="0"/>
              </a:rPr>
              <a:t>účastenství =podstatná vada řízení                   nezákonné rozhodnutí</a:t>
            </a:r>
          </a:p>
          <a:p>
            <a:endParaRPr lang="cs-CZ" dirty="0"/>
          </a:p>
          <a:p>
            <a:r>
              <a:rPr lang="cs-CZ" b="1" dirty="0" smtClean="0"/>
              <a:t>Judikatura:</a:t>
            </a:r>
            <a:r>
              <a:rPr lang="cs-CZ" dirty="0" smtClean="0"/>
              <a:t> čj. 8 As 55/2012 ze dne 14.10.2014</a:t>
            </a:r>
            <a:endParaRPr lang="cs-CZ" dirty="0"/>
          </a:p>
        </p:txBody>
      </p:sp>
      <p:pic>
        <p:nvPicPr>
          <p:cNvPr id="12" name="Obrázek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133" y="5610382"/>
            <a:ext cx="2446867" cy="1016000"/>
          </a:xfrm>
          <a:prstGeom prst="rect">
            <a:avLst/>
          </a:prstGeom>
        </p:spPr>
      </p:pic>
      <p:sp>
        <p:nvSpPr>
          <p:cNvPr id="3" name="Šipka doprava 2"/>
          <p:cNvSpPr/>
          <p:nvPr/>
        </p:nvSpPr>
        <p:spPr>
          <a:xfrm>
            <a:off x="5999988" y="1648210"/>
            <a:ext cx="978408" cy="321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Šipka doprava 4"/>
          <p:cNvSpPr/>
          <p:nvPr/>
        </p:nvSpPr>
        <p:spPr>
          <a:xfrm>
            <a:off x="3069166" y="2773903"/>
            <a:ext cx="11099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Šipka doprava 5"/>
          <p:cNvSpPr/>
          <p:nvPr/>
        </p:nvSpPr>
        <p:spPr>
          <a:xfrm>
            <a:off x="5855637" y="37460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Šipka doprava 6"/>
          <p:cNvSpPr/>
          <p:nvPr/>
        </p:nvSpPr>
        <p:spPr>
          <a:xfrm>
            <a:off x="4877229" y="34127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Šipka doprava 9"/>
          <p:cNvSpPr/>
          <p:nvPr/>
        </p:nvSpPr>
        <p:spPr>
          <a:xfrm>
            <a:off x="5855637" y="46177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Zástupný symbol pro text 12"/>
          <p:cNvSpPr>
            <a:spLocks noGrp="1"/>
          </p:cNvSpPr>
          <p:nvPr>
            <p:ph type="body" sz="quarter" idx="15"/>
          </p:nvPr>
        </p:nvSpPr>
        <p:spPr/>
        <p:txBody>
          <a:bodyPr/>
          <a:lstStyle/>
          <a:p>
            <a:r>
              <a:rPr lang="cs-CZ" dirty="0" smtClean="0"/>
              <a:t>KVOP 2023</a:t>
            </a:r>
            <a:endParaRPr lang="cs-CZ" dirty="0"/>
          </a:p>
        </p:txBody>
      </p:sp>
    </p:spTree>
    <p:extLst>
      <p:ext uri="{BB962C8B-B14F-4D97-AF65-F5344CB8AC3E}">
        <p14:creationId xmlns:p14="http://schemas.microsoft.com/office/powerpoint/2010/main" val="86744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a:extLst>
              <a:ext uri="{FF2B5EF4-FFF2-40B4-BE49-F238E27FC236}">
                <a16:creationId xmlns:a16="http://schemas.microsoft.com/office/drawing/2014/main" id="{7E63EB56-A25B-4B95-85EF-765E035833BB}"/>
              </a:ext>
            </a:extLst>
          </p:cNvPr>
          <p:cNvSpPr>
            <a:spLocks noGrp="1"/>
          </p:cNvSpPr>
          <p:nvPr>
            <p:ph type="body" sz="quarter" idx="13"/>
          </p:nvPr>
        </p:nvSpPr>
        <p:spPr>
          <a:xfrm rot="20515014">
            <a:off x="6407741" y="1708016"/>
            <a:ext cx="2140348" cy="2152240"/>
          </a:xfrm>
        </p:spPr>
        <p:txBody>
          <a:bodyPr/>
          <a:lstStyle/>
          <a:p>
            <a:r>
              <a:rPr lang="cs-CZ" sz="2400" b="1" dirty="0" err="1">
                <a:solidFill>
                  <a:schemeClr val="tx2"/>
                </a:solidFill>
              </a:rPr>
              <a:t>Sp</a:t>
            </a:r>
            <a:r>
              <a:rPr lang="cs-CZ" sz="2400" b="1" dirty="0">
                <a:solidFill>
                  <a:schemeClr val="tx2"/>
                </a:solidFill>
              </a:rPr>
              <a:t>. zn.: </a:t>
            </a:r>
            <a:r>
              <a:rPr lang="cs-CZ" sz="2400" b="1" dirty="0" smtClean="0">
                <a:solidFill>
                  <a:schemeClr val="tx2"/>
                </a:solidFill>
              </a:rPr>
              <a:t>5695/2013</a:t>
            </a:r>
          </a:p>
          <a:p>
            <a:r>
              <a:rPr lang="cs-CZ" sz="2400" b="1" dirty="0">
                <a:solidFill>
                  <a:schemeClr val="tx2"/>
                </a:solidFill>
              </a:rPr>
              <a:t>3589/2006</a:t>
            </a:r>
            <a:endParaRPr lang="cs-CZ" sz="2400" b="1" dirty="0" smtClean="0">
              <a:solidFill>
                <a:schemeClr val="tx2"/>
              </a:solidFill>
            </a:endParaRPr>
          </a:p>
          <a:p>
            <a:endParaRPr lang="cs-CZ" dirty="0"/>
          </a:p>
        </p:txBody>
      </p:sp>
      <p:sp>
        <p:nvSpPr>
          <p:cNvPr id="3" name="Nadpis 2">
            <a:extLst>
              <a:ext uri="{FF2B5EF4-FFF2-40B4-BE49-F238E27FC236}">
                <a16:creationId xmlns:a16="http://schemas.microsoft.com/office/drawing/2014/main" id="{B481A067-6465-40BF-AB7E-7C490407E07C}"/>
              </a:ext>
            </a:extLst>
          </p:cNvPr>
          <p:cNvSpPr>
            <a:spLocks noGrp="1"/>
          </p:cNvSpPr>
          <p:nvPr>
            <p:ph type="title"/>
          </p:nvPr>
        </p:nvSpPr>
        <p:spPr/>
        <p:txBody>
          <a:bodyPr/>
          <a:lstStyle/>
          <a:p>
            <a:pPr marL="87313"/>
            <a:r>
              <a:rPr lang="cs-CZ" dirty="0" smtClean="0"/>
              <a:t>Zákonný rámec</a:t>
            </a:r>
            <a:endParaRPr lang="cs-CZ" dirty="0"/>
          </a:p>
        </p:txBody>
      </p:sp>
      <p:sp>
        <p:nvSpPr>
          <p:cNvPr id="4" name="Zástupný symbol pro obsah 3">
            <a:extLst>
              <a:ext uri="{FF2B5EF4-FFF2-40B4-BE49-F238E27FC236}">
                <a16:creationId xmlns:a16="http://schemas.microsoft.com/office/drawing/2014/main" id="{0557D59F-8CFA-494F-97DF-C6434CF3694A}"/>
              </a:ext>
            </a:extLst>
          </p:cNvPr>
          <p:cNvSpPr>
            <a:spLocks noGrp="1"/>
          </p:cNvSpPr>
          <p:nvPr>
            <p:ph idx="1"/>
          </p:nvPr>
        </p:nvSpPr>
        <p:spPr>
          <a:xfrm>
            <a:off x="207230" y="1805898"/>
            <a:ext cx="5958180" cy="2161803"/>
          </a:xfrm>
        </p:spPr>
        <p:txBody>
          <a:bodyPr/>
          <a:lstStyle/>
          <a:p>
            <a:pPr marL="285750" indent="-285750" algn="just">
              <a:lnSpc>
                <a:spcPct val="93000"/>
              </a:lnSpc>
              <a:spcBef>
                <a:spcPts val="600"/>
              </a:spcBef>
              <a:buSzPct val="100000"/>
              <a:buFont typeface="Wingdings" panose="05000000000000000000" pitchFamily="2" charset="2"/>
              <a:buChar char="q"/>
            </a:pPr>
            <a:r>
              <a:rPr lang="cs-CZ" dirty="0"/>
              <a:t>zákon č. 106/1999 Sb. (</a:t>
            </a:r>
            <a:r>
              <a:rPr lang="cs-CZ" dirty="0" err="1"/>
              <a:t>InfZ</a:t>
            </a:r>
            <a:r>
              <a:rPr lang="cs-CZ" dirty="0" smtClean="0"/>
              <a:t>) </a:t>
            </a:r>
            <a:endParaRPr lang="cs-CZ" sz="1400" dirty="0"/>
          </a:p>
          <a:p>
            <a:pPr marL="285750" indent="-285750" algn="just">
              <a:lnSpc>
                <a:spcPct val="93000"/>
              </a:lnSpc>
              <a:spcBef>
                <a:spcPts val="600"/>
              </a:spcBef>
              <a:buSzPct val="100000"/>
              <a:buFont typeface="Wingdings" panose="05000000000000000000" pitchFamily="2" charset="2"/>
              <a:buChar char="q"/>
            </a:pPr>
            <a:r>
              <a:rPr lang="cs-CZ" dirty="0"/>
              <a:t>subsidiární aplikace správního </a:t>
            </a:r>
            <a:r>
              <a:rPr lang="cs-CZ" dirty="0" smtClean="0"/>
              <a:t>řádu</a:t>
            </a:r>
          </a:p>
          <a:p>
            <a:pPr algn="just">
              <a:lnSpc>
                <a:spcPct val="93000"/>
              </a:lnSpc>
              <a:spcBef>
                <a:spcPts val="600"/>
              </a:spcBef>
              <a:buSzPct val="100000"/>
            </a:pPr>
            <a:r>
              <a:rPr lang="cs-CZ" dirty="0" smtClean="0"/>
              <a:t> </a:t>
            </a:r>
            <a:r>
              <a:rPr lang="cs-CZ" dirty="0"/>
              <a:t>(§ 20 odst. 4 </a:t>
            </a:r>
            <a:r>
              <a:rPr lang="cs-CZ" dirty="0" err="1"/>
              <a:t>InfZ</a:t>
            </a:r>
            <a:r>
              <a:rPr lang="cs-CZ" dirty="0"/>
              <a:t>)</a:t>
            </a:r>
          </a:p>
          <a:p>
            <a:endParaRPr lang="cs-CZ" dirty="0"/>
          </a:p>
        </p:txBody>
      </p:sp>
      <p:sp>
        <p:nvSpPr>
          <p:cNvPr id="5" name="Zástupný symbol pro číslo snímku 4">
            <a:extLst>
              <a:ext uri="{FF2B5EF4-FFF2-40B4-BE49-F238E27FC236}">
                <a16:creationId xmlns:a16="http://schemas.microsoft.com/office/drawing/2014/main" id="{5C903720-7D76-4221-A7FF-0FAFBF5CB777}"/>
              </a:ext>
            </a:extLst>
          </p:cNvPr>
          <p:cNvSpPr>
            <a:spLocks noGrp="1"/>
          </p:cNvSpPr>
          <p:nvPr>
            <p:ph type="sldNum" sz="quarter" idx="12"/>
          </p:nvPr>
        </p:nvSpPr>
        <p:spPr/>
        <p:txBody>
          <a:bodyPr/>
          <a:lstStyle/>
          <a:p>
            <a:fld id="{D83BD07D-5885-48DF-B570-0C7EF7FA7CBC}" type="slidenum">
              <a:rPr lang="cs-CZ" smtClean="0"/>
              <a:pPr/>
              <a:t>6</a:t>
            </a:fld>
            <a:endParaRPr lang="cs-CZ"/>
          </a:p>
        </p:txBody>
      </p:sp>
      <p:sp>
        <p:nvSpPr>
          <p:cNvPr id="6" name="Zástupný symbol pro text 5">
            <a:extLst>
              <a:ext uri="{FF2B5EF4-FFF2-40B4-BE49-F238E27FC236}">
                <a16:creationId xmlns:a16="http://schemas.microsoft.com/office/drawing/2014/main" id="{BE5A7138-82F5-4788-A715-7A9C5D5F1BFD}"/>
              </a:ext>
            </a:extLst>
          </p:cNvPr>
          <p:cNvSpPr>
            <a:spLocks noGrp="1"/>
          </p:cNvSpPr>
          <p:nvPr>
            <p:ph type="body" sz="quarter" idx="14"/>
          </p:nvPr>
        </p:nvSpPr>
        <p:spPr>
          <a:xfrm>
            <a:off x="0" y="4015409"/>
            <a:ext cx="9144000" cy="2153948"/>
          </a:xfrm>
        </p:spPr>
        <p:txBody>
          <a:bodyPr>
            <a:normAutofit fontScale="92500" lnSpcReduction="10000"/>
          </a:bodyPr>
          <a:lstStyle/>
          <a:p>
            <a:pPr marL="285750" indent="-285750" algn="just">
              <a:lnSpc>
                <a:spcPct val="93000"/>
              </a:lnSpc>
              <a:spcBef>
                <a:spcPts val="600"/>
              </a:spcBef>
              <a:buSzPct val="100000"/>
              <a:buFont typeface="Wingdings" panose="05000000000000000000" pitchFamily="2" charset="2"/>
              <a:buChar char="q"/>
            </a:pPr>
            <a:r>
              <a:rPr lang="cs-CZ" b="1" dirty="0" smtClean="0"/>
              <a:t>speciální předpis ve smyslu § 2 odst. 3 </a:t>
            </a:r>
            <a:r>
              <a:rPr lang="cs-CZ" b="1" dirty="0" err="1" smtClean="0"/>
              <a:t>InfZ</a:t>
            </a:r>
            <a:r>
              <a:rPr lang="cs-CZ" dirty="0" smtClean="0"/>
              <a:t> = pokud </a:t>
            </a:r>
            <a:r>
              <a:rPr lang="cs-CZ" dirty="0"/>
              <a:t>je zvláštní úprava poskytování informací </a:t>
            </a:r>
            <a:r>
              <a:rPr lang="cs-CZ" b="1" dirty="0"/>
              <a:t>dostatečně </a:t>
            </a:r>
            <a:r>
              <a:rPr lang="cs-CZ" b="1" dirty="0" smtClean="0"/>
              <a:t>komplexní: </a:t>
            </a:r>
            <a:r>
              <a:rPr lang="cs-CZ" dirty="0" smtClean="0"/>
              <a:t>např</a:t>
            </a:r>
            <a:r>
              <a:rPr lang="cs-CZ" dirty="0"/>
              <a:t>. zákon č. 123/1998 Sb., zákon o archivnictví, zákon o </a:t>
            </a:r>
            <a:r>
              <a:rPr lang="cs-CZ" dirty="0" smtClean="0"/>
              <a:t>matrikách, § </a:t>
            </a:r>
            <a:r>
              <a:rPr lang="cs-CZ" dirty="0"/>
              <a:t>38 SŘ (nahlížení do spisu), § 60 odst. 4 a 6 </a:t>
            </a:r>
            <a:r>
              <a:rPr lang="cs-CZ" dirty="0" smtClean="0"/>
              <a:t>živnostenského zákona; účelem </a:t>
            </a:r>
            <a:r>
              <a:rPr lang="cs-CZ" dirty="0" err="1"/>
              <a:t>InfZ</a:t>
            </a:r>
            <a:r>
              <a:rPr lang="cs-CZ" dirty="0"/>
              <a:t> není nahradit postup upravený v režimu zvláštního zákona</a:t>
            </a:r>
          </a:p>
          <a:p>
            <a:r>
              <a:rPr lang="cs-CZ" sz="3200" dirty="0"/>
              <a:t> </a:t>
            </a:r>
            <a:r>
              <a:rPr lang="cs-CZ" sz="1900" b="1" dirty="0" smtClean="0"/>
              <a:t>Judikatura: </a:t>
            </a:r>
            <a:r>
              <a:rPr lang="cs-CZ" sz="1900" dirty="0" smtClean="0"/>
              <a:t>čj</a:t>
            </a:r>
            <a:r>
              <a:rPr lang="cs-CZ" sz="1900" dirty="0"/>
              <a:t>. 17 A 91/2020-33 ze dne 25. 1. </a:t>
            </a:r>
            <a:r>
              <a:rPr lang="cs-CZ" sz="1900" dirty="0" smtClean="0"/>
              <a:t>2022,</a:t>
            </a:r>
            <a:r>
              <a:rPr lang="cs-CZ" sz="1900" b="1" dirty="0" smtClean="0"/>
              <a:t> </a:t>
            </a:r>
            <a:r>
              <a:rPr lang="cs-CZ" sz="1900" dirty="0" smtClean="0"/>
              <a:t>čj. 3 </a:t>
            </a:r>
            <a:r>
              <a:rPr lang="cs-CZ" sz="1900" dirty="0"/>
              <a:t>A </a:t>
            </a:r>
            <a:r>
              <a:rPr lang="cs-CZ" sz="1900" dirty="0" smtClean="0"/>
              <a:t>105/2014 ze dne 23. 11. 2016</a:t>
            </a:r>
          </a:p>
          <a:p>
            <a:pPr marL="0" indent="0">
              <a:buNone/>
            </a:pPr>
            <a:endParaRPr lang="cs-CZ" dirty="0" smtClean="0">
              <a:solidFill>
                <a:srgbClr val="92D050"/>
              </a:solidFill>
            </a:endParaRPr>
          </a:p>
          <a:p>
            <a:endParaRPr lang="cs-CZ" dirty="0"/>
          </a:p>
          <a:p>
            <a:endParaRPr lang="cs-CZ" dirty="0"/>
          </a:p>
        </p:txBody>
      </p:sp>
      <p:sp>
        <p:nvSpPr>
          <p:cNvPr id="7" name="Zástupný symbol pro text 6">
            <a:extLst>
              <a:ext uri="{FF2B5EF4-FFF2-40B4-BE49-F238E27FC236}">
                <a16:creationId xmlns:a16="http://schemas.microsoft.com/office/drawing/2014/main" id="{525FBE1C-BBBA-4ACA-8194-ADAB2DB3F970}"/>
              </a:ext>
            </a:extLst>
          </p:cNvPr>
          <p:cNvSpPr>
            <a:spLocks noGrp="1"/>
          </p:cNvSpPr>
          <p:nvPr>
            <p:ph type="body" sz="quarter" idx="15"/>
          </p:nvPr>
        </p:nvSpPr>
        <p:spPr>
          <a:xfrm>
            <a:off x="254938" y="6399076"/>
            <a:ext cx="5716191" cy="365125"/>
          </a:xfrm>
        </p:spPr>
        <p:txBody>
          <a:bodyPr/>
          <a:lstStyle/>
          <a:p>
            <a:r>
              <a:rPr lang="cs-CZ" dirty="0" smtClean="0"/>
              <a:t>         KVOP 2023</a:t>
            </a:r>
          </a:p>
          <a:p>
            <a:endParaRPr lang="cs-CZ" dirty="0"/>
          </a:p>
          <a:p>
            <a:endParaRPr lang="cs-CZ" dirty="0"/>
          </a:p>
        </p:txBody>
      </p:sp>
      <p:sp>
        <p:nvSpPr>
          <p:cNvPr id="8" name="Zástupný symbol pro text 7">
            <a:extLst>
              <a:ext uri="{FF2B5EF4-FFF2-40B4-BE49-F238E27FC236}">
                <a16:creationId xmlns:a16="http://schemas.microsoft.com/office/drawing/2014/main" id="{9DD4B189-5B4C-48FE-8AFB-B67736C25CEC}"/>
              </a:ext>
            </a:extLst>
          </p:cNvPr>
          <p:cNvSpPr>
            <a:spLocks noGrp="1"/>
          </p:cNvSpPr>
          <p:nvPr>
            <p:ph type="body" sz="quarter" idx="16"/>
          </p:nvPr>
        </p:nvSpPr>
        <p:spPr>
          <a:xfrm>
            <a:off x="95417" y="959086"/>
            <a:ext cx="6162260" cy="405266"/>
          </a:xfrm>
        </p:spPr>
        <p:txBody>
          <a:bodyPr>
            <a:normAutofit fontScale="92500" lnSpcReduction="20000"/>
          </a:bodyPr>
          <a:lstStyle/>
          <a:p>
            <a:r>
              <a:rPr lang="cs-CZ" dirty="0" smtClean="0">
                <a:solidFill>
                  <a:schemeClr val="tx2"/>
                </a:solidFill>
              </a:rPr>
              <a:t>a kdy </a:t>
            </a:r>
            <a:r>
              <a:rPr lang="cs-CZ" dirty="0">
                <a:solidFill>
                  <a:schemeClr val="tx2"/>
                </a:solidFill>
              </a:rPr>
              <a:t>je vyloučen </a:t>
            </a:r>
            <a:r>
              <a:rPr lang="cs-CZ" dirty="0" smtClean="0">
                <a:solidFill>
                  <a:schemeClr val="tx2"/>
                </a:solidFill>
              </a:rPr>
              <a:t>zákon </a:t>
            </a:r>
            <a:r>
              <a:rPr lang="cs-CZ" dirty="0" err="1" smtClean="0">
                <a:solidFill>
                  <a:schemeClr val="tx2"/>
                </a:solidFill>
              </a:rPr>
              <a:t>InfZ</a:t>
            </a:r>
            <a:endParaRPr lang="cs-CZ" dirty="0" smtClean="0">
              <a:solidFill>
                <a:schemeClr val="tx2"/>
              </a:solidFill>
            </a:endParaRPr>
          </a:p>
        </p:txBody>
      </p:sp>
      <p:sp>
        <p:nvSpPr>
          <p:cNvPr id="9" name="Násobení 8"/>
          <p:cNvSpPr/>
          <p:nvPr/>
        </p:nvSpPr>
        <p:spPr>
          <a:xfrm>
            <a:off x="3093057" y="2965837"/>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4209224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292921">
            <a:off x="6551556" y="1744103"/>
            <a:ext cx="2160000" cy="2160000"/>
          </a:xfrm>
        </p:spPr>
        <p:txBody>
          <a:bodyPr/>
          <a:lstStyle/>
          <a:p>
            <a:r>
              <a:rPr lang="cs-CZ" b="1" dirty="0" err="1">
                <a:solidFill>
                  <a:schemeClr val="tx2"/>
                </a:solidFill>
              </a:rPr>
              <a:t>Sp</a:t>
            </a:r>
            <a:r>
              <a:rPr lang="cs-CZ" b="1" dirty="0">
                <a:solidFill>
                  <a:schemeClr val="tx2"/>
                </a:solidFill>
              </a:rPr>
              <a:t>. zn. 3758/2009</a:t>
            </a:r>
          </a:p>
        </p:txBody>
      </p:sp>
      <p:sp>
        <p:nvSpPr>
          <p:cNvPr id="7" name="Nadpis 6"/>
          <p:cNvSpPr>
            <a:spLocks noGrp="1"/>
          </p:cNvSpPr>
          <p:nvPr>
            <p:ph type="title"/>
          </p:nvPr>
        </p:nvSpPr>
        <p:spPr/>
        <p:txBody>
          <a:bodyPr/>
          <a:lstStyle/>
          <a:p>
            <a:r>
              <a:rPr lang="cs-CZ" dirty="0" smtClean="0"/>
              <a:t>Obchodní tajemství</a:t>
            </a:r>
            <a:endParaRPr lang="cs-CZ" dirty="0"/>
          </a:p>
        </p:txBody>
      </p:sp>
      <p:sp>
        <p:nvSpPr>
          <p:cNvPr id="8" name="Zástupný symbol pro obsah 7"/>
          <p:cNvSpPr>
            <a:spLocks noGrp="1"/>
          </p:cNvSpPr>
          <p:nvPr>
            <p:ph idx="1"/>
          </p:nvPr>
        </p:nvSpPr>
        <p:spPr>
          <a:xfrm>
            <a:off x="220133" y="1678676"/>
            <a:ext cx="6124707" cy="2807361"/>
          </a:xfrm>
        </p:spPr>
        <p:txBody>
          <a:bodyPr>
            <a:normAutofit fontScale="70000" lnSpcReduction="20000"/>
          </a:bodyPr>
          <a:lstStyle/>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800" dirty="0">
                <a:solidFill>
                  <a:srgbClr val="000000"/>
                </a:solidFill>
              </a:rPr>
              <a:t>Definice obchodního tajemství – § 504 OZ </a:t>
            </a:r>
            <a:endParaRPr lang="cs-CZ" sz="2800" dirty="0" smtClean="0">
              <a:solidFill>
                <a:srgbClr val="000000"/>
              </a:solidFill>
            </a:endParaRPr>
          </a:p>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2800" dirty="0">
              <a:solidFill>
                <a:srgbClr val="000000"/>
              </a:solidFill>
            </a:endParaRPr>
          </a:p>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600" b="1" dirty="0">
                <a:solidFill>
                  <a:srgbClr val="000000"/>
                </a:solidFill>
              </a:rPr>
              <a:t>Nutné kumulativně splnit následující podmínky</a:t>
            </a:r>
            <a:r>
              <a:rPr lang="cs-CZ" sz="2800" dirty="0">
                <a:solidFill>
                  <a:srgbClr val="000000"/>
                </a:solidFill>
              </a:rPr>
              <a:t>:</a:t>
            </a:r>
          </a:p>
          <a:p>
            <a:pPr marL="342900" indent="-342900">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jde o skutečnosti konkurenčně významné, určitelné, ocenitelné</a:t>
            </a:r>
          </a:p>
          <a:p>
            <a:pPr marL="342900" indent="-342900">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související se závodem,</a:t>
            </a:r>
          </a:p>
          <a:p>
            <a:pPr marL="342900" indent="-342900">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v příslušných obchodních kruzích běžně nedostupné,</a:t>
            </a:r>
          </a:p>
          <a:p>
            <a:pPr marL="342900" indent="-342900">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dirty="0">
                <a:solidFill>
                  <a:srgbClr val="000000"/>
                </a:solidFill>
              </a:rPr>
              <a:t>vlastník ve svém zájmu odpovídajícím způsobem jejich utajení zajišťuje</a:t>
            </a:r>
            <a:r>
              <a:rPr lang="cs-CZ" dirty="0" smtClean="0">
                <a:solidFill>
                  <a:srgbClr val="000000"/>
                </a:solidFill>
              </a:rPr>
              <a:t>.</a:t>
            </a:r>
          </a:p>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smtClean="0">
                <a:solidFill>
                  <a:srgbClr val="000000"/>
                </a:solidFill>
              </a:rPr>
              <a:t>+ konkrétně popsat, jak informace naplňuje znaky obchodního tajemství.</a:t>
            </a:r>
            <a:endParaRPr lang="cs-CZ" b="1" dirty="0">
              <a:solidFill>
                <a:srgbClr val="000000"/>
              </a:solidFill>
            </a:endParaRPr>
          </a:p>
          <a:p>
            <a:pPr marL="342900" indent="-342900">
              <a:lnSpc>
                <a:spcPct val="93000"/>
              </a:lnSpc>
              <a:spcBef>
                <a:spcPts val="600"/>
              </a:spcBef>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0000"/>
              </a:solidFill>
            </a:endParaRPr>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60</a:t>
            </a:fld>
            <a:endParaRPr lang="cs-CZ"/>
          </a:p>
        </p:txBody>
      </p:sp>
      <p:sp>
        <p:nvSpPr>
          <p:cNvPr id="10" name="Zástupný symbol pro text 9"/>
          <p:cNvSpPr>
            <a:spLocks noGrp="1"/>
          </p:cNvSpPr>
          <p:nvPr>
            <p:ph type="body" sz="quarter" idx="14"/>
          </p:nvPr>
        </p:nvSpPr>
        <p:spPr>
          <a:xfrm>
            <a:off x="154515" y="4486037"/>
            <a:ext cx="8880722" cy="1802073"/>
          </a:xfrm>
        </p:spPr>
        <p:txBody>
          <a:bodyPr>
            <a:normAutofit fontScale="85000" lnSpcReduction="20000"/>
          </a:bodyPr>
          <a:lstStyle/>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solidFill>
                  <a:srgbClr val="000000"/>
                </a:solidFill>
              </a:rPr>
              <a:t>Nestačí pouhé označení</a:t>
            </a:r>
            <a:r>
              <a:rPr lang="cs-CZ" b="1" dirty="0" smtClean="0">
                <a:solidFill>
                  <a:srgbClr val="000000"/>
                </a:solidFill>
              </a:rPr>
              <a:t>!</a:t>
            </a:r>
            <a:endParaRPr lang="cs-CZ" b="1" dirty="0">
              <a:solidFill>
                <a:srgbClr val="000000"/>
              </a:solidFill>
            </a:endParaRPr>
          </a:p>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a:solidFill>
                  <a:srgbClr val="000000"/>
                </a:solidFill>
              </a:rPr>
              <a:t>Není možné soukromoprávním ujednáním stran omezit přístup </a:t>
            </a:r>
            <a:endParaRPr lang="cs-CZ" b="1" dirty="0" smtClean="0">
              <a:solidFill>
                <a:srgbClr val="000000"/>
              </a:solidFill>
            </a:endParaRPr>
          </a:p>
          <a:p>
            <a:pPr marL="0" indent="0">
              <a:lnSpc>
                <a:spcPct val="93000"/>
              </a:lnSpc>
              <a:spcBef>
                <a:spcPts val="600"/>
              </a:spcBef>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smtClean="0">
                <a:solidFill>
                  <a:srgbClr val="000000"/>
                </a:solidFill>
              </a:rPr>
              <a:t>   k </a:t>
            </a:r>
            <a:r>
              <a:rPr lang="cs-CZ" b="1" dirty="0">
                <a:solidFill>
                  <a:srgbClr val="000000"/>
                </a:solidFill>
              </a:rPr>
              <a:t>informacím</a:t>
            </a:r>
            <a:r>
              <a:rPr lang="cs-CZ" dirty="0" smtClean="0">
                <a:solidFill>
                  <a:srgbClr val="000000"/>
                </a:solidFill>
              </a:rPr>
              <a:t>!</a:t>
            </a:r>
          </a:p>
          <a:p>
            <a:pPr>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b="1" dirty="0" smtClean="0">
                <a:solidFill>
                  <a:srgbClr val="000000"/>
                </a:solidFill>
              </a:rPr>
              <a:t>V rozhodnutí o odmítnutí uvést kdo vykonává právo k obchodnímu tajemství</a:t>
            </a:r>
            <a:r>
              <a:rPr lang="cs-CZ" dirty="0" smtClean="0">
                <a:solidFill>
                  <a:srgbClr val="000000"/>
                </a:solidFill>
              </a:rPr>
              <a:t>.</a:t>
            </a:r>
          </a:p>
          <a:p>
            <a:pPr marL="0" indent="0">
              <a:lnSpc>
                <a:spcPct val="93000"/>
              </a:lnSpc>
              <a:spcBef>
                <a:spcPts val="600"/>
              </a:spcBef>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dirty="0">
              <a:solidFill>
                <a:srgbClr val="000000"/>
              </a:solidFill>
            </a:endParaRPr>
          </a:p>
          <a:p>
            <a:r>
              <a:rPr lang="cs-CZ" sz="1600" b="1" dirty="0" smtClean="0"/>
              <a:t>Judikatura: </a:t>
            </a:r>
            <a:r>
              <a:rPr lang="cs-CZ" sz="1600" dirty="0" err="1" smtClean="0"/>
              <a:t>MěS</a:t>
            </a:r>
            <a:r>
              <a:rPr lang="cs-CZ" sz="1600" dirty="0" smtClean="0"/>
              <a:t> v Praze 11 A 201/2015 ze dne 20. 4. 2017, 14 A 42/2021 ze dne 12. 1. 2022</a:t>
            </a:r>
            <a:endParaRPr lang="cs-CZ" sz="1600" dirty="0"/>
          </a:p>
          <a:p>
            <a:endParaRPr lang="cs-CZ"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12" name="Bublinový popisek ve tvaru obláčku 11"/>
          <p:cNvSpPr/>
          <p:nvPr/>
        </p:nvSpPr>
        <p:spPr>
          <a:xfrm>
            <a:off x="4802443" y="302849"/>
            <a:ext cx="1512168" cy="933357"/>
          </a:xfrm>
          <a:prstGeom prst="cloudCallout">
            <a:avLst>
              <a:gd name="adj1" fmla="val -82026"/>
              <a:gd name="adj2" fmla="val 4695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9 </a:t>
            </a:r>
            <a:r>
              <a:rPr lang="cs-CZ" dirty="0" err="1" smtClean="0"/>
              <a:t>InfZ</a:t>
            </a:r>
            <a:endParaRPr lang="cs-CZ" dirty="0"/>
          </a:p>
        </p:txBody>
      </p:sp>
    </p:spTree>
    <p:extLst>
      <p:ext uri="{BB962C8B-B14F-4D97-AF65-F5344CB8AC3E}">
        <p14:creationId xmlns:p14="http://schemas.microsoft.com/office/powerpoint/2010/main" val="1877699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1048598">
            <a:off x="6407623" y="1701770"/>
            <a:ext cx="2160000" cy="2160000"/>
          </a:xfrm>
        </p:spPr>
        <p:txBody>
          <a:bodyPr/>
          <a:lstStyle/>
          <a:p>
            <a:r>
              <a:rPr lang="cs-CZ" dirty="0" err="1" smtClean="0"/>
              <a:t>Sp</a:t>
            </a:r>
            <a:r>
              <a:rPr lang="cs-CZ" dirty="0" smtClean="0"/>
              <a:t>. zn.: 3791/2017</a:t>
            </a:r>
            <a:endParaRPr lang="cs-CZ" dirty="0"/>
          </a:p>
        </p:txBody>
      </p:sp>
      <p:sp>
        <p:nvSpPr>
          <p:cNvPr id="7" name="Nadpis 6"/>
          <p:cNvSpPr>
            <a:spLocks noGrp="1"/>
          </p:cNvSpPr>
          <p:nvPr>
            <p:ph type="title"/>
          </p:nvPr>
        </p:nvSpPr>
        <p:spPr>
          <a:xfrm>
            <a:off x="-372533" y="0"/>
            <a:ext cx="9144000" cy="1385155"/>
          </a:xfrm>
        </p:spPr>
        <p:txBody>
          <a:bodyPr/>
          <a:lstStyle/>
          <a:p>
            <a:r>
              <a:rPr lang="cs-CZ" dirty="0" smtClean="0"/>
              <a:t>Ochrana důvěrnosti </a:t>
            </a:r>
            <a:br>
              <a:rPr lang="cs-CZ" dirty="0" smtClean="0"/>
            </a:br>
            <a:r>
              <a:rPr lang="cs-CZ" dirty="0" smtClean="0"/>
              <a:t>majetkových Poměrů</a:t>
            </a:r>
            <a:endParaRPr lang="cs-CZ" dirty="0"/>
          </a:p>
        </p:txBody>
      </p:sp>
      <p:sp>
        <p:nvSpPr>
          <p:cNvPr id="8" name="Zástupný symbol pro obsah 7"/>
          <p:cNvSpPr>
            <a:spLocks noGrp="1"/>
          </p:cNvSpPr>
          <p:nvPr>
            <p:ph idx="1"/>
          </p:nvPr>
        </p:nvSpPr>
        <p:spPr>
          <a:xfrm>
            <a:off x="228600" y="1627875"/>
            <a:ext cx="6249817" cy="3234271"/>
          </a:xfrm>
        </p:spPr>
        <p:txBody>
          <a:bodyPr>
            <a:normAutofit fontScale="25000" lnSpcReduction="20000"/>
          </a:bodyPr>
          <a:lstStyle/>
          <a:p>
            <a:pPr marL="342900" indent="-342900" algn="just">
              <a:lnSpc>
                <a:spcPct val="120000"/>
              </a:lnSpc>
              <a:buFont typeface="Wingdings" panose="05000000000000000000" pitchFamily="2" charset="2"/>
              <a:buChar char="q"/>
            </a:pPr>
            <a:r>
              <a:rPr lang="cs-CZ" sz="6400" dirty="0" smtClean="0"/>
              <a:t>chráněna </a:t>
            </a:r>
            <a:r>
              <a:rPr lang="cs-CZ" sz="6400" dirty="0"/>
              <a:t>jsou veškerá majetková aktiva a pasiva FO a PO (příjmy i závazky)  </a:t>
            </a:r>
            <a:endParaRPr lang="cs-CZ" sz="6400" dirty="0" smtClean="0"/>
          </a:p>
          <a:p>
            <a:pPr algn="just">
              <a:lnSpc>
                <a:spcPct val="120000"/>
              </a:lnSpc>
            </a:pPr>
            <a:r>
              <a:rPr lang="cs-CZ" sz="4900" dirty="0" smtClean="0"/>
              <a:t>        </a:t>
            </a:r>
          </a:p>
          <a:p>
            <a:pPr marL="342900" indent="-342900" algn="just">
              <a:lnSpc>
                <a:spcPct val="120000"/>
              </a:lnSpc>
              <a:buFont typeface="Wingdings" panose="05000000000000000000" pitchFamily="2" charset="2"/>
              <a:buChar char="q"/>
            </a:pPr>
            <a:r>
              <a:rPr lang="cs-CZ" sz="5600" dirty="0" smtClean="0"/>
              <a:t>nic </a:t>
            </a:r>
            <a:r>
              <a:rPr lang="cs-CZ" sz="5600" dirty="0"/>
              <a:t>nebrání poskytovat informace, zda povinný subjekt jako exekuční správní orgán, dostál své povinnosti vymoci uložená peněžitá plnění (např. vymahatelné pokuty) - jde o  informace o rozpočtovém příjmu obce</a:t>
            </a:r>
            <a:r>
              <a:rPr lang="cs-CZ" sz="5600" dirty="0" smtClean="0"/>
              <a:t>.</a:t>
            </a:r>
          </a:p>
          <a:p>
            <a:pPr algn="just">
              <a:lnSpc>
                <a:spcPct val="120000"/>
              </a:lnSpc>
            </a:pPr>
            <a:r>
              <a:rPr lang="cs-CZ" sz="5600" dirty="0" smtClean="0"/>
              <a:t>Posuzujeme o čem poskytované informace vypovídají.</a:t>
            </a:r>
            <a:endParaRPr lang="cs-CZ" sz="5600" dirty="0"/>
          </a:p>
          <a:p>
            <a:pPr algn="just">
              <a:lnSpc>
                <a:spcPct val="170000"/>
              </a:lnSpc>
            </a:pPr>
            <a:r>
              <a:rPr lang="cs-CZ" sz="5600" dirty="0" smtClean="0">
                <a:solidFill>
                  <a:srgbClr val="FF0000"/>
                </a:solidFill>
              </a:rPr>
              <a:t>POZOR!</a:t>
            </a:r>
            <a:r>
              <a:rPr lang="cs-CZ" sz="5600" dirty="0" smtClean="0"/>
              <a:t> Při </a:t>
            </a:r>
            <a:r>
              <a:rPr lang="cs-CZ" sz="5600" dirty="0"/>
              <a:t>poskytování informací o pohledávkách – </a:t>
            </a:r>
            <a:r>
              <a:rPr lang="cs-CZ" sz="5600" dirty="0" smtClean="0"/>
              <a:t>myslet na </a:t>
            </a:r>
            <a:r>
              <a:rPr lang="cs-CZ" sz="5600" dirty="0"/>
              <a:t>ochranu osobních </a:t>
            </a:r>
            <a:r>
              <a:rPr lang="cs-CZ" sz="5600" dirty="0" smtClean="0"/>
              <a:t>údajů              neposkytovat informace typu „osoba </a:t>
            </a:r>
            <a:r>
              <a:rPr lang="cs-CZ" sz="5600" dirty="0"/>
              <a:t>XY uhradila daň/poplatek v čas a v jaké </a:t>
            </a:r>
            <a:r>
              <a:rPr lang="cs-CZ" sz="5600" dirty="0" smtClean="0"/>
              <a:t>výši“, ale SOUHRNNÉ INFORMACE. Z informace o poplatkové povinnosti dotčené osoby lze dovodit informaci o majetkových poměrech. </a:t>
            </a:r>
          </a:p>
          <a:p>
            <a:pPr algn="just">
              <a:lnSpc>
                <a:spcPct val="170000"/>
              </a:lnSpc>
            </a:pPr>
            <a:endParaRPr lang="cs-CZ" sz="5600" dirty="0"/>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61</a:t>
            </a:fld>
            <a:endParaRPr lang="cs-CZ"/>
          </a:p>
        </p:txBody>
      </p:sp>
      <p:sp>
        <p:nvSpPr>
          <p:cNvPr id="10" name="Zástupný symbol pro text 9"/>
          <p:cNvSpPr>
            <a:spLocks noGrp="1"/>
          </p:cNvSpPr>
          <p:nvPr>
            <p:ph type="body" sz="quarter" idx="14"/>
          </p:nvPr>
        </p:nvSpPr>
        <p:spPr>
          <a:xfrm>
            <a:off x="169333" y="4563595"/>
            <a:ext cx="8404709" cy="1732982"/>
          </a:xfrm>
        </p:spPr>
        <p:txBody>
          <a:bodyPr>
            <a:normAutofit fontScale="85000" lnSpcReduction="20000"/>
          </a:bodyPr>
          <a:lstStyle/>
          <a:p>
            <a:pPr marL="0" indent="0">
              <a:buNone/>
            </a:pPr>
            <a:endParaRPr lang="cs-CZ" b="1" dirty="0"/>
          </a:p>
          <a:p>
            <a:r>
              <a:rPr lang="cs-CZ" sz="1600" b="1" dirty="0" smtClean="0"/>
              <a:t>Judikatura</a:t>
            </a:r>
            <a:r>
              <a:rPr lang="cs-CZ" sz="1600" dirty="0" smtClean="0"/>
              <a:t>: </a:t>
            </a:r>
            <a:r>
              <a:rPr lang="cs-CZ" sz="1600" dirty="0"/>
              <a:t>čj. 5 As </a:t>
            </a:r>
            <a:r>
              <a:rPr lang="cs-CZ" sz="1600" dirty="0" smtClean="0"/>
              <a:t>31/2007- 75 </a:t>
            </a:r>
            <a:r>
              <a:rPr lang="cs-CZ" sz="1600" dirty="0"/>
              <a:t>ze dne 5. 3. </a:t>
            </a:r>
            <a:r>
              <a:rPr lang="cs-CZ" sz="1600" dirty="0" smtClean="0"/>
              <a:t>2009, čj. 2 As 132/2011 -121 ze dne 20. 12. 2012</a:t>
            </a:r>
          </a:p>
          <a:p>
            <a:pPr marL="177800" indent="0">
              <a:buNone/>
            </a:pPr>
            <a:r>
              <a:rPr lang="cs-CZ" sz="1600" dirty="0" smtClean="0"/>
              <a:t>čj</a:t>
            </a:r>
            <a:r>
              <a:rPr lang="cs-CZ" sz="1600" dirty="0"/>
              <a:t>. 9 A 279/2014-48 ze dne 22. 3. 2017- chráněn </a:t>
            </a:r>
            <a:r>
              <a:rPr lang="cs-CZ" sz="1600" dirty="0" smtClean="0"/>
              <a:t>i majetek </a:t>
            </a:r>
            <a:r>
              <a:rPr lang="cs-CZ" sz="1600" dirty="0"/>
              <a:t>či závazky nízké hodnoty (počet </a:t>
            </a:r>
            <a:r>
              <a:rPr lang="cs-CZ" sz="1600" dirty="0" smtClean="0"/>
              <a:t>TV)</a:t>
            </a:r>
          </a:p>
          <a:p>
            <a:pPr marL="177800" indent="0">
              <a:buNone/>
            </a:pPr>
            <a:r>
              <a:rPr lang="cs-CZ" sz="1600" dirty="0" smtClean="0"/>
              <a:t>čj. 45 A 146/2017-39 ze dne 24. 7. 2020 </a:t>
            </a:r>
            <a:r>
              <a:rPr lang="cs-CZ" sz="1600" dirty="0"/>
              <a:t>- </a:t>
            </a:r>
            <a:r>
              <a:rPr lang="cs-CZ" sz="1600" dirty="0" smtClean="0"/>
              <a:t> </a:t>
            </a:r>
            <a:r>
              <a:rPr lang="cs-CZ" sz="1600" dirty="0"/>
              <a:t>Žádost o poskytnutí informace </a:t>
            </a:r>
            <a:r>
              <a:rPr lang="cs-CZ" sz="1600" dirty="0" smtClean="0"/>
              <a:t>dle </a:t>
            </a:r>
            <a:r>
              <a:rPr lang="cs-CZ" sz="1600" dirty="0" err="1" smtClean="0"/>
              <a:t>InfZ</a:t>
            </a:r>
            <a:r>
              <a:rPr lang="cs-CZ" sz="1600" dirty="0" smtClean="0"/>
              <a:t>, týkající </a:t>
            </a:r>
            <a:r>
              <a:rPr lang="cs-CZ" sz="1600" dirty="0"/>
              <a:t>se jména a příjmení osoby, která dluží povinnému subjektu za nájem obecního bytu, by měla obsahovat vysvětlení, jak poskytnutí osobních údajů dlužníka povinného subjektu přispěje k diskusi o věcech veřejného zájmu. V opačném případě nelze dovodit, že by zájem veřejnosti na poskytnutí informace o jménu a příjmení dlužícího nájemce převažoval nad jeho zájmem na zachování soukromí.</a:t>
            </a: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2" name="Násobení 1"/>
          <p:cNvSpPr/>
          <p:nvPr/>
        </p:nvSpPr>
        <p:spPr>
          <a:xfrm>
            <a:off x="1676400" y="1879601"/>
            <a:ext cx="660399" cy="75353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Šipka doprava 3"/>
          <p:cNvSpPr/>
          <p:nvPr/>
        </p:nvSpPr>
        <p:spPr>
          <a:xfrm>
            <a:off x="795869" y="3923726"/>
            <a:ext cx="496600"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Bublinový popisek ve tvaru obláčku 4"/>
          <p:cNvSpPr/>
          <p:nvPr/>
        </p:nvSpPr>
        <p:spPr>
          <a:xfrm>
            <a:off x="4707467" y="143933"/>
            <a:ext cx="1574800" cy="908981"/>
          </a:xfrm>
          <a:prstGeom prst="cloudCallout">
            <a:avLst>
              <a:gd name="adj1" fmla="val -106944"/>
              <a:gd name="adj2" fmla="val 8184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10 </a:t>
            </a:r>
            <a:r>
              <a:rPr lang="cs-CZ" dirty="0" err="1" smtClean="0"/>
              <a:t>InfZ</a:t>
            </a:r>
            <a:endParaRPr lang="cs-CZ" dirty="0"/>
          </a:p>
        </p:txBody>
      </p:sp>
    </p:spTree>
    <p:extLst>
      <p:ext uri="{BB962C8B-B14F-4D97-AF65-F5344CB8AC3E}">
        <p14:creationId xmlns:p14="http://schemas.microsoft.com/office/powerpoint/2010/main" val="3348857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645807">
            <a:off x="6407623" y="1701770"/>
            <a:ext cx="2160000" cy="2160000"/>
          </a:xfrm>
        </p:spPr>
        <p:txBody>
          <a:bodyPr/>
          <a:lstStyle/>
          <a:p>
            <a:r>
              <a:rPr lang="cs-CZ" b="1" dirty="0" err="1" smtClean="0"/>
              <a:t>Sp</a:t>
            </a:r>
            <a:r>
              <a:rPr lang="cs-CZ" b="1" dirty="0" smtClean="0"/>
              <a:t>. </a:t>
            </a:r>
            <a:r>
              <a:rPr lang="cs-CZ" b="1" dirty="0" err="1" smtClean="0"/>
              <a:t>zn</a:t>
            </a:r>
            <a:r>
              <a:rPr lang="cs-CZ" b="1" dirty="0" smtClean="0"/>
              <a:t>:: 4399/2006</a:t>
            </a:r>
          </a:p>
          <a:p>
            <a:r>
              <a:rPr lang="cs-CZ" b="1" dirty="0" smtClean="0"/>
              <a:t>4045/2012</a:t>
            </a:r>
          </a:p>
          <a:p>
            <a:r>
              <a:rPr lang="cs-CZ" b="1" dirty="0" smtClean="0"/>
              <a:t>4612/2012</a:t>
            </a:r>
          </a:p>
          <a:p>
            <a:endParaRPr lang="cs-CZ" dirty="0"/>
          </a:p>
        </p:txBody>
      </p:sp>
      <p:sp>
        <p:nvSpPr>
          <p:cNvPr id="7" name="Nadpis 6"/>
          <p:cNvSpPr>
            <a:spLocks noGrp="1"/>
          </p:cNvSpPr>
          <p:nvPr>
            <p:ph type="title"/>
          </p:nvPr>
        </p:nvSpPr>
        <p:spPr/>
        <p:txBody>
          <a:bodyPr/>
          <a:lstStyle/>
          <a:p>
            <a:r>
              <a:rPr lang="cs-CZ" dirty="0" smtClean="0"/>
              <a:t>Vnitřní předpisy</a:t>
            </a:r>
            <a:endParaRPr lang="cs-CZ" dirty="0"/>
          </a:p>
        </p:txBody>
      </p:sp>
      <p:sp>
        <p:nvSpPr>
          <p:cNvPr id="8" name="Zástupný symbol pro obsah 7"/>
          <p:cNvSpPr>
            <a:spLocks noGrp="1"/>
          </p:cNvSpPr>
          <p:nvPr>
            <p:ph idx="1"/>
          </p:nvPr>
        </p:nvSpPr>
        <p:spPr>
          <a:xfrm>
            <a:off x="118534" y="1520983"/>
            <a:ext cx="6125318" cy="3458424"/>
          </a:xfrm>
        </p:spPr>
        <p:txBody>
          <a:bodyPr>
            <a:normAutofit fontScale="55000" lnSpcReduction="20000"/>
          </a:bodyPr>
          <a:lstStyle/>
          <a:p>
            <a:pPr algn="just">
              <a:lnSpc>
                <a:spcPct val="170000"/>
              </a:lnSpc>
            </a:pPr>
            <a:endParaRPr lang="cs-CZ" dirty="0" smtClean="0"/>
          </a:p>
          <a:p>
            <a:pPr marL="342900" indent="-342900" algn="just">
              <a:lnSpc>
                <a:spcPct val="170000"/>
              </a:lnSpc>
              <a:buFont typeface="Wingdings" panose="05000000000000000000" pitchFamily="2" charset="2"/>
              <a:buChar char="q"/>
            </a:pPr>
            <a:r>
              <a:rPr lang="cs-CZ" sz="2500" dirty="0" smtClean="0"/>
              <a:t>Vnitřní předpis = organizační, metodický nebo řídící akt, který zásadně nemůže ovlivnit jiné subjekty než ty, které mu podléhají z hlediska služební podřízenosti </a:t>
            </a:r>
          </a:p>
          <a:p>
            <a:pPr marL="342900" indent="-342900" algn="just">
              <a:lnSpc>
                <a:spcPct val="170000"/>
              </a:lnSpc>
              <a:buFont typeface="Wingdings" panose="05000000000000000000" pitchFamily="2" charset="2"/>
              <a:buChar char="q"/>
            </a:pPr>
            <a:r>
              <a:rPr lang="cs-CZ" sz="2500" dirty="0" smtClean="0"/>
              <a:t>Pokud </a:t>
            </a:r>
            <a:r>
              <a:rPr lang="cs-CZ" sz="2500" dirty="0"/>
              <a:t>dokument obsahuje </a:t>
            </a:r>
            <a:r>
              <a:rPr lang="cs-CZ" sz="2500" b="1" dirty="0"/>
              <a:t>informace, které dopadají též na osoby stojící vně povinného subjektu</a:t>
            </a:r>
            <a:r>
              <a:rPr lang="cs-CZ" sz="2500" dirty="0"/>
              <a:t> (zpravidla adresáty státní správy) nebo se </a:t>
            </a:r>
            <a:r>
              <a:rPr lang="cs-CZ" sz="2500" b="1" dirty="0"/>
              <a:t>vztahují i k jiným skutečnostem než vnitřním pokynům a personálním předpisům úřadu</a:t>
            </a:r>
            <a:r>
              <a:rPr lang="cs-CZ" sz="2500" dirty="0"/>
              <a:t>, není povinný subjekt oprávněn jej neposkytnout s poukazem na § 11 odst. 1 písm. a) </a:t>
            </a:r>
            <a:r>
              <a:rPr lang="cs-CZ" sz="2500" dirty="0" err="1" smtClean="0"/>
              <a:t>InfZ</a:t>
            </a:r>
            <a:r>
              <a:rPr lang="cs-CZ" sz="2500" dirty="0" smtClean="0"/>
              <a:t>.</a:t>
            </a: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62</a:t>
            </a:fld>
            <a:endParaRPr lang="cs-CZ"/>
          </a:p>
        </p:txBody>
      </p:sp>
      <p:sp>
        <p:nvSpPr>
          <p:cNvPr id="10" name="Zástupný symbol pro text 9"/>
          <p:cNvSpPr>
            <a:spLocks noGrp="1"/>
          </p:cNvSpPr>
          <p:nvPr>
            <p:ph type="body" sz="quarter" idx="14"/>
          </p:nvPr>
        </p:nvSpPr>
        <p:spPr>
          <a:xfrm>
            <a:off x="186267" y="4716855"/>
            <a:ext cx="8876252" cy="1590813"/>
          </a:xfrm>
        </p:spPr>
        <p:txBody>
          <a:bodyPr>
            <a:normAutofit/>
          </a:bodyPr>
          <a:lstStyle/>
          <a:p>
            <a:r>
              <a:rPr lang="cs-CZ" b="1" dirty="0">
                <a:solidFill>
                  <a:srgbClr val="008276"/>
                </a:solidFill>
              </a:rPr>
              <a:t>Rozhodující obsah nikoliv označení !</a:t>
            </a:r>
          </a:p>
          <a:p>
            <a:r>
              <a:rPr lang="cs-CZ" b="1" dirty="0" smtClean="0">
                <a:solidFill>
                  <a:srgbClr val="008276"/>
                </a:solidFill>
              </a:rPr>
              <a:t>Odůvodnit nezbytnost odepření </a:t>
            </a:r>
            <a:r>
              <a:rPr lang="cs-CZ" dirty="0" smtClean="0"/>
              <a:t>(může odepřít) </a:t>
            </a:r>
          </a:p>
          <a:p>
            <a:pPr marL="0" indent="0">
              <a:buNone/>
            </a:pPr>
            <a:r>
              <a:rPr lang="cs-CZ" dirty="0"/>
              <a:t>	</a:t>
            </a:r>
            <a:r>
              <a:rPr lang="cs-CZ" dirty="0" smtClean="0"/>
              <a:t>	x nepřezkoumatelné rozhodnutí pro nedostatek důvodů</a:t>
            </a:r>
          </a:p>
          <a:p>
            <a:r>
              <a:rPr lang="cs-CZ" sz="1400" dirty="0" smtClean="0"/>
              <a:t>Judikatura: 8 As 108/2014-54 </a:t>
            </a:r>
            <a:r>
              <a:rPr lang="en-US" sz="1400" dirty="0" smtClean="0"/>
              <a:t>[NSS 3789/2015]</a:t>
            </a:r>
            <a:r>
              <a:rPr lang="cs-CZ" sz="1400" dirty="0" smtClean="0"/>
              <a:t> ze dne 24. 4. 2015.</a:t>
            </a:r>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12" name="Bublinový popisek ve tvaru obláčku 11"/>
          <p:cNvSpPr/>
          <p:nvPr/>
        </p:nvSpPr>
        <p:spPr>
          <a:xfrm>
            <a:off x="3128062" y="754782"/>
            <a:ext cx="3336549" cy="725332"/>
          </a:xfrm>
          <a:prstGeom prst="cloudCallout">
            <a:avLst>
              <a:gd name="adj1" fmla="val -52676"/>
              <a:gd name="adj2" fmla="val 9871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 odst. 1 a) </a:t>
            </a:r>
            <a:r>
              <a:rPr lang="cs-CZ" dirty="0" err="1" smtClean="0"/>
              <a:t>InfZ</a:t>
            </a:r>
            <a:endParaRPr lang="cs-CZ" dirty="0"/>
          </a:p>
        </p:txBody>
      </p:sp>
    </p:spTree>
    <p:extLst>
      <p:ext uri="{BB962C8B-B14F-4D97-AF65-F5344CB8AC3E}">
        <p14:creationId xmlns:p14="http://schemas.microsoft.com/office/powerpoint/2010/main" val="33473629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adpis 7"/>
          <p:cNvSpPr>
            <a:spLocks noGrp="1"/>
          </p:cNvSpPr>
          <p:nvPr>
            <p:ph type="title"/>
          </p:nvPr>
        </p:nvSpPr>
        <p:spPr/>
        <p:txBody>
          <a:bodyPr/>
          <a:lstStyle/>
          <a:p>
            <a:r>
              <a:rPr lang="cs-CZ" dirty="0" smtClean="0"/>
              <a:t>Vnitřní předpisy - judikatura</a:t>
            </a:r>
            <a:endParaRPr lang="cs-CZ" dirty="0"/>
          </a:p>
        </p:txBody>
      </p:sp>
      <p:sp>
        <p:nvSpPr>
          <p:cNvPr id="9" name="Zástupný symbol pro obsah 8"/>
          <p:cNvSpPr>
            <a:spLocks noGrp="1"/>
          </p:cNvSpPr>
          <p:nvPr>
            <p:ph idx="1"/>
          </p:nvPr>
        </p:nvSpPr>
        <p:spPr>
          <a:xfrm>
            <a:off x="1" y="1629624"/>
            <a:ext cx="9144000" cy="4920645"/>
          </a:xfrm>
        </p:spPr>
        <p:txBody>
          <a:bodyPr>
            <a:normAutofit fontScale="62500" lnSpcReduction="20000"/>
          </a:bodyPr>
          <a:lstStyle/>
          <a:p>
            <a:r>
              <a:rPr lang="cs-CZ" dirty="0" smtClean="0"/>
              <a:t>NSS </a:t>
            </a:r>
            <a:r>
              <a:rPr lang="cs-CZ" dirty="0"/>
              <a:t>ze dne 30. 4. 2008, čj. 4 As 20/2007-64 – pouze akty, které se dotýkají pouze pracovníků, kteří jimi jsou vázáni – Pro </a:t>
            </a:r>
            <a:r>
              <a:rPr lang="cs-CZ" dirty="0">
                <a:solidFill>
                  <a:srgbClr val="FF0000"/>
                </a:solidFill>
              </a:rPr>
              <a:t>akty metodického vedení </a:t>
            </a:r>
            <a:r>
              <a:rPr lang="cs-CZ" dirty="0"/>
              <a:t>platí, že rozhodující je vždy pouze ta skutečnost, zda takový pokyn obsahuje informace, týkající se výkonu veřejné správy navenek či se jedná výlučně o akt organizační, metodický nebo řídící, který zásadně nemůže ovlivnit subjekty jiné než ty, které mu z hlediska služební podřízenosti pod disciplinární odpovědností podléhají. </a:t>
            </a:r>
          </a:p>
          <a:p>
            <a:r>
              <a:rPr lang="cs-CZ" dirty="0"/>
              <a:t>NSS ze dne  15. 10. 2013, čj. 1 As 70/2013-58 - </a:t>
            </a:r>
            <a:r>
              <a:rPr lang="cs-CZ" dirty="0">
                <a:solidFill>
                  <a:srgbClr val="FF0000"/>
                </a:solidFill>
              </a:rPr>
              <a:t>Metodická pomůcka</a:t>
            </a:r>
            <a:r>
              <a:rPr lang="cs-CZ" dirty="0"/>
              <a:t>, která je toliko didaktickým materiálem určeným pro pracovníky orgánů veřejné správy a která neobsahuje vlastní autoritativní výklad právních norem aplikovatelný na adresáty veřejné správy ani nekonkretizuje zákonem stanovená pravidla pro výkon pravomocí, je vnitřním pokynem.</a:t>
            </a:r>
          </a:p>
          <a:p>
            <a:r>
              <a:rPr lang="cs-CZ" dirty="0"/>
              <a:t>NSS ze dne 29. 7. 2009, čj. 1 As 98/2008, č. 1944/2009 Sb. NSS – </a:t>
            </a:r>
            <a:r>
              <a:rPr lang="cs-CZ" dirty="0">
                <a:solidFill>
                  <a:srgbClr val="FF0000"/>
                </a:solidFill>
              </a:rPr>
              <a:t>Služební hodnocení policisty </a:t>
            </a:r>
            <a:r>
              <a:rPr lang="cs-CZ" dirty="0"/>
              <a:t>nemá regulativní funkci, a není tudíž vnitřním pokynem nebo personálním předpisem. </a:t>
            </a:r>
            <a:r>
              <a:rPr lang="cs-CZ" dirty="0">
                <a:solidFill>
                  <a:srgbClr val="FF0000"/>
                </a:solidFill>
              </a:rPr>
              <a:t>Kniha  návštěv - </a:t>
            </a:r>
            <a:r>
              <a:rPr lang="cs-CZ" dirty="0"/>
              <a:t>nejde o vnitřní pokyn či personální instrukci; účelem knihy návštěv je pouze v souladu se zákonem vést evidenci pohybu nepovolaných osob v zabezpečeném objektu</a:t>
            </a:r>
            <a:r>
              <a:rPr lang="cs-CZ" dirty="0" smtClean="0"/>
              <a:t>.</a:t>
            </a:r>
          </a:p>
          <a:p>
            <a:r>
              <a:rPr lang="cs-CZ" dirty="0" smtClean="0"/>
              <a:t>NSS ze dne 24. 4. 2015, čj. 8 As 108/2014-54, č. 3789/2015 Sb. NSS – </a:t>
            </a:r>
            <a:r>
              <a:rPr lang="cs-CZ" dirty="0" smtClean="0">
                <a:solidFill>
                  <a:srgbClr val="FF0000"/>
                </a:solidFill>
              </a:rPr>
              <a:t>metodický materiál „Změny zákona o daních z příjmů pro poplatníky DPPO“ – materiál ke školením </a:t>
            </a:r>
            <a:r>
              <a:rPr lang="cs-CZ" dirty="0" smtClean="0"/>
              <a:t>je vnitřním předpisem. Jedná se o didaktický popis platné právní úpravy doplněný o názorné příklady, který ale neobsahuje závazný výklad jdoucí nad rámec doslovného znění dotčených ustanovení. Nestanoví postup správních orgánů při aplikaci předmětných ustanovení , který by nebyl </a:t>
            </a:r>
            <a:r>
              <a:rPr lang="cs-CZ" dirty="0" err="1" smtClean="0"/>
              <a:t>seznatelný</a:t>
            </a:r>
            <a:r>
              <a:rPr lang="cs-CZ" dirty="0" smtClean="0"/>
              <a:t> z textu zákona. </a:t>
            </a:r>
            <a:endParaRPr lang="cs-CZ" dirty="0"/>
          </a:p>
          <a:p>
            <a:r>
              <a:rPr lang="cs-CZ" dirty="0"/>
              <a:t>NSS ze dne 20. 4. 2017, čj. 1 As 120/2017-37 – </a:t>
            </a:r>
            <a:r>
              <a:rPr lang="cs-CZ" dirty="0">
                <a:solidFill>
                  <a:srgbClr val="FF0000"/>
                </a:solidFill>
              </a:rPr>
              <a:t>statut a jednací řád škodní komise, příkazy vedoucího organizační složky státu, kterými stanoví členy škodní komise</a:t>
            </a:r>
            <a:r>
              <a:rPr lang="cs-CZ" dirty="0"/>
              <a:t> – jde o akty, které se týkají hospodaření organizační složky státu s veřejnými prostředky a které směřují i vně, vůči veřejnosti, která má veřejný zájem na kontrole tohoto hospodaření</a:t>
            </a:r>
            <a:r>
              <a:rPr lang="cs-CZ" sz="1800" dirty="0"/>
              <a:t>. </a:t>
            </a:r>
            <a:endParaRPr lang="cs-CZ" sz="1800" dirty="0" smtClean="0"/>
          </a:p>
          <a:p>
            <a:r>
              <a:rPr lang="cs-CZ" sz="2600" dirty="0" smtClean="0"/>
              <a:t>NSS ze dne 24. 6. 2020, čj. 10 As 6/2019-54 - v části, v níž se</a:t>
            </a:r>
            <a:r>
              <a:rPr lang="cs-CZ" sz="2600" dirty="0" smtClean="0">
                <a:solidFill>
                  <a:srgbClr val="FF0000"/>
                </a:solidFill>
              </a:rPr>
              <a:t> pravidla stanovená provozním řádem areálu GIBS </a:t>
            </a:r>
            <a:r>
              <a:rPr lang="cs-CZ" sz="2600" dirty="0" smtClean="0"/>
              <a:t>dotýkají návštěvníků areálů, kteří nejsou k inspekci ve vztahu podřízenosti ani nadřízenosti, nepůsobí provozní řád výlučně dovnitř = není vnitřní předpisem. </a:t>
            </a:r>
            <a:endParaRPr lang="cs-CZ" sz="2600" dirty="0"/>
          </a:p>
          <a:p>
            <a:endParaRPr lang="cs-CZ" sz="2600" dirty="0"/>
          </a:p>
        </p:txBody>
      </p:sp>
      <p:sp>
        <p:nvSpPr>
          <p:cNvPr id="10" name="Zástupný symbol pro text 9"/>
          <p:cNvSpPr>
            <a:spLocks noGrp="1"/>
          </p:cNvSpPr>
          <p:nvPr>
            <p:ph type="body" sz="quarter" idx="15"/>
          </p:nvPr>
        </p:nvSpPr>
        <p:spPr/>
        <p:txBody>
          <a:bodyPr/>
          <a:lstStyle/>
          <a:p>
            <a:r>
              <a:rPr lang="cs-CZ" dirty="0" smtClean="0"/>
              <a:t>KVOP 2023</a:t>
            </a:r>
            <a:endParaRPr lang="cs-CZ" dirty="0"/>
          </a:p>
        </p:txBody>
      </p:sp>
    </p:spTree>
    <p:extLst>
      <p:ext uri="{BB962C8B-B14F-4D97-AF65-F5344CB8AC3E}">
        <p14:creationId xmlns:p14="http://schemas.microsoft.com/office/powerpoint/2010/main" val="2255313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solidFill>
                  <a:schemeClr val="tx2"/>
                </a:solidFill>
              </a:rPr>
              <a:t>Ochrana dobrovolně</a:t>
            </a:r>
            <a:br>
              <a:rPr lang="cs-CZ" dirty="0" smtClean="0">
                <a:solidFill>
                  <a:schemeClr val="tx2"/>
                </a:solidFill>
              </a:rPr>
            </a:br>
            <a:r>
              <a:rPr lang="cs-CZ" dirty="0" smtClean="0">
                <a:solidFill>
                  <a:schemeClr val="tx2"/>
                </a:solidFill>
              </a:rPr>
              <a:t>Poskytnutých informací</a:t>
            </a:r>
            <a:endParaRPr lang="cs-CZ" dirty="0">
              <a:solidFill>
                <a:schemeClr val="tx2"/>
              </a:solidFill>
            </a:endParaRPr>
          </a:p>
        </p:txBody>
      </p:sp>
      <p:sp>
        <p:nvSpPr>
          <p:cNvPr id="2" name="Zástupný symbol pro obsah 1"/>
          <p:cNvSpPr>
            <a:spLocks noGrp="1"/>
          </p:cNvSpPr>
          <p:nvPr>
            <p:ph idx="1"/>
          </p:nvPr>
        </p:nvSpPr>
        <p:spPr>
          <a:xfrm>
            <a:off x="110068" y="1721009"/>
            <a:ext cx="8873066" cy="4439706"/>
          </a:xfrm>
        </p:spPr>
        <p:txBody>
          <a:bodyPr>
            <a:normAutofit fontScale="92500" lnSpcReduction="10000"/>
          </a:bodyPr>
          <a:lstStyle/>
          <a:p>
            <a:r>
              <a:rPr lang="cs-CZ" b="1" u="sng" dirty="0"/>
              <a:t>Neposkytují se informace:</a:t>
            </a:r>
          </a:p>
          <a:p>
            <a:pPr marL="342900" indent="-342900">
              <a:buFont typeface="Wingdings" panose="05000000000000000000" pitchFamily="2" charset="2"/>
              <a:buChar char="q"/>
            </a:pPr>
            <a:r>
              <a:rPr lang="cs-CZ" dirty="0"/>
              <a:t>vzniklé </a:t>
            </a:r>
            <a:r>
              <a:rPr lang="cs-CZ" dirty="0">
                <a:solidFill>
                  <a:srgbClr val="008276"/>
                </a:solidFill>
              </a:rPr>
              <a:t>z neveřejných prostředků</a:t>
            </a:r>
          </a:p>
          <a:p>
            <a:pPr marL="342900" indent="-342900">
              <a:buFont typeface="Wingdings" panose="05000000000000000000" pitchFamily="2" charset="2"/>
              <a:buChar char="q"/>
            </a:pPr>
            <a:r>
              <a:rPr lang="cs-CZ" dirty="0">
                <a:solidFill>
                  <a:srgbClr val="008276"/>
                </a:solidFill>
              </a:rPr>
              <a:t>poskytnuté</a:t>
            </a:r>
            <a:r>
              <a:rPr lang="cs-CZ" dirty="0"/>
              <a:t> povinnému subjektu </a:t>
            </a:r>
            <a:r>
              <a:rPr lang="cs-CZ" dirty="0">
                <a:solidFill>
                  <a:srgbClr val="008276"/>
                </a:solidFill>
              </a:rPr>
              <a:t>dobrovolně</a:t>
            </a:r>
          </a:p>
          <a:p>
            <a:pPr marL="342900" indent="-342900">
              <a:buFont typeface="Wingdings" panose="05000000000000000000" pitchFamily="2" charset="2"/>
              <a:buChar char="q"/>
            </a:pPr>
            <a:r>
              <a:rPr lang="cs-CZ" dirty="0"/>
              <a:t>se zveřejněním jejich </a:t>
            </a:r>
            <a:r>
              <a:rPr lang="cs-CZ" dirty="0">
                <a:solidFill>
                  <a:srgbClr val="008276"/>
                </a:solidFill>
              </a:rPr>
              <a:t>původce</a:t>
            </a:r>
            <a:r>
              <a:rPr lang="cs-CZ" dirty="0"/>
              <a:t> </a:t>
            </a:r>
            <a:r>
              <a:rPr lang="cs-CZ" dirty="0" smtClean="0"/>
              <a:t>nesouhlasí</a:t>
            </a:r>
          </a:p>
          <a:p>
            <a:endParaRPr lang="cs-CZ" dirty="0"/>
          </a:p>
          <a:p>
            <a:endParaRPr lang="cs-CZ" dirty="0" smtClean="0">
              <a:solidFill>
                <a:srgbClr val="FF0000"/>
              </a:solidFill>
            </a:endParaRPr>
          </a:p>
          <a:p>
            <a:r>
              <a:rPr lang="cs-CZ" dirty="0" smtClean="0">
                <a:solidFill>
                  <a:srgbClr val="FF0000"/>
                </a:solidFill>
              </a:rPr>
              <a:t>POZOR </a:t>
            </a:r>
            <a:r>
              <a:rPr lang="cs-CZ" dirty="0">
                <a:solidFill>
                  <a:srgbClr val="FF0000"/>
                </a:solidFill>
              </a:rPr>
              <a:t>ALE </a:t>
            </a:r>
            <a:r>
              <a:rPr lang="cs-CZ" dirty="0"/>
              <a:t>– poskytování informací o nabídkách ve výběrových řízení- zásada transparentnosti, účast na VŘ=souhlas s podmínkami VŘ=veřejná soutěž, veřejně dostupný zdroj informací.</a:t>
            </a:r>
          </a:p>
          <a:p>
            <a:endParaRPr lang="cs-CZ" sz="1400" b="1" dirty="0" smtClean="0"/>
          </a:p>
          <a:p>
            <a:pPr marL="285750" indent="-285750">
              <a:buFont typeface="Arial" panose="020B0604020202020204" pitchFamily="34" charset="0"/>
              <a:buChar char="•"/>
            </a:pPr>
            <a:r>
              <a:rPr lang="cs-CZ" sz="1500" b="1" dirty="0" smtClean="0"/>
              <a:t>Judikatura</a:t>
            </a:r>
            <a:r>
              <a:rPr lang="cs-CZ" sz="1500" dirty="0" smtClean="0"/>
              <a:t>: </a:t>
            </a:r>
            <a:r>
              <a:rPr lang="cs-CZ" sz="1500" dirty="0"/>
              <a:t>KS  Ústí nad Labem čj. 15 Ca 89/2009-55 ze dne 25. dubna 2012, čj. 10 As 59/2014-41 ze dne 14. 8. </a:t>
            </a:r>
            <a:r>
              <a:rPr lang="cs-CZ" sz="1500" dirty="0" smtClean="0"/>
              <a:t>2014, 2 As 66/2013-77 ze dne 26. 11. 2013</a:t>
            </a:r>
            <a:endParaRPr lang="cs-CZ" sz="1500" dirty="0"/>
          </a:p>
          <a:p>
            <a:r>
              <a:rPr lang="cs-CZ" sz="1500" dirty="0" smtClean="0"/>
              <a:t> </a:t>
            </a:r>
            <a:endParaRPr lang="cs-CZ" sz="1500"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4" name="Násobení 3"/>
          <p:cNvSpPr/>
          <p:nvPr/>
        </p:nvSpPr>
        <p:spPr>
          <a:xfrm>
            <a:off x="1109134" y="3149599"/>
            <a:ext cx="846667" cy="82126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Bublinový popisek ve tvaru obláčku 11"/>
          <p:cNvSpPr/>
          <p:nvPr/>
        </p:nvSpPr>
        <p:spPr>
          <a:xfrm>
            <a:off x="5612895" y="1617133"/>
            <a:ext cx="3312368" cy="1117600"/>
          </a:xfrm>
          <a:prstGeom prst="cloudCallout">
            <a:avLst>
              <a:gd name="adj1" fmla="val -22660"/>
              <a:gd name="adj2" fmla="val 8133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 odst. 2 a) </a:t>
            </a:r>
            <a:r>
              <a:rPr lang="cs-CZ" dirty="0" err="1" smtClean="0"/>
              <a:t>InfZ</a:t>
            </a:r>
            <a:endParaRPr lang="cs-CZ" dirty="0"/>
          </a:p>
        </p:txBody>
      </p:sp>
    </p:spTree>
    <p:extLst>
      <p:ext uri="{BB962C8B-B14F-4D97-AF65-F5344CB8AC3E}">
        <p14:creationId xmlns:p14="http://schemas.microsoft.com/office/powerpoint/2010/main" val="40398268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solidFill>
                  <a:schemeClr val="tx2"/>
                </a:solidFill>
              </a:rPr>
              <a:t>Autorská práva</a:t>
            </a:r>
            <a:endParaRPr lang="cs-CZ" dirty="0">
              <a:solidFill>
                <a:schemeClr val="tx2"/>
              </a:solidFill>
            </a:endParaRPr>
          </a:p>
        </p:txBody>
      </p:sp>
      <p:sp>
        <p:nvSpPr>
          <p:cNvPr id="2" name="Zástupný symbol pro obsah 1"/>
          <p:cNvSpPr>
            <a:spLocks noGrp="1"/>
          </p:cNvSpPr>
          <p:nvPr>
            <p:ph idx="1"/>
          </p:nvPr>
        </p:nvSpPr>
        <p:spPr>
          <a:xfrm>
            <a:off x="332547" y="1600201"/>
            <a:ext cx="8610600" cy="4791546"/>
          </a:xfrm>
        </p:spPr>
        <p:txBody>
          <a:bodyPr>
            <a:normAutofit fontScale="77500" lnSpcReduction="20000"/>
          </a:bodyPr>
          <a:lstStyle/>
          <a:p>
            <a:pPr marL="285750" indent="-285750">
              <a:buFont typeface="Wingdings" panose="05000000000000000000" pitchFamily="2" charset="2"/>
              <a:buChar char="q"/>
            </a:pPr>
            <a:endParaRPr lang="cs-CZ" sz="1600" b="1" dirty="0" smtClean="0"/>
          </a:p>
          <a:p>
            <a:pPr marL="285750" indent="-285750">
              <a:buFont typeface="Wingdings" panose="05000000000000000000" pitchFamily="2" charset="2"/>
              <a:buChar char="§"/>
            </a:pPr>
            <a:r>
              <a:rPr lang="cs-CZ" sz="1600" b="1" dirty="0" smtClean="0"/>
              <a:t>Úřední licence: Autorský zákon dovoluje užití autorského díla v odůvodněné míře k jinému, úřednímu účelu. </a:t>
            </a:r>
          </a:p>
          <a:p>
            <a:pPr marL="285750" indent="-285750">
              <a:buFont typeface="Wingdings" panose="05000000000000000000" pitchFamily="2" charset="2"/>
              <a:buChar char="q"/>
            </a:pPr>
            <a:r>
              <a:rPr lang="cs-CZ" sz="1600" b="1" dirty="0" smtClean="0"/>
              <a:t>Právní </a:t>
            </a:r>
            <a:r>
              <a:rPr lang="cs-CZ" sz="1600" b="1" dirty="0"/>
              <a:t>analýza </a:t>
            </a:r>
            <a:r>
              <a:rPr lang="cs-CZ" sz="1600" dirty="0"/>
              <a:t>vytvořená na objednávku povinného subjektu je autorským dílem ve smyslu § 2 zákona č. 121/2000 Sb., o právu autorském, o právech souvisejících s právem autorským. Uplatní se zde proto výluka z povinnosti poskytovat informace podle § 11 odst. 2 písm. c) zákona č. 106/1999 Sb., o svobodném přístupu k informacím.</a:t>
            </a:r>
          </a:p>
          <a:p>
            <a:pPr marL="285750" indent="-285750">
              <a:buFont typeface="Arial" panose="020B0604020202020204" pitchFamily="34" charset="0"/>
              <a:buChar char="•"/>
            </a:pPr>
            <a:endParaRPr lang="cs-CZ" sz="1600" dirty="0"/>
          </a:p>
          <a:p>
            <a:pPr marL="285750" indent="-285750">
              <a:buFont typeface="Arial" panose="020B0604020202020204" pitchFamily="34" charset="0"/>
              <a:buChar char="•"/>
            </a:pPr>
            <a:r>
              <a:rPr lang="cs-CZ" sz="1600" b="1" dirty="0"/>
              <a:t>Judikatura</a:t>
            </a:r>
            <a:r>
              <a:rPr lang="cs-CZ" sz="1600" dirty="0"/>
              <a:t>: čj. 3 As 159/2015-32 ze dne 20. 7. 2016 </a:t>
            </a:r>
          </a:p>
          <a:p>
            <a:pPr marL="285750" indent="-285750">
              <a:buFont typeface="Arial" panose="020B0604020202020204" pitchFamily="34" charset="0"/>
              <a:buChar char="•"/>
            </a:pPr>
            <a:endParaRPr lang="cs-CZ" sz="1400" dirty="0"/>
          </a:p>
          <a:p>
            <a:pPr marL="285750" indent="-285750">
              <a:buFont typeface="Arial" panose="020B0604020202020204" pitchFamily="34" charset="0"/>
              <a:buChar char="•"/>
            </a:pPr>
            <a:endParaRPr lang="cs-CZ" sz="1400" dirty="0"/>
          </a:p>
          <a:p>
            <a:pPr marL="285750" indent="-285750">
              <a:buFont typeface="Arial" panose="020B0604020202020204" pitchFamily="34" charset="0"/>
              <a:buChar char="•"/>
            </a:pPr>
            <a:endParaRPr lang="cs-CZ" sz="1400" dirty="0"/>
          </a:p>
          <a:p>
            <a:pPr marL="285750" indent="-285750">
              <a:buFont typeface="Wingdings" panose="05000000000000000000" pitchFamily="2" charset="2"/>
              <a:buChar char="q"/>
            </a:pPr>
            <a:r>
              <a:rPr lang="cs-CZ" sz="1600" b="1" dirty="0">
                <a:solidFill>
                  <a:srgbClr val="008276"/>
                </a:solidFill>
              </a:rPr>
              <a:t>Výhrada ochránce:</a:t>
            </a:r>
            <a:r>
              <a:rPr lang="cs-CZ" sz="1600" dirty="0">
                <a:solidFill>
                  <a:srgbClr val="008276"/>
                </a:solidFill>
              </a:rPr>
              <a:t> NSS se nevypořádal s možností úřední licence dle § 34 autorského zákona ani neprovedl test proporcionality</a:t>
            </a:r>
          </a:p>
          <a:p>
            <a:r>
              <a:rPr lang="cs-CZ" sz="1600" b="1" dirty="0" smtClean="0"/>
              <a:t>       Komentář </a:t>
            </a:r>
            <a:r>
              <a:rPr lang="cs-CZ" sz="1600" b="1" dirty="0"/>
              <a:t>k autorskému zákonu:</a:t>
            </a:r>
            <a:r>
              <a:rPr lang="cs-CZ" sz="1600" dirty="0"/>
              <a:t> Orgány veřejné správy, resp. další osoby, nemohou v rozsahu stanoveném </a:t>
            </a:r>
            <a:r>
              <a:rPr lang="cs-CZ" sz="1600" dirty="0" err="1"/>
              <a:t>InfZ</a:t>
            </a:r>
            <a:r>
              <a:rPr lang="cs-CZ" sz="1600" dirty="0"/>
              <a:t> odmítnout poskytnutí informace, jež je obsahem nehmotného statku chráněného autorským zákonem, včetně takového, který patří třetí osobě, neboť to autorský zákon nezakazuje.</a:t>
            </a:r>
          </a:p>
          <a:p>
            <a:r>
              <a:rPr lang="cs-CZ" sz="1600" b="1" dirty="0" smtClean="0">
                <a:solidFill>
                  <a:srgbClr val="FF0000"/>
                </a:solidFill>
              </a:rPr>
              <a:t>       Kritika </a:t>
            </a:r>
            <a:r>
              <a:rPr lang="cs-CZ" sz="1600" b="1" dirty="0">
                <a:solidFill>
                  <a:srgbClr val="FF0000"/>
                </a:solidFill>
              </a:rPr>
              <a:t>ÚS</a:t>
            </a:r>
            <a:r>
              <a:rPr lang="cs-CZ" sz="1600" dirty="0">
                <a:solidFill>
                  <a:srgbClr val="FF0000"/>
                </a:solidFill>
              </a:rPr>
              <a:t>: </a:t>
            </a:r>
            <a:r>
              <a:rPr lang="cs-CZ" sz="1600" dirty="0"/>
              <a:t>IV. ÚS 3208/16 z 21. 3. 2017 </a:t>
            </a:r>
            <a:r>
              <a:rPr lang="cs-CZ" sz="1600" dirty="0" smtClean="0"/>
              <a:t>– Nutné </a:t>
            </a:r>
            <a:r>
              <a:rPr lang="cs-CZ" sz="1600" dirty="0"/>
              <a:t>testovat, zda poskytnutí informací dle </a:t>
            </a:r>
            <a:r>
              <a:rPr lang="cs-CZ" sz="1600" dirty="0" err="1"/>
              <a:t>InfZ</a:t>
            </a:r>
            <a:r>
              <a:rPr lang="cs-CZ" sz="1600" dirty="0"/>
              <a:t> je jiným úředním účelem užití autorského </a:t>
            </a:r>
            <a:r>
              <a:rPr lang="cs-CZ" sz="1600" dirty="0" smtClean="0"/>
              <a:t>díla, </a:t>
            </a:r>
          </a:p>
          <a:p>
            <a:pPr marL="285750" indent="-285750">
              <a:buFont typeface="Wingdings" panose="05000000000000000000" pitchFamily="2" charset="2"/>
              <a:buChar char="Ø"/>
            </a:pPr>
            <a:r>
              <a:rPr lang="cs-CZ" sz="1600" dirty="0" smtClean="0"/>
              <a:t>ÚS zrušil rozsudek čj. 3 As 159/2015-32 a vrátil </a:t>
            </a:r>
            <a:r>
              <a:rPr lang="cs-CZ" sz="1600" dirty="0" err="1" smtClean="0"/>
              <a:t>MěS</a:t>
            </a:r>
            <a:r>
              <a:rPr lang="cs-CZ" sz="1600" dirty="0" smtClean="0"/>
              <a:t> v Praze – čj. 11A 6/2011-127 ze dne 14.12. 2017 zrušil rozhodnutí </a:t>
            </a:r>
            <a:r>
              <a:rPr lang="cs-CZ" sz="1600" dirty="0" err="1" smtClean="0"/>
              <a:t>Mzdr</a:t>
            </a:r>
            <a:r>
              <a:rPr lang="cs-CZ" sz="1600" dirty="0" smtClean="0"/>
              <a:t>.</a:t>
            </a:r>
          </a:p>
          <a:p>
            <a:endParaRPr lang="cs-CZ" sz="1600" dirty="0" smtClean="0"/>
          </a:p>
          <a:p>
            <a:r>
              <a:rPr lang="cs-CZ" sz="1600" b="1" dirty="0" smtClean="0"/>
              <a:t>Judikatura: </a:t>
            </a:r>
          </a:p>
          <a:p>
            <a:pPr marL="285750" indent="-285750">
              <a:buFont typeface="Arial" panose="020B0604020202020204" pitchFamily="34" charset="0"/>
              <a:buChar char="•"/>
            </a:pPr>
            <a:r>
              <a:rPr lang="cs-CZ" sz="1600" dirty="0" smtClean="0"/>
              <a:t>čj</a:t>
            </a:r>
            <a:r>
              <a:rPr lang="cs-CZ" sz="1600" dirty="0"/>
              <a:t>. 246/2013 -59 </a:t>
            </a:r>
            <a:r>
              <a:rPr lang="cs-CZ" sz="1600" dirty="0" smtClean="0"/>
              <a:t>ze dne 17. 2. 2017 - znalecký </a:t>
            </a:r>
            <a:r>
              <a:rPr lang="cs-CZ" sz="1600" dirty="0"/>
              <a:t>posudek není autorské </a:t>
            </a:r>
            <a:r>
              <a:rPr lang="cs-CZ" sz="1600" dirty="0" smtClean="0"/>
              <a:t>dílo</a:t>
            </a:r>
            <a:endParaRPr lang="cs-CZ" sz="1600" dirty="0"/>
          </a:p>
          <a:p>
            <a:pPr marL="285750" indent="-285750">
              <a:buFont typeface="Arial" panose="020B0604020202020204" pitchFamily="34" charset="0"/>
              <a:buChar char="•"/>
            </a:pPr>
            <a:r>
              <a:rPr lang="cs-CZ" sz="1600" dirty="0" smtClean="0"/>
              <a:t>čj. 22 A 153/2016-67 ze dne 21. 6. 2018- studie proveditelnosti je autorským dílem; její zpřístupnění je ale na místě, neboť otvírá prostor k otevření veřejné diskuse nad využitelností daného území. </a:t>
            </a:r>
          </a:p>
          <a:p>
            <a:pPr marL="285750" indent="-285750">
              <a:buFont typeface="Arial" panose="020B0604020202020204" pitchFamily="34" charset="0"/>
              <a:buChar char="•"/>
            </a:pPr>
            <a:endParaRPr lang="cs-CZ" sz="1600" b="1" dirty="0"/>
          </a:p>
          <a:p>
            <a:pPr marL="285750" indent="-285750" algn="just">
              <a:lnSpc>
                <a:spcPct val="100000"/>
              </a:lnSpc>
              <a:spcBef>
                <a:spcPts val="600"/>
              </a:spcBef>
              <a:buFont typeface="Arial" panose="020B0604020202020204" pitchFamily="34" charset="0"/>
              <a:buChar char="•"/>
            </a:pPr>
            <a:endParaRPr lang="cs-CZ" sz="1500"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6" name="Násobení 5"/>
          <p:cNvSpPr/>
          <p:nvPr/>
        </p:nvSpPr>
        <p:spPr>
          <a:xfrm>
            <a:off x="4637847" y="2540000"/>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Bublinový popisek ve tvaru obláčku 8"/>
          <p:cNvSpPr/>
          <p:nvPr/>
        </p:nvSpPr>
        <p:spPr>
          <a:xfrm>
            <a:off x="6570133" y="2446868"/>
            <a:ext cx="2421467" cy="1100665"/>
          </a:xfrm>
          <a:prstGeom prst="cloudCallout">
            <a:avLst>
              <a:gd name="adj1" fmla="val -90456"/>
              <a:gd name="adj2" fmla="val -4079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1400" dirty="0" smtClean="0"/>
              <a:t>§ 11 odst. 2 c) </a:t>
            </a:r>
            <a:r>
              <a:rPr lang="cs-CZ" sz="1400" dirty="0" err="1" smtClean="0"/>
              <a:t>InfZ</a:t>
            </a:r>
            <a:endParaRPr lang="cs-CZ" sz="1400" dirty="0"/>
          </a:p>
        </p:txBody>
      </p:sp>
    </p:spTree>
    <p:extLst>
      <p:ext uri="{BB962C8B-B14F-4D97-AF65-F5344CB8AC3E}">
        <p14:creationId xmlns:p14="http://schemas.microsoft.com/office/powerpoint/2010/main" val="17149274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ástupný symbol pro text 8"/>
          <p:cNvSpPr>
            <a:spLocks noGrp="1"/>
          </p:cNvSpPr>
          <p:nvPr>
            <p:ph type="body" sz="quarter" idx="13"/>
          </p:nvPr>
        </p:nvSpPr>
        <p:spPr>
          <a:xfrm rot="20626526">
            <a:off x="6500757" y="1676369"/>
            <a:ext cx="2160000" cy="2160000"/>
          </a:xfrm>
        </p:spPr>
        <p:txBody>
          <a:bodyPr/>
          <a:lstStyle/>
          <a:p>
            <a:r>
              <a:rPr lang="cs-CZ" b="1" dirty="0" err="1" smtClean="0"/>
              <a:t>Sp</a:t>
            </a:r>
            <a:r>
              <a:rPr lang="cs-CZ" b="1" dirty="0" smtClean="0"/>
              <a:t>. </a:t>
            </a:r>
            <a:r>
              <a:rPr lang="cs-CZ" b="1" dirty="0" err="1" smtClean="0"/>
              <a:t>zn</a:t>
            </a:r>
            <a:r>
              <a:rPr lang="cs-CZ" b="1" dirty="0" smtClean="0"/>
              <a:t>: </a:t>
            </a:r>
          </a:p>
          <a:p>
            <a:r>
              <a:rPr lang="cs-CZ" b="1" dirty="0" smtClean="0"/>
              <a:t>3589/2006</a:t>
            </a:r>
          </a:p>
          <a:p>
            <a:r>
              <a:rPr lang="cs-CZ" b="1" dirty="0" smtClean="0"/>
              <a:t>3186/2008</a:t>
            </a:r>
          </a:p>
          <a:p>
            <a:r>
              <a:rPr lang="cs-CZ" b="1" dirty="0" smtClean="0"/>
              <a:t>5137/2010</a:t>
            </a:r>
          </a:p>
          <a:p>
            <a:r>
              <a:rPr lang="cs-CZ" b="1" dirty="0" smtClean="0"/>
              <a:t>6819/2011</a:t>
            </a:r>
            <a:endParaRPr lang="cs-CZ" b="1" dirty="0"/>
          </a:p>
        </p:txBody>
      </p:sp>
      <p:sp>
        <p:nvSpPr>
          <p:cNvPr id="7" name="Nadpis 6"/>
          <p:cNvSpPr>
            <a:spLocks noGrp="1"/>
          </p:cNvSpPr>
          <p:nvPr>
            <p:ph type="title"/>
          </p:nvPr>
        </p:nvSpPr>
        <p:spPr/>
        <p:txBody>
          <a:bodyPr/>
          <a:lstStyle/>
          <a:p>
            <a:r>
              <a:rPr lang="cs-CZ" dirty="0" err="1" smtClean="0">
                <a:solidFill>
                  <a:schemeClr val="tx2"/>
                </a:solidFill>
              </a:rPr>
              <a:t>InformacE</a:t>
            </a:r>
            <a:r>
              <a:rPr lang="cs-CZ" dirty="0" smtClean="0">
                <a:solidFill>
                  <a:schemeClr val="tx2"/>
                </a:solidFill>
              </a:rPr>
              <a:t/>
            </a:r>
            <a:br>
              <a:rPr lang="cs-CZ" dirty="0" smtClean="0">
                <a:solidFill>
                  <a:schemeClr val="tx2"/>
                </a:solidFill>
              </a:rPr>
            </a:br>
            <a:r>
              <a:rPr lang="cs-CZ" dirty="0" smtClean="0">
                <a:solidFill>
                  <a:schemeClr val="tx2"/>
                </a:solidFill>
              </a:rPr>
              <a:t>o Kontrolách</a:t>
            </a:r>
            <a:endParaRPr lang="cs-CZ" dirty="0">
              <a:solidFill>
                <a:schemeClr val="tx2"/>
              </a:solidFill>
            </a:endParaRPr>
          </a:p>
        </p:txBody>
      </p:sp>
      <p:sp>
        <p:nvSpPr>
          <p:cNvPr id="8" name="Zástupný symbol pro obsah 7"/>
          <p:cNvSpPr>
            <a:spLocks noGrp="1"/>
          </p:cNvSpPr>
          <p:nvPr>
            <p:ph idx="1"/>
          </p:nvPr>
        </p:nvSpPr>
        <p:spPr>
          <a:xfrm>
            <a:off x="76200" y="1517809"/>
            <a:ext cx="6366933" cy="1961991"/>
          </a:xfrm>
        </p:spPr>
        <p:txBody>
          <a:bodyPr>
            <a:normAutofit fontScale="85000" lnSpcReduction="10000"/>
          </a:bodyPr>
          <a:lstStyle/>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sz="2800" dirty="0"/>
          </a:p>
          <a:p>
            <a:pPr marL="342900" indent="-342900" algn="just">
              <a:lnSpc>
                <a:spcPct val="93000"/>
              </a:lnSpc>
              <a:spcBef>
                <a:spcPts val="600"/>
              </a:spcBef>
              <a:buSzPct val="100000"/>
              <a:buFont typeface="Wingdings"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800" dirty="0"/>
              <a:t>Rozlišovat původce </a:t>
            </a:r>
            <a:r>
              <a:rPr lang="cs-CZ" sz="2800" dirty="0" smtClean="0"/>
              <a:t>informace</a:t>
            </a:r>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800" dirty="0"/>
              <a:t> </a:t>
            </a:r>
            <a:r>
              <a:rPr lang="cs-CZ" sz="2800" dirty="0" smtClean="0"/>
              <a:t>   </a:t>
            </a:r>
            <a:r>
              <a:rPr lang="cs-CZ" sz="2800" dirty="0"/>
              <a:t>(třetí </a:t>
            </a:r>
            <a:r>
              <a:rPr lang="cs-CZ" sz="2800" dirty="0" smtClean="0"/>
              <a:t>osoba     povinný subjekt – vlastní činnost)</a:t>
            </a:r>
            <a:endParaRPr lang="cs-CZ" sz="2800" dirty="0"/>
          </a:p>
          <a:p>
            <a:pPr marL="342900" indent="-342900" algn="just">
              <a:lnSpc>
                <a:spcPct val="93000"/>
              </a:lnSpc>
              <a:spcBef>
                <a:spcPts val="600"/>
              </a:spcBef>
              <a:buSzPct val="100000"/>
              <a:buFont typeface="Wingdings"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800" dirty="0"/>
              <a:t>Vždy zvažovat další omezení </a:t>
            </a:r>
            <a:r>
              <a:rPr lang="cs-CZ" sz="2800" dirty="0" err="1"/>
              <a:t>InfZ</a:t>
            </a:r>
            <a:endParaRPr lang="cs-CZ" sz="2800" dirty="0"/>
          </a:p>
          <a:p>
            <a:pPr marL="342900" indent="-342900" algn="just">
              <a:lnSpc>
                <a:spcPct val="93000"/>
              </a:lnSpc>
              <a:spcBef>
                <a:spcPts val="600"/>
              </a:spcBef>
              <a:buSzPct val="100000"/>
              <a:buFont typeface="Wingdings"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s-CZ" sz="2800" dirty="0"/>
              <a:t>Princip minimalizace (začernění, </a:t>
            </a:r>
            <a:r>
              <a:rPr lang="cs-CZ" sz="2800" dirty="0" err="1" smtClean="0"/>
              <a:t>anonymizace</a:t>
            </a:r>
            <a:r>
              <a:rPr lang="cs-CZ" sz="2800" dirty="0" smtClean="0"/>
              <a:t>)</a:t>
            </a:r>
            <a:endParaRPr lang="cs-CZ" sz="2800" dirty="0"/>
          </a:p>
          <a:p>
            <a:pPr algn="just">
              <a:lnSpc>
                <a:spcPct val="93000"/>
              </a:lnSpc>
              <a:spcBef>
                <a:spcPts val="6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cs-CZ" u="sng" dirty="0">
              <a:solidFill>
                <a:schemeClr val="accent1">
                  <a:lumMod val="75000"/>
                </a:schemeClr>
              </a:solidFill>
            </a:endParaRPr>
          </a:p>
          <a:p>
            <a:pPr algn="just">
              <a:lnSpc>
                <a:spcPct val="100000"/>
              </a:lnSpc>
            </a:pPr>
            <a:endParaRPr lang="cs-CZ" sz="1200" dirty="0"/>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66</a:t>
            </a:fld>
            <a:endParaRPr lang="cs-CZ"/>
          </a:p>
        </p:txBody>
      </p:sp>
      <p:sp>
        <p:nvSpPr>
          <p:cNvPr id="10" name="Zástupný symbol pro text 9"/>
          <p:cNvSpPr>
            <a:spLocks noGrp="1"/>
          </p:cNvSpPr>
          <p:nvPr>
            <p:ph type="body" sz="quarter" idx="14"/>
          </p:nvPr>
        </p:nvSpPr>
        <p:spPr>
          <a:xfrm>
            <a:off x="118533" y="4001974"/>
            <a:ext cx="8455509" cy="2294604"/>
          </a:xfrm>
        </p:spPr>
        <p:txBody>
          <a:bodyPr>
            <a:normAutofit fontScale="92500" lnSpcReduction="20000"/>
          </a:bodyPr>
          <a:lstStyle/>
          <a:p>
            <a:pPr algn="just">
              <a:lnSpc>
                <a:spcPct val="100000"/>
              </a:lnSpc>
              <a:buFont typeface="Wingdings" panose="05000000000000000000" pitchFamily="2" charset="2"/>
              <a:buChar char="Ø"/>
            </a:pPr>
            <a:r>
              <a:rPr lang="cs-CZ" dirty="0"/>
              <a:t>Poukazování na zákaz poskytovat informace získané od třetí osoby v rámci kontrolní činnosti není na místě, pokud jde o kontrolní zjištění, závěry kontroly, uložená opatření k nápravě a závěry kontrolní dohlídky. Zde jde o typické informace vzniklé činností kontrolního orgánu jako povinného subjektu.</a:t>
            </a:r>
          </a:p>
          <a:p>
            <a:pPr algn="just">
              <a:lnSpc>
                <a:spcPct val="100000"/>
              </a:lnSpc>
            </a:pPr>
            <a:endParaRPr lang="cs-CZ" sz="1200" dirty="0"/>
          </a:p>
          <a:p>
            <a:pPr algn="just">
              <a:lnSpc>
                <a:spcPct val="100000"/>
              </a:lnSpc>
            </a:pPr>
            <a:r>
              <a:rPr lang="cs-CZ" sz="1500" b="1" dirty="0"/>
              <a:t>Judikatura:</a:t>
            </a:r>
            <a:r>
              <a:rPr lang="cs-CZ" sz="1500" dirty="0"/>
              <a:t> čj. 2 As 66/2013-77 ze dne 26. 11. 2013 výklad pojmu „třetí osoba“ (</a:t>
            </a:r>
            <a:r>
              <a:rPr lang="cs-CZ" sz="1500" dirty="0" smtClean="0"/>
              <a:t>neplatí pro třetí osoby, </a:t>
            </a:r>
            <a:r>
              <a:rPr lang="cs-CZ" sz="1500" dirty="0"/>
              <a:t>které sami jsou povinnými subjekty</a:t>
            </a:r>
            <a:r>
              <a:rPr lang="cs-CZ" sz="1500" dirty="0" smtClean="0"/>
              <a:t>), 4 As 203/2014-28 ze dne 13. 11. 2014</a:t>
            </a:r>
            <a:endParaRPr lang="cs-CZ" sz="1500" dirty="0"/>
          </a:p>
          <a:p>
            <a:pPr marL="0" indent="0" algn="just">
              <a:lnSpc>
                <a:spcPct val="100000"/>
              </a:lnSpc>
              <a:buNone/>
            </a:pPr>
            <a:endParaRPr lang="cs-CZ" sz="1200" dirty="0"/>
          </a:p>
          <a:p>
            <a:endParaRPr lang="cs-CZ"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a:p>
            <a:endParaRPr lang="cs-CZ" dirty="0"/>
          </a:p>
        </p:txBody>
      </p:sp>
      <p:sp>
        <p:nvSpPr>
          <p:cNvPr id="2" name="Bublinový popisek ve tvaru obláčku 1"/>
          <p:cNvSpPr/>
          <p:nvPr/>
        </p:nvSpPr>
        <p:spPr>
          <a:xfrm>
            <a:off x="4368801" y="135466"/>
            <a:ext cx="1879600" cy="855133"/>
          </a:xfrm>
          <a:prstGeom prst="cloudCallout">
            <a:avLst>
              <a:gd name="adj1" fmla="val -25788"/>
              <a:gd name="adj2" fmla="val 7933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t>§ </a:t>
            </a:r>
            <a:r>
              <a:rPr lang="cs-CZ" dirty="0" smtClean="0"/>
              <a:t>11/3 </a:t>
            </a:r>
            <a:r>
              <a:rPr lang="cs-CZ" dirty="0" err="1"/>
              <a:t>InfZ</a:t>
            </a:r>
            <a:endParaRPr lang="cs-CZ" dirty="0"/>
          </a:p>
        </p:txBody>
      </p:sp>
      <p:sp>
        <p:nvSpPr>
          <p:cNvPr id="4" name="Násobení 3"/>
          <p:cNvSpPr/>
          <p:nvPr/>
        </p:nvSpPr>
        <p:spPr>
          <a:xfrm>
            <a:off x="1778001" y="2235199"/>
            <a:ext cx="507999" cy="42333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a:t>
            </a:r>
            <a:endParaRPr lang="cs-CZ" dirty="0"/>
          </a:p>
        </p:txBody>
      </p:sp>
    </p:spTree>
    <p:extLst>
      <p:ext uri="{BB962C8B-B14F-4D97-AF65-F5344CB8AC3E}">
        <p14:creationId xmlns:p14="http://schemas.microsoft.com/office/powerpoint/2010/main" val="5881621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solidFill>
                  <a:schemeClr val="tx2"/>
                </a:solidFill>
              </a:rPr>
              <a:t>Mlčenlivost</a:t>
            </a:r>
            <a:endParaRPr lang="cs-CZ" dirty="0">
              <a:solidFill>
                <a:schemeClr val="tx2"/>
              </a:solidFill>
            </a:endParaRPr>
          </a:p>
        </p:txBody>
      </p:sp>
      <p:sp>
        <p:nvSpPr>
          <p:cNvPr id="2" name="Zástupný symbol pro obsah 1"/>
          <p:cNvSpPr>
            <a:spLocks noGrp="1"/>
          </p:cNvSpPr>
          <p:nvPr>
            <p:ph idx="1"/>
          </p:nvPr>
        </p:nvSpPr>
        <p:spPr>
          <a:xfrm>
            <a:off x="296334" y="1678676"/>
            <a:ext cx="8610600" cy="4439706"/>
          </a:xfrm>
        </p:spPr>
        <p:txBody>
          <a:bodyPr>
            <a:normAutofit fontScale="92500" lnSpcReduction="10000"/>
          </a:bodyPr>
          <a:lstStyle/>
          <a:p>
            <a:pPr marL="285750" indent="-285750" algn="just">
              <a:lnSpc>
                <a:spcPct val="100000"/>
              </a:lnSpc>
              <a:spcBef>
                <a:spcPts val="600"/>
              </a:spcBef>
              <a:buFont typeface="Wingdings" pitchFamily="2" charset="2"/>
              <a:buChar char="q"/>
            </a:pPr>
            <a:r>
              <a:rPr lang="cs-CZ" dirty="0"/>
              <a:t>význam povinné mlčenlivosti - právní nástroj zaručující integritu úřadu z hlediska informací</a:t>
            </a:r>
          </a:p>
          <a:p>
            <a:pPr marL="285750" indent="-285750" algn="just">
              <a:lnSpc>
                <a:spcPct val="100000"/>
              </a:lnSpc>
              <a:buFont typeface="Wingdings" pitchFamily="2" charset="2"/>
              <a:buChar char="q"/>
            </a:pPr>
            <a:r>
              <a:rPr lang="cs-CZ" dirty="0"/>
              <a:t>subjektivní povinnost - zavazuje fyzické osoby (zaměstnance) nikoliv úřad jako povinný subjekt</a:t>
            </a:r>
          </a:p>
          <a:p>
            <a:pPr marL="285750" indent="-285750" algn="just">
              <a:lnSpc>
                <a:spcPct val="100000"/>
              </a:lnSpc>
              <a:buFont typeface="Wingdings" pitchFamily="2" charset="2"/>
              <a:buChar char="q"/>
            </a:pPr>
            <a:r>
              <a:rPr lang="cs-CZ" dirty="0"/>
              <a:t>poskytnutí informace v souladu s </a:t>
            </a:r>
            <a:r>
              <a:rPr lang="cs-CZ" dirty="0" err="1"/>
              <a:t>InfZ</a:t>
            </a:r>
            <a:r>
              <a:rPr lang="cs-CZ" dirty="0"/>
              <a:t> není porušením povinnosti mlčenlivosti </a:t>
            </a:r>
          </a:p>
          <a:p>
            <a:pPr algn="just">
              <a:lnSpc>
                <a:spcPct val="100000"/>
              </a:lnSpc>
            </a:pPr>
            <a:endParaRPr lang="cs-CZ" dirty="0"/>
          </a:p>
          <a:p>
            <a:pPr algn="just">
              <a:lnSpc>
                <a:spcPct val="100000"/>
              </a:lnSpc>
            </a:pPr>
            <a:r>
              <a:rPr lang="cs-CZ" b="1" dirty="0"/>
              <a:t>Každé odůvodnění rozhodnutí o odepření informace opřené o mlčenlivost je porušením zákona</a:t>
            </a:r>
            <a:r>
              <a:rPr lang="cs-CZ" dirty="0"/>
              <a:t>!</a:t>
            </a:r>
          </a:p>
          <a:p>
            <a:pPr algn="just">
              <a:lnSpc>
                <a:spcPct val="100000"/>
              </a:lnSpc>
            </a:pPr>
            <a:endParaRPr lang="cs-CZ" dirty="0"/>
          </a:p>
          <a:p>
            <a:pPr marL="342900" indent="-342900" algn="just">
              <a:lnSpc>
                <a:spcPct val="100000"/>
              </a:lnSpc>
              <a:buFont typeface="Arial" panose="020B0604020202020204" pitchFamily="34" charset="0"/>
              <a:buChar char="•"/>
            </a:pPr>
            <a:r>
              <a:rPr lang="cs-CZ" sz="1500" b="1" dirty="0"/>
              <a:t>Judikatura:</a:t>
            </a:r>
            <a:r>
              <a:rPr lang="cs-CZ" sz="1500" dirty="0"/>
              <a:t> 3 </a:t>
            </a:r>
            <a:r>
              <a:rPr lang="cs-CZ" sz="1500" dirty="0" err="1"/>
              <a:t>Ads</a:t>
            </a:r>
            <a:r>
              <a:rPr lang="cs-CZ" sz="1500" dirty="0"/>
              <a:t> 33/2006-57 ze dne 16. 5. 2007 – povinnost mlčenlivosti nemá ve svém důsledku omezit aplikaci</a:t>
            </a:r>
          </a:p>
        </p:txBody>
      </p:sp>
      <p:sp>
        <p:nvSpPr>
          <p:cNvPr id="11" name="Zástupný symbol pro text 10"/>
          <p:cNvSpPr>
            <a:spLocks noGrp="1"/>
          </p:cNvSpPr>
          <p:nvPr>
            <p:ph type="body" sz="quarter" idx="15"/>
          </p:nvPr>
        </p:nvSpPr>
        <p:spPr/>
        <p:txBody>
          <a:bodyPr/>
          <a:lstStyle/>
          <a:p>
            <a:r>
              <a:rPr lang="cs-CZ" dirty="0" smtClean="0"/>
              <a:t>KVOP 2023</a:t>
            </a:r>
            <a:endParaRPr lang="cs-CZ" dirty="0"/>
          </a:p>
        </p:txBody>
      </p:sp>
      <p:pic>
        <p:nvPicPr>
          <p:cNvPr id="4" name="Obráze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9467" y="110067"/>
            <a:ext cx="1421046" cy="1527386"/>
          </a:xfrm>
          <a:prstGeom prst="rect">
            <a:avLst/>
          </a:prstGeom>
        </p:spPr>
      </p:pic>
    </p:spTree>
    <p:extLst>
      <p:ext uri="{BB962C8B-B14F-4D97-AF65-F5344CB8AC3E}">
        <p14:creationId xmlns:p14="http://schemas.microsoft.com/office/powerpoint/2010/main" val="2442578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ástupný symbol pro text 9"/>
          <p:cNvSpPr>
            <a:spLocks noGrp="1"/>
          </p:cNvSpPr>
          <p:nvPr>
            <p:ph type="body" sz="quarter" idx="13"/>
          </p:nvPr>
        </p:nvSpPr>
        <p:spPr>
          <a:xfrm rot="20791167">
            <a:off x="6407623" y="1701770"/>
            <a:ext cx="2160000" cy="2160000"/>
          </a:xfrm>
        </p:spPr>
        <p:txBody>
          <a:bodyPr>
            <a:normAutofit/>
          </a:bodyPr>
          <a:lstStyle/>
          <a:p>
            <a:r>
              <a:rPr lang="cs-CZ" b="1" dirty="0" err="1" smtClean="0"/>
              <a:t>Sp</a:t>
            </a:r>
            <a:r>
              <a:rPr lang="cs-CZ" b="1" dirty="0" smtClean="0"/>
              <a:t>. </a:t>
            </a:r>
            <a:r>
              <a:rPr lang="cs-CZ" b="1" dirty="0" err="1" smtClean="0"/>
              <a:t>zn</a:t>
            </a:r>
            <a:r>
              <a:rPr lang="cs-CZ" b="1" dirty="0" smtClean="0"/>
              <a:t>: </a:t>
            </a:r>
          </a:p>
          <a:p>
            <a:r>
              <a:rPr lang="cs-CZ" b="1" dirty="0" smtClean="0"/>
              <a:t>2485/2014</a:t>
            </a:r>
          </a:p>
          <a:p>
            <a:r>
              <a:rPr lang="cs-CZ" b="1" dirty="0" smtClean="0"/>
              <a:t>2890/2015</a:t>
            </a:r>
            <a:endParaRPr lang="cs-CZ" b="1" dirty="0"/>
          </a:p>
          <a:p>
            <a:endParaRPr lang="cs-CZ" dirty="0"/>
          </a:p>
        </p:txBody>
      </p:sp>
      <p:sp>
        <p:nvSpPr>
          <p:cNvPr id="7" name="Nadpis 6"/>
          <p:cNvSpPr>
            <a:spLocks noGrp="1"/>
          </p:cNvSpPr>
          <p:nvPr>
            <p:ph type="title"/>
          </p:nvPr>
        </p:nvSpPr>
        <p:spPr/>
        <p:txBody>
          <a:bodyPr>
            <a:normAutofit fontScale="90000"/>
          </a:bodyPr>
          <a:lstStyle/>
          <a:p>
            <a:r>
              <a:rPr lang="cs-CZ" dirty="0" smtClean="0"/>
              <a:t/>
            </a:r>
            <a:br>
              <a:rPr lang="cs-CZ" dirty="0" smtClean="0"/>
            </a:br>
            <a:r>
              <a:rPr lang="cs-CZ" dirty="0" smtClean="0"/>
              <a:t>NOVÉ, Budoucí a </a:t>
            </a:r>
            <a:br>
              <a:rPr lang="cs-CZ" dirty="0" smtClean="0"/>
            </a:br>
            <a:r>
              <a:rPr lang="cs-CZ" dirty="0" smtClean="0"/>
              <a:t>Neexistující informace</a:t>
            </a:r>
            <a:br>
              <a:rPr lang="cs-CZ" dirty="0" smtClean="0"/>
            </a:br>
            <a:endParaRPr lang="cs-CZ" dirty="0"/>
          </a:p>
        </p:txBody>
      </p:sp>
      <p:sp>
        <p:nvSpPr>
          <p:cNvPr id="8" name="Zástupný symbol pro obsah 7"/>
          <p:cNvSpPr>
            <a:spLocks noGrp="1"/>
          </p:cNvSpPr>
          <p:nvPr>
            <p:ph idx="1"/>
          </p:nvPr>
        </p:nvSpPr>
        <p:spPr>
          <a:xfrm>
            <a:off x="199176" y="1729212"/>
            <a:ext cx="6162371" cy="2449172"/>
          </a:xfrm>
        </p:spPr>
        <p:txBody>
          <a:bodyPr>
            <a:normAutofit fontScale="62500" lnSpcReduction="20000"/>
          </a:bodyPr>
          <a:lstStyle/>
          <a:p>
            <a:pPr marL="342900" indent="-342900">
              <a:buFont typeface="Wingdings" panose="05000000000000000000" pitchFamily="2" charset="2"/>
              <a:buChar char="q"/>
            </a:pPr>
            <a:r>
              <a:rPr lang="cs-CZ" sz="3200" b="1" dirty="0"/>
              <a:t>Neposkytují se nové informace, názory, budoucí </a:t>
            </a:r>
            <a:r>
              <a:rPr lang="cs-CZ" sz="3200" b="1" dirty="0" smtClean="0"/>
              <a:t>rozhodnutí. </a:t>
            </a:r>
          </a:p>
          <a:p>
            <a:pPr marL="342900" indent="-342900">
              <a:buFont typeface="Wingdings" panose="05000000000000000000" pitchFamily="2" charset="2"/>
              <a:buChar char="q"/>
            </a:pPr>
            <a:r>
              <a:rPr lang="cs-CZ" sz="3200" b="1" dirty="0" smtClean="0"/>
              <a:t>Neposkytují se informace, které nemáme, nemusíme mít a neumíme jednoduchými úkony získat. </a:t>
            </a:r>
          </a:p>
          <a:p>
            <a:endParaRPr lang="cs-CZ" b="1" dirty="0" smtClean="0"/>
          </a:p>
          <a:p>
            <a:pPr marL="342900" lvl="0" indent="-342900" defTabSz="914400" eaLnBrk="0" fontAlgn="base" hangingPunct="0">
              <a:lnSpc>
                <a:spcPct val="100000"/>
              </a:lnSpc>
              <a:spcBef>
                <a:spcPct val="0"/>
              </a:spcBef>
              <a:spcAft>
                <a:spcPct val="0"/>
              </a:spcAft>
              <a:buClrTx/>
              <a:buFont typeface="Wingdings" panose="05000000000000000000" pitchFamily="2" charset="2"/>
              <a:buChar char="q"/>
            </a:pPr>
            <a:r>
              <a:rPr lang="cs-CZ" altLang="cs-CZ" dirty="0">
                <a:solidFill>
                  <a:srgbClr val="008276"/>
                </a:solidFill>
                <a:latin typeface="Arial" panose="020B0604020202020204" pitchFamily="34" charset="0"/>
              </a:rPr>
              <a:t>Je-li možné prostřednictvím řady dílčích jednoduchých úkonů ("kliknutí") v databázi povinného subjektu dohledat informace požadované žadatelem, je povinný subjekt povinen informace dohledat a poskytnout. NEJDE O „vytvářením nové </a:t>
            </a:r>
            <a:r>
              <a:rPr lang="cs-CZ" altLang="cs-CZ" dirty="0" smtClean="0">
                <a:solidFill>
                  <a:srgbClr val="008276"/>
                </a:solidFill>
                <a:latin typeface="Arial" panose="020B0604020202020204" pitchFamily="34" charset="0"/>
              </a:rPr>
              <a:t>informace“. </a:t>
            </a:r>
          </a:p>
          <a:p>
            <a:pPr marL="342900" indent="-342900" defTabSz="914400" eaLnBrk="0" fontAlgn="base" hangingPunct="0">
              <a:lnSpc>
                <a:spcPct val="100000"/>
              </a:lnSpc>
              <a:spcBef>
                <a:spcPct val="0"/>
              </a:spcBef>
              <a:spcAft>
                <a:spcPct val="0"/>
              </a:spcAft>
              <a:buClrTx/>
              <a:buFont typeface="Wingdings" panose="05000000000000000000" pitchFamily="2" charset="2"/>
              <a:buChar char="q"/>
            </a:pPr>
            <a:r>
              <a:rPr lang="cs-CZ" altLang="cs-CZ" dirty="0" smtClean="0">
                <a:latin typeface="Arial" panose="020B0604020202020204" pitchFamily="34" charset="0"/>
              </a:rPr>
              <a:t>Časovou náročnost </a:t>
            </a:r>
            <a:r>
              <a:rPr lang="cs-CZ" altLang="cs-CZ" dirty="0">
                <a:latin typeface="Arial" panose="020B0604020202020204" pitchFamily="34" charset="0"/>
              </a:rPr>
              <a:t>a </a:t>
            </a:r>
            <a:r>
              <a:rPr lang="cs-CZ" altLang="cs-CZ" dirty="0" smtClean="0">
                <a:latin typeface="Arial" panose="020B0604020202020204" pitchFamily="34" charset="0"/>
              </a:rPr>
              <a:t>množství informací můžeme zohlednit v podobě úplaty za mimořádně </a:t>
            </a:r>
            <a:r>
              <a:rPr lang="cs-CZ" altLang="cs-CZ" dirty="0">
                <a:latin typeface="Arial" panose="020B0604020202020204" pitchFamily="34" charset="0"/>
              </a:rPr>
              <a:t>rozsáhlého vyhledávání </a:t>
            </a:r>
            <a:r>
              <a:rPr lang="cs-CZ" altLang="cs-CZ" dirty="0" smtClean="0">
                <a:latin typeface="Arial" panose="020B0604020202020204" pitchFamily="34" charset="0"/>
              </a:rPr>
              <a:t>informace.</a:t>
            </a:r>
            <a:endParaRPr lang="cs-CZ" altLang="cs-CZ" dirty="0">
              <a:latin typeface="Arial" panose="020B0604020202020204" pitchFamily="34" charset="0"/>
            </a:endParaRPr>
          </a:p>
          <a:p>
            <a:pPr marL="342900" lvl="0" indent="-342900" defTabSz="914400" eaLnBrk="0" fontAlgn="base" hangingPunct="0">
              <a:lnSpc>
                <a:spcPct val="100000"/>
              </a:lnSpc>
              <a:spcBef>
                <a:spcPct val="0"/>
              </a:spcBef>
              <a:spcAft>
                <a:spcPct val="0"/>
              </a:spcAft>
              <a:buClrTx/>
              <a:buFont typeface="Wingdings" panose="05000000000000000000" pitchFamily="2" charset="2"/>
              <a:buChar char="q"/>
            </a:pPr>
            <a:endParaRPr lang="cs-CZ" altLang="cs-CZ" dirty="0">
              <a:latin typeface="Arial" panose="020B0604020202020204" pitchFamily="34" charset="0"/>
            </a:endParaRPr>
          </a:p>
          <a:p>
            <a:pPr lvl="0" defTabSz="914400" eaLnBrk="0" fontAlgn="base" hangingPunct="0">
              <a:lnSpc>
                <a:spcPct val="100000"/>
              </a:lnSpc>
              <a:spcBef>
                <a:spcPct val="0"/>
              </a:spcBef>
              <a:spcAft>
                <a:spcPct val="0"/>
              </a:spcAft>
              <a:buClrTx/>
            </a:pPr>
            <a:endParaRPr lang="cs-CZ" altLang="cs-CZ" dirty="0">
              <a:latin typeface="Arial" panose="020B0604020202020204" pitchFamily="34" charset="0"/>
            </a:endParaRPr>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68</a:t>
            </a:fld>
            <a:endParaRPr lang="cs-CZ" dirty="0"/>
          </a:p>
        </p:txBody>
      </p:sp>
      <p:sp>
        <p:nvSpPr>
          <p:cNvPr id="11" name="Zástupný symbol pro text 10"/>
          <p:cNvSpPr>
            <a:spLocks noGrp="1"/>
          </p:cNvSpPr>
          <p:nvPr>
            <p:ph type="body" sz="quarter" idx="14"/>
          </p:nvPr>
        </p:nvSpPr>
        <p:spPr>
          <a:xfrm>
            <a:off x="-1" y="4119326"/>
            <a:ext cx="9231924" cy="2154725"/>
          </a:xfrm>
        </p:spPr>
        <p:txBody>
          <a:bodyPr>
            <a:normAutofit fontScale="92500" lnSpcReduction="20000"/>
          </a:bodyPr>
          <a:lstStyle/>
          <a:p>
            <a:pPr algn="just"/>
            <a:endParaRPr lang="cs-CZ" sz="1600" b="1" dirty="0" smtClean="0"/>
          </a:p>
          <a:p>
            <a:pPr algn="just"/>
            <a:r>
              <a:rPr lang="cs-CZ" sz="1600" b="1" dirty="0" smtClean="0"/>
              <a:t>Judikatura</a:t>
            </a:r>
            <a:r>
              <a:rPr lang="cs-CZ" sz="1600" dirty="0"/>
              <a:t>: 1 As 141/2011-67 ze dne 9. 2. 2012, 8 As 9/2013-30 ze dne 27. 11. </a:t>
            </a:r>
            <a:r>
              <a:rPr lang="cs-CZ" sz="1600" dirty="0" smtClean="0"/>
              <a:t>2013 – jednoduché vyhledávání a mechanické shromáždění x vyhodnocení, sestavení, evidence („nepřiměřené úsilí“),</a:t>
            </a:r>
          </a:p>
          <a:p>
            <a:pPr marL="0" indent="0" algn="just">
              <a:buNone/>
            </a:pPr>
            <a:r>
              <a:rPr lang="cs-CZ" sz="1600" dirty="0" smtClean="0"/>
              <a:t>    </a:t>
            </a:r>
            <a:r>
              <a:rPr lang="cs-CZ" sz="1600" dirty="0" err="1" smtClean="0"/>
              <a:t>MěS</a:t>
            </a:r>
            <a:r>
              <a:rPr lang="cs-CZ" sz="1600" dirty="0" smtClean="0"/>
              <a:t> v Praze 9 A 184/2012-107 ze dne 19. 12. 2014- prostý výklad x další zpracování</a:t>
            </a:r>
          </a:p>
          <a:p>
            <a:pPr marL="0" indent="0" algn="just">
              <a:buNone/>
            </a:pPr>
            <a:r>
              <a:rPr lang="cs-CZ" sz="1600" dirty="0" smtClean="0"/>
              <a:t>    K </a:t>
            </a:r>
            <a:r>
              <a:rPr lang="cs-CZ" sz="1600" dirty="0"/>
              <a:t>pojmu „informace“ a „dokument“ </a:t>
            </a:r>
            <a:r>
              <a:rPr lang="cs-CZ" sz="1600" dirty="0" err="1"/>
              <a:t>MěS</a:t>
            </a:r>
            <a:r>
              <a:rPr lang="cs-CZ" sz="1600" dirty="0"/>
              <a:t> v Praze č.j. 9A 117/2013 ze dne 27.9. </a:t>
            </a:r>
            <a:r>
              <a:rPr lang="cs-CZ" sz="1600" dirty="0" smtClean="0"/>
              <a:t>2016</a:t>
            </a:r>
          </a:p>
          <a:p>
            <a:pPr marL="0" indent="0" algn="just">
              <a:buNone/>
            </a:pPr>
            <a:r>
              <a:rPr lang="cs-CZ" sz="1600" dirty="0" smtClean="0"/>
              <a:t>    6 As 136/2014 ze dne 7. 4. 2015 – má-li povinný subjekt informaci mít, musí si obstarat</a:t>
            </a:r>
          </a:p>
          <a:p>
            <a:pPr marL="0" indent="0" algn="just">
              <a:buNone/>
            </a:pPr>
            <a:r>
              <a:rPr lang="cs-CZ" sz="1600" dirty="0"/>
              <a:t> </a:t>
            </a:r>
            <a:r>
              <a:rPr lang="cs-CZ" sz="1600" dirty="0" smtClean="0"/>
              <a:t>   5 As 170/2019-30 ze dne 17. 4. 2020 (bod 33), 5 A 23/2016 (bod 16):</a:t>
            </a:r>
          </a:p>
          <a:p>
            <a:pPr marL="0" indent="0" algn="just">
              <a:buNone/>
            </a:pPr>
            <a:r>
              <a:rPr lang="cs-CZ" sz="1600" dirty="0"/>
              <a:t>	</a:t>
            </a:r>
            <a:r>
              <a:rPr lang="cs-CZ" sz="1600" b="1" dirty="0" smtClean="0"/>
              <a:t>odůvodnit, kde jsme informaci hledali a jak jsme se ji snažili získat.</a:t>
            </a:r>
            <a:endParaRPr lang="cs-CZ" sz="1600" b="1" dirty="0"/>
          </a:p>
          <a:p>
            <a:pPr marL="0" indent="0">
              <a:buNone/>
            </a:pPr>
            <a:endParaRPr lang="cs-CZ" dirty="0"/>
          </a:p>
        </p:txBody>
      </p:sp>
      <p:sp>
        <p:nvSpPr>
          <p:cNvPr id="4" name="Zástupný symbol pro text 3"/>
          <p:cNvSpPr>
            <a:spLocks noGrp="1"/>
          </p:cNvSpPr>
          <p:nvPr>
            <p:ph type="body" sz="quarter" idx="15"/>
          </p:nvPr>
        </p:nvSpPr>
        <p:spPr/>
        <p:txBody>
          <a:bodyPr/>
          <a:lstStyle/>
          <a:p>
            <a:r>
              <a:rPr lang="cs-CZ" dirty="0" smtClean="0"/>
              <a:t>KVOP 2023</a:t>
            </a:r>
            <a:endParaRPr lang="cs-CZ" dirty="0"/>
          </a:p>
          <a:p>
            <a:endParaRPr lang="cs-CZ" dirty="0"/>
          </a:p>
        </p:txBody>
      </p:sp>
      <p:sp>
        <p:nvSpPr>
          <p:cNvPr id="12" name="Bublinový popisek ve tvaru obláčku 11"/>
          <p:cNvSpPr/>
          <p:nvPr/>
        </p:nvSpPr>
        <p:spPr>
          <a:xfrm>
            <a:off x="7121768" y="1037491"/>
            <a:ext cx="1678199" cy="1037493"/>
          </a:xfrm>
          <a:prstGeom prst="cloudCallout">
            <a:avLst>
              <a:gd name="adj1" fmla="val -74794"/>
              <a:gd name="adj2" fmla="val 5194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smtClean="0"/>
          </a:p>
          <a:p>
            <a:pPr algn="ctr"/>
            <a:r>
              <a:rPr lang="cs-CZ" dirty="0" smtClean="0"/>
              <a:t>§ 2/4 +</a:t>
            </a:r>
          </a:p>
          <a:p>
            <a:pPr algn="ctr"/>
            <a:r>
              <a:rPr lang="cs-CZ" dirty="0" smtClean="0"/>
              <a:t>§ 11b </a:t>
            </a:r>
            <a:r>
              <a:rPr lang="cs-CZ" dirty="0" err="1" smtClean="0"/>
              <a:t>InfZ</a:t>
            </a:r>
            <a:r>
              <a:rPr lang="cs-CZ" dirty="0"/>
              <a:t/>
            </a:r>
            <a:br>
              <a:rPr lang="cs-CZ" dirty="0"/>
            </a:br>
            <a:endParaRPr lang="cs-CZ" dirty="0"/>
          </a:p>
        </p:txBody>
      </p:sp>
      <p:sp>
        <p:nvSpPr>
          <p:cNvPr id="2" name="Šipka doprava 1"/>
          <p:cNvSpPr/>
          <p:nvPr/>
        </p:nvSpPr>
        <p:spPr>
          <a:xfrm rot="300896">
            <a:off x="449634" y="5742383"/>
            <a:ext cx="316457" cy="381352"/>
          </a:xfrm>
          <a:prstGeom prst="rightArrow">
            <a:avLst>
              <a:gd name="adj1" fmla="val 50000"/>
              <a:gd name="adj2" fmla="val 45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3970388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solidFill>
                  <a:schemeClr val="tx2"/>
                </a:solidFill>
              </a:rPr>
              <a:t>Sp</a:t>
            </a:r>
            <a:r>
              <a:rPr lang="cs-CZ" b="1" dirty="0" smtClean="0">
                <a:solidFill>
                  <a:schemeClr val="tx2"/>
                </a:solidFill>
              </a:rPr>
              <a:t>. zn. 7108/2013</a:t>
            </a:r>
          </a:p>
          <a:p>
            <a:r>
              <a:rPr lang="cs-CZ" b="1" dirty="0" smtClean="0">
                <a:solidFill>
                  <a:schemeClr val="tx2"/>
                </a:solidFill>
              </a:rPr>
              <a:t>4579/2020</a:t>
            </a:r>
          </a:p>
          <a:p>
            <a:r>
              <a:rPr lang="cs-CZ" b="1" dirty="0" smtClean="0">
                <a:solidFill>
                  <a:schemeClr val="tx2"/>
                </a:solidFill>
              </a:rPr>
              <a:t>12704/2022</a:t>
            </a:r>
          </a:p>
          <a:p>
            <a:endParaRPr lang="cs-CZ" b="1" dirty="0">
              <a:solidFill>
                <a:schemeClr val="tx2"/>
              </a:solidFill>
            </a:endParaRPr>
          </a:p>
        </p:txBody>
      </p:sp>
      <p:sp>
        <p:nvSpPr>
          <p:cNvPr id="7" name="Nadpis 6"/>
          <p:cNvSpPr>
            <a:spLocks noGrp="1"/>
          </p:cNvSpPr>
          <p:nvPr>
            <p:ph type="title"/>
          </p:nvPr>
        </p:nvSpPr>
        <p:spPr/>
        <p:txBody>
          <a:bodyPr/>
          <a:lstStyle/>
          <a:p>
            <a:r>
              <a:rPr lang="cs-CZ" dirty="0" smtClean="0">
                <a:solidFill>
                  <a:schemeClr val="tx2"/>
                </a:solidFill>
              </a:rPr>
              <a:t>Zneužití práva na informace</a:t>
            </a:r>
            <a:endParaRPr lang="cs-CZ" dirty="0">
              <a:solidFill>
                <a:schemeClr val="tx2"/>
              </a:solidFill>
            </a:endParaRPr>
          </a:p>
        </p:txBody>
      </p:sp>
      <p:sp>
        <p:nvSpPr>
          <p:cNvPr id="4" name="Zástupný symbol pro obsah 3"/>
          <p:cNvSpPr>
            <a:spLocks noGrp="1"/>
          </p:cNvSpPr>
          <p:nvPr>
            <p:ph idx="1"/>
          </p:nvPr>
        </p:nvSpPr>
        <p:spPr>
          <a:xfrm>
            <a:off x="127000" y="1678675"/>
            <a:ext cx="6116851" cy="2275257"/>
          </a:xfrm>
        </p:spPr>
        <p:txBody>
          <a:bodyPr>
            <a:normAutofit fontScale="62500" lnSpcReduction="20000"/>
          </a:bodyPr>
          <a:lstStyle/>
          <a:p>
            <a:pPr algn="just">
              <a:spcBef>
                <a:spcPts val="0"/>
              </a:spcBef>
            </a:pPr>
            <a:endParaRPr lang="cs-CZ" dirty="0" smtClean="0"/>
          </a:p>
          <a:p>
            <a:pPr>
              <a:tabLst>
                <a:tab pos="1433513" algn="l"/>
              </a:tabLst>
            </a:pPr>
            <a:r>
              <a:rPr lang="cs-CZ" b="1" dirty="0" smtClean="0"/>
              <a:t>Judikatura:</a:t>
            </a:r>
          </a:p>
          <a:p>
            <a:pPr marL="342900" indent="-342900">
              <a:buFont typeface="Arial" panose="020B0604020202020204" pitchFamily="34" charset="0"/>
              <a:buChar char="•"/>
              <a:tabLst>
                <a:tab pos="1433513" algn="l"/>
              </a:tabLst>
            </a:pPr>
            <a:r>
              <a:rPr lang="cs-CZ" dirty="0"/>
              <a:t>čj. 1 </a:t>
            </a:r>
            <a:r>
              <a:rPr lang="cs-CZ" dirty="0" err="1" smtClean="0"/>
              <a:t>Afs</a:t>
            </a:r>
            <a:r>
              <a:rPr lang="cs-CZ" dirty="0" smtClean="0"/>
              <a:t> </a:t>
            </a:r>
            <a:r>
              <a:rPr lang="cs-CZ" dirty="0"/>
              <a:t>107/2004-48 ze dne 10. 11. 2005, č. 869/2006 Sb. NSS - „zneužití práva“ = někdo vykonává své </a:t>
            </a:r>
            <a:r>
              <a:rPr lang="cs-CZ" dirty="0" smtClean="0"/>
              <a:t>subjektivní </a:t>
            </a:r>
            <a:r>
              <a:rPr lang="cs-CZ" dirty="0"/>
              <a:t>právo k neodůvodněné újmě někoho jiného nebo společnosti</a:t>
            </a:r>
            <a:r>
              <a:rPr lang="cs-CZ" dirty="0" smtClean="0"/>
              <a:t>;</a:t>
            </a:r>
          </a:p>
          <a:p>
            <a:pPr marL="342900" indent="-342900">
              <a:buFont typeface="Arial" panose="020B0604020202020204" pitchFamily="34" charset="0"/>
              <a:buChar char="•"/>
              <a:tabLst>
                <a:tab pos="1433513" algn="l"/>
              </a:tabLst>
            </a:pPr>
            <a:r>
              <a:rPr lang="cs-CZ" dirty="0" smtClean="0"/>
              <a:t> čj</a:t>
            </a:r>
            <a:r>
              <a:rPr lang="cs-CZ" dirty="0"/>
              <a:t>. 1 As 70/2008-74 ze dne 27. 5. 2010, č. 2099/2010 Sb. NSS - jednání, která práva vědomě a záměrně využívá v rozporu s jeho smyslem a </a:t>
            </a:r>
            <a:r>
              <a:rPr lang="cs-CZ" dirty="0" smtClean="0"/>
              <a:t>účelem;</a:t>
            </a:r>
          </a:p>
          <a:p>
            <a:pPr marL="342900" indent="-342900">
              <a:buFont typeface="Arial" panose="020B0604020202020204" pitchFamily="34" charset="0"/>
              <a:buChar char="•"/>
              <a:tabLst>
                <a:tab pos="1433513" algn="l"/>
              </a:tabLst>
            </a:pPr>
            <a:r>
              <a:rPr lang="cs-CZ" dirty="0" smtClean="0"/>
              <a:t>čj</a:t>
            </a:r>
            <a:r>
              <a:rPr lang="cs-CZ" dirty="0"/>
              <a:t>. 6 As 68/2014-24 ze dne 25. 6. </a:t>
            </a:r>
            <a:r>
              <a:rPr lang="cs-CZ" dirty="0" smtClean="0"/>
              <a:t>2014. Vše záleží na okolnostech konkrétního případu – pružnost. </a:t>
            </a:r>
            <a:endParaRPr lang="cs-CZ" dirty="0"/>
          </a:p>
          <a:p>
            <a:pPr algn="just">
              <a:spcBef>
                <a:spcPts val="0"/>
              </a:spcBef>
            </a:pP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69</a:t>
            </a:fld>
            <a:endParaRPr lang="cs-CZ"/>
          </a:p>
        </p:txBody>
      </p:sp>
      <p:sp>
        <p:nvSpPr>
          <p:cNvPr id="5" name="Zástupný symbol pro text 4"/>
          <p:cNvSpPr>
            <a:spLocks noGrp="1"/>
          </p:cNvSpPr>
          <p:nvPr>
            <p:ph type="body" sz="quarter" idx="14"/>
          </p:nvPr>
        </p:nvSpPr>
        <p:spPr>
          <a:xfrm>
            <a:off x="160867" y="4157133"/>
            <a:ext cx="8652933" cy="1953177"/>
          </a:xfrm>
        </p:spPr>
        <p:txBody>
          <a:bodyPr>
            <a:normAutofit/>
          </a:bodyPr>
          <a:lstStyle/>
          <a:p>
            <a:pPr marL="271463" indent="-93663">
              <a:buNone/>
            </a:pPr>
            <a:r>
              <a:rPr lang="cs-CZ" sz="1400" b="1" dirty="0" smtClean="0"/>
              <a:t>KS HK čj. 52 A 76/2014-97 ze dne 13. 2. 2015 – příklady zneužití:</a:t>
            </a:r>
          </a:p>
          <a:p>
            <a:pPr marL="271463" indent="-93663">
              <a:buNone/>
            </a:pPr>
            <a:endParaRPr lang="cs-CZ" sz="1400" b="1" dirty="0" smtClean="0"/>
          </a:p>
          <a:p>
            <a:pPr algn="just">
              <a:lnSpc>
                <a:spcPct val="100000"/>
              </a:lnSpc>
              <a:spcBef>
                <a:spcPts val="0"/>
              </a:spcBef>
              <a:buFont typeface="Wingdings" panose="05000000000000000000" pitchFamily="2" charset="2"/>
              <a:buChar char="Ø"/>
            </a:pPr>
            <a:r>
              <a:rPr lang="cs-CZ" sz="1400" i="1" dirty="0" smtClean="0"/>
              <a:t>žadateli nejde o rychlé a meritorní vyřešení věci (poskytnutí informace), ale právě jen o samotné vedení předmětného řízení (zatížení, resp. šikanu povinného subjektu), popř. o „dohled“ nad činností orgánů veřejné moci (žadatel se pasuje do role „strážce zákona“) </a:t>
            </a:r>
          </a:p>
          <a:p>
            <a:pPr algn="just">
              <a:lnSpc>
                <a:spcPct val="100000"/>
              </a:lnSpc>
              <a:spcBef>
                <a:spcPts val="0"/>
              </a:spcBef>
              <a:buFont typeface="Wingdings" panose="05000000000000000000" pitchFamily="2" charset="2"/>
              <a:buChar char="Ø"/>
            </a:pPr>
            <a:r>
              <a:rPr lang="cs-CZ" sz="1400" i="1" dirty="0" smtClean="0"/>
              <a:t>rozsáhlé a komplikované žádosti a nespokojenost s vyřízením, ačkoliv k vypracování odpovědi vyvinul povinný subjekt zjevně nemalé úsilí</a:t>
            </a:r>
          </a:p>
          <a:p>
            <a:pPr algn="just">
              <a:lnSpc>
                <a:spcPct val="100000"/>
              </a:lnSpc>
              <a:spcBef>
                <a:spcPts val="0"/>
              </a:spcBef>
              <a:buFont typeface="Wingdings" panose="05000000000000000000" pitchFamily="2" charset="2"/>
              <a:buChar char="Ø"/>
            </a:pPr>
            <a:r>
              <a:rPr lang="cs-CZ" sz="1400" i="1" dirty="0" err="1" smtClean="0"/>
              <a:t>bizardní</a:t>
            </a:r>
            <a:r>
              <a:rPr lang="cs-CZ" sz="1400" i="1" dirty="0" smtClean="0"/>
              <a:t> (patologické) dotazy</a:t>
            </a:r>
          </a:p>
          <a:p>
            <a:pPr marL="0" indent="0" algn="just">
              <a:lnSpc>
                <a:spcPct val="100000"/>
              </a:lnSpc>
              <a:spcBef>
                <a:spcPts val="0"/>
              </a:spcBef>
              <a:buNone/>
            </a:pPr>
            <a:endParaRPr lang="cs-CZ" sz="1400" i="1" dirty="0" smtClean="0"/>
          </a:p>
          <a:p>
            <a:pPr marL="0" indent="0" algn="just">
              <a:spcBef>
                <a:spcPts val="0"/>
              </a:spcBef>
              <a:buNone/>
            </a:pPr>
            <a:endParaRPr lang="cs-CZ" sz="1400" dirty="0"/>
          </a:p>
        </p:txBody>
      </p:sp>
      <p:sp>
        <p:nvSpPr>
          <p:cNvPr id="8" name="Zástupný symbol pro text 7"/>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
        <p:nvSpPr>
          <p:cNvPr id="2" name="Oválný bublinový popisek 1"/>
          <p:cNvSpPr/>
          <p:nvPr/>
        </p:nvSpPr>
        <p:spPr>
          <a:xfrm>
            <a:off x="4826977" y="964427"/>
            <a:ext cx="1582615" cy="943504"/>
          </a:xfrm>
          <a:prstGeom prst="wedgeEllipseCallout">
            <a:avLst>
              <a:gd name="adj1" fmla="val -46795"/>
              <a:gd name="adj2" fmla="val 6680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392951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lstStyle/>
          <a:p>
            <a:pPr marL="182563"/>
            <a:r>
              <a:rPr lang="cs-CZ" sz="3200" dirty="0"/>
              <a:t>Procesní </a:t>
            </a:r>
            <a:r>
              <a:rPr lang="cs-CZ" sz="3200" dirty="0" smtClean="0"/>
              <a:t>komfort </a:t>
            </a:r>
            <a:r>
              <a:rPr lang="cs-CZ" sz="3200" dirty="0" err="1" smtClean="0"/>
              <a:t>InfZ</a:t>
            </a:r>
            <a:endParaRPr lang="cs-CZ" dirty="0"/>
          </a:p>
        </p:txBody>
      </p:sp>
      <p:sp>
        <p:nvSpPr>
          <p:cNvPr id="5" name="Zástupný symbol pro číslo snímku 4"/>
          <p:cNvSpPr>
            <a:spLocks noGrp="1"/>
          </p:cNvSpPr>
          <p:nvPr>
            <p:ph type="sldNum" sz="quarter" idx="12"/>
          </p:nvPr>
        </p:nvSpPr>
        <p:spPr/>
        <p:txBody>
          <a:bodyPr/>
          <a:lstStyle/>
          <a:p>
            <a:fld id="{D83BD07D-5885-48DF-B570-0C7EF7FA7CBC}" type="slidenum">
              <a:rPr lang="cs-CZ" smtClean="0"/>
              <a:pPr/>
              <a:t>7</a:t>
            </a:fld>
            <a:endParaRPr lang="cs-CZ"/>
          </a:p>
        </p:txBody>
      </p:sp>
      <p:sp>
        <p:nvSpPr>
          <p:cNvPr id="12" name="Zástupný symbol pro text 11"/>
          <p:cNvSpPr>
            <a:spLocks noGrp="1"/>
          </p:cNvSpPr>
          <p:nvPr>
            <p:ph type="body" sz="quarter" idx="15"/>
          </p:nvPr>
        </p:nvSpPr>
        <p:spPr/>
        <p:txBody>
          <a:bodyPr/>
          <a:lstStyle/>
          <a:p>
            <a:r>
              <a:rPr lang="cs-CZ" dirty="0" smtClean="0"/>
              <a:t>KVOP 2023</a:t>
            </a:r>
            <a:endParaRPr lang="cs-CZ" dirty="0"/>
          </a:p>
          <a:p>
            <a:endParaRPr lang="cs-CZ" dirty="0"/>
          </a:p>
        </p:txBody>
      </p:sp>
      <p:sp>
        <p:nvSpPr>
          <p:cNvPr id="13" name="Zástupný symbol pro text 12"/>
          <p:cNvSpPr>
            <a:spLocks noGrp="1"/>
          </p:cNvSpPr>
          <p:nvPr>
            <p:ph type="body" sz="quarter" idx="16"/>
          </p:nvPr>
        </p:nvSpPr>
        <p:spPr>
          <a:xfrm>
            <a:off x="214684" y="914400"/>
            <a:ext cx="8245504" cy="362488"/>
          </a:xfrm>
        </p:spPr>
        <p:txBody>
          <a:bodyPr>
            <a:normAutofit fontScale="85000" lnSpcReduction="20000"/>
          </a:bodyPr>
          <a:lstStyle/>
          <a:p>
            <a:r>
              <a:rPr lang="cs-CZ" dirty="0"/>
              <a:t>p</a:t>
            </a:r>
            <a:r>
              <a:rPr lang="cs-CZ" dirty="0" smtClean="0"/>
              <a:t>ro každého?</a:t>
            </a:r>
            <a:endParaRPr lang="cs-CZ" dirty="0"/>
          </a:p>
          <a:p>
            <a:endParaRPr lang="cs-CZ" dirty="0"/>
          </a:p>
        </p:txBody>
      </p:sp>
      <p:sp>
        <p:nvSpPr>
          <p:cNvPr id="10" name="Zástupný symbol pro obsah 9"/>
          <p:cNvSpPr>
            <a:spLocks noGrp="1"/>
          </p:cNvSpPr>
          <p:nvPr>
            <p:ph idx="1"/>
          </p:nvPr>
        </p:nvSpPr>
        <p:spPr>
          <a:xfrm>
            <a:off x="103864" y="1630969"/>
            <a:ext cx="8897013" cy="4439706"/>
          </a:xfrm>
        </p:spPr>
        <p:txBody>
          <a:bodyPr>
            <a:normAutofit fontScale="92500" lnSpcReduction="20000"/>
          </a:bodyPr>
          <a:lstStyle/>
          <a:p>
            <a:r>
              <a:rPr lang="cs-CZ" b="1" dirty="0" smtClean="0"/>
              <a:t>Žádost se může týkat informací, jejichž poskytování současně upravuje několik zákonů – jak vyřizujeme?</a:t>
            </a:r>
          </a:p>
          <a:p>
            <a:r>
              <a:rPr lang="cs-CZ" b="1" dirty="0" smtClean="0"/>
              <a:t> </a:t>
            </a:r>
            <a:endParaRPr lang="cs-CZ" b="1" dirty="0"/>
          </a:p>
          <a:p>
            <a:pPr algn="just">
              <a:spcBef>
                <a:spcPts val="0"/>
              </a:spcBef>
              <a:buFont typeface="Wingdings" panose="05000000000000000000" pitchFamily="2" charset="2"/>
              <a:buChar char="q"/>
            </a:pPr>
            <a:r>
              <a:rPr lang="cs-CZ" dirty="0"/>
              <a:t>Jakmile je subjekt povinným subjektem ve smyslu </a:t>
            </a:r>
            <a:r>
              <a:rPr lang="cs-CZ" dirty="0" err="1"/>
              <a:t>InfZ</a:t>
            </a:r>
            <a:r>
              <a:rPr lang="cs-CZ" dirty="0"/>
              <a:t>, všechny informace, které poskytuje veřejnosti, poskytuje zásadně v režimu tohoto zákona. Bylo by naopak nelogické, aby při poskytování jednoho typu informací poskytoval žadatelům o informace veškerý procesní komfort zaručený </a:t>
            </a:r>
            <a:r>
              <a:rPr lang="cs-CZ" dirty="0" err="1"/>
              <a:t>InfZ</a:t>
            </a:r>
            <a:r>
              <a:rPr lang="cs-CZ" dirty="0"/>
              <a:t>, zatímco v případě informací poskytovaných podle zvláštního zákona nikoli. </a:t>
            </a:r>
          </a:p>
          <a:p>
            <a:pPr algn="just">
              <a:spcBef>
                <a:spcPts val="0"/>
              </a:spcBef>
            </a:pPr>
            <a:endParaRPr lang="cs-CZ" dirty="0"/>
          </a:p>
          <a:p>
            <a:pPr marL="342900" indent="-342900" algn="just">
              <a:spcBef>
                <a:spcPts val="0"/>
              </a:spcBef>
              <a:buFont typeface="Arial" panose="020B0604020202020204" pitchFamily="34" charset="0"/>
              <a:buChar char="•"/>
            </a:pPr>
            <a:r>
              <a:rPr lang="cs-CZ" sz="1900" b="1" dirty="0"/>
              <a:t>Judikatura</a:t>
            </a:r>
            <a:r>
              <a:rPr lang="cs-CZ" sz="1900" dirty="0"/>
              <a:t>: </a:t>
            </a:r>
            <a:r>
              <a:rPr lang="cs-CZ" sz="1900" dirty="0" smtClean="0"/>
              <a:t>čj. 2 </a:t>
            </a:r>
            <a:r>
              <a:rPr lang="cs-CZ" sz="1900" dirty="0" err="1"/>
              <a:t>Ans</a:t>
            </a:r>
            <a:r>
              <a:rPr lang="cs-CZ" sz="1900" dirty="0"/>
              <a:t> 7/2010-175 ze dne 15. 10. 2010</a:t>
            </a:r>
          </a:p>
          <a:p>
            <a:pPr algn="just">
              <a:spcBef>
                <a:spcPts val="0"/>
              </a:spcBef>
            </a:pPr>
            <a:endParaRPr lang="cs-CZ" dirty="0"/>
          </a:p>
          <a:p>
            <a:pPr algn="just">
              <a:spcBef>
                <a:spcPts val="0"/>
              </a:spcBef>
              <a:buFont typeface="Wingdings" panose="05000000000000000000" pitchFamily="2" charset="2"/>
              <a:buChar char="q"/>
            </a:pPr>
            <a:r>
              <a:rPr lang="cs-CZ" dirty="0"/>
              <a:t>Pokud je povinnému subjektu uloženo poskytovat některé informace podle </a:t>
            </a:r>
            <a:r>
              <a:rPr lang="cs-CZ" dirty="0" err="1"/>
              <a:t>InfZ</a:t>
            </a:r>
            <a:r>
              <a:rPr lang="cs-CZ" dirty="0"/>
              <a:t>, pak má podle stejné procesní úpravy poskytovat i informace, jejichž poskytnutí mu ukládá jiný právní předpis, který sám proces jejich poskytování nijak neupravuje. </a:t>
            </a:r>
          </a:p>
          <a:p>
            <a:pPr algn="just">
              <a:spcBef>
                <a:spcPts val="0"/>
              </a:spcBef>
            </a:pPr>
            <a:endParaRPr lang="cs-CZ" dirty="0"/>
          </a:p>
          <a:p>
            <a:pPr marL="342900" indent="-342900" algn="just">
              <a:spcBef>
                <a:spcPts val="0"/>
              </a:spcBef>
              <a:buFont typeface="Arial" panose="020B0604020202020204" pitchFamily="34" charset="0"/>
              <a:buChar char="•"/>
            </a:pPr>
            <a:r>
              <a:rPr lang="cs-CZ" sz="1900" b="1" dirty="0"/>
              <a:t>Judikatura:</a:t>
            </a:r>
            <a:r>
              <a:rPr lang="cs-CZ" sz="1900" dirty="0"/>
              <a:t> </a:t>
            </a:r>
            <a:r>
              <a:rPr lang="cs-CZ" sz="1900" dirty="0" smtClean="0"/>
              <a:t>čj. 8 </a:t>
            </a:r>
            <a:r>
              <a:rPr lang="cs-CZ" sz="1900" dirty="0" err="1"/>
              <a:t>Aps</a:t>
            </a:r>
            <a:r>
              <a:rPr lang="cs-CZ" sz="1900" dirty="0"/>
              <a:t> 5/2012-47 ze dne 19. 2. 2013</a:t>
            </a:r>
            <a:r>
              <a:rPr lang="cs-CZ" sz="1900" dirty="0">
                <a:solidFill>
                  <a:srgbClr val="FF0000"/>
                </a:solidFill>
              </a:rPr>
              <a:t> </a:t>
            </a:r>
          </a:p>
        </p:txBody>
      </p:sp>
    </p:spTree>
    <p:extLst>
      <p:ext uri="{BB962C8B-B14F-4D97-AF65-F5344CB8AC3E}">
        <p14:creationId xmlns:p14="http://schemas.microsoft.com/office/powerpoint/2010/main" val="6193226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solidFill>
                  <a:schemeClr val="tx2"/>
                </a:solidFill>
              </a:rPr>
              <a:t>Sp</a:t>
            </a:r>
            <a:r>
              <a:rPr lang="cs-CZ" b="1" dirty="0" smtClean="0">
                <a:solidFill>
                  <a:schemeClr val="tx2"/>
                </a:solidFill>
              </a:rPr>
              <a:t>. zn. 4579/2020</a:t>
            </a:r>
          </a:p>
          <a:p>
            <a:endParaRPr lang="cs-CZ" b="1" dirty="0">
              <a:solidFill>
                <a:schemeClr val="tx2"/>
              </a:solidFill>
            </a:endParaRPr>
          </a:p>
        </p:txBody>
      </p:sp>
      <p:sp>
        <p:nvSpPr>
          <p:cNvPr id="7" name="Nadpis 6"/>
          <p:cNvSpPr>
            <a:spLocks noGrp="1"/>
          </p:cNvSpPr>
          <p:nvPr>
            <p:ph type="title"/>
          </p:nvPr>
        </p:nvSpPr>
        <p:spPr/>
        <p:txBody>
          <a:bodyPr/>
          <a:lstStyle/>
          <a:p>
            <a:r>
              <a:rPr lang="cs-CZ" dirty="0" smtClean="0">
                <a:solidFill>
                  <a:schemeClr val="tx2"/>
                </a:solidFill>
              </a:rPr>
              <a:t>Zneužití práva na informace</a:t>
            </a:r>
            <a:br>
              <a:rPr lang="cs-CZ" dirty="0" smtClean="0">
                <a:solidFill>
                  <a:schemeClr val="tx2"/>
                </a:solidFill>
              </a:rPr>
            </a:br>
            <a:r>
              <a:rPr lang="cs-CZ" dirty="0" smtClean="0">
                <a:solidFill>
                  <a:schemeClr val="tx2"/>
                </a:solidFill>
              </a:rPr>
              <a:t>šetření ochránce </a:t>
            </a:r>
            <a:endParaRPr lang="cs-CZ" dirty="0">
              <a:solidFill>
                <a:schemeClr val="tx2"/>
              </a:solidFill>
            </a:endParaRPr>
          </a:p>
        </p:txBody>
      </p:sp>
      <p:sp>
        <p:nvSpPr>
          <p:cNvPr id="4" name="Zástupný symbol pro obsah 3"/>
          <p:cNvSpPr>
            <a:spLocks noGrp="1"/>
          </p:cNvSpPr>
          <p:nvPr>
            <p:ph idx="1"/>
          </p:nvPr>
        </p:nvSpPr>
        <p:spPr>
          <a:xfrm>
            <a:off x="127000" y="1678675"/>
            <a:ext cx="6116851" cy="4194587"/>
          </a:xfrm>
        </p:spPr>
        <p:txBody>
          <a:bodyPr>
            <a:normAutofit fontScale="70000" lnSpcReduction="20000"/>
          </a:bodyPr>
          <a:lstStyle/>
          <a:p>
            <a:pPr marL="342900" indent="-342900" algn="just">
              <a:spcBef>
                <a:spcPts val="0"/>
              </a:spcBef>
              <a:buFont typeface="Wingdings" panose="05000000000000000000" pitchFamily="2" charset="2"/>
              <a:buChar char="q"/>
            </a:pPr>
            <a:endParaRPr lang="cs-CZ" dirty="0" smtClean="0"/>
          </a:p>
          <a:p>
            <a:pPr algn="just">
              <a:spcBef>
                <a:spcPts val="0"/>
              </a:spcBef>
            </a:pPr>
            <a:r>
              <a:rPr lang="cs-CZ" dirty="0" smtClean="0"/>
              <a:t>Doporučení k</a:t>
            </a:r>
            <a:r>
              <a:rPr lang="cs-CZ" dirty="0"/>
              <a:t> vyřizování žádostí o informace dle informačního zákona</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smtClean="0"/>
              <a:t>Povinné </a:t>
            </a:r>
            <a:r>
              <a:rPr lang="cs-CZ" dirty="0"/>
              <a:t>subjekty mohou odmítnout žádost o informace s odůvodněním, že žadatel zneužívá právo. Jde však o výjimku z pravidla, proto by k takovému rozhodnutí měly povinné subjekty přistupovat zcela výjimečně, jen pokud v jednotlivém případě zjistí, že osoba vykonávající své právo na informace je dle konkrétních okolností dané žádosti </a:t>
            </a:r>
            <a:r>
              <a:rPr lang="cs-CZ" dirty="0" smtClean="0"/>
              <a:t>zneužívá.</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Odmítnout </a:t>
            </a:r>
            <a:r>
              <a:rPr lang="cs-CZ" dirty="0"/>
              <a:t>žádost o informace, protože je projevem zneužití práva na informace, může povinný subjekt pouze </a:t>
            </a:r>
            <a:r>
              <a:rPr lang="cs-CZ" dirty="0" smtClean="0"/>
              <a:t>rozhodnutím.</a:t>
            </a:r>
          </a:p>
          <a:p>
            <a:pPr algn="just">
              <a:spcBef>
                <a:spcPts val="0"/>
              </a:spcBef>
            </a:pPr>
            <a:endParaRPr lang="cs-CZ" dirty="0"/>
          </a:p>
          <a:p>
            <a:pPr marL="342900" indent="-342900" algn="just">
              <a:spcBef>
                <a:spcPts val="0"/>
              </a:spcBef>
              <a:buFont typeface="Wingdings" panose="05000000000000000000" pitchFamily="2" charset="2"/>
              <a:buChar char="q"/>
            </a:pPr>
            <a:r>
              <a:rPr lang="cs-CZ" dirty="0" smtClean="0"/>
              <a:t>Okolnosti </a:t>
            </a:r>
            <a:r>
              <a:rPr lang="cs-CZ" dirty="0"/>
              <a:t>svědčící o zneužití práva povinný subjekt v rozhodnutí vždy pečlivě </a:t>
            </a:r>
            <a:r>
              <a:rPr lang="cs-CZ" dirty="0" smtClean="0"/>
              <a:t>zdůvodní.</a:t>
            </a:r>
            <a:endParaRPr lang="cs-CZ" dirty="0"/>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Množství </a:t>
            </a:r>
            <a:r>
              <a:rPr lang="cs-CZ" dirty="0"/>
              <a:t>nebo četnost podaných žádostí k doložení zneužití práva na informace nestačí. Je nezbytné nalézt další skutečnosti prokazující zneužití práva na </a:t>
            </a:r>
            <a:r>
              <a:rPr lang="cs-CZ" dirty="0" smtClean="0"/>
              <a:t>informace. </a:t>
            </a:r>
            <a:endParaRPr lang="cs-CZ" dirty="0"/>
          </a:p>
          <a:p>
            <a:pPr algn="just">
              <a:spcBef>
                <a:spcPts val="0"/>
              </a:spcBef>
            </a:pP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70</a:t>
            </a:fld>
            <a:endParaRPr lang="cs-CZ"/>
          </a:p>
        </p:txBody>
      </p:sp>
      <p:sp>
        <p:nvSpPr>
          <p:cNvPr id="8" name="Zástupný symbol pro text 7"/>
          <p:cNvSpPr>
            <a:spLocks noGrp="1"/>
          </p:cNvSpPr>
          <p:nvPr>
            <p:ph type="body" sz="quarter" idx="15"/>
          </p:nvPr>
        </p:nvSpPr>
        <p:spPr/>
        <p:txBody>
          <a:bodyPr/>
          <a:lstStyle/>
          <a:p>
            <a:r>
              <a:rPr lang="cs-CZ" dirty="0" smtClean="0"/>
              <a:t>KVOP 2023</a:t>
            </a:r>
            <a:endParaRPr lang="cs-CZ" dirty="0"/>
          </a:p>
          <a:p>
            <a:endParaRPr lang="cs-CZ" dirty="0"/>
          </a:p>
          <a:p>
            <a:endParaRPr lang="cs-CZ" dirty="0"/>
          </a:p>
        </p:txBody>
      </p:sp>
      <p:sp>
        <p:nvSpPr>
          <p:cNvPr id="10" name="Oválný bublinový popisek 9"/>
          <p:cNvSpPr/>
          <p:nvPr/>
        </p:nvSpPr>
        <p:spPr>
          <a:xfrm>
            <a:off x="4650123" y="659276"/>
            <a:ext cx="1582615" cy="943504"/>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34336337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t>Sp</a:t>
            </a:r>
            <a:r>
              <a:rPr lang="cs-CZ" b="1" dirty="0" smtClean="0"/>
              <a:t>. zn.</a:t>
            </a:r>
          </a:p>
          <a:p>
            <a:r>
              <a:rPr lang="cs-CZ" b="1" dirty="0" smtClean="0">
                <a:solidFill>
                  <a:schemeClr val="tx2"/>
                </a:solidFill>
              </a:rPr>
              <a:t>7108/2013</a:t>
            </a:r>
          </a:p>
        </p:txBody>
      </p:sp>
      <p:sp>
        <p:nvSpPr>
          <p:cNvPr id="7" name="Nadpis 6"/>
          <p:cNvSpPr>
            <a:spLocks noGrp="1"/>
          </p:cNvSpPr>
          <p:nvPr>
            <p:ph type="title"/>
          </p:nvPr>
        </p:nvSpPr>
        <p:spPr/>
        <p:txBody>
          <a:bodyPr/>
          <a:lstStyle/>
          <a:p>
            <a:r>
              <a:rPr lang="cs-CZ" dirty="0" smtClean="0">
                <a:solidFill>
                  <a:schemeClr val="tx2"/>
                </a:solidFill>
              </a:rPr>
              <a:t>Zneužití práva na informace</a:t>
            </a:r>
            <a:endParaRPr lang="cs-CZ" dirty="0">
              <a:solidFill>
                <a:schemeClr val="tx2"/>
              </a:solidFill>
            </a:endParaRPr>
          </a:p>
        </p:txBody>
      </p:sp>
      <p:sp>
        <p:nvSpPr>
          <p:cNvPr id="4" name="Zástupný symbol pro obsah 3"/>
          <p:cNvSpPr>
            <a:spLocks noGrp="1"/>
          </p:cNvSpPr>
          <p:nvPr>
            <p:ph idx="1"/>
          </p:nvPr>
        </p:nvSpPr>
        <p:spPr>
          <a:xfrm>
            <a:off x="321276" y="1678675"/>
            <a:ext cx="5922575" cy="4499703"/>
          </a:xfrm>
        </p:spPr>
        <p:txBody>
          <a:bodyPr>
            <a:normAutofit fontScale="70000" lnSpcReduction="20000"/>
          </a:bodyPr>
          <a:lstStyle/>
          <a:p>
            <a:pPr algn="just">
              <a:spcBef>
                <a:spcPts val="0"/>
              </a:spcBef>
            </a:pPr>
            <a:endParaRPr lang="cs-CZ" b="1" u="sng" dirty="0" smtClean="0">
              <a:solidFill>
                <a:srgbClr val="008276"/>
              </a:solidFill>
            </a:endParaRPr>
          </a:p>
          <a:p>
            <a:pPr algn="just">
              <a:spcBef>
                <a:spcPts val="0"/>
              </a:spcBef>
            </a:pPr>
            <a:r>
              <a:rPr lang="cs-CZ" b="1" u="sng" dirty="0" smtClean="0">
                <a:solidFill>
                  <a:srgbClr val="008276"/>
                </a:solidFill>
              </a:rPr>
              <a:t>Jak posuzovat: </a:t>
            </a:r>
            <a:endParaRPr lang="cs-CZ" dirty="0">
              <a:solidFill>
                <a:srgbClr val="008276"/>
              </a:solidFill>
            </a:endParaRPr>
          </a:p>
          <a:p>
            <a:pPr algn="just">
              <a:spcBef>
                <a:spcPts val="0"/>
              </a:spcBef>
            </a:pPr>
            <a:endParaRPr lang="cs-CZ" dirty="0" smtClean="0"/>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smtClean="0"/>
              <a:t>Není </a:t>
            </a:r>
            <a:r>
              <a:rPr lang="cs-CZ" dirty="0"/>
              <a:t>rozhodující, o </a:t>
            </a:r>
            <a:r>
              <a:rPr lang="cs-CZ" dirty="0" smtClean="0"/>
              <a:t>kolikátou žádost se jedná. Zneužití </a:t>
            </a:r>
            <a:r>
              <a:rPr lang="cs-CZ" b="1" dirty="0" smtClean="0"/>
              <a:t>nelze mechanicky </a:t>
            </a:r>
            <a:r>
              <a:rPr lang="cs-CZ" dirty="0" smtClean="0"/>
              <a:t>odůvodnit pouze nadměrným </a:t>
            </a:r>
            <a:r>
              <a:rPr lang="cs-CZ" b="1" dirty="0" smtClean="0"/>
              <a:t>počtem</a:t>
            </a:r>
            <a:r>
              <a:rPr lang="cs-CZ" dirty="0" smtClean="0"/>
              <a:t> podaných žádostí </a:t>
            </a:r>
            <a:r>
              <a:rPr lang="cs-CZ" b="1" dirty="0" smtClean="0"/>
              <a:t>a obavou </a:t>
            </a:r>
            <a:r>
              <a:rPr lang="cs-CZ" dirty="0" smtClean="0"/>
              <a:t>z paralýzy úřadu. Aktivní žadatel nemusí být </a:t>
            </a:r>
            <a:r>
              <a:rPr lang="cs-CZ" dirty="0" err="1" smtClean="0"/>
              <a:t>zneužívačem</a:t>
            </a:r>
            <a:r>
              <a:rPr lang="cs-CZ" dirty="0"/>
              <a:t> práva</a:t>
            </a:r>
            <a:r>
              <a:rPr lang="cs-CZ" dirty="0" smtClean="0"/>
              <a:t>.</a:t>
            </a: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smtClean="0"/>
              <a:t>Závěr</a:t>
            </a:r>
            <a:r>
              <a:rPr lang="cs-CZ" dirty="0"/>
              <a:t>, že dochází k zneužití práva, musí vycházet z vyhodnocení kontextu/charakteru žádosti a jednání žadatele (včetně případného jednání dřívějšího), </a:t>
            </a:r>
            <a:r>
              <a:rPr lang="cs-CZ" b="1" dirty="0"/>
              <a:t>sledujícího jiný účel</a:t>
            </a:r>
            <a:r>
              <a:rPr lang="cs-CZ" dirty="0"/>
              <a:t>, než je poskytnutí vyžádaných </a:t>
            </a:r>
            <a:r>
              <a:rPr lang="cs-CZ" dirty="0" smtClean="0"/>
              <a:t>informací.</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smtClean="0"/>
              <a:t>Není postačující pouhé tvrzení, že dochází ke zneužití práva. Nutnost prokázat, doložit ve spise.  </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a:t>K</a:t>
            </a:r>
            <a:r>
              <a:rPr lang="cs-CZ" dirty="0" smtClean="0"/>
              <a:t> </a:t>
            </a:r>
            <a:r>
              <a:rPr lang="cs-CZ" dirty="0"/>
              <a:t>„množstevnímu“ aspektu podaných </a:t>
            </a:r>
            <a:r>
              <a:rPr lang="cs-CZ" dirty="0" smtClean="0"/>
              <a:t>žádostí musí přistoupit </a:t>
            </a:r>
            <a:r>
              <a:rPr lang="cs-CZ" dirty="0"/>
              <a:t>i určitý </a:t>
            </a:r>
            <a:r>
              <a:rPr lang="cs-CZ" b="1" dirty="0"/>
              <a:t>další faktor</a:t>
            </a:r>
            <a:r>
              <a:rPr lang="cs-CZ" dirty="0"/>
              <a:t>, jenž bude zcela nepochybně indikovat zneužívání tohoto práva</a:t>
            </a:r>
            <a:r>
              <a:rPr lang="cs-CZ" dirty="0" smtClean="0"/>
              <a:t>. Podání opakované žádosti může být důsledek  nečinnosti </a:t>
            </a:r>
            <a:r>
              <a:rPr lang="cs-CZ" dirty="0"/>
              <a:t>povinného subjektu nebo neposkytnutí úplných informací povinným subjektem. </a:t>
            </a:r>
            <a:endParaRPr lang="cs-CZ" dirty="0" smtClean="0"/>
          </a:p>
          <a:p>
            <a:pPr marL="285750" indent="-285750" algn="just">
              <a:spcBef>
                <a:spcPts val="0"/>
              </a:spcBef>
              <a:buFont typeface="Arial" panose="020B0604020202020204" pitchFamily="34" charset="0"/>
              <a:buChar char="•"/>
            </a:pPr>
            <a:endParaRPr lang="cs-CZ" sz="1500" dirty="0" smtClean="0"/>
          </a:p>
          <a:p>
            <a:pPr marL="285750" indent="-285750" algn="just">
              <a:spcBef>
                <a:spcPts val="0"/>
              </a:spcBef>
              <a:buFont typeface="Arial" panose="020B0604020202020204" pitchFamily="34" charset="0"/>
              <a:buChar char="•"/>
            </a:pPr>
            <a:r>
              <a:rPr lang="cs-CZ" sz="1900" b="1" dirty="0" smtClean="0"/>
              <a:t>Judikatura</a:t>
            </a:r>
            <a:r>
              <a:rPr lang="cs-CZ" sz="1900" dirty="0" smtClean="0"/>
              <a:t>: čj. 1 As 59/2012-33, bod 35, ze dne 28. 3. 2012</a:t>
            </a:r>
            <a:endParaRPr lang="cs-CZ" sz="1900" dirty="0"/>
          </a:p>
          <a:p>
            <a:pPr algn="just">
              <a:spcBef>
                <a:spcPts val="0"/>
              </a:spcBef>
            </a:pPr>
            <a:endParaRPr lang="cs-CZ" dirty="0" smtClean="0">
              <a:solidFill>
                <a:srgbClr val="008276"/>
              </a:solidFill>
            </a:endParaRPr>
          </a:p>
          <a:p>
            <a:pPr marL="342900" indent="-342900" algn="just">
              <a:spcBef>
                <a:spcPts val="0"/>
              </a:spcBef>
              <a:buFont typeface="Wingdings" panose="05000000000000000000" pitchFamily="2" charset="2"/>
              <a:buChar char="q"/>
            </a:pPr>
            <a:endParaRPr lang="cs-CZ" dirty="0"/>
          </a:p>
          <a:p>
            <a:pPr algn="just">
              <a:spcBef>
                <a:spcPts val="0"/>
              </a:spcBef>
            </a:pP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71</a:t>
            </a:fld>
            <a:endParaRPr lang="cs-CZ"/>
          </a:p>
        </p:txBody>
      </p:sp>
      <p:sp>
        <p:nvSpPr>
          <p:cNvPr id="8" name="Zástupný symbol pro text 7"/>
          <p:cNvSpPr>
            <a:spLocks noGrp="1"/>
          </p:cNvSpPr>
          <p:nvPr>
            <p:ph type="body" sz="quarter" idx="15"/>
          </p:nvPr>
        </p:nvSpPr>
        <p:spPr>
          <a:xfrm>
            <a:off x="986828" y="6478589"/>
            <a:ext cx="5358013" cy="365125"/>
          </a:xfrm>
        </p:spPr>
        <p:txBody>
          <a:bodyPr/>
          <a:lstStyle/>
          <a:p>
            <a:r>
              <a:rPr lang="cs-CZ" dirty="0" smtClean="0"/>
              <a:t>KVOP 2023</a:t>
            </a:r>
            <a:endParaRPr lang="cs-CZ" dirty="0"/>
          </a:p>
          <a:p>
            <a:endParaRPr lang="cs-CZ" dirty="0"/>
          </a:p>
          <a:p>
            <a:endParaRPr lang="cs-CZ" dirty="0"/>
          </a:p>
        </p:txBody>
      </p:sp>
      <p:sp>
        <p:nvSpPr>
          <p:cNvPr id="10" name="Oválný bublinový popisek 9"/>
          <p:cNvSpPr/>
          <p:nvPr/>
        </p:nvSpPr>
        <p:spPr>
          <a:xfrm>
            <a:off x="4316015" y="1043997"/>
            <a:ext cx="1582615" cy="943504"/>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27011283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t>Sp</a:t>
            </a:r>
            <a:r>
              <a:rPr lang="cs-CZ" b="1" dirty="0" smtClean="0"/>
              <a:t>. zn.</a:t>
            </a:r>
          </a:p>
          <a:p>
            <a:r>
              <a:rPr lang="cs-CZ" b="1" dirty="0" smtClean="0">
                <a:solidFill>
                  <a:schemeClr val="tx2"/>
                </a:solidFill>
              </a:rPr>
              <a:t>7108/2013</a:t>
            </a:r>
          </a:p>
          <a:p>
            <a:r>
              <a:rPr lang="cs-CZ" b="1" dirty="0" smtClean="0">
                <a:solidFill>
                  <a:schemeClr val="tx2"/>
                </a:solidFill>
              </a:rPr>
              <a:t>5346/2012</a:t>
            </a:r>
            <a:endParaRPr lang="cs-CZ" b="1" dirty="0">
              <a:solidFill>
                <a:schemeClr val="tx2"/>
              </a:solidFill>
            </a:endParaRPr>
          </a:p>
        </p:txBody>
      </p:sp>
      <p:sp>
        <p:nvSpPr>
          <p:cNvPr id="7" name="Nadpis 6"/>
          <p:cNvSpPr>
            <a:spLocks noGrp="1"/>
          </p:cNvSpPr>
          <p:nvPr>
            <p:ph type="title"/>
          </p:nvPr>
        </p:nvSpPr>
        <p:spPr/>
        <p:txBody>
          <a:bodyPr/>
          <a:lstStyle/>
          <a:p>
            <a:r>
              <a:rPr lang="cs-CZ" dirty="0" smtClean="0">
                <a:solidFill>
                  <a:schemeClr val="tx2"/>
                </a:solidFill>
              </a:rPr>
              <a:t>Zneužití práva na informace</a:t>
            </a:r>
            <a:endParaRPr lang="cs-CZ" dirty="0">
              <a:solidFill>
                <a:schemeClr val="tx2"/>
              </a:solidFill>
            </a:endParaRPr>
          </a:p>
        </p:txBody>
      </p:sp>
      <p:sp>
        <p:nvSpPr>
          <p:cNvPr id="4" name="Zástupný symbol pro obsah 3"/>
          <p:cNvSpPr>
            <a:spLocks noGrp="1"/>
          </p:cNvSpPr>
          <p:nvPr>
            <p:ph idx="1"/>
          </p:nvPr>
        </p:nvSpPr>
        <p:spPr>
          <a:xfrm>
            <a:off x="127000" y="1678675"/>
            <a:ext cx="6116851" cy="4635628"/>
          </a:xfrm>
        </p:spPr>
        <p:txBody>
          <a:bodyPr>
            <a:normAutofit fontScale="85000" lnSpcReduction="20000"/>
          </a:bodyPr>
          <a:lstStyle/>
          <a:p>
            <a:pPr marL="342900" indent="-342900" algn="just">
              <a:spcBef>
                <a:spcPts val="0"/>
              </a:spcBef>
              <a:buFont typeface="Wingdings" panose="05000000000000000000" pitchFamily="2" charset="2"/>
              <a:buChar char="q"/>
            </a:pPr>
            <a:endParaRPr lang="cs-CZ" dirty="0" smtClean="0">
              <a:solidFill>
                <a:srgbClr val="008276"/>
              </a:solidFill>
            </a:endParaRPr>
          </a:p>
          <a:p>
            <a:pPr algn="just">
              <a:spcBef>
                <a:spcPts val="0"/>
              </a:spcBef>
            </a:pPr>
            <a:r>
              <a:rPr lang="cs-CZ" b="1" u="sng" dirty="0" smtClean="0">
                <a:solidFill>
                  <a:srgbClr val="008276"/>
                </a:solidFill>
              </a:rPr>
              <a:t>Příklad zneužití</a:t>
            </a:r>
            <a:r>
              <a:rPr lang="cs-CZ" dirty="0" smtClean="0">
                <a:solidFill>
                  <a:srgbClr val="008276"/>
                </a:solidFill>
              </a:rPr>
              <a:t>:</a:t>
            </a:r>
          </a:p>
          <a:p>
            <a:pPr marL="342900" indent="-342900" algn="just">
              <a:spcBef>
                <a:spcPts val="0"/>
              </a:spcBef>
              <a:buFont typeface="Wingdings" panose="05000000000000000000" pitchFamily="2" charset="2"/>
              <a:buChar char="q"/>
            </a:pPr>
            <a:endParaRPr lang="cs-CZ" dirty="0" smtClean="0">
              <a:solidFill>
                <a:srgbClr val="008276"/>
              </a:solidFill>
            </a:endParaRPr>
          </a:p>
          <a:p>
            <a:pPr marL="342900" indent="-342900" algn="just">
              <a:spcBef>
                <a:spcPts val="0"/>
              </a:spcBef>
              <a:buFont typeface="Wingdings" panose="05000000000000000000" pitchFamily="2" charset="2"/>
              <a:buChar char="q"/>
            </a:pPr>
            <a:r>
              <a:rPr lang="cs-CZ" dirty="0"/>
              <a:t>O</a:t>
            </a:r>
            <a:r>
              <a:rPr lang="cs-CZ" dirty="0" smtClean="0"/>
              <a:t>pakované </a:t>
            </a:r>
            <a:r>
              <a:rPr lang="cs-CZ" dirty="0"/>
              <a:t>žádosti o informace, jestliže předchozí žádosti povinný subjekt procesně řádně a ze zákonných důvodů odmítl  a svá rozhodnutí řádně odůvodnil, nicméně žadatel toto odmítá respektovat a pokouší se typově shodný druh informací znovu a znovu získat</a:t>
            </a:r>
            <a:r>
              <a:rPr lang="cs-CZ" dirty="0" smtClean="0"/>
              <a:t>.</a:t>
            </a: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smtClean="0"/>
              <a:t>Snaha získávat </a:t>
            </a:r>
            <a:r>
              <a:rPr lang="cs-CZ" dirty="0"/>
              <a:t>obecné a dosud nevyjevené právní názory správního úřadu, či formou žádostí o informace pokračovat v právní polemice s konkrétním názorem správního úřadu, na němž je například postaveno určité správní rozhodnutí (či odložení podnětu) pro žadatele věcně </a:t>
            </a:r>
            <a:r>
              <a:rPr lang="cs-CZ" dirty="0" smtClean="0"/>
              <a:t>nevýhodné</a:t>
            </a:r>
            <a:r>
              <a:rPr lang="cs-CZ" dirty="0"/>
              <a:t>.</a:t>
            </a:r>
            <a:endParaRPr lang="cs-CZ" dirty="0" smtClean="0"/>
          </a:p>
          <a:p>
            <a:pPr algn="just">
              <a:spcBef>
                <a:spcPts val="0"/>
              </a:spcBef>
            </a:pPr>
            <a:endParaRPr lang="cs-CZ" dirty="0"/>
          </a:p>
          <a:p>
            <a:pPr algn="just">
              <a:spcBef>
                <a:spcPts val="0"/>
              </a:spcBef>
            </a:pPr>
            <a:r>
              <a:rPr lang="cs-CZ" dirty="0" smtClean="0"/>
              <a:t>Existují-li v uvedených případech </a:t>
            </a:r>
            <a:r>
              <a:rPr lang="cs-CZ" b="1" dirty="0" smtClean="0"/>
              <a:t>dřívější odmítavá </a:t>
            </a:r>
            <a:r>
              <a:rPr lang="cs-CZ" b="1" dirty="0"/>
              <a:t>rozhodnutí s řádným </a:t>
            </a:r>
            <a:r>
              <a:rPr lang="cs-CZ" b="1" dirty="0" smtClean="0"/>
              <a:t>odůvodněním.</a:t>
            </a:r>
            <a:endParaRPr lang="cs-CZ" b="1" dirty="0"/>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endParaRPr lang="cs-CZ" dirty="0"/>
          </a:p>
          <a:p>
            <a:pPr algn="just">
              <a:spcBef>
                <a:spcPts val="0"/>
              </a:spcBef>
            </a:pP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72</a:t>
            </a:fld>
            <a:endParaRPr lang="cs-CZ"/>
          </a:p>
        </p:txBody>
      </p:sp>
      <p:sp>
        <p:nvSpPr>
          <p:cNvPr id="8" name="Zástupný symbol pro text 7"/>
          <p:cNvSpPr>
            <a:spLocks noGrp="1"/>
          </p:cNvSpPr>
          <p:nvPr>
            <p:ph type="body" sz="quarter" idx="15"/>
          </p:nvPr>
        </p:nvSpPr>
        <p:spPr>
          <a:xfrm>
            <a:off x="986828" y="6478589"/>
            <a:ext cx="5358013" cy="365125"/>
          </a:xfrm>
        </p:spPr>
        <p:txBody>
          <a:bodyPr/>
          <a:lstStyle/>
          <a:p>
            <a:r>
              <a:rPr lang="cs-CZ" dirty="0" smtClean="0"/>
              <a:t>KVOP 2023</a:t>
            </a:r>
            <a:endParaRPr lang="cs-CZ" dirty="0"/>
          </a:p>
          <a:p>
            <a:endParaRPr lang="cs-CZ" dirty="0"/>
          </a:p>
          <a:p>
            <a:endParaRPr lang="cs-CZ" dirty="0"/>
          </a:p>
        </p:txBody>
      </p:sp>
      <p:sp>
        <p:nvSpPr>
          <p:cNvPr id="9" name="Oválný bublinový popisek 8"/>
          <p:cNvSpPr/>
          <p:nvPr/>
        </p:nvSpPr>
        <p:spPr>
          <a:xfrm>
            <a:off x="4650123" y="975946"/>
            <a:ext cx="1582615" cy="626834"/>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1890889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t>Sp</a:t>
            </a:r>
            <a:r>
              <a:rPr lang="cs-CZ" b="1" dirty="0" smtClean="0"/>
              <a:t>. zn.</a:t>
            </a:r>
          </a:p>
          <a:p>
            <a:r>
              <a:rPr lang="cs-CZ" b="1" dirty="0" smtClean="0">
                <a:solidFill>
                  <a:schemeClr val="tx2"/>
                </a:solidFill>
              </a:rPr>
              <a:t>7108/2013</a:t>
            </a:r>
          </a:p>
          <a:p>
            <a:r>
              <a:rPr lang="cs-CZ" b="1" dirty="0" smtClean="0">
                <a:solidFill>
                  <a:schemeClr val="tx2"/>
                </a:solidFill>
              </a:rPr>
              <a:t>5346/2012</a:t>
            </a:r>
            <a:endParaRPr lang="cs-CZ" b="1" dirty="0">
              <a:solidFill>
                <a:schemeClr val="tx2"/>
              </a:solidFill>
            </a:endParaRPr>
          </a:p>
        </p:txBody>
      </p:sp>
      <p:sp>
        <p:nvSpPr>
          <p:cNvPr id="7" name="Nadpis 6"/>
          <p:cNvSpPr>
            <a:spLocks noGrp="1"/>
          </p:cNvSpPr>
          <p:nvPr>
            <p:ph type="title"/>
          </p:nvPr>
        </p:nvSpPr>
        <p:spPr/>
        <p:txBody>
          <a:bodyPr/>
          <a:lstStyle/>
          <a:p>
            <a:r>
              <a:rPr lang="cs-CZ" dirty="0" smtClean="0">
                <a:solidFill>
                  <a:schemeClr val="tx2"/>
                </a:solidFill>
              </a:rPr>
              <a:t>Zneužití práva na informace</a:t>
            </a:r>
            <a:endParaRPr lang="cs-CZ" dirty="0">
              <a:solidFill>
                <a:schemeClr val="tx2"/>
              </a:solidFill>
            </a:endParaRPr>
          </a:p>
        </p:txBody>
      </p:sp>
      <p:sp>
        <p:nvSpPr>
          <p:cNvPr id="4" name="Zástupný symbol pro obsah 3"/>
          <p:cNvSpPr>
            <a:spLocks noGrp="1"/>
          </p:cNvSpPr>
          <p:nvPr>
            <p:ph idx="1"/>
          </p:nvPr>
        </p:nvSpPr>
        <p:spPr>
          <a:xfrm>
            <a:off x="127000" y="1678675"/>
            <a:ext cx="6116851" cy="4635628"/>
          </a:xfrm>
        </p:spPr>
        <p:txBody>
          <a:bodyPr>
            <a:normAutofit fontScale="77500" lnSpcReduction="20000"/>
          </a:bodyPr>
          <a:lstStyle/>
          <a:p>
            <a:pPr marL="342900" indent="-342900" algn="just">
              <a:spcBef>
                <a:spcPts val="0"/>
              </a:spcBef>
              <a:buFont typeface="Wingdings" panose="05000000000000000000" pitchFamily="2" charset="2"/>
              <a:buChar char="q"/>
            </a:pPr>
            <a:endParaRPr lang="cs-CZ" dirty="0" smtClean="0">
              <a:solidFill>
                <a:srgbClr val="008276"/>
              </a:solidFill>
            </a:endParaRPr>
          </a:p>
          <a:p>
            <a:pPr algn="just">
              <a:spcBef>
                <a:spcPts val="0"/>
              </a:spcBef>
            </a:pPr>
            <a:r>
              <a:rPr lang="cs-CZ" b="1" u="sng" dirty="0" smtClean="0">
                <a:solidFill>
                  <a:srgbClr val="008276"/>
                </a:solidFill>
              </a:rPr>
              <a:t>Příklad zneužití</a:t>
            </a:r>
            <a:r>
              <a:rPr lang="cs-CZ" dirty="0" smtClean="0">
                <a:solidFill>
                  <a:srgbClr val="008276"/>
                </a:solidFill>
              </a:rPr>
              <a:t>:</a:t>
            </a:r>
          </a:p>
          <a:p>
            <a:pPr marL="342900" indent="-342900" algn="just">
              <a:spcBef>
                <a:spcPts val="0"/>
              </a:spcBef>
              <a:buFont typeface="Wingdings" panose="05000000000000000000" pitchFamily="2" charset="2"/>
              <a:buChar char="q"/>
            </a:pPr>
            <a:endParaRPr lang="cs-CZ" dirty="0" smtClean="0">
              <a:solidFill>
                <a:srgbClr val="008276"/>
              </a:solidFill>
            </a:endParaRPr>
          </a:p>
          <a:p>
            <a:pPr marL="342900" indent="-342900" algn="just">
              <a:spcBef>
                <a:spcPts val="0"/>
              </a:spcBef>
              <a:buFont typeface="Wingdings" panose="05000000000000000000" pitchFamily="2" charset="2"/>
              <a:buChar char="q"/>
            </a:pPr>
            <a:r>
              <a:rPr lang="cs-CZ" dirty="0"/>
              <a:t>P</a:t>
            </a:r>
            <a:r>
              <a:rPr lang="cs-CZ" dirty="0" smtClean="0"/>
              <a:t>ovinný </a:t>
            </a:r>
            <a:r>
              <a:rPr lang="cs-CZ" dirty="0"/>
              <a:t>subjekt informaci poskytl, k vypracování odpovědi zjevně vyvinul nemalé úsilí, a žadatel, nespokojený s vyřízením, mu opakovaně podává obsahově shodné obsáhlé a komplikované žádosti. Zneužitím práv jsou rovněž </a:t>
            </a:r>
            <a:r>
              <a:rPr lang="cs-CZ" dirty="0" err="1"/>
              <a:t>bizadrní</a:t>
            </a:r>
            <a:r>
              <a:rPr lang="cs-CZ" dirty="0"/>
              <a:t> (patologické dotazy</a:t>
            </a:r>
            <a:r>
              <a:rPr lang="cs-CZ" dirty="0" smtClean="0"/>
              <a:t>).</a:t>
            </a:r>
          </a:p>
          <a:p>
            <a:pPr algn="just">
              <a:spcBef>
                <a:spcPts val="0"/>
              </a:spcBef>
            </a:pPr>
            <a:r>
              <a:rPr lang="cs-CZ" dirty="0" smtClean="0"/>
              <a:t> </a:t>
            </a:r>
            <a:endParaRPr lang="cs-CZ" dirty="0"/>
          </a:p>
          <a:p>
            <a:pPr marL="342900" indent="-342900" algn="just">
              <a:spcBef>
                <a:spcPts val="0"/>
              </a:spcBef>
              <a:buFont typeface="Wingdings" panose="05000000000000000000" pitchFamily="2" charset="2"/>
              <a:buChar char="q"/>
            </a:pPr>
            <a:r>
              <a:rPr lang="cs-CZ" dirty="0"/>
              <a:t>Ú</a:t>
            </a:r>
            <a:r>
              <a:rPr lang="cs-CZ" dirty="0" smtClean="0"/>
              <a:t>myslem </a:t>
            </a:r>
            <a:r>
              <a:rPr lang="cs-CZ" dirty="0"/>
              <a:t>žadatele o informace o platech poskytovaných z veřejných </a:t>
            </a:r>
            <a:r>
              <a:rPr lang="cs-CZ" dirty="0" smtClean="0"/>
              <a:t>prostředků je poškodit </a:t>
            </a:r>
            <a:r>
              <a:rPr lang="cs-CZ" dirty="0"/>
              <a:t>dotčené osoby, o jejichž platech má být informováno </a:t>
            </a:r>
            <a:r>
              <a:rPr lang="cs-CZ" dirty="0" smtClean="0"/>
              <a:t>(cílem je šikanovat, vydírat, vyprovokovat </a:t>
            </a:r>
            <a:r>
              <a:rPr lang="cs-CZ" dirty="0"/>
              <a:t>vůči nim nenávist</a:t>
            </a:r>
            <a:r>
              <a:rPr lang="cs-CZ" dirty="0" smtClean="0"/>
              <a:t>).</a:t>
            </a:r>
          </a:p>
          <a:p>
            <a:pPr algn="just">
              <a:spcBef>
                <a:spcPts val="0"/>
              </a:spcBef>
            </a:pPr>
            <a:r>
              <a:rPr lang="cs-CZ" dirty="0" smtClean="0"/>
              <a:t> </a:t>
            </a:r>
            <a:endParaRPr lang="cs-CZ" dirty="0"/>
          </a:p>
          <a:p>
            <a:pPr marL="342900" indent="-342900" algn="just">
              <a:spcBef>
                <a:spcPts val="0"/>
              </a:spcBef>
              <a:buFont typeface="Wingdings" panose="05000000000000000000" pitchFamily="2" charset="2"/>
              <a:buChar char="q"/>
            </a:pPr>
            <a:r>
              <a:rPr lang="cs-CZ" dirty="0"/>
              <a:t>Ke zneužití dochází, pokud žadatel poskytnuté informace využívá k hanlivým, urážejícím či zesměšňujícím atakům vůči zástupcům povinného subjektu. </a:t>
            </a:r>
            <a:endParaRPr lang="cs-CZ" dirty="0" smtClean="0"/>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Arial" panose="020B0604020202020204" pitchFamily="34" charset="0"/>
              <a:buChar char="•"/>
            </a:pPr>
            <a:r>
              <a:rPr lang="cs-CZ" sz="2100" b="1" dirty="0"/>
              <a:t>Judikatura</a:t>
            </a:r>
            <a:r>
              <a:rPr lang="cs-CZ" sz="2100" dirty="0" smtClean="0"/>
              <a:t>: čj. 5 A 65-2002-33 (450/2006 Sb. NSS) ze dne 15. 7. 2004; čj. 3 As 13/2007- 75 ze dne 28. 3. 2008</a:t>
            </a:r>
            <a:endParaRPr lang="cs-CZ" sz="2100" dirty="0"/>
          </a:p>
          <a:p>
            <a:pPr algn="just">
              <a:spcBef>
                <a:spcPts val="0"/>
              </a:spcBef>
            </a:pPr>
            <a:endParaRPr lang="cs-CZ" dirty="0" smtClean="0"/>
          </a:p>
          <a:p>
            <a:pPr algn="just">
              <a:spcBef>
                <a:spcPts val="0"/>
              </a:spcBef>
            </a:pPr>
            <a:endParaRPr lang="cs-CZ" dirty="0" smtClean="0">
              <a:solidFill>
                <a:srgbClr val="008276"/>
              </a:solidFill>
            </a:endParaRPr>
          </a:p>
          <a:p>
            <a:pPr marL="342900" indent="-342900" algn="just">
              <a:spcBef>
                <a:spcPts val="0"/>
              </a:spcBef>
              <a:buFont typeface="Wingdings" panose="05000000000000000000" pitchFamily="2" charset="2"/>
              <a:buChar char="q"/>
            </a:pPr>
            <a:endParaRPr lang="cs-CZ" dirty="0" smtClean="0">
              <a:solidFill>
                <a:srgbClr val="008276"/>
              </a:solidFill>
            </a:endParaRPr>
          </a:p>
          <a:p>
            <a:pPr marL="342900" indent="-342900" algn="just">
              <a:spcBef>
                <a:spcPts val="0"/>
              </a:spcBef>
              <a:buFont typeface="Wingdings" panose="05000000000000000000" pitchFamily="2" charset="2"/>
              <a:buChar char="q"/>
            </a:pPr>
            <a:endParaRPr lang="cs-CZ" dirty="0"/>
          </a:p>
          <a:p>
            <a:pPr algn="just">
              <a:spcBef>
                <a:spcPts val="0"/>
              </a:spcBef>
            </a:pP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73</a:t>
            </a:fld>
            <a:endParaRPr lang="cs-CZ"/>
          </a:p>
        </p:txBody>
      </p:sp>
      <p:sp>
        <p:nvSpPr>
          <p:cNvPr id="8" name="Zástupný symbol pro text 7"/>
          <p:cNvSpPr>
            <a:spLocks noGrp="1"/>
          </p:cNvSpPr>
          <p:nvPr>
            <p:ph type="body" sz="quarter" idx="15"/>
          </p:nvPr>
        </p:nvSpPr>
        <p:spPr>
          <a:xfrm>
            <a:off x="986828" y="6478589"/>
            <a:ext cx="5358013" cy="365125"/>
          </a:xfrm>
        </p:spPr>
        <p:txBody>
          <a:bodyPr/>
          <a:lstStyle/>
          <a:p>
            <a:r>
              <a:rPr lang="cs-CZ" dirty="0" smtClean="0"/>
              <a:t>KVOP 2023</a:t>
            </a:r>
            <a:endParaRPr lang="cs-CZ" dirty="0"/>
          </a:p>
          <a:p>
            <a:endParaRPr lang="cs-CZ" dirty="0"/>
          </a:p>
          <a:p>
            <a:endParaRPr lang="cs-CZ" dirty="0"/>
          </a:p>
        </p:txBody>
      </p:sp>
      <p:sp>
        <p:nvSpPr>
          <p:cNvPr id="9" name="Oválný bublinový popisek 8"/>
          <p:cNvSpPr/>
          <p:nvPr/>
        </p:nvSpPr>
        <p:spPr>
          <a:xfrm>
            <a:off x="4650123" y="993530"/>
            <a:ext cx="1582615" cy="826478"/>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1546018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t>Zneužití práva na informace</a:t>
            </a:r>
            <a:endParaRPr lang="cs-CZ" dirty="0"/>
          </a:p>
        </p:txBody>
      </p:sp>
      <p:sp>
        <p:nvSpPr>
          <p:cNvPr id="8" name="Zástupný symbol pro obsah 7"/>
          <p:cNvSpPr>
            <a:spLocks noGrp="1"/>
          </p:cNvSpPr>
          <p:nvPr>
            <p:ph idx="1"/>
          </p:nvPr>
        </p:nvSpPr>
        <p:spPr>
          <a:xfrm>
            <a:off x="592436" y="1828801"/>
            <a:ext cx="8451976" cy="4387361"/>
          </a:xfrm>
        </p:spPr>
        <p:txBody>
          <a:bodyPr>
            <a:normAutofit fontScale="92500" lnSpcReduction="20000"/>
          </a:bodyPr>
          <a:lstStyle/>
          <a:p>
            <a:r>
              <a:rPr lang="cs-CZ" b="1" u="sng" dirty="0">
                <a:solidFill>
                  <a:srgbClr val="008276"/>
                </a:solidFill>
              </a:rPr>
              <a:t>Příklad zneužití</a:t>
            </a:r>
            <a:r>
              <a:rPr lang="cs-CZ" dirty="0">
                <a:solidFill>
                  <a:srgbClr val="008276"/>
                </a:solidFill>
              </a:rPr>
              <a:t>:</a:t>
            </a:r>
          </a:p>
          <a:p>
            <a:pPr marL="342900" indent="-342900">
              <a:buFont typeface="Wingdings" panose="05000000000000000000" pitchFamily="2" charset="2"/>
              <a:buChar char="q"/>
            </a:pPr>
            <a:r>
              <a:rPr lang="cs-CZ" dirty="0" smtClean="0"/>
              <a:t>Opakované </a:t>
            </a:r>
            <a:r>
              <a:rPr lang="cs-CZ" dirty="0"/>
              <a:t>nezaplacení zjevně oprávněné úhrady nákladů </a:t>
            </a:r>
            <a:r>
              <a:rPr lang="cs-CZ" dirty="0" smtClean="0"/>
              <a:t>je považováno </a:t>
            </a:r>
            <a:r>
              <a:rPr lang="cs-CZ" dirty="0"/>
              <a:t>za jeden z typických případů pro neposkytnutí žádané </a:t>
            </a:r>
            <a:r>
              <a:rPr lang="cs-CZ" dirty="0" smtClean="0"/>
              <a:t>informace.</a:t>
            </a:r>
          </a:p>
          <a:p>
            <a:pPr marL="342900" indent="-342900">
              <a:buFont typeface="Arial" panose="020B0604020202020204" pitchFamily="34" charset="0"/>
              <a:buChar char="•"/>
            </a:pPr>
            <a:r>
              <a:rPr lang="cs-CZ" b="1" dirty="0" smtClean="0"/>
              <a:t>Judikatura</a:t>
            </a:r>
            <a:r>
              <a:rPr lang="cs-CZ" dirty="0" smtClean="0"/>
              <a:t>: čj. I</a:t>
            </a:r>
            <a:r>
              <a:rPr lang="cs-CZ" dirty="0"/>
              <a:t>. ÚS 1083/16 ze dne 21. 5. 2019 </a:t>
            </a:r>
          </a:p>
          <a:p>
            <a:pPr marL="342900" indent="-342900">
              <a:buFont typeface="Wingdings" panose="05000000000000000000" pitchFamily="2" charset="2"/>
              <a:buChar char="q"/>
            </a:pPr>
            <a:r>
              <a:rPr lang="cs-CZ" dirty="0" smtClean="0"/>
              <a:t>Mnohost žádostí, různorodost nesouvisejících informací + podání stížnosti dle §16a, byť informace získal po lhůtě, opakovaně nezaplatil úhradu, trvá na zaslání informací elektronicky, byť je již má v listinné formě, trvá na přímém poskytnutí zveřejněných informací.</a:t>
            </a:r>
          </a:p>
          <a:p>
            <a:pPr marL="342900" indent="-342900">
              <a:buFont typeface="Arial" panose="020B0604020202020204" pitchFamily="34" charset="0"/>
              <a:buChar char="•"/>
            </a:pPr>
            <a:r>
              <a:rPr lang="cs-CZ" b="1" dirty="0" smtClean="0"/>
              <a:t>Judikatura</a:t>
            </a:r>
            <a:r>
              <a:rPr lang="cs-CZ" dirty="0" smtClean="0"/>
              <a:t>: čj. 4 As 385/2019-55 ze dne 26. 2. 2020   </a:t>
            </a:r>
          </a:p>
          <a:p>
            <a:pPr marL="342900" indent="-342900">
              <a:buFont typeface="Wingdings" panose="05000000000000000000" pitchFamily="2" charset="2"/>
              <a:buChar char="q"/>
            </a:pPr>
            <a:r>
              <a:rPr lang="cs-CZ" dirty="0"/>
              <a:t> </a:t>
            </a:r>
            <a:r>
              <a:rPr lang="cs-CZ" dirty="0" smtClean="0"/>
              <a:t>Za </a:t>
            </a:r>
            <a:r>
              <a:rPr lang="cs-CZ" dirty="0"/>
              <a:t>zneužití práva na informace lze považovat i situaci, kdy byla opětovně podána neúspěšná žádost o </a:t>
            </a:r>
            <a:r>
              <a:rPr lang="cs-CZ" dirty="0" smtClean="0"/>
              <a:t>informace prostřednictvím </a:t>
            </a:r>
            <a:r>
              <a:rPr lang="cs-CZ" dirty="0"/>
              <a:t>jiných osob</a:t>
            </a:r>
            <a:r>
              <a:rPr lang="cs-CZ" dirty="0" smtClean="0"/>
              <a:t>.</a:t>
            </a:r>
          </a:p>
          <a:p>
            <a:pPr marL="342900" indent="-342900">
              <a:buFont typeface="Arial" panose="020B0604020202020204" pitchFamily="34" charset="0"/>
              <a:buChar char="•"/>
            </a:pPr>
            <a:r>
              <a:rPr lang="cs-CZ" b="1" dirty="0"/>
              <a:t>Judikatura</a:t>
            </a:r>
            <a:r>
              <a:rPr lang="cs-CZ" dirty="0"/>
              <a:t>: čj. </a:t>
            </a:r>
            <a:r>
              <a:rPr lang="cs-CZ" dirty="0" smtClean="0"/>
              <a:t>10 </a:t>
            </a:r>
            <a:r>
              <a:rPr lang="cs-CZ" dirty="0"/>
              <a:t>As </a:t>
            </a:r>
            <a:r>
              <a:rPr lang="cs-CZ" dirty="0" smtClean="0"/>
              <a:t>153/2020-43 </a:t>
            </a:r>
            <a:r>
              <a:rPr lang="cs-CZ" dirty="0"/>
              <a:t>ze dne </a:t>
            </a:r>
            <a:r>
              <a:rPr lang="cs-CZ" dirty="0" smtClean="0"/>
              <a:t>1. 8. 2022   </a:t>
            </a:r>
            <a:endParaRPr lang="cs-CZ" dirty="0"/>
          </a:p>
          <a:p>
            <a:pPr marL="342900" indent="-342900">
              <a:buFont typeface="Arial" panose="020B0604020202020204" pitchFamily="34" charset="0"/>
              <a:buChar char="•"/>
            </a:pPr>
            <a:endParaRPr lang="cs-CZ" dirty="0" smtClean="0"/>
          </a:p>
          <a:p>
            <a:endParaRPr lang="cs-CZ" dirty="0" smtClean="0"/>
          </a:p>
          <a:p>
            <a:endParaRPr lang="cs-CZ" dirty="0"/>
          </a:p>
        </p:txBody>
      </p:sp>
      <p:sp>
        <p:nvSpPr>
          <p:cNvPr id="9" name="Zástupný symbol pro text 8"/>
          <p:cNvSpPr>
            <a:spLocks noGrp="1"/>
          </p:cNvSpPr>
          <p:nvPr>
            <p:ph type="body" sz="quarter" idx="15"/>
          </p:nvPr>
        </p:nvSpPr>
        <p:spPr>
          <a:xfrm>
            <a:off x="592436" y="6492875"/>
            <a:ext cx="5716191" cy="365125"/>
          </a:xfrm>
        </p:spPr>
        <p:txBody>
          <a:bodyPr/>
          <a:lstStyle/>
          <a:p>
            <a:r>
              <a:rPr lang="cs-CZ" dirty="0" smtClean="0"/>
              <a:t>KVOP 2023                                                   </a:t>
            </a:r>
            <a:endParaRPr lang="cs-CZ" dirty="0">
              <a:solidFill>
                <a:srgbClr val="008276"/>
              </a:solidFill>
            </a:endParaRPr>
          </a:p>
        </p:txBody>
      </p:sp>
      <p:sp>
        <p:nvSpPr>
          <p:cNvPr id="5" name="Oválný bublinový popisek 4"/>
          <p:cNvSpPr/>
          <p:nvPr/>
        </p:nvSpPr>
        <p:spPr>
          <a:xfrm>
            <a:off x="5186454" y="913404"/>
            <a:ext cx="1582615" cy="943504"/>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2062582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t>Sp</a:t>
            </a:r>
            <a:r>
              <a:rPr lang="cs-CZ" b="1" dirty="0" smtClean="0"/>
              <a:t>. zn.</a:t>
            </a:r>
          </a:p>
          <a:p>
            <a:r>
              <a:rPr lang="cs-CZ" b="1" dirty="0" smtClean="0">
                <a:solidFill>
                  <a:schemeClr val="tx2"/>
                </a:solidFill>
              </a:rPr>
              <a:t>2544/2018</a:t>
            </a:r>
            <a:endParaRPr lang="cs-CZ" b="1" dirty="0">
              <a:solidFill>
                <a:schemeClr val="tx2"/>
              </a:solidFill>
            </a:endParaRPr>
          </a:p>
        </p:txBody>
      </p:sp>
      <p:sp>
        <p:nvSpPr>
          <p:cNvPr id="7" name="Nadpis 6"/>
          <p:cNvSpPr>
            <a:spLocks noGrp="1"/>
          </p:cNvSpPr>
          <p:nvPr>
            <p:ph type="title"/>
          </p:nvPr>
        </p:nvSpPr>
        <p:spPr/>
        <p:txBody>
          <a:bodyPr/>
          <a:lstStyle/>
          <a:p>
            <a:r>
              <a:rPr lang="cs-CZ" dirty="0" smtClean="0">
                <a:solidFill>
                  <a:schemeClr val="tx2"/>
                </a:solidFill>
              </a:rPr>
              <a:t>Zneužití práva na informace</a:t>
            </a:r>
            <a:endParaRPr lang="cs-CZ" dirty="0">
              <a:solidFill>
                <a:schemeClr val="tx2"/>
              </a:solidFill>
            </a:endParaRPr>
          </a:p>
        </p:txBody>
      </p:sp>
      <p:sp>
        <p:nvSpPr>
          <p:cNvPr id="4" name="Zástupný symbol pro obsah 3"/>
          <p:cNvSpPr>
            <a:spLocks noGrp="1"/>
          </p:cNvSpPr>
          <p:nvPr>
            <p:ph idx="1"/>
          </p:nvPr>
        </p:nvSpPr>
        <p:spPr>
          <a:xfrm>
            <a:off x="114643" y="1678675"/>
            <a:ext cx="6116851" cy="4635628"/>
          </a:xfrm>
        </p:spPr>
        <p:txBody>
          <a:bodyPr>
            <a:normAutofit fontScale="77500" lnSpcReduction="20000"/>
          </a:bodyPr>
          <a:lstStyle/>
          <a:p>
            <a:pPr algn="just">
              <a:spcBef>
                <a:spcPts val="0"/>
              </a:spcBef>
            </a:pPr>
            <a:endParaRPr lang="cs-CZ" b="1" u="sng" dirty="0" smtClean="0">
              <a:solidFill>
                <a:srgbClr val="008276"/>
              </a:solidFill>
            </a:endParaRPr>
          </a:p>
          <a:p>
            <a:pPr algn="just">
              <a:spcBef>
                <a:spcPts val="0"/>
              </a:spcBef>
            </a:pPr>
            <a:r>
              <a:rPr lang="cs-CZ" b="1" u="sng" dirty="0" smtClean="0">
                <a:solidFill>
                  <a:srgbClr val="008276"/>
                </a:solidFill>
              </a:rPr>
              <a:t>Co není zneužitím práva: </a:t>
            </a:r>
          </a:p>
          <a:p>
            <a:pPr algn="just">
              <a:spcBef>
                <a:spcPts val="0"/>
              </a:spcBef>
            </a:pPr>
            <a:endParaRPr lang="cs-CZ" b="1" u="sng" dirty="0">
              <a:solidFill>
                <a:srgbClr val="008276"/>
              </a:solidFill>
            </a:endParaRP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a:t>Zastupitel obce, žádající obec o informace o její činnosti, je v postavení, při kterém plní úkoly či poslání dozoru veřejnosti. Při hodnocení charakteru jeho žádostí se nelze omezit na to, že jimi sleduje pouze uspokojení své „zvídavosti</a:t>
            </a:r>
            <a:r>
              <a:rPr lang="cs-CZ" dirty="0" smtClean="0"/>
              <a:t>“.</a:t>
            </a:r>
          </a:p>
          <a:p>
            <a:pPr marL="342900" indent="-342900" algn="just">
              <a:spcBef>
                <a:spcPts val="0"/>
              </a:spcBef>
              <a:buFont typeface="Wingdings" panose="05000000000000000000" pitchFamily="2" charset="2"/>
              <a:buChar char="q"/>
            </a:pPr>
            <a:endParaRPr lang="cs-CZ" dirty="0"/>
          </a:p>
          <a:p>
            <a:pPr marL="342900" indent="-342900" algn="just">
              <a:spcBef>
                <a:spcPts val="0"/>
              </a:spcBef>
              <a:buFont typeface="Wingdings" panose="05000000000000000000" pitchFamily="2" charset="2"/>
              <a:buChar char="q"/>
            </a:pPr>
            <a:r>
              <a:rPr lang="cs-CZ" dirty="0" smtClean="0"/>
              <a:t>Veřejnou diskusi o kvalitě konání obce, vyvolanou po poskytnutí informací zastupitelem obce v rámci </a:t>
            </a:r>
            <a:r>
              <a:rPr lang="cs-CZ" b="1" dirty="0" smtClean="0"/>
              <a:t>politické soutěže</a:t>
            </a:r>
            <a:r>
              <a:rPr lang="cs-CZ" dirty="0" smtClean="0"/>
              <a:t>, není možné považovat za </a:t>
            </a:r>
            <a:r>
              <a:rPr lang="cs-CZ" dirty="0" err="1" smtClean="0"/>
              <a:t>šikanózní</a:t>
            </a:r>
            <a:r>
              <a:rPr lang="cs-CZ" dirty="0" smtClean="0"/>
              <a:t> jednání, a tedy nemůže být samo o sobě důvodem pro odmítnutí žádosti o informace.</a:t>
            </a:r>
          </a:p>
          <a:p>
            <a:pPr algn="just">
              <a:spcBef>
                <a:spcPts val="0"/>
              </a:spcBef>
            </a:pPr>
            <a:endParaRPr lang="cs-CZ" dirty="0" smtClean="0"/>
          </a:p>
          <a:p>
            <a:pPr algn="just">
              <a:spcBef>
                <a:spcPts val="0"/>
              </a:spcBef>
            </a:pPr>
            <a:endParaRPr lang="cs-CZ" dirty="0"/>
          </a:p>
          <a:p>
            <a:pPr marL="342900" indent="-342900" algn="just">
              <a:spcBef>
                <a:spcPts val="0"/>
              </a:spcBef>
              <a:buFont typeface="Arial" panose="020B0604020202020204" pitchFamily="34" charset="0"/>
              <a:buChar char="•"/>
            </a:pPr>
            <a:r>
              <a:rPr lang="cs-CZ" sz="1900" b="1" dirty="0"/>
              <a:t>Judikatura</a:t>
            </a:r>
            <a:r>
              <a:rPr lang="cs-CZ" sz="1900" dirty="0" smtClean="0"/>
              <a:t>: čj. 62 A 213/2017-43 ze dne 3. 10. 2019, čj.  4 As 385/2019-55 ze dne 26. 2. 2020 </a:t>
            </a:r>
            <a:endParaRPr lang="cs-CZ" dirty="0" smtClean="0"/>
          </a:p>
          <a:p>
            <a:pPr algn="just">
              <a:spcBef>
                <a:spcPts val="0"/>
              </a:spcBef>
            </a:pPr>
            <a:r>
              <a:rPr lang="cs-CZ" dirty="0" smtClean="0"/>
              <a:t> </a:t>
            </a:r>
          </a:p>
          <a:p>
            <a:pPr marL="342900" indent="-342900" algn="just">
              <a:spcBef>
                <a:spcPts val="0"/>
              </a:spcBef>
              <a:buFont typeface="Wingdings" panose="05000000000000000000" pitchFamily="2" charset="2"/>
              <a:buChar char="q"/>
            </a:pPr>
            <a:endParaRPr lang="cs-CZ" dirty="0" smtClean="0"/>
          </a:p>
          <a:p>
            <a:pPr algn="just">
              <a:spcBef>
                <a:spcPts val="0"/>
              </a:spcBef>
            </a:pPr>
            <a:r>
              <a:rPr lang="cs-CZ" dirty="0" smtClean="0"/>
              <a:t> </a:t>
            </a: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75</a:t>
            </a:fld>
            <a:endParaRPr lang="cs-CZ"/>
          </a:p>
        </p:txBody>
      </p:sp>
      <p:sp>
        <p:nvSpPr>
          <p:cNvPr id="8" name="Zástupný symbol pro text 7"/>
          <p:cNvSpPr>
            <a:spLocks noGrp="1"/>
          </p:cNvSpPr>
          <p:nvPr>
            <p:ph type="body" sz="quarter" idx="15"/>
          </p:nvPr>
        </p:nvSpPr>
        <p:spPr>
          <a:xfrm>
            <a:off x="986828" y="6478589"/>
            <a:ext cx="5358013" cy="365125"/>
          </a:xfrm>
        </p:spPr>
        <p:txBody>
          <a:bodyPr/>
          <a:lstStyle/>
          <a:p>
            <a:r>
              <a:rPr lang="cs-CZ" dirty="0" smtClean="0"/>
              <a:t>KVOP 2023</a:t>
            </a:r>
            <a:endParaRPr lang="cs-CZ" dirty="0"/>
          </a:p>
          <a:p>
            <a:endParaRPr lang="cs-CZ" dirty="0"/>
          </a:p>
          <a:p>
            <a:endParaRPr lang="cs-CZ" dirty="0"/>
          </a:p>
        </p:txBody>
      </p:sp>
      <p:sp>
        <p:nvSpPr>
          <p:cNvPr id="9" name="Oválný bublinový popisek 8"/>
          <p:cNvSpPr/>
          <p:nvPr/>
        </p:nvSpPr>
        <p:spPr>
          <a:xfrm>
            <a:off x="4650123" y="1046284"/>
            <a:ext cx="1582615" cy="556495"/>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1262368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t>Zneužití práva na informace</a:t>
            </a:r>
            <a:endParaRPr lang="cs-CZ" dirty="0"/>
          </a:p>
        </p:txBody>
      </p:sp>
      <p:sp>
        <p:nvSpPr>
          <p:cNvPr id="8" name="Zástupný symbol pro obsah 7"/>
          <p:cNvSpPr>
            <a:spLocks noGrp="1"/>
          </p:cNvSpPr>
          <p:nvPr>
            <p:ph idx="1"/>
          </p:nvPr>
        </p:nvSpPr>
        <p:spPr>
          <a:xfrm>
            <a:off x="244444" y="1828801"/>
            <a:ext cx="8799968" cy="5029200"/>
          </a:xfrm>
        </p:spPr>
        <p:txBody>
          <a:bodyPr>
            <a:normAutofit/>
          </a:bodyPr>
          <a:lstStyle/>
          <a:p>
            <a:r>
              <a:rPr lang="cs-CZ" b="1" u="sng" dirty="0" smtClean="0">
                <a:solidFill>
                  <a:srgbClr val="008276"/>
                </a:solidFill>
              </a:rPr>
              <a:t>Co není zneužitím práva</a:t>
            </a:r>
            <a:r>
              <a:rPr lang="cs-CZ" dirty="0" smtClean="0">
                <a:solidFill>
                  <a:srgbClr val="008276"/>
                </a:solidFill>
              </a:rPr>
              <a:t>:</a:t>
            </a:r>
            <a:endParaRPr lang="cs-CZ" dirty="0">
              <a:solidFill>
                <a:srgbClr val="008276"/>
              </a:solidFill>
            </a:endParaRPr>
          </a:p>
          <a:p>
            <a:pPr marL="342900" indent="-342900">
              <a:buFont typeface="Wingdings" panose="05000000000000000000" pitchFamily="2" charset="2"/>
              <a:buChar char="q"/>
            </a:pPr>
            <a:r>
              <a:rPr lang="cs-CZ" dirty="0" smtClean="0"/>
              <a:t>Skutečnost</a:t>
            </a:r>
            <a:r>
              <a:rPr lang="cs-CZ" dirty="0"/>
              <a:t>, že žadatel o informace nesouhlasí s výsledky činnosti úřední osoby v jiné </a:t>
            </a:r>
            <a:r>
              <a:rPr lang="cs-CZ" dirty="0" smtClean="0"/>
              <a:t>věci, nezakládá </a:t>
            </a:r>
            <a:r>
              <a:rPr lang="cs-CZ" dirty="0"/>
              <a:t>důvod pro závěr o zneužití práva v případě, kdy žadatel žádá informace o </a:t>
            </a:r>
            <a:r>
              <a:rPr lang="cs-CZ" dirty="0" smtClean="0"/>
              <a:t>vzdělání takové </a:t>
            </a:r>
            <a:r>
              <a:rPr lang="cs-CZ" dirty="0"/>
              <a:t>úřední osoby a o její odborné </a:t>
            </a:r>
            <a:r>
              <a:rPr lang="cs-CZ" dirty="0" smtClean="0"/>
              <a:t>praxi. </a:t>
            </a:r>
          </a:p>
          <a:p>
            <a:endParaRPr lang="cs-CZ" dirty="0" smtClean="0"/>
          </a:p>
          <a:p>
            <a:pPr marL="342900" indent="-342900">
              <a:buFont typeface="Wingdings" panose="05000000000000000000" pitchFamily="2" charset="2"/>
              <a:buChar char="q"/>
            </a:pPr>
            <a:r>
              <a:rPr lang="cs-CZ" dirty="0" smtClean="0"/>
              <a:t>Pokud je </a:t>
            </a:r>
            <a:r>
              <a:rPr lang="cs-CZ" dirty="0"/>
              <a:t>motivací žadatele jeho názor o nekompetentnosti určité úřední osoby, což si </a:t>
            </a:r>
            <a:r>
              <a:rPr lang="cs-CZ" dirty="0" smtClean="0"/>
              <a:t>následně hodlá ověřit žádostí </a:t>
            </a:r>
            <a:r>
              <a:rPr lang="cs-CZ" dirty="0"/>
              <a:t>o informace</a:t>
            </a:r>
            <a:r>
              <a:rPr lang="cs-CZ" dirty="0" smtClean="0"/>
              <a:t>.</a:t>
            </a:r>
          </a:p>
          <a:p>
            <a:endParaRPr lang="cs-CZ" dirty="0" smtClean="0"/>
          </a:p>
          <a:p>
            <a:pPr marL="342900" indent="-342900">
              <a:buFont typeface="Arial" panose="020B0604020202020204" pitchFamily="34" charset="0"/>
              <a:buChar char="•"/>
            </a:pPr>
            <a:r>
              <a:rPr lang="cs-CZ" b="1" dirty="0" smtClean="0"/>
              <a:t>Judikatura</a:t>
            </a:r>
            <a:r>
              <a:rPr lang="cs-CZ" dirty="0" smtClean="0"/>
              <a:t>: čj. 10 As 345/2017-73 ze dne 20. 9. 2018, čj. 6 As 189/217-32 ze dne 10. 1. 2018  </a:t>
            </a:r>
            <a:endParaRPr lang="cs-CZ" dirty="0"/>
          </a:p>
          <a:p>
            <a:endParaRPr lang="cs-CZ" dirty="0" smtClean="0"/>
          </a:p>
          <a:p>
            <a:endParaRPr lang="cs-CZ" dirty="0"/>
          </a:p>
        </p:txBody>
      </p:sp>
      <p:sp>
        <p:nvSpPr>
          <p:cNvPr id="9" name="Zástupný symbol pro text 8"/>
          <p:cNvSpPr>
            <a:spLocks noGrp="1"/>
          </p:cNvSpPr>
          <p:nvPr>
            <p:ph type="body" sz="quarter" idx="15"/>
          </p:nvPr>
        </p:nvSpPr>
        <p:spPr>
          <a:xfrm>
            <a:off x="592436" y="6492875"/>
            <a:ext cx="5716191" cy="365125"/>
          </a:xfrm>
        </p:spPr>
        <p:txBody>
          <a:bodyPr/>
          <a:lstStyle/>
          <a:p>
            <a:r>
              <a:rPr lang="cs-CZ" dirty="0" smtClean="0"/>
              <a:t>KVOP 2023 </a:t>
            </a:r>
            <a:endParaRPr lang="cs-CZ" dirty="0">
              <a:solidFill>
                <a:srgbClr val="008276"/>
              </a:solidFill>
            </a:endParaRPr>
          </a:p>
        </p:txBody>
      </p:sp>
      <p:sp>
        <p:nvSpPr>
          <p:cNvPr id="5" name="Oválný bublinový popisek 4"/>
          <p:cNvSpPr/>
          <p:nvPr/>
        </p:nvSpPr>
        <p:spPr>
          <a:xfrm>
            <a:off x="4650123" y="861646"/>
            <a:ext cx="1582615" cy="967154"/>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31119615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t>Zneužití práva na informace</a:t>
            </a:r>
            <a:endParaRPr lang="cs-CZ" dirty="0"/>
          </a:p>
        </p:txBody>
      </p:sp>
      <p:sp>
        <p:nvSpPr>
          <p:cNvPr id="8" name="Zástupný symbol pro obsah 7"/>
          <p:cNvSpPr>
            <a:spLocks noGrp="1"/>
          </p:cNvSpPr>
          <p:nvPr>
            <p:ph idx="1"/>
          </p:nvPr>
        </p:nvSpPr>
        <p:spPr>
          <a:xfrm>
            <a:off x="244444" y="1828801"/>
            <a:ext cx="8799968" cy="5029200"/>
          </a:xfrm>
        </p:spPr>
        <p:txBody>
          <a:bodyPr>
            <a:normAutofit/>
          </a:bodyPr>
          <a:lstStyle/>
          <a:p>
            <a:endParaRPr lang="cs-CZ" b="1" u="sng" dirty="0" smtClean="0">
              <a:solidFill>
                <a:srgbClr val="008276"/>
              </a:solidFill>
            </a:endParaRPr>
          </a:p>
          <a:p>
            <a:r>
              <a:rPr lang="cs-CZ" b="1" u="sng" dirty="0" smtClean="0">
                <a:solidFill>
                  <a:srgbClr val="008276"/>
                </a:solidFill>
              </a:rPr>
              <a:t>Co není zneužitím práva</a:t>
            </a:r>
            <a:r>
              <a:rPr lang="cs-CZ" dirty="0" smtClean="0">
                <a:solidFill>
                  <a:srgbClr val="008276"/>
                </a:solidFill>
              </a:rPr>
              <a:t>:</a:t>
            </a:r>
            <a:endParaRPr lang="cs-CZ" dirty="0">
              <a:solidFill>
                <a:srgbClr val="008276"/>
              </a:solidFill>
            </a:endParaRPr>
          </a:p>
          <a:p>
            <a:pPr marL="342900" indent="-342900">
              <a:buFont typeface="Wingdings" panose="05000000000000000000" pitchFamily="2" charset="2"/>
              <a:buChar char="q"/>
            </a:pPr>
            <a:r>
              <a:rPr lang="cs-CZ" dirty="0" smtClean="0"/>
              <a:t>Vyžádání informací pro kvalifikační (vědecké) práce, není </a:t>
            </a:r>
            <a:r>
              <a:rPr lang="cs-CZ" dirty="0"/>
              <a:t>zneužitím práva na informace a důvodem pro neposkytnutí </a:t>
            </a:r>
            <a:r>
              <a:rPr lang="cs-CZ" dirty="0" smtClean="0"/>
              <a:t>požadovaných informací</a:t>
            </a:r>
            <a:r>
              <a:rPr lang="cs-CZ" dirty="0"/>
              <a:t>, pokud mají sloužit právě k tomuto </a:t>
            </a:r>
            <a:r>
              <a:rPr lang="cs-CZ" dirty="0" smtClean="0"/>
              <a:t>účelu</a:t>
            </a:r>
          </a:p>
          <a:p>
            <a:endParaRPr lang="cs-CZ" dirty="0" smtClean="0"/>
          </a:p>
          <a:p>
            <a:pPr marL="342900" indent="-342900">
              <a:buFont typeface="Arial" panose="020B0604020202020204" pitchFamily="34" charset="0"/>
              <a:buChar char="•"/>
            </a:pPr>
            <a:r>
              <a:rPr lang="cs-CZ" b="1" dirty="0" smtClean="0"/>
              <a:t>Judikatura</a:t>
            </a:r>
            <a:r>
              <a:rPr lang="cs-CZ" dirty="0" smtClean="0"/>
              <a:t>: Krajský soud v Praze, čj. 51 A 19/2019-39 ze dne 29. 4. 2020 </a:t>
            </a:r>
            <a:endParaRPr lang="cs-CZ" dirty="0"/>
          </a:p>
          <a:p>
            <a:endParaRPr lang="cs-CZ" dirty="0" smtClean="0"/>
          </a:p>
          <a:p>
            <a:endParaRPr lang="cs-CZ" dirty="0"/>
          </a:p>
        </p:txBody>
      </p:sp>
      <p:sp>
        <p:nvSpPr>
          <p:cNvPr id="9" name="Zástupný symbol pro text 8"/>
          <p:cNvSpPr>
            <a:spLocks noGrp="1"/>
          </p:cNvSpPr>
          <p:nvPr>
            <p:ph type="body" sz="quarter" idx="15"/>
          </p:nvPr>
        </p:nvSpPr>
        <p:spPr>
          <a:xfrm>
            <a:off x="592436" y="6492875"/>
            <a:ext cx="5716191" cy="365125"/>
          </a:xfrm>
        </p:spPr>
        <p:txBody>
          <a:bodyPr/>
          <a:lstStyle/>
          <a:p>
            <a:r>
              <a:rPr lang="cs-CZ" dirty="0" smtClean="0"/>
              <a:t>KVOP 2023 </a:t>
            </a:r>
            <a:endParaRPr lang="cs-CZ" dirty="0">
              <a:solidFill>
                <a:srgbClr val="008276"/>
              </a:solidFill>
            </a:endParaRPr>
          </a:p>
        </p:txBody>
      </p:sp>
      <p:sp>
        <p:nvSpPr>
          <p:cNvPr id="5" name="Oválný bublinový popisek 4"/>
          <p:cNvSpPr/>
          <p:nvPr/>
        </p:nvSpPr>
        <p:spPr>
          <a:xfrm>
            <a:off x="4650123" y="940776"/>
            <a:ext cx="1582615" cy="662003"/>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1123645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ástupný symbol pro text 10"/>
          <p:cNvSpPr>
            <a:spLocks noGrp="1"/>
          </p:cNvSpPr>
          <p:nvPr>
            <p:ph type="body" sz="quarter" idx="13"/>
          </p:nvPr>
        </p:nvSpPr>
        <p:spPr>
          <a:xfrm rot="20985231">
            <a:off x="6407623" y="1701770"/>
            <a:ext cx="2160000" cy="2160000"/>
          </a:xfrm>
        </p:spPr>
        <p:txBody>
          <a:bodyPr/>
          <a:lstStyle/>
          <a:p>
            <a:r>
              <a:rPr lang="cs-CZ" b="1" dirty="0" err="1" smtClean="0"/>
              <a:t>Sp</a:t>
            </a:r>
            <a:r>
              <a:rPr lang="cs-CZ" b="1" dirty="0" smtClean="0"/>
              <a:t>. zn.</a:t>
            </a:r>
          </a:p>
          <a:p>
            <a:r>
              <a:rPr lang="cs-CZ" b="1" dirty="0" smtClean="0">
                <a:solidFill>
                  <a:schemeClr val="tx2"/>
                </a:solidFill>
              </a:rPr>
              <a:t>5346/2012</a:t>
            </a:r>
            <a:endParaRPr lang="cs-CZ" b="1" dirty="0">
              <a:solidFill>
                <a:schemeClr val="tx2"/>
              </a:solidFill>
            </a:endParaRPr>
          </a:p>
        </p:txBody>
      </p:sp>
      <p:sp>
        <p:nvSpPr>
          <p:cNvPr id="7" name="Nadpis 6"/>
          <p:cNvSpPr>
            <a:spLocks noGrp="1"/>
          </p:cNvSpPr>
          <p:nvPr>
            <p:ph type="title"/>
          </p:nvPr>
        </p:nvSpPr>
        <p:spPr/>
        <p:txBody>
          <a:bodyPr/>
          <a:lstStyle/>
          <a:p>
            <a:r>
              <a:rPr lang="cs-CZ" dirty="0" smtClean="0">
                <a:solidFill>
                  <a:schemeClr val="tx2"/>
                </a:solidFill>
              </a:rPr>
              <a:t>Zneužití práva na informace</a:t>
            </a:r>
            <a:endParaRPr lang="cs-CZ" dirty="0">
              <a:solidFill>
                <a:schemeClr val="tx2"/>
              </a:solidFill>
            </a:endParaRPr>
          </a:p>
        </p:txBody>
      </p:sp>
      <p:sp>
        <p:nvSpPr>
          <p:cNvPr id="4" name="Zástupný symbol pro obsah 3"/>
          <p:cNvSpPr>
            <a:spLocks noGrp="1"/>
          </p:cNvSpPr>
          <p:nvPr>
            <p:ph idx="1"/>
          </p:nvPr>
        </p:nvSpPr>
        <p:spPr>
          <a:xfrm>
            <a:off x="114643" y="1678675"/>
            <a:ext cx="6116851" cy="4635628"/>
          </a:xfrm>
        </p:spPr>
        <p:txBody>
          <a:bodyPr>
            <a:normAutofit fontScale="85000" lnSpcReduction="10000"/>
          </a:bodyPr>
          <a:lstStyle/>
          <a:p>
            <a:pPr algn="just">
              <a:spcBef>
                <a:spcPts val="0"/>
              </a:spcBef>
            </a:pPr>
            <a:r>
              <a:rPr lang="cs-CZ" b="1" u="sng" dirty="0" smtClean="0">
                <a:solidFill>
                  <a:srgbClr val="008276"/>
                </a:solidFill>
              </a:rPr>
              <a:t>Řešení:</a:t>
            </a:r>
          </a:p>
          <a:p>
            <a:pPr marL="342900" indent="-342900" algn="just">
              <a:spcBef>
                <a:spcPts val="0"/>
              </a:spcBef>
              <a:buFont typeface="Wingdings" panose="05000000000000000000" pitchFamily="2" charset="2"/>
              <a:buChar char="q"/>
            </a:pPr>
            <a:endParaRPr lang="cs-CZ" dirty="0" smtClean="0">
              <a:solidFill>
                <a:srgbClr val="008276"/>
              </a:solidFill>
            </a:endParaRPr>
          </a:p>
          <a:p>
            <a:pPr marL="342900" indent="-342900" algn="just">
              <a:spcBef>
                <a:spcPts val="0"/>
              </a:spcBef>
              <a:buFont typeface="Wingdings" panose="05000000000000000000" pitchFamily="2" charset="2"/>
              <a:buChar char="q"/>
            </a:pPr>
            <a:r>
              <a:rPr lang="cs-CZ" dirty="0" smtClean="0"/>
              <a:t>Rozhodnutí o odmítnutí informace dle § 15 </a:t>
            </a:r>
            <a:r>
              <a:rPr lang="cs-CZ" dirty="0" err="1" smtClean="0"/>
              <a:t>InfZ</a:t>
            </a:r>
            <a:r>
              <a:rPr lang="cs-CZ" dirty="0" smtClean="0"/>
              <a:t> s řádným odůvodněním zneužití práva na informace.</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Žádost nelze bez dalšího založit, vyřídit neformálním dopisem či vnitřním rozhodnutím – nereagovat.</a:t>
            </a:r>
          </a:p>
          <a:p>
            <a:pPr algn="just">
              <a:spcBef>
                <a:spcPts val="0"/>
              </a:spcBef>
            </a:pPr>
            <a:endParaRPr lang="cs-CZ" dirty="0"/>
          </a:p>
          <a:p>
            <a:pPr marL="342900" indent="-342900" algn="just">
              <a:spcBef>
                <a:spcPts val="0"/>
              </a:spcBef>
              <a:buFont typeface="Wingdings" panose="05000000000000000000" pitchFamily="2" charset="2"/>
              <a:buChar char="q"/>
            </a:pPr>
            <a:r>
              <a:rPr lang="cs-CZ" dirty="0" smtClean="0"/>
              <a:t>Žádost je třeba vyřídit některým za zákonem předvídaných způsobů. </a:t>
            </a:r>
          </a:p>
          <a:p>
            <a:pPr algn="just">
              <a:spcBef>
                <a:spcPts val="0"/>
              </a:spcBef>
            </a:pPr>
            <a:endParaRPr lang="cs-CZ" dirty="0"/>
          </a:p>
          <a:p>
            <a:pPr marL="342900" indent="-342900" algn="just">
              <a:spcBef>
                <a:spcPts val="0"/>
              </a:spcBef>
              <a:buFont typeface="Wingdings" panose="05000000000000000000" pitchFamily="2" charset="2"/>
              <a:buChar char="q"/>
            </a:pPr>
            <a:r>
              <a:rPr lang="cs-CZ" dirty="0" smtClean="0"/>
              <a:t>Odmítáme-li rozhodnutím z důvodu zneužití, nezkoumáme zda lze informaci poskytnout či nikoli.   </a:t>
            </a:r>
          </a:p>
          <a:p>
            <a:pPr algn="just">
              <a:spcBef>
                <a:spcPts val="0"/>
              </a:spcBef>
            </a:pPr>
            <a:endParaRPr lang="cs-CZ" dirty="0" smtClean="0"/>
          </a:p>
          <a:p>
            <a:pPr marL="342900" indent="-342900" algn="just">
              <a:spcBef>
                <a:spcPts val="0"/>
              </a:spcBef>
              <a:buFont typeface="Arial" panose="020B0604020202020204" pitchFamily="34" charset="0"/>
              <a:buChar char="•"/>
            </a:pPr>
            <a:r>
              <a:rPr lang="cs-CZ" sz="1900" b="1" dirty="0"/>
              <a:t>Judikatura</a:t>
            </a:r>
            <a:r>
              <a:rPr lang="cs-CZ" sz="1900" dirty="0"/>
              <a:t>: </a:t>
            </a:r>
            <a:r>
              <a:rPr lang="cs-CZ" sz="1900" dirty="0" smtClean="0"/>
              <a:t>čj. 6 As 68/2014ze dne 25. 6. 2004</a:t>
            </a:r>
          </a:p>
          <a:p>
            <a:pPr algn="just">
              <a:spcBef>
                <a:spcPts val="0"/>
              </a:spcBef>
            </a:pPr>
            <a:r>
              <a:rPr lang="cs-CZ" dirty="0" smtClean="0"/>
              <a:t> </a:t>
            </a:r>
          </a:p>
          <a:p>
            <a:pPr marL="342900" indent="-342900" algn="just">
              <a:spcBef>
                <a:spcPts val="0"/>
              </a:spcBef>
              <a:buFont typeface="Wingdings" panose="05000000000000000000" pitchFamily="2" charset="2"/>
              <a:buChar char="q"/>
            </a:pPr>
            <a:endParaRPr lang="cs-CZ" dirty="0" smtClean="0"/>
          </a:p>
          <a:p>
            <a:pPr algn="just">
              <a:spcBef>
                <a:spcPts val="0"/>
              </a:spcBef>
            </a:pPr>
            <a:r>
              <a:rPr lang="cs-CZ" dirty="0" smtClean="0"/>
              <a:t> </a:t>
            </a:r>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78</a:t>
            </a:fld>
            <a:endParaRPr lang="cs-CZ"/>
          </a:p>
        </p:txBody>
      </p:sp>
      <p:sp>
        <p:nvSpPr>
          <p:cNvPr id="8" name="Zástupný symbol pro text 7"/>
          <p:cNvSpPr>
            <a:spLocks noGrp="1"/>
          </p:cNvSpPr>
          <p:nvPr>
            <p:ph type="body" sz="quarter" idx="15"/>
          </p:nvPr>
        </p:nvSpPr>
        <p:spPr>
          <a:xfrm>
            <a:off x="986828" y="6478589"/>
            <a:ext cx="5358013" cy="365125"/>
          </a:xfrm>
        </p:spPr>
        <p:txBody>
          <a:bodyPr/>
          <a:lstStyle/>
          <a:p>
            <a:r>
              <a:rPr lang="cs-CZ" dirty="0" smtClean="0"/>
              <a:t>KVOP 2023</a:t>
            </a:r>
            <a:endParaRPr lang="cs-CZ" dirty="0"/>
          </a:p>
          <a:p>
            <a:endParaRPr lang="cs-CZ" dirty="0"/>
          </a:p>
          <a:p>
            <a:endParaRPr lang="cs-CZ" dirty="0"/>
          </a:p>
        </p:txBody>
      </p:sp>
      <p:sp>
        <p:nvSpPr>
          <p:cNvPr id="9" name="Oválný bublinový popisek 8"/>
          <p:cNvSpPr/>
          <p:nvPr/>
        </p:nvSpPr>
        <p:spPr>
          <a:xfrm>
            <a:off x="4650123" y="958362"/>
            <a:ext cx="1582615" cy="644418"/>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4101921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Zneužití práva na informace</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79</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fontScale="92500" lnSpcReduction="20000"/>
          </a:bodyPr>
          <a:lstStyle/>
          <a:p>
            <a:pPr algn="just">
              <a:spcBef>
                <a:spcPts val="0"/>
              </a:spcBef>
            </a:pPr>
            <a:endParaRPr lang="cs-CZ" dirty="0" smtClean="0"/>
          </a:p>
          <a:p>
            <a:pPr algn="just">
              <a:spcBef>
                <a:spcPts val="0"/>
              </a:spcBef>
            </a:pPr>
            <a:r>
              <a:rPr lang="cs-CZ" dirty="0" smtClean="0"/>
              <a:t>	(1) Povinný </a:t>
            </a:r>
            <a:r>
              <a:rPr lang="cs-CZ" dirty="0"/>
              <a:t>subjekt může </a:t>
            </a:r>
            <a:r>
              <a:rPr lang="cs-CZ" dirty="0">
                <a:solidFill>
                  <a:srgbClr val="FF0000"/>
                </a:solidFill>
              </a:rPr>
              <a:t>odmítnout žádost </a:t>
            </a:r>
            <a:r>
              <a:rPr lang="cs-CZ" dirty="0"/>
              <a:t>nebo její část </a:t>
            </a:r>
            <a:r>
              <a:rPr lang="cs-CZ" dirty="0">
                <a:solidFill>
                  <a:srgbClr val="FF0000"/>
                </a:solidFill>
              </a:rPr>
              <a:t>do sedmi dnů </a:t>
            </a:r>
            <a:r>
              <a:rPr lang="cs-CZ" dirty="0"/>
              <a:t>ode dne jejího přijetí, pokud lze ve vztahu k ní </a:t>
            </a:r>
            <a:r>
              <a:rPr lang="cs-CZ" dirty="0">
                <a:solidFill>
                  <a:srgbClr val="FF0000"/>
                </a:solidFill>
              </a:rPr>
              <a:t>dovodit, že cílem žadatele </a:t>
            </a:r>
            <a:r>
              <a:rPr lang="cs-CZ" dirty="0"/>
              <a:t>je způsobit</a:t>
            </a:r>
          </a:p>
          <a:p>
            <a:pPr algn="just">
              <a:spcBef>
                <a:spcPts val="0"/>
              </a:spcBef>
            </a:pPr>
            <a:r>
              <a:rPr lang="cs-CZ" dirty="0"/>
              <a:t> </a:t>
            </a:r>
          </a:p>
          <a:p>
            <a:pPr algn="just">
              <a:spcBef>
                <a:spcPts val="0"/>
              </a:spcBef>
            </a:pPr>
            <a:r>
              <a:rPr lang="cs-CZ" dirty="0"/>
              <a:t>a) </a:t>
            </a:r>
            <a:r>
              <a:rPr lang="cs-CZ" dirty="0">
                <a:solidFill>
                  <a:srgbClr val="FF0000"/>
                </a:solidFill>
              </a:rPr>
              <a:t>nátlak</a:t>
            </a:r>
            <a:r>
              <a:rPr lang="cs-CZ" dirty="0"/>
              <a:t> na fyzickou osobu, jíž se týkají požadované informace, pokud nejde o informace podle § 8a odst. 2, nebo</a:t>
            </a:r>
          </a:p>
          <a:p>
            <a:pPr algn="just">
              <a:spcBef>
                <a:spcPts val="0"/>
              </a:spcBef>
            </a:pPr>
            <a:r>
              <a:rPr lang="cs-CZ" dirty="0"/>
              <a:t> </a:t>
            </a:r>
          </a:p>
          <a:p>
            <a:pPr algn="just">
              <a:spcBef>
                <a:spcPts val="0"/>
              </a:spcBef>
            </a:pPr>
            <a:r>
              <a:rPr lang="cs-CZ" dirty="0"/>
              <a:t>b) nepřiměřenou </a:t>
            </a:r>
            <a:r>
              <a:rPr lang="cs-CZ" dirty="0">
                <a:solidFill>
                  <a:srgbClr val="FF0000"/>
                </a:solidFill>
              </a:rPr>
              <a:t>zátěž povinného subjektu</a:t>
            </a:r>
            <a:r>
              <a:rPr lang="cs-CZ" dirty="0"/>
              <a:t>; za způsobení nepřiměřené zátěže se považuje také podávání </a:t>
            </a:r>
            <a:r>
              <a:rPr lang="cs-CZ" dirty="0">
                <a:solidFill>
                  <a:srgbClr val="FF0000"/>
                </a:solidFill>
              </a:rPr>
              <a:t>žádostí</a:t>
            </a:r>
            <a:r>
              <a:rPr lang="cs-CZ" dirty="0"/>
              <a:t> o informace </a:t>
            </a:r>
            <a:r>
              <a:rPr lang="cs-CZ" dirty="0">
                <a:solidFill>
                  <a:srgbClr val="FF0000"/>
                </a:solidFill>
              </a:rPr>
              <a:t>u většího počtu </a:t>
            </a:r>
            <a:r>
              <a:rPr lang="cs-CZ" dirty="0"/>
              <a:t>povinných </a:t>
            </a:r>
            <a:r>
              <a:rPr lang="cs-CZ" dirty="0">
                <a:solidFill>
                  <a:srgbClr val="FF0000"/>
                </a:solidFill>
              </a:rPr>
              <a:t>subjektů</a:t>
            </a:r>
            <a:r>
              <a:rPr lang="cs-CZ" dirty="0"/>
              <a:t> </a:t>
            </a:r>
            <a:r>
              <a:rPr lang="cs-CZ" dirty="0">
                <a:solidFill>
                  <a:srgbClr val="FF0000"/>
                </a:solidFill>
              </a:rPr>
              <a:t>bez</a:t>
            </a:r>
            <a:r>
              <a:rPr lang="cs-CZ" dirty="0"/>
              <a:t> zjevné </a:t>
            </a:r>
            <a:r>
              <a:rPr lang="cs-CZ" dirty="0">
                <a:solidFill>
                  <a:srgbClr val="FF0000"/>
                </a:solidFill>
              </a:rPr>
              <a:t>obsahové souvislosti požadovaných </a:t>
            </a:r>
            <a:r>
              <a:rPr lang="cs-CZ" dirty="0" smtClean="0">
                <a:solidFill>
                  <a:srgbClr val="FF0000"/>
                </a:solidFill>
              </a:rPr>
              <a:t>informací</a:t>
            </a:r>
            <a:r>
              <a:rPr lang="cs-CZ" dirty="0" smtClean="0"/>
              <a:t>, a </a:t>
            </a:r>
            <a:r>
              <a:rPr lang="cs-CZ" dirty="0"/>
              <a:t>to zpravidla v reakci na předcházející postup povinného subjektu vůči žadateli nebo na vztah s fyzickou osobou uvedenou v písmenu a).</a:t>
            </a:r>
          </a:p>
          <a:p>
            <a:pPr algn="just">
              <a:spcBef>
                <a:spcPts val="0"/>
              </a:spcBef>
            </a:pPr>
            <a:r>
              <a:rPr lang="cs-CZ" dirty="0"/>
              <a:t> </a:t>
            </a:r>
          </a:p>
          <a:p>
            <a:pPr algn="just">
              <a:spcBef>
                <a:spcPts val="0"/>
              </a:spcBef>
            </a:pPr>
            <a:r>
              <a:rPr lang="cs-CZ" dirty="0" smtClean="0"/>
              <a:t>	(2) Rozsah </a:t>
            </a:r>
            <a:r>
              <a:rPr lang="cs-CZ" dirty="0"/>
              <a:t>požadovaných informací nebo počet podaných žádostí není bez dalšího důvodem pro odmítnutí žádosti podle odstavce 1.</a:t>
            </a:r>
            <a:endParaRPr lang="cs-CZ" dirty="0" smtClean="0"/>
          </a:p>
        </p:txBody>
      </p:sp>
      <p:sp>
        <p:nvSpPr>
          <p:cNvPr id="6" name="Oválný bublinový popisek 5"/>
          <p:cNvSpPr/>
          <p:nvPr/>
        </p:nvSpPr>
        <p:spPr>
          <a:xfrm>
            <a:off x="4650123" y="879230"/>
            <a:ext cx="1582615" cy="861647"/>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32440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3"/>
          </p:nvPr>
        </p:nvSpPr>
        <p:spPr>
          <a:xfrm rot="20954007">
            <a:off x="6407623" y="1701770"/>
            <a:ext cx="2160000" cy="2160000"/>
          </a:xfrm>
        </p:spPr>
        <p:txBody>
          <a:bodyPr/>
          <a:lstStyle/>
          <a:p>
            <a:r>
              <a:rPr lang="cs-CZ" sz="2400" b="1" dirty="0" err="1"/>
              <a:t>Sp</a:t>
            </a:r>
            <a:r>
              <a:rPr lang="cs-CZ" sz="2400" b="1" dirty="0"/>
              <a:t>. zn. </a:t>
            </a:r>
            <a:r>
              <a:rPr lang="cs-CZ" sz="2400" b="1" dirty="0" smtClean="0"/>
              <a:t>3208/2015 3991/2015</a:t>
            </a:r>
            <a:endParaRPr lang="cs-CZ" sz="2400" b="1" dirty="0"/>
          </a:p>
          <a:p>
            <a:endParaRPr lang="cs-CZ" b="1" dirty="0"/>
          </a:p>
        </p:txBody>
      </p:sp>
      <p:sp>
        <p:nvSpPr>
          <p:cNvPr id="2" name="Nadpis 1"/>
          <p:cNvSpPr>
            <a:spLocks noGrp="1"/>
          </p:cNvSpPr>
          <p:nvPr>
            <p:ph type="title"/>
          </p:nvPr>
        </p:nvSpPr>
        <p:spPr/>
        <p:txBody>
          <a:bodyPr/>
          <a:lstStyle/>
          <a:p>
            <a:r>
              <a:rPr lang="cs-CZ" dirty="0" smtClean="0"/>
              <a:t>Procesní komfort </a:t>
            </a:r>
            <a:r>
              <a:rPr lang="cs-CZ" dirty="0" err="1" smtClean="0"/>
              <a:t>Infz</a:t>
            </a:r>
            <a:endParaRPr lang="cs-CZ" dirty="0"/>
          </a:p>
        </p:txBody>
      </p:sp>
      <p:sp>
        <p:nvSpPr>
          <p:cNvPr id="6" name="Zástupný symbol pro obsah 5"/>
          <p:cNvSpPr>
            <a:spLocks noGrp="1"/>
          </p:cNvSpPr>
          <p:nvPr>
            <p:ph idx="1"/>
          </p:nvPr>
        </p:nvSpPr>
        <p:spPr>
          <a:xfrm>
            <a:off x="151076" y="1678675"/>
            <a:ext cx="6092776" cy="3060301"/>
          </a:xfrm>
        </p:spPr>
        <p:txBody>
          <a:bodyPr>
            <a:normAutofit fontScale="77500" lnSpcReduction="20000"/>
          </a:bodyPr>
          <a:lstStyle/>
          <a:p>
            <a:pPr algn="just">
              <a:spcBef>
                <a:spcPts val="0"/>
              </a:spcBef>
            </a:pPr>
            <a:r>
              <a:rPr lang="cs-CZ" dirty="0" smtClean="0"/>
              <a:t>Zákon o obcích přiznává právo na informace, proces jejich poskytování neupravuje</a:t>
            </a:r>
          </a:p>
          <a:p>
            <a:pPr marL="342900" indent="-342900" algn="just">
              <a:spcBef>
                <a:spcPts val="0"/>
              </a:spcBef>
              <a:buFont typeface="Wingdings" panose="05000000000000000000" pitchFamily="2" charset="2"/>
              <a:buChar char="q"/>
            </a:pPr>
            <a:endParaRPr lang="cs-CZ" dirty="0" smtClean="0"/>
          </a:p>
          <a:p>
            <a:pPr marL="342900" indent="-342900" algn="just">
              <a:spcBef>
                <a:spcPts val="0"/>
              </a:spcBef>
              <a:buFont typeface="Wingdings" panose="05000000000000000000" pitchFamily="2" charset="2"/>
              <a:buChar char="q"/>
            </a:pPr>
            <a:r>
              <a:rPr lang="cs-CZ" dirty="0" smtClean="0"/>
              <a:t>Zákon </a:t>
            </a:r>
            <a:r>
              <a:rPr lang="cs-CZ" dirty="0"/>
              <a:t>o obcích není „zvláštním předpisem" </a:t>
            </a:r>
            <a:r>
              <a:rPr lang="cs-CZ" dirty="0" smtClean="0"/>
              <a:t>způsobilým </a:t>
            </a:r>
            <a:r>
              <a:rPr lang="cs-CZ" dirty="0"/>
              <a:t>vyloučit jeho aplikaci, proto při poskytování informací dle zákona o obcích musí být aplikován </a:t>
            </a:r>
            <a:r>
              <a:rPr lang="cs-CZ" dirty="0" err="1"/>
              <a:t>InfZ</a:t>
            </a:r>
            <a:r>
              <a:rPr lang="cs-CZ" dirty="0"/>
              <a:t> jako obecný procesní nástroj pro poskytování informací.</a:t>
            </a:r>
          </a:p>
          <a:p>
            <a:pPr algn="just">
              <a:lnSpc>
                <a:spcPct val="100000"/>
              </a:lnSpc>
              <a:spcBef>
                <a:spcPts val="0"/>
              </a:spcBef>
            </a:pPr>
            <a:endParaRPr lang="cs-CZ" dirty="0"/>
          </a:p>
          <a:p>
            <a:pPr marL="342900" indent="-342900" algn="just">
              <a:spcBef>
                <a:spcPts val="0"/>
              </a:spcBef>
              <a:buFont typeface="Wingdings" panose="05000000000000000000" pitchFamily="2" charset="2"/>
              <a:buChar char="q"/>
            </a:pPr>
            <a:r>
              <a:rPr lang="cs-CZ" dirty="0"/>
              <a:t>Nesouhlasí-li žadatel s tím, jak mu </a:t>
            </a:r>
            <a:r>
              <a:rPr lang="cs-CZ" dirty="0" smtClean="0"/>
              <a:t>obec informace</a:t>
            </a:r>
            <a:r>
              <a:rPr lang="cs-CZ" dirty="0"/>
              <a:t>, o něž žádal dle ustanovení § 16 odst. 2 zákona o obcích, </a:t>
            </a:r>
            <a:r>
              <a:rPr lang="cs-CZ" dirty="0" smtClean="0"/>
              <a:t>poskytla, </a:t>
            </a:r>
            <a:r>
              <a:rPr lang="cs-CZ" dirty="0"/>
              <a:t>je s ohledem na § 2 odst. 3 </a:t>
            </a:r>
            <a:r>
              <a:rPr lang="cs-CZ" dirty="0" err="1"/>
              <a:t>InfZ</a:t>
            </a:r>
            <a:r>
              <a:rPr lang="cs-CZ" dirty="0"/>
              <a:t> nezbytné aplikovat pro proces rozhodování o nesouhlasných podáních žadatelů o informace </a:t>
            </a:r>
            <a:r>
              <a:rPr lang="cs-CZ" dirty="0" err="1"/>
              <a:t>InfZ</a:t>
            </a:r>
            <a:r>
              <a:rPr lang="cs-CZ" dirty="0"/>
              <a:t>. </a:t>
            </a:r>
          </a:p>
          <a:p>
            <a:pPr marL="342900" indent="-342900" algn="just">
              <a:spcBef>
                <a:spcPts val="0"/>
              </a:spcBef>
              <a:buFont typeface="Wingdings" panose="05000000000000000000" pitchFamily="2" charset="2"/>
              <a:buChar char="q"/>
            </a:pPr>
            <a:endParaRPr lang="cs-CZ" dirty="0"/>
          </a:p>
          <a:p>
            <a:endParaRPr lang="cs-CZ" dirty="0"/>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8</a:t>
            </a:fld>
            <a:endParaRPr lang="cs-CZ"/>
          </a:p>
        </p:txBody>
      </p:sp>
      <p:sp>
        <p:nvSpPr>
          <p:cNvPr id="5" name="Zástupný symbol pro text 4"/>
          <p:cNvSpPr>
            <a:spLocks noGrp="1"/>
          </p:cNvSpPr>
          <p:nvPr>
            <p:ph type="body" sz="quarter" idx="14"/>
          </p:nvPr>
        </p:nvSpPr>
        <p:spPr>
          <a:xfrm>
            <a:off x="382159" y="4898623"/>
            <a:ext cx="7945393" cy="1199172"/>
          </a:xfrm>
        </p:spPr>
        <p:txBody>
          <a:bodyPr>
            <a:normAutofit/>
          </a:bodyPr>
          <a:lstStyle/>
          <a:p>
            <a:pPr marL="0" indent="0">
              <a:buNone/>
            </a:pPr>
            <a:r>
              <a:rPr lang="cs-CZ" sz="1800" b="1" dirty="0"/>
              <a:t>Privilegovaným žadatelům nemůže být upírán procesní </a:t>
            </a:r>
            <a:r>
              <a:rPr lang="cs-CZ" sz="1800" b="1" dirty="0" smtClean="0"/>
              <a:t>komfort </a:t>
            </a:r>
            <a:r>
              <a:rPr lang="cs-CZ" sz="1800" b="1" dirty="0" err="1" smtClean="0"/>
              <a:t>InfZ</a:t>
            </a:r>
            <a:r>
              <a:rPr lang="cs-CZ" sz="1800" b="1" dirty="0" smtClean="0"/>
              <a:t>. </a:t>
            </a:r>
          </a:p>
          <a:p>
            <a:pPr>
              <a:buFont typeface="Wingdings" panose="05000000000000000000" pitchFamily="2" charset="2"/>
              <a:buChar char="Ø"/>
            </a:pPr>
            <a:r>
              <a:rPr lang="cs-CZ" sz="1800" dirty="0" smtClean="0"/>
              <a:t>Stanovisko </a:t>
            </a:r>
            <a:r>
              <a:rPr lang="cs-CZ" sz="1800" dirty="0"/>
              <a:t>odboru veřejné správy, dozoru a kontroly Ministerstva vnitra č. 1/2016 </a:t>
            </a:r>
          </a:p>
          <a:p>
            <a:pPr marL="0" indent="0">
              <a:buNone/>
            </a:pPr>
            <a:r>
              <a:rPr lang="cs-CZ" dirty="0" smtClean="0"/>
              <a:t>- </a:t>
            </a:r>
            <a:r>
              <a:rPr lang="cs-CZ" sz="1700" dirty="0" smtClean="0"/>
              <a:t>úhrada jen výjimečně, ne za mimořádně rozsáhlé vyhledávání</a:t>
            </a:r>
            <a:endParaRPr lang="cs-CZ" sz="1700" dirty="0"/>
          </a:p>
        </p:txBody>
      </p:sp>
      <p:sp>
        <p:nvSpPr>
          <p:cNvPr id="7" name="Zástupný symbol pro text 6"/>
          <p:cNvSpPr>
            <a:spLocks noGrp="1"/>
          </p:cNvSpPr>
          <p:nvPr>
            <p:ph type="body" sz="quarter" idx="15"/>
          </p:nvPr>
        </p:nvSpPr>
        <p:spPr/>
        <p:txBody>
          <a:bodyPr/>
          <a:lstStyle/>
          <a:p>
            <a:r>
              <a:rPr lang="cs-CZ" dirty="0" smtClean="0"/>
              <a:t>KVOP 2023</a:t>
            </a:r>
            <a:endParaRPr lang="cs-CZ" dirty="0"/>
          </a:p>
          <a:p>
            <a:endParaRPr lang="cs-CZ" dirty="0"/>
          </a:p>
        </p:txBody>
      </p:sp>
      <p:sp>
        <p:nvSpPr>
          <p:cNvPr id="8" name="Zástupný symbol pro text 7"/>
          <p:cNvSpPr>
            <a:spLocks noGrp="1"/>
          </p:cNvSpPr>
          <p:nvPr>
            <p:ph type="body" sz="quarter" idx="16"/>
          </p:nvPr>
        </p:nvSpPr>
        <p:spPr/>
        <p:txBody>
          <a:bodyPr>
            <a:normAutofit fontScale="92500" lnSpcReduction="20000"/>
          </a:bodyPr>
          <a:lstStyle/>
          <a:p>
            <a:r>
              <a:rPr lang="cs-CZ" dirty="0"/>
              <a:t>opravné prostředky</a:t>
            </a:r>
          </a:p>
          <a:p>
            <a:endParaRPr lang="cs-CZ" dirty="0"/>
          </a:p>
        </p:txBody>
      </p:sp>
    </p:spTree>
    <p:extLst>
      <p:ext uri="{BB962C8B-B14F-4D97-AF65-F5344CB8AC3E}">
        <p14:creationId xmlns:p14="http://schemas.microsoft.com/office/powerpoint/2010/main" val="18078674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marL="87313"/>
            <a:r>
              <a:rPr lang="cs-CZ" dirty="0" smtClean="0">
                <a:solidFill>
                  <a:schemeClr val="tx2"/>
                </a:solidFill>
              </a:rPr>
              <a:t>Zneužití práva na informace</a:t>
            </a:r>
            <a:endParaRPr lang="cs-CZ" dirty="0">
              <a:solidFill>
                <a:schemeClr val="tx2"/>
              </a:solidFill>
            </a:endParaRPr>
          </a:p>
        </p:txBody>
      </p:sp>
      <p:sp>
        <p:nvSpPr>
          <p:cNvPr id="3" name="Zástupný symbol pro číslo snímku 2"/>
          <p:cNvSpPr>
            <a:spLocks noGrp="1"/>
          </p:cNvSpPr>
          <p:nvPr>
            <p:ph type="sldNum" sz="quarter" idx="12"/>
          </p:nvPr>
        </p:nvSpPr>
        <p:spPr/>
        <p:txBody>
          <a:bodyPr/>
          <a:lstStyle/>
          <a:p>
            <a:fld id="{D83BD07D-5885-48DF-B570-0C7EF7FA7CBC}" type="slidenum">
              <a:rPr lang="cs-CZ" smtClean="0"/>
              <a:pPr/>
              <a:t>80</a:t>
            </a:fld>
            <a:endParaRPr lang="cs-CZ"/>
          </a:p>
        </p:txBody>
      </p:sp>
      <p:sp>
        <p:nvSpPr>
          <p:cNvPr id="9" name="Zástupný symbol pro text 8"/>
          <p:cNvSpPr>
            <a:spLocks noGrp="1"/>
          </p:cNvSpPr>
          <p:nvPr>
            <p:ph type="body" sz="quarter" idx="15"/>
          </p:nvPr>
        </p:nvSpPr>
        <p:spPr>
          <a:xfrm>
            <a:off x="520009" y="6492875"/>
            <a:ext cx="5716191" cy="365125"/>
          </a:xfrm>
        </p:spPr>
        <p:txBody>
          <a:bodyPr/>
          <a:lstStyle/>
          <a:p>
            <a:r>
              <a:rPr lang="cs-CZ" dirty="0" smtClean="0"/>
              <a:t>KVOP 2023</a:t>
            </a:r>
            <a:endParaRPr lang="cs-CZ" dirty="0"/>
          </a:p>
          <a:p>
            <a:endParaRPr lang="cs-CZ" dirty="0"/>
          </a:p>
        </p:txBody>
      </p:sp>
      <p:sp>
        <p:nvSpPr>
          <p:cNvPr id="4" name="Zástupný symbol pro obsah 3"/>
          <p:cNvSpPr>
            <a:spLocks noGrp="1"/>
          </p:cNvSpPr>
          <p:nvPr>
            <p:ph idx="1"/>
          </p:nvPr>
        </p:nvSpPr>
        <p:spPr>
          <a:xfrm>
            <a:off x="294200" y="1805897"/>
            <a:ext cx="8673954" cy="4439706"/>
          </a:xfrm>
        </p:spPr>
        <p:txBody>
          <a:bodyPr>
            <a:normAutofit/>
          </a:bodyPr>
          <a:lstStyle/>
          <a:p>
            <a:pPr algn="just">
              <a:spcBef>
                <a:spcPts val="0"/>
              </a:spcBef>
            </a:pPr>
            <a:r>
              <a:rPr lang="cs-CZ" dirty="0" smtClean="0"/>
              <a:t>Nejedná </a:t>
            </a:r>
            <a:r>
              <a:rPr lang="cs-CZ" dirty="0"/>
              <a:t>se o taxativní </a:t>
            </a:r>
            <a:r>
              <a:rPr lang="cs-CZ" dirty="0" smtClean="0"/>
              <a:t>výčet!</a:t>
            </a:r>
          </a:p>
          <a:p>
            <a:pPr algn="just">
              <a:spcBef>
                <a:spcPts val="0"/>
              </a:spcBef>
            </a:pPr>
            <a:endParaRPr lang="cs-CZ" dirty="0"/>
          </a:p>
          <a:p>
            <a:pPr algn="just">
              <a:spcBef>
                <a:spcPts val="0"/>
              </a:spcBef>
            </a:pPr>
            <a:r>
              <a:rPr lang="cs-CZ" dirty="0" smtClean="0"/>
              <a:t>Stále platí</a:t>
            </a: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smtClean="0"/>
              <a:t>posuzovat každou situaci individuálně</a:t>
            </a: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smtClean="0"/>
              <a:t>řádně odůvodnit</a:t>
            </a:r>
          </a:p>
          <a:p>
            <a:pPr algn="just">
              <a:spcBef>
                <a:spcPts val="0"/>
              </a:spcBef>
            </a:pPr>
            <a:endParaRPr lang="cs-CZ" dirty="0" smtClean="0"/>
          </a:p>
          <a:p>
            <a:pPr marL="342900" indent="-342900" algn="just">
              <a:spcBef>
                <a:spcPts val="0"/>
              </a:spcBef>
              <a:buFont typeface="Wingdings" panose="05000000000000000000" pitchFamily="2" charset="2"/>
              <a:buChar char="q"/>
            </a:pPr>
            <a:r>
              <a:rPr lang="cs-CZ" dirty="0" smtClean="0"/>
              <a:t>odmítat rozhodnutím dle § 15, nikoliv konkludentně </a:t>
            </a:r>
          </a:p>
          <a:p>
            <a:pPr algn="just">
              <a:spcBef>
                <a:spcPts val="0"/>
              </a:spcBef>
            </a:pPr>
            <a:endParaRPr lang="cs-CZ" dirty="0" smtClean="0"/>
          </a:p>
        </p:txBody>
      </p:sp>
      <p:sp>
        <p:nvSpPr>
          <p:cNvPr id="6" name="Oválný bublinový popisek 5"/>
          <p:cNvSpPr/>
          <p:nvPr/>
        </p:nvSpPr>
        <p:spPr>
          <a:xfrm>
            <a:off x="4650123" y="844062"/>
            <a:ext cx="1582615" cy="788366"/>
          </a:xfrm>
          <a:prstGeom prst="wedgeEllipseCallout">
            <a:avLst>
              <a:gd name="adj1" fmla="val -55128"/>
              <a:gd name="adj2" fmla="val 6028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 11a </a:t>
            </a:r>
            <a:r>
              <a:rPr lang="cs-CZ" dirty="0" err="1" smtClean="0"/>
              <a:t>InfZ</a:t>
            </a:r>
            <a:endParaRPr lang="cs-CZ" dirty="0"/>
          </a:p>
        </p:txBody>
      </p:sp>
    </p:spTree>
    <p:extLst>
      <p:ext uri="{BB962C8B-B14F-4D97-AF65-F5344CB8AC3E}">
        <p14:creationId xmlns:p14="http://schemas.microsoft.com/office/powerpoint/2010/main" val="3198888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p:cNvSpPr>
            <a:spLocks noGrp="1"/>
          </p:cNvSpPr>
          <p:nvPr>
            <p:ph type="title"/>
          </p:nvPr>
        </p:nvSpPr>
        <p:spPr/>
        <p:txBody>
          <a:bodyPr/>
          <a:lstStyle/>
          <a:p>
            <a:r>
              <a:rPr lang="cs-CZ" dirty="0" smtClean="0"/>
              <a:t>CO byste si měli minimálně</a:t>
            </a:r>
            <a:br>
              <a:rPr lang="cs-CZ" dirty="0" smtClean="0"/>
            </a:br>
            <a:r>
              <a:rPr lang="cs-CZ" dirty="0" smtClean="0"/>
              <a:t>dneska odnést </a:t>
            </a:r>
            <a:r>
              <a:rPr lang="cs-CZ" dirty="0" smtClean="0">
                <a:sym typeface="Wingdings" panose="05000000000000000000" pitchFamily="2" charset="2"/>
              </a:rPr>
              <a:t></a:t>
            </a:r>
            <a:endParaRPr lang="cs-CZ" dirty="0"/>
          </a:p>
        </p:txBody>
      </p:sp>
      <p:sp>
        <p:nvSpPr>
          <p:cNvPr id="8" name="Zástupný symbol pro obsah 7"/>
          <p:cNvSpPr>
            <a:spLocks noGrp="1"/>
          </p:cNvSpPr>
          <p:nvPr>
            <p:ph idx="1"/>
          </p:nvPr>
        </p:nvSpPr>
        <p:spPr>
          <a:xfrm>
            <a:off x="244444" y="1828801"/>
            <a:ext cx="8799968" cy="5029200"/>
          </a:xfrm>
        </p:spPr>
        <p:txBody>
          <a:bodyPr>
            <a:normAutofit fontScale="70000" lnSpcReduction="20000"/>
          </a:bodyPr>
          <a:lstStyle/>
          <a:p>
            <a:pPr marL="457200" indent="-457200">
              <a:buFont typeface="+mj-lt"/>
              <a:buAutoNum type="arabicPeriod"/>
            </a:pPr>
            <a:r>
              <a:rPr lang="cs-CZ" dirty="0" smtClean="0"/>
              <a:t>Každý </a:t>
            </a:r>
            <a:r>
              <a:rPr lang="cs-CZ" dirty="0"/>
              <a:t>se může ptát na informace vztahující se k působnosti povinných subjektů. </a:t>
            </a:r>
          </a:p>
          <a:p>
            <a:pPr marL="457200" indent="-457200">
              <a:buFont typeface="+mj-lt"/>
              <a:buAutoNum type="arabicPeriod"/>
            </a:pPr>
            <a:r>
              <a:rPr lang="cs-CZ" dirty="0" smtClean="0"/>
              <a:t>Povinné </a:t>
            </a:r>
            <a:r>
              <a:rPr lang="cs-CZ" dirty="0"/>
              <a:t>subjekty </a:t>
            </a:r>
            <a:r>
              <a:rPr lang="cs-CZ" dirty="0" smtClean="0"/>
              <a:t>v zásadě informace poskytují, výjimečně neposkytují.</a:t>
            </a:r>
            <a:endParaRPr lang="cs-CZ" dirty="0"/>
          </a:p>
          <a:p>
            <a:pPr marL="457200" indent="-457200">
              <a:buFont typeface="+mj-lt"/>
              <a:buAutoNum type="arabicPeriod"/>
            </a:pPr>
            <a:r>
              <a:rPr lang="cs-CZ" dirty="0" smtClean="0"/>
              <a:t>Poskytování </a:t>
            </a:r>
            <a:r>
              <a:rPr lang="cs-CZ" dirty="0"/>
              <a:t>informací vychází z principu neformálního přístupu k informacím. </a:t>
            </a:r>
          </a:p>
          <a:p>
            <a:pPr marL="457200" indent="-457200">
              <a:buFont typeface="+mj-lt"/>
              <a:buAutoNum type="arabicPeriod"/>
            </a:pPr>
            <a:r>
              <a:rPr lang="cs-CZ" dirty="0" smtClean="0"/>
              <a:t>Informace </a:t>
            </a:r>
            <a:r>
              <a:rPr lang="cs-CZ" dirty="0"/>
              <a:t>se poskytují zásadně bezplatně.</a:t>
            </a:r>
          </a:p>
          <a:p>
            <a:pPr marL="457200" indent="-457200">
              <a:buFont typeface="+mj-lt"/>
              <a:buAutoNum type="arabicPeriod"/>
            </a:pPr>
            <a:r>
              <a:rPr lang="cs-CZ" dirty="0" smtClean="0"/>
              <a:t>Povinný </a:t>
            </a:r>
            <a:r>
              <a:rPr lang="cs-CZ" dirty="0"/>
              <a:t>subjekt poskytne informaci, pokud o ni žadatel řádně požádal (podal žádost ve smyslu informačního zákona), ze žádosti je zřejmé, jakou informaci požaduje, informace se vztahuje k působnosti povinného subjektu a poskytnutí informace nic nebrání.</a:t>
            </a:r>
          </a:p>
          <a:p>
            <a:pPr marL="457200" indent="-457200">
              <a:buFont typeface="+mj-lt"/>
              <a:buAutoNum type="arabicPeriod"/>
            </a:pPr>
            <a:r>
              <a:rPr lang="cs-CZ" dirty="0" smtClean="0"/>
              <a:t>Co </a:t>
            </a:r>
            <a:r>
              <a:rPr lang="cs-CZ" dirty="0"/>
              <a:t>se poskytne, to se zpravidla zveřejní. </a:t>
            </a:r>
          </a:p>
          <a:p>
            <a:pPr marL="457200" indent="-457200">
              <a:buFont typeface="+mj-lt"/>
              <a:buAutoNum type="arabicPeriod"/>
            </a:pPr>
            <a:r>
              <a:rPr lang="cs-CZ" dirty="0" smtClean="0"/>
              <a:t>Informaci </a:t>
            </a:r>
            <a:r>
              <a:rPr lang="cs-CZ" dirty="0"/>
              <a:t>lze neposkytnout pouze, existuje-li zákonný důvod pro její odepření a je-li to nezbytné k ochraně jiných práv a svobod či chráněných zájmů (test poměřování zájmů).</a:t>
            </a:r>
          </a:p>
          <a:p>
            <a:pPr marL="457200" indent="-457200">
              <a:buFont typeface="+mj-lt"/>
              <a:buAutoNum type="arabicPeriod"/>
            </a:pPr>
            <a:r>
              <a:rPr lang="cs-CZ" dirty="0" smtClean="0"/>
              <a:t>Kdykoliv </a:t>
            </a:r>
            <a:r>
              <a:rPr lang="cs-CZ" dirty="0"/>
              <a:t>povinný subjekt neposkytne požadované informace (byť i jen zčásti), aniž by zároveň žádost odložil, </a:t>
            </a:r>
            <a:r>
              <a:rPr lang="cs-CZ" dirty="0" smtClean="0"/>
              <a:t>vydá rozhodnutí </a:t>
            </a:r>
            <a:r>
              <a:rPr lang="cs-CZ" dirty="0"/>
              <a:t>o odmítnutí žádosti, popřípadě o odmítnutí části žádosti.</a:t>
            </a:r>
          </a:p>
          <a:p>
            <a:pPr marL="457200" indent="-457200">
              <a:buFont typeface="+mj-lt"/>
              <a:buAutoNum type="arabicPeriod"/>
            </a:pPr>
            <a:r>
              <a:rPr lang="cs-CZ" dirty="0" smtClean="0"/>
              <a:t>Proti </a:t>
            </a:r>
            <a:r>
              <a:rPr lang="cs-CZ" dirty="0"/>
              <a:t>rozhodnutí o odmítnutí žádosti je možné se bránit odvoláním. Proti ostatním nesprávným postupům povinného subjektu včetně nečinnosti </a:t>
            </a:r>
            <a:r>
              <a:rPr lang="cs-CZ" dirty="0" smtClean="0"/>
              <a:t>je opravným prostředkem stížnost.</a:t>
            </a:r>
            <a:endParaRPr lang="cs-CZ" dirty="0"/>
          </a:p>
          <a:p>
            <a:pPr marL="457200" indent="-457200">
              <a:buFont typeface="+mj-lt"/>
              <a:buAutoNum type="arabicPeriod"/>
            </a:pPr>
            <a:r>
              <a:rPr lang="cs-CZ" dirty="0" smtClean="0"/>
              <a:t>Pravomocné rozhodnutí </a:t>
            </a:r>
            <a:r>
              <a:rPr lang="cs-CZ" dirty="0"/>
              <a:t>o odvolání je přezkoumatelné soudem </a:t>
            </a:r>
            <a:r>
              <a:rPr lang="cs-CZ" dirty="0" smtClean="0"/>
              <a:t>a Úřadem </a:t>
            </a:r>
            <a:r>
              <a:rPr lang="cs-CZ" dirty="0"/>
              <a:t>pro ochranu osobních </a:t>
            </a:r>
            <a:r>
              <a:rPr lang="cs-CZ" dirty="0" smtClean="0"/>
              <a:t>údajů</a:t>
            </a:r>
            <a:r>
              <a:rPr lang="cs-CZ" dirty="0"/>
              <a:t>. </a:t>
            </a:r>
          </a:p>
          <a:p>
            <a:endParaRPr lang="cs-CZ" dirty="0"/>
          </a:p>
        </p:txBody>
      </p:sp>
      <p:sp>
        <p:nvSpPr>
          <p:cNvPr id="9" name="Zástupný symbol pro text 8"/>
          <p:cNvSpPr>
            <a:spLocks noGrp="1"/>
          </p:cNvSpPr>
          <p:nvPr>
            <p:ph type="body" sz="quarter" idx="15"/>
          </p:nvPr>
        </p:nvSpPr>
        <p:spPr>
          <a:xfrm>
            <a:off x="592436" y="6492875"/>
            <a:ext cx="5716191" cy="365125"/>
          </a:xfrm>
        </p:spPr>
        <p:txBody>
          <a:bodyPr/>
          <a:lstStyle/>
          <a:p>
            <a:r>
              <a:rPr lang="cs-CZ" dirty="0" smtClean="0"/>
              <a:t>KVOP 2023                                                   </a:t>
            </a:r>
            <a:r>
              <a:rPr lang="cs-CZ" dirty="0" smtClean="0">
                <a:solidFill>
                  <a:srgbClr val="008276"/>
                </a:solidFill>
              </a:rPr>
              <a:t>Desatero k zapamatování</a:t>
            </a:r>
            <a:endParaRPr lang="cs-CZ" dirty="0">
              <a:solidFill>
                <a:srgbClr val="008276"/>
              </a:solidFill>
            </a:endParaRPr>
          </a:p>
        </p:txBody>
      </p:sp>
    </p:spTree>
    <p:extLst>
      <p:ext uri="{BB962C8B-B14F-4D97-AF65-F5344CB8AC3E}">
        <p14:creationId xmlns:p14="http://schemas.microsoft.com/office/powerpoint/2010/main" val="266011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Kurz - Efektivní zpětná vazba a popisný jazy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054" y="1575051"/>
            <a:ext cx="2981205" cy="218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Nadpis 7"/>
          <p:cNvSpPr>
            <a:spLocks noGrp="1"/>
          </p:cNvSpPr>
          <p:nvPr>
            <p:ph type="title"/>
          </p:nvPr>
        </p:nvSpPr>
        <p:spPr/>
        <p:txBody>
          <a:bodyPr/>
          <a:lstStyle/>
          <a:p>
            <a:r>
              <a:rPr lang="cs-CZ" dirty="0">
                <a:solidFill>
                  <a:schemeClr val="tx2"/>
                </a:solidFill>
              </a:rPr>
              <a:t>Vaše dotazy, zpětná vazba</a:t>
            </a:r>
          </a:p>
        </p:txBody>
      </p:sp>
      <p:sp>
        <p:nvSpPr>
          <p:cNvPr id="9" name="Zástupný symbol pro obsah 8"/>
          <p:cNvSpPr>
            <a:spLocks noGrp="1"/>
          </p:cNvSpPr>
          <p:nvPr>
            <p:ph idx="1"/>
          </p:nvPr>
        </p:nvSpPr>
        <p:spPr>
          <a:xfrm>
            <a:off x="135802" y="1928388"/>
            <a:ext cx="8438239" cy="4189993"/>
          </a:xfrm>
        </p:spPr>
        <p:txBody>
          <a:bodyPr>
            <a:normAutofit/>
          </a:bodyPr>
          <a:lstStyle/>
          <a:p>
            <a:pPr algn="just"/>
            <a:r>
              <a:rPr lang="cs-CZ" altLang="cs-CZ" sz="2800" dirty="0"/>
              <a:t>Co jste si z dnešního dne odnesli?</a:t>
            </a:r>
          </a:p>
          <a:p>
            <a:pPr algn="just"/>
            <a:r>
              <a:rPr lang="cs-CZ" altLang="cs-CZ" sz="2800" dirty="0"/>
              <a:t>Co pro Vás bylo zajímavé? </a:t>
            </a:r>
          </a:p>
          <a:p>
            <a:pPr algn="just"/>
            <a:r>
              <a:rPr lang="cs-CZ" altLang="cs-CZ" sz="2800" dirty="0"/>
              <a:t>Co není jasné? </a:t>
            </a:r>
          </a:p>
          <a:p>
            <a:endParaRPr lang="cs-CZ" dirty="0" smtClean="0">
              <a:hlinkClick r:id="rId4"/>
            </a:endParaRPr>
          </a:p>
          <a:p>
            <a:endParaRPr lang="cs-CZ" dirty="0">
              <a:hlinkClick r:id="rId4"/>
            </a:endParaRPr>
          </a:p>
          <a:p>
            <a:endParaRPr lang="cs-CZ" dirty="0" smtClean="0">
              <a:hlinkClick r:id="rId4"/>
            </a:endParaRPr>
          </a:p>
          <a:p>
            <a:r>
              <a:rPr lang="cs-CZ" dirty="0" smtClean="0">
                <a:hlinkClick r:id="rId4"/>
              </a:rPr>
              <a:t>www.ochrance.cz</a:t>
            </a:r>
            <a:r>
              <a:rPr lang="cs-CZ" dirty="0"/>
              <a:t/>
            </a:r>
            <a:br>
              <a:rPr lang="cs-CZ" dirty="0"/>
            </a:br>
            <a:r>
              <a:rPr lang="cs-CZ" dirty="0">
                <a:hlinkClick r:id="rId5"/>
              </a:rPr>
              <a:t>www.eso.ochrance.cz</a:t>
            </a:r>
            <a:r>
              <a:rPr lang="cs-CZ" dirty="0"/>
              <a:t> – Evidence stanovisek ochránce</a:t>
            </a:r>
            <a:br>
              <a:rPr lang="cs-CZ" dirty="0"/>
            </a:br>
            <a:r>
              <a:rPr lang="cs-CZ" dirty="0">
                <a:hlinkClick r:id="rId6"/>
              </a:rPr>
              <a:t>www.facebook.com</a:t>
            </a:r>
            <a:r>
              <a:rPr lang="cs-CZ" dirty="0"/>
              <a:t>: Veřejný ochránce práv – ombudsman</a:t>
            </a:r>
            <a:br>
              <a:rPr lang="cs-CZ" dirty="0"/>
            </a:br>
            <a:r>
              <a:rPr lang="cs-CZ" dirty="0">
                <a:hlinkClick r:id="rId7"/>
              </a:rPr>
              <a:t>www.twitter.com/ochranceprav</a:t>
            </a:r>
            <a:endParaRPr lang="cs-CZ" dirty="0"/>
          </a:p>
          <a:p>
            <a:endParaRPr lang="cs-CZ" dirty="0"/>
          </a:p>
        </p:txBody>
      </p:sp>
      <p:sp>
        <p:nvSpPr>
          <p:cNvPr id="10" name="Zástupný symbol pro text 9"/>
          <p:cNvSpPr>
            <a:spLocks noGrp="1"/>
          </p:cNvSpPr>
          <p:nvPr>
            <p:ph type="body" sz="quarter" idx="15"/>
          </p:nvPr>
        </p:nvSpPr>
        <p:spPr>
          <a:xfrm>
            <a:off x="246185" y="6471718"/>
            <a:ext cx="6005858" cy="685220"/>
          </a:xfrm>
        </p:spPr>
        <p:txBody>
          <a:bodyPr>
            <a:noAutofit/>
          </a:bodyPr>
          <a:lstStyle/>
          <a:p>
            <a:r>
              <a:rPr lang="cs-CZ" sz="1800" dirty="0" smtClean="0">
                <a:hlinkClick r:id="rId8"/>
              </a:rPr>
              <a:t>gabrisova@ochrance.cz</a:t>
            </a:r>
            <a:r>
              <a:rPr lang="cs-CZ" sz="1800" dirty="0" smtClean="0"/>
              <a:t> </a:t>
            </a:r>
            <a:endParaRPr lang="cs-CZ" sz="1800" dirty="0"/>
          </a:p>
        </p:txBody>
      </p:sp>
      <p:pic>
        <p:nvPicPr>
          <p:cNvPr id="16" name="Obrázek 15"/>
          <p:cNvPicPr>
            <a:picLocks noChangeAspect="1"/>
          </p:cNvPicPr>
          <p:nvPr/>
        </p:nvPicPr>
        <p:blipFill>
          <a:blip r:embed="rId9"/>
          <a:stretch>
            <a:fillRect/>
          </a:stretch>
        </p:blipFill>
        <p:spPr>
          <a:xfrm>
            <a:off x="6975177" y="5578615"/>
            <a:ext cx="5048983" cy="719870"/>
          </a:xfrm>
          <a:prstGeom prst="rect">
            <a:avLst/>
          </a:prstGeom>
        </p:spPr>
      </p:pic>
    </p:spTree>
    <p:extLst>
      <p:ext uri="{BB962C8B-B14F-4D97-AF65-F5344CB8AC3E}">
        <p14:creationId xmlns:p14="http://schemas.microsoft.com/office/powerpoint/2010/main" val="388862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adpis 8"/>
          <p:cNvSpPr>
            <a:spLocks noGrp="1"/>
          </p:cNvSpPr>
          <p:nvPr>
            <p:ph type="title"/>
          </p:nvPr>
        </p:nvSpPr>
        <p:spPr/>
        <p:txBody>
          <a:bodyPr/>
          <a:lstStyle/>
          <a:p>
            <a:pPr marL="269875"/>
            <a:r>
              <a:rPr lang="cs-CZ" dirty="0">
                <a:solidFill>
                  <a:schemeClr val="tx2"/>
                </a:solidFill>
              </a:rPr>
              <a:t>Žádost o INFORMACE </a:t>
            </a:r>
          </a:p>
        </p:txBody>
      </p:sp>
      <p:sp>
        <p:nvSpPr>
          <p:cNvPr id="10" name="Zástupný symbol pro obsah 9"/>
          <p:cNvSpPr>
            <a:spLocks noGrp="1"/>
          </p:cNvSpPr>
          <p:nvPr>
            <p:ph idx="1"/>
          </p:nvPr>
        </p:nvSpPr>
        <p:spPr>
          <a:xfrm>
            <a:off x="-70337" y="2019630"/>
            <a:ext cx="9091246" cy="4098751"/>
          </a:xfrm>
        </p:spPr>
        <p:txBody>
          <a:bodyPr>
            <a:normAutofit lnSpcReduction="10000"/>
          </a:bodyPr>
          <a:lstStyle/>
          <a:p>
            <a:pPr marL="342900" indent="-342900" algn="just">
              <a:lnSpc>
                <a:spcPct val="150000"/>
              </a:lnSpc>
              <a:buFont typeface="Wingdings" panose="05000000000000000000" pitchFamily="2" charset="2"/>
              <a:buChar char="q"/>
            </a:pPr>
            <a:r>
              <a:rPr lang="cs-CZ" dirty="0"/>
              <a:t>žádost o poskytnutí informace (§ 13 </a:t>
            </a:r>
            <a:r>
              <a:rPr lang="cs-CZ" dirty="0" err="1"/>
              <a:t>InfZ</a:t>
            </a:r>
            <a:r>
              <a:rPr lang="cs-CZ" dirty="0"/>
              <a:t>) není podáním (§ 37 SŘ</a:t>
            </a:r>
            <a:r>
              <a:rPr lang="cs-CZ" dirty="0" smtClean="0"/>
              <a:t>)</a:t>
            </a:r>
          </a:p>
          <a:p>
            <a:pPr algn="just">
              <a:lnSpc>
                <a:spcPct val="150000"/>
              </a:lnSpc>
            </a:pPr>
            <a:endParaRPr lang="cs-CZ" dirty="0"/>
          </a:p>
          <a:p>
            <a:pPr marL="342900" indent="-342900" algn="just">
              <a:lnSpc>
                <a:spcPct val="150000"/>
              </a:lnSpc>
              <a:buFont typeface="Wingdings" panose="05000000000000000000" pitchFamily="2" charset="2"/>
              <a:buChar char="q"/>
            </a:pPr>
            <a:r>
              <a:rPr lang="cs-CZ" dirty="0" smtClean="0"/>
              <a:t>žádost </a:t>
            </a:r>
            <a:r>
              <a:rPr lang="cs-CZ" dirty="0"/>
              <a:t>i bez uznávaného elektronického podpisu = řádná žádost </a:t>
            </a:r>
            <a:r>
              <a:rPr lang="cs-CZ" dirty="0" smtClean="0"/>
              <a:t>				         </a:t>
            </a:r>
          </a:p>
          <a:p>
            <a:pPr marL="342900" indent="-342900" algn="just">
              <a:lnSpc>
                <a:spcPct val="150000"/>
              </a:lnSpc>
              <a:buFont typeface="Wingdings" panose="05000000000000000000" pitchFamily="2" charset="2"/>
              <a:buChar char="q"/>
            </a:pPr>
            <a:r>
              <a:rPr lang="cs-CZ" dirty="0" smtClean="0"/>
              <a:t>   povinnost </a:t>
            </a:r>
            <a:r>
              <a:rPr lang="cs-CZ" dirty="0"/>
              <a:t>žádost bezodkladně vyřídit v souladu s </a:t>
            </a:r>
            <a:r>
              <a:rPr lang="cs-CZ" dirty="0" err="1"/>
              <a:t>InfZ</a:t>
            </a:r>
            <a:endParaRPr lang="cs-CZ" dirty="0"/>
          </a:p>
          <a:p>
            <a:pPr algn="just">
              <a:lnSpc>
                <a:spcPct val="150000"/>
              </a:lnSpc>
            </a:pPr>
            <a:endParaRPr lang="cs-CZ" dirty="0" smtClean="0"/>
          </a:p>
          <a:p>
            <a:pPr marL="342900" indent="-342900" algn="just">
              <a:lnSpc>
                <a:spcPct val="150000"/>
              </a:lnSpc>
              <a:buFont typeface="Arial" panose="020B0604020202020204" pitchFamily="34" charset="0"/>
              <a:buChar char="•"/>
            </a:pPr>
            <a:r>
              <a:rPr lang="cs-CZ" sz="1500" b="1" dirty="0" smtClean="0"/>
              <a:t>Judikatura:</a:t>
            </a:r>
            <a:r>
              <a:rPr lang="cs-CZ" sz="1500" dirty="0" smtClean="0"/>
              <a:t> 10 As 163/2015-53 z 1. 9. 2015</a:t>
            </a:r>
            <a:endParaRPr lang="cs-CZ" sz="1500" dirty="0"/>
          </a:p>
        </p:txBody>
      </p:sp>
      <p:sp>
        <p:nvSpPr>
          <p:cNvPr id="11" name="Zástupný symbol pro text 10"/>
          <p:cNvSpPr>
            <a:spLocks noGrp="1"/>
          </p:cNvSpPr>
          <p:nvPr>
            <p:ph type="body" sz="quarter" idx="15"/>
          </p:nvPr>
        </p:nvSpPr>
        <p:spPr/>
        <p:txBody>
          <a:bodyPr/>
          <a:lstStyle/>
          <a:p>
            <a:r>
              <a:rPr lang="cs-CZ" dirty="0" smtClean="0"/>
              <a:t>KVOP 2023</a:t>
            </a:r>
            <a:endParaRPr lang="cs-CZ" dirty="0"/>
          </a:p>
        </p:txBody>
      </p:sp>
      <p:sp>
        <p:nvSpPr>
          <p:cNvPr id="13" name="Šipka dolů 12"/>
          <p:cNvSpPr/>
          <p:nvPr/>
        </p:nvSpPr>
        <p:spPr>
          <a:xfrm>
            <a:off x="4177459" y="2727298"/>
            <a:ext cx="484632" cy="667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000" dirty="0"/>
          </a:p>
        </p:txBody>
      </p:sp>
      <p:sp>
        <p:nvSpPr>
          <p:cNvPr id="15" name="Šipka dolů 14"/>
          <p:cNvSpPr/>
          <p:nvPr/>
        </p:nvSpPr>
        <p:spPr>
          <a:xfrm>
            <a:off x="4170833" y="3961076"/>
            <a:ext cx="484632" cy="667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000" dirty="0"/>
          </a:p>
        </p:txBody>
      </p:sp>
    </p:spTree>
    <p:extLst>
      <p:ext uri="{BB962C8B-B14F-4D97-AF65-F5344CB8AC3E}">
        <p14:creationId xmlns:p14="http://schemas.microsoft.com/office/powerpoint/2010/main" val="1929135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mbudsman">
  <a:themeElements>
    <a:clrScheme name="Ombudsman_obecny">
      <a:dk1>
        <a:sysClr val="windowText" lastClr="000000"/>
      </a:dk1>
      <a:lt1>
        <a:sysClr val="window" lastClr="FFFFFF"/>
      </a:lt1>
      <a:dk2>
        <a:srgbClr val="FFFFFF"/>
      </a:dk2>
      <a:lt2>
        <a:srgbClr val="E7E6E6"/>
      </a:lt2>
      <a:accent1>
        <a:srgbClr val="008276"/>
      </a:accent1>
      <a:accent2>
        <a:srgbClr val="00C8B5"/>
      </a:accent2>
      <a:accent3>
        <a:srgbClr val="9CBCB7"/>
      </a:accent3>
      <a:accent4>
        <a:srgbClr val="E2EFD9"/>
      </a:accent4>
      <a:accent5>
        <a:srgbClr val="D8D8D8"/>
      </a:accent5>
      <a:accent6>
        <a:srgbClr val="7F7F7F"/>
      </a:accent6>
      <a:hlink>
        <a:srgbClr val="008276"/>
      </a:hlink>
      <a:folHlink>
        <a:srgbClr val="00827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zentace_úřady.potx [jen pro čtení]" id="{C40756C5-8845-47B5-B6DB-1EFCE0CFA296}" vid="{61E79C7B-FC77-40BC-BD6E-E70D9B6F4E8C}"/>
    </a:ext>
  </a:extLst>
</a:theme>
</file>

<file path=ppt/theme/theme2.xml><?xml version="1.0" encoding="utf-8"?>
<a:theme xmlns:a="http://schemas.openxmlformats.org/drawingml/2006/main" name="Ombudsman modrá">
  <a:themeElements>
    <a:clrScheme name="Ombudsman_modry">
      <a:dk1>
        <a:sysClr val="windowText" lastClr="000000"/>
      </a:dk1>
      <a:lt1>
        <a:sysClr val="window" lastClr="FFFFFF"/>
      </a:lt1>
      <a:dk2>
        <a:srgbClr val="FFFFFF"/>
      </a:dk2>
      <a:lt2>
        <a:srgbClr val="E7E6E6"/>
      </a:lt2>
      <a:accent1>
        <a:srgbClr val="005F8C"/>
      </a:accent1>
      <a:accent2>
        <a:srgbClr val="3366FF"/>
      </a:accent2>
      <a:accent3>
        <a:srgbClr val="0099FF"/>
      </a:accent3>
      <a:accent4>
        <a:srgbClr val="99CCFF"/>
      </a:accent4>
      <a:accent5>
        <a:srgbClr val="D8D8D8"/>
      </a:accent5>
      <a:accent6>
        <a:srgbClr val="7F7F7F"/>
      </a:accent6>
      <a:hlink>
        <a:srgbClr val="008276"/>
      </a:hlink>
      <a:folHlink>
        <a:srgbClr val="00827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zentace_úřady.potx [jen pro čtení]" id="{C40756C5-8845-47B5-B6DB-1EFCE0CFA296}" vid="{39A3C0B9-FCD8-4538-8B69-61B2EC473D42}"/>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um_x0020_vzniku xmlns="7aea5b64-986d-4ed0-9f25-146f1d978e9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3A71DC738674B4893D02C4CA0E22FAC" ma:contentTypeVersion="6" ma:contentTypeDescription="Vytvořit nový dokument" ma:contentTypeScope="" ma:versionID="a10d2442972f6aea282a9bd37d066590">
  <xsd:schema xmlns:xsd="http://www.w3.org/2001/XMLSchema" xmlns:xs="http://www.w3.org/2001/XMLSchema" xmlns:p="http://schemas.microsoft.com/office/2006/metadata/properties" xmlns:ns2="7aea5b64-986d-4ed0-9f25-146f1d978e98" targetNamespace="http://schemas.microsoft.com/office/2006/metadata/properties" ma:root="true" ma:fieldsID="59a29dd26b28b9f2e04c9198312141b3" ns2:_="">
    <xsd:import namespace="7aea5b64-986d-4ed0-9f25-146f1d978e98"/>
    <xsd:element name="properties">
      <xsd:complexType>
        <xsd:sequence>
          <xsd:element name="documentManagement">
            <xsd:complexType>
              <xsd:all>
                <xsd:element ref="ns2:datum_x0020_vzniku"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a5b64-986d-4ed0-9f25-146f1d978e98" elementFormDefault="qualified">
    <xsd:import namespace="http://schemas.microsoft.com/office/2006/documentManagement/types"/>
    <xsd:import namespace="http://schemas.microsoft.com/office/infopath/2007/PartnerControls"/>
    <xsd:element name="datum_x0020_vzniku" ma:index="8" nillable="true" ma:displayName="datum vzniku" ma:internalName="datum_x0020_vzniku">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7BFD0A-0872-4465-9980-FF55A9C6886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aea5b64-986d-4ed0-9f25-146f1d978e98"/>
    <ds:schemaRef ds:uri="http://www.w3.org/XML/1998/namespace"/>
  </ds:schemaRefs>
</ds:datastoreItem>
</file>

<file path=customXml/itemProps2.xml><?xml version="1.0" encoding="utf-8"?>
<ds:datastoreItem xmlns:ds="http://schemas.openxmlformats.org/officeDocument/2006/customXml" ds:itemID="{71F72E96-0E7C-4E6E-A789-77EF0BC0A3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ea5b64-986d-4ed0-9f25-146f1d978e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F319C2-AA30-4FE4-81F2-E5B9B8A9F2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Prezentace_úřady</Template>
  <TotalTime>2063</TotalTime>
  <Words>11334</Words>
  <Application>Microsoft Office PowerPoint</Application>
  <PresentationFormat>Předvádění na obrazovce (4:3)</PresentationFormat>
  <Paragraphs>970</Paragraphs>
  <Slides>82</Slides>
  <Notes>6</Notes>
  <HiddenSlides>0</HiddenSlides>
  <MMClips>0</MMClips>
  <ScaleCrop>false</ScaleCrop>
  <HeadingPairs>
    <vt:vector size="6" baseType="variant">
      <vt:variant>
        <vt:lpstr>Použitá písma</vt:lpstr>
      </vt:variant>
      <vt:variant>
        <vt:i4>6</vt:i4>
      </vt:variant>
      <vt:variant>
        <vt:lpstr>Motiv</vt:lpstr>
      </vt:variant>
      <vt:variant>
        <vt:i4>2</vt:i4>
      </vt:variant>
      <vt:variant>
        <vt:lpstr>Nadpisy snímků</vt:lpstr>
      </vt:variant>
      <vt:variant>
        <vt:i4>82</vt:i4>
      </vt:variant>
    </vt:vector>
  </HeadingPairs>
  <TitlesOfParts>
    <vt:vector size="90" baseType="lpstr">
      <vt:lpstr>Arial</vt:lpstr>
      <vt:lpstr>Calibri</vt:lpstr>
      <vt:lpstr>Garamond</vt:lpstr>
      <vt:lpstr>StarSymbol</vt:lpstr>
      <vt:lpstr>Times New Roman</vt:lpstr>
      <vt:lpstr>Wingdings</vt:lpstr>
      <vt:lpstr>Ombudsman</vt:lpstr>
      <vt:lpstr>Ombudsman modrá</vt:lpstr>
      <vt:lpstr>Právo na informace  a ochrana osobních údajů</vt:lpstr>
      <vt:lpstr>Povaha a účel  práva na informace</vt:lpstr>
      <vt:lpstr>Realizace práva na informace  v prostředí územních samospráv</vt:lpstr>
      <vt:lpstr>Žadatelé o INFORMACE</vt:lpstr>
      <vt:lpstr>Základní zásady</vt:lpstr>
      <vt:lpstr>Zákonný rámec</vt:lpstr>
      <vt:lpstr>Procesní komfort InfZ</vt:lpstr>
      <vt:lpstr>Procesní komfort Infz</vt:lpstr>
      <vt:lpstr>Žádost o INFORMACE </vt:lpstr>
      <vt:lpstr>Náležitosti žádosti o informace</vt:lpstr>
      <vt:lpstr>doručování e- žádostí</vt:lpstr>
      <vt:lpstr>Určení režimu vyřizování žádosti</vt:lpstr>
      <vt:lpstr>Určení režimu vyřizování žádosti</vt:lpstr>
      <vt:lpstr>Určení režimu vyřizování žádosti</vt:lpstr>
      <vt:lpstr>NEzkoumáme důvody žádosti</vt:lpstr>
      <vt:lpstr>NEzkoumáme důvody žádosti</vt:lpstr>
      <vt:lpstr>Způsoby vyřizování žádostí </vt:lpstr>
      <vt:lpstr>Respektuji zákonné způsoby    vyřizování žádostí dle InfZ</vt:lpstr>
      <vt:lpstr>Rozsah a forma poskytovaných   informací</vt:lpstr>
      <vt:lpstr>Nehrajeme hru na slepou bábu </vt:lpstr>
      <vt:lpstr>Spolupráce s žadatelem</vt:lpstr>
      <vt:lpstr>pochybení</vt:lpstr>
      <vt:lpstr>ANI Stížnost dle § 16A InfZ  NENÍ podáním</vt:lpstr>
      <vt:lpstr>Úhrada za vyhledávání informací</vt:lpstr>
      <vt:lpstr>Úhrada za vyhledávání informací</vt:lpstr>
      <vt:lpstr>Kdy mimořádně rozsáhlé vyhledání Účtovat nelze</vt:lpstr>
      <vt:lpstr> Kdy mimořádně rozsáhlé vyhledání Účtovat nelze </vt:lpstr>
      <vt:lpstr>Stanovení Úhrady  Kvalifikovaným odhadem </vt:lpstr>
      <vt:lpstr>Akceptovatelný </vt:lpstr>
      <vt:lpstr>LhůtA PRO PŘEDePSání úhrady  JE lhůtou ProcesnĚprávní</vt:lpstr>
      <vt:lpstr>Poučení o stížnosti</vt:lpstr>
      <vt:lpstr>Kdy lze informaci odmítnout</vt:lpstr>
      <vt:lpstr>TEST Proporcionality</vt:lpstr>
      <vt:lpstr> Právo na informace   a Ochrana soukromí </vt:lpstr>
      <vt:lpstr> Poskytování osobních údajů základní pojmy</vt:lpstr>
      <vt:lpstr> Osobní údaje v judikatuře </vt:lpstr>
      <vt:lpstr> Kdy lze osobní údaje  Zpracovávat </vt:lpstr>
      <vt:lpstr> Kdy je poskytování osobních údajů  nezbytné  pro Účely oprávněných zájmů ŽADATELE </vt:lpstr>
      <vt:lpstr> Kdy je poskytování osobních údajů  nezbytné  pro Účely oprávněných zájmů Třetích osob </vt:lpstr>
      <vt:lpstr>Osobní údaje  veřejných funkcionářů</vt:lpstr>
      <vt:lpstr> Test proporcionality </vt:lpstr>
      <vt:lpstr> Test proporcionality Test poměřování zájmů</vt:lpstr>
      <vt:lpstr> Test proporcionality V judikatuře – ukázka č. 1</vt:lpstr>
      <vt:lpstr> Test proporcionality V judikatuře – ukázka č. 2</vt:lpstr>
      <vt:lpstr> Test proporcionality V judikatuře – ukázka č. 3</vt:lpstr>
      <vt:lpstr> Anonymizace</vt:lpstr>
      <vt:lpstr> Poskytování Informací o platech shrnutí vývoje judikatury</vt:lpstr>
      <vt:lpstr> Poskytování Informací o platech Platový test</vt:lpstr>
      <vt:lpstr>„Interpretační rozsudek NSS“</vt:lpstr>
      <vt:lpstr>„Interpretační rozsudek NSS“</vt:lpstr>
      <vt:lpstr>„Interpretační rozsudek NSS“</vt:lpstr>
      <vt:lpstr>Rozsudek NSS – opět zlín</vt:lpstr>
      <vt:lpstr>Rozsudek NSS – opět zlín</vt:lpstr>
      <vt:lpstr>Studenti a Informace o platech?</vt:lpstr>
      <vt:lpstr>Advokát a „hlídací pes“</vt:lpstr>
      <vt:lpstr>Informace o platech </vt:lpstr>
      <vt:lpstr>Informace o platech</vt:lpstr>
      <vt:lpstr>Informace o platech</vt:lpstr>
      <vt:lpstr> Poskytování Informací o platech Procesní aspekty</vt:lpstr>
      <vt:lpstr>Obchodní tajemství</vt:lpstr>
      <vt:lpstr>Ochrana důvěrnosti  majetkových Poměrů</vt:lpstr>
      <vt:lpstr>Vnitřní předpisy</vt:lpstr>
      <vt:lpstr>Vnitřní předpisy - judikatura</vt:lpstr>
      <vt:lpstr>Ochrana dobrovolně Poskytnutých informací</vt:lpstr>
      <vt:lpstr>Autorská práva</vt:lpstr>
      <vt:lpstr>InformacE o Kontrolách</vt:lpstr>
      <vt:lpstr>Mlčenlivost</vt:lpstr>
      <vt:lpstr> NOVÉ, Budoucí a  Neexistující informace </vt:lpstr>
      <vt:lpstr>Zneužití práva na informace</vt:lpstr>
      <vt:lpstr>Zneužití práva na informace šetření ochránce </vt:lpstr>
      <vt:lpstr>Zneužití práva na informace</vt:lpstr>
      <vt:lpstr>Zneužití práva na informace</vt:lpstr>
      <vt:lpstr>Zneužití práva na informace</vt:lpstr>
      <vt:lpstr>Zneužití práva na informace</vt:lpstr>
      <vt:lpstr>Zneužití práva na informace</vt:lpstr>
      <vt:lpstr>Zneužití práva na informace</vt:lpstr>
      <vt:lpstr>Zneužití práva na informace</vt:lpstr>
      <vt:lpstr>Zneužití práva na informace</vt:lpstr>
      <vt:lpstr>Zneužití práva na informace</vt:lpstr>
      <vt:lpstr>Zneužití práva na informace</vt:lpstr>
      <vt:lpstr>CO byste si měli minimálně dneska odnést </vt:lpstr>
      <vt:lpstr>Vaše dotazy, zpětná vazba</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Právo na informace a ochrana osobních údajů</dc:title>
  <dc:creator>Gabrišová Veronika JUDr.</dc:creator>
  <cp:keywords>MF</cp:keywords>
  <cp:lastModifiedBy>Bádrová Pavlína, Mgr.</cp:lastModifiedBy>
  <cp:revision>233</cp:revision>
  <cp:lastPrinted>2022-09-14T12:38:38Z</cp:lastPrinted>
  <dcterms:created xsi:type="dcterms:W3CDTF">2018-11-14T12:55:27Z</dcterms:created>
  <dcterms:modified xsi:type="dcterms:W3CDTF">2024-09-26T09:28:00Z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0x010100D3A71DC738674B4893D02C4CA0E22FAC</vt:lpwstr>
  </property>
</Properties>
</file>