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handoutMasterIdLst>
    <p:handoutMasterId r:id="rId33"/>
  </p:handoutMasterIdLst>
  <p:sldIdLst>
    <p:sldId id="501" r:id="rId2"/>
    <p:sldId id="571" r:id="rId3"/>
    <p:sldId id="569" r:id="rId4"/>
    <p:sldId id="568" r:id="rId5"/>
    <p:sldId id="572" r:id="rId6"/>
    <p:sldId id="565" r:id="rId7"/>
    <p:sldId id="535" r:id="rId8"/>
    <p:sldId id="555" r:id="rId9"/>
    <p:sldId id="554" r:id="rId10"/>
    <p:sldId id="556" r:id="rId11"/>
    <p:sldId id="545" r:id="rId12"/>
    <p:sldId id="560" r:id="rId13"/>
    <p:sldId id="546" r:id="rId14"/>
    <p:sldId id="562" r:id="rId15"/>
    <p:sldId id="561" r:id="rId16"/>
    <p:sldId id="563" r:id="rId17"/>
    <p:sldId id="547" r:id="rId18"/>
    <p:sldId id="564" r:id="rId19"/>
    <p:sldId id="566" r:id="rId20"/>
    <p:sldId id="567" r:id="rId21"/>
    <p:sldId id="548" r:id="rId22"/>
    <p:sldId id="549" r:id="rId23"/>
    <p:sldId id="550" r:id="rId24"/>
    <p:sldId id="559" r:id="rId25"/>
    <p:sldId id="558" r:id="rId26"/>
    <p:sldId id="541" r:id="rId27"/>
    <p:sldId id="542" r:id="rId28"/>
    <p:sldId id="557" r:id="rId29"/>
    <p:sldId id="570" r:id="rId30"/>
    <p:sldId id="437" r:id="rId31"/>
  </p:sldIdLst>
  <p:sldSz cx="9144000" cy="6858000" type="screen4x3"/>
  <p:notesSz cx="6797675" cy="9926638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D6067467-E356-4D1B-A980-854A260FD949}">
          <p14:sldIdLst>
            <p14:sldId id="501"/>
            <p14:sldId id="571"/>
            <p14:sldId id="569"/>
            <p14:sldId id="568"/>
            <p14:sldId id="572"/>
            <p14:sldId id="565"/>
            <p14:sldId id="535"/>
            <p14:sldId id="555"/>
            <p14:sldId id="554"/>
            <p14:sldId id="556"/>
            <p14:sldId id="545"/>
            <p14:sldId id="560"/>
            <p14:sldId id="546"/>
            <p14:sldId id="562"/>
            <p14:sldId id="561"/>
            <p14:sldId id="563"/>
            <p14:sldId id="547"/>
            <p14:sldId id="564"/>
            <p14:sldId id="566"/>
            <p14:sldId id="567"/>
            <p14:sldId id="548"/>
            <p14:sldId id="549"/>
            <p14:sldId id="550"/>
            <p14:sldId id="559"/>
            <p14:sldId id="558"/>
            <p14:sldId id="541"/>
            <p14:sldId id="542"/>
            <p14:sldId id="557"/>
            <p14:sldId id="570"/>
            <p14:sldId id="4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s motivem 1 – zvýraznění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E171933-4619-4E11-9A3F-F7608DF75F80}" styleName="Střední styl 1 – zvýraznění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Styl s motivem 1 – zvýraznění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9806" autoAdjust="0"/>
  </p:normalViewPr>
  <p:slideViewPr>
    <p:cSldViewPr>
      <p:cViewPr varScale="1">
        <p:scale>
          <a:sx n="60" d="100"/>
          <a:sy n="60" d="100"/>
        </p:scale>
        <p:origin x="149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14" y="-108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554" cy="496332"/>
          </a:xfrm>
          <a:prstGeom prst="rect">
            <a:avLst/>
          </a:prstGeom>
        </p:spPr>
        <p:txBody>
          <a:bodyPr vert="horz" lIns="91610" tIns="45805" rIns="91610" bIns="45805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50532" y="0"/>
            <a:ext cx="2945554" cy="496332"/>
          </a:xfrm>
          <a:prstGeom prst="rect">
            <a:avLst/>
          </a:prstGeom>
        </p:spPr>
        <p:txBody>
          <a:bodyPr vert="horz" lIns="91610" tIns="45805" rIns="91610" bIns="45805" rtlCol="0"/>
          <a:lstStyle>
            <a:lvl1pPr algn="r">
              <a:defRPr sz="1200"/>
            </a:lvl1pPr>
          </a:lstStyle>
          <a:p>
            <a:fld id="{5B74E220-270F-4669-8C16-E520C88404BD}" type="datetimeFigureOut">
              <a:rPr lang="cs-CZ" smtClean="0"/>
              <a:t>29.11.2023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9428716"/>
            <a:ext cx="2945554" cy="496332"/>
          </a:xfrm>
          <a:prstGeom prst="rect">
            <a:avLst/>
          </a:prstGeom>
        </p:spPr>
        <p:txBody>
          <a:bodyPr vert="horz" lIns="91610" tIns="45805" rIns="91610" bIns="45805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50532" y="9428716"/>
            <a:ext cx="2945554" cy="496332"/>
          </a:xfrm>
          <a:prstGeom prst="rect">
            <a:avLst/>
          </a:prstGeom>
        </p:spPr>
        <p:txBody>
          <a:bodyPr vert="horz" lIns="91610" tIns="45805" rIns="91610" bIns="45805" rtlCol="0" anchor="b"/>
          <a:lstStyle>
            <a:lvl1pPr algn="r">
              <a:defRPr sz="1200"/>
            </a:lvl1pPr>
          </a:lstStyle>
          <a:p>
            <a:fld id="{3652490E-B88B-431B-8589-41E53101D0A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54820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610" tIns="45805" rIns="91610" bIns="45805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6332"/>
          </a:xfrm>
          <a:prstGeom prst="rect">
            <a:avLst/>
          </a:prstGeom>
        </p:spPr>
        <p:txBody>
          <a:bodyPr vert="horz" lIns="91610" tIns="45805" rIns="91610" bIns="45805" rtlCol="0"/>
          <a:lstStyle>
            <a:lvl1pPr algn="r">
              <a:defRPr sz="1200"/>
            </a:lvl1pPr>
          </a:lstStyle>
          <a:p>
            <a:fld id="{FCEE83E4-6F57-40F3-8DB5-E95AE0E572B5}" type="datetimeFigureOut">
              <a:rPr lang="cs-CZ" smtClean="0"/>
              <a:t>29.11.2023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10" tIns="45805" rIns="91610" bIns="45805" rtlCol="0" anchor="ctr"/>
          <a:lstStyle/>
          <a:p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610" tIns="45805" rIns="91610" bIns="45805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610" tIns="45805" rIns="91610" bIns="45805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50442" y="9428583"/>
            <a:ext cx="2945660" cy="496332"/>
          </a:xfrm>
          <a:prstGeom prst="rect">
            <a:avLst/>
          </a:prstGeom>
        </p:spPr>
        <p:txBody>
          <a:bodyPr vert="horz" lIns="91610" tIns="45805" rIns="91610" bIns="45805" rtlCol="0" anchor="b"/>
          <a:lstStyle>
            <a:lvl1pPr algn="r">
              <a:defRPr sz="1200"/>
            </a:lvl1pPr>
          </a:lstStyle>
          <a:p>
            <a:fld id="{41A4EFAA-816D-422C-A0CC-995DF6625451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6814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7"/>
              </a:spcAft>
            </a:pPr>
            <a:r>
              <a:rPr lang="cs-CZ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2023 Q3, MPSV, Kraje, obce, NNO, zástupci klientů, poskytovatelů sociálních služeb a další partneři, MPSV – OPZ+, 10 mil. Kč</a:t>
            </a:r>
            <a:endParaRPr lang="cs-CZ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4EFAA-816D-422C-A0CC-995DF6625451}" type="slidenum">
              <a:rPr lang="cs-CZ" smtClean="0"/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64771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7"/>
              </a:spcAft>
            </a:pPr>
            <a:r>
              <a:rPr lang="cs-CZ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2025 Q4, MPSV, MMR, MF, MPSV (NPO, SR), MMR (IROP), 8 mld. Kč</a:t>
            </a:r>
            <a:endParaRPr lang="cs-CZ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4EFAA-816D-422C-A0CC-995DF6625451}" type="slidenum">
              <a:rPr lang="cs-CZ" smtClean="0"/>
              <a:t>22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3322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7"/>
              </a:spcAft>
            </a:pPr>
            <a:r>
              <a:rPr lang="cs-CZ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Průběžně, MPSV, MPSV (OPZ+), 5 mil Kč (projekt Transformace)</a:t>
            </a:r>
            <a:endParaRPr lang="cs-CZ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4EFAA-816D-422C-A0CC-995DF6625451}" type="slidenum">
              <a:rPr lang="cs-CZ" smtClean="0"/>
              <a:t>23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41644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4EFAA-816D-422C-A0CC-995DF6625451}" type="slidenum">
              <a:rPr lang="cs-CZ" smtClean="0"/>
              <a:t>24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06257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4EFAA-816D-422C-A0CC-995DF6625451}" type="slidenum">
              <a:rPr lang="cs-CZ" smtClean="0"/>
              <a:t>26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12683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7"/>
              </a:spcAft>
            </a:pPr>
            <a:r>
              <a:rPr lang="cs-CZ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2023 Q4, MPSV, Kraje, obce, NNO, KVOP, zástupci klientů, poskytovatelů </a:t>
            </a:r>
            <a:r>
              <a:rPr lang="cs-CZ" sz="1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s.služeb</a:t>
            </a:r>
            <a:r>
              <a:rPr lang="cs-CZ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 další, MPSV, 0 Kč Financování z 313</a:t>
            </a:r>
            <a:endParaRPr lang="cs-CZ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7"/>
              </a:spcAft>
            </a:pPr>
            <a:r>
              <a:rPr lang="cs-CZ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cs-CZ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7"/>
              </a:spcAft>
            </a:pPr>
            <a:r>
              <a:rPr lang="cs-CZ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cs-CZ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7"/>
              </a:spcAft>
            </a:pPr>
            <a:r>
              <a:rPr lang="cs-CZ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cs-CZ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4EFAA-816D-422C-A0CC-995DF6625451}" type="slidenum">
              <a:rPr lang="cs-CZ" smtClean="0"/>
              <a:t>12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8587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4EFAA-816D-422C-A0CC-995DF6625451}" type="slidenum">
              <a:rPr lang="cs-CZ" smtClean="0"/>
              <a:t>13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86107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7"/>
              </a:spcAft>
            </a:pPr>
            <a:r>
              <a:rPr lang="cs-CZ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2024 Q4, MPSV, MZ, Kraje, obce, NNO, zástupci klientů, </a:t>
            </a:r>
            <a:r>
              <a:rPr lang="cs-CZ" sz="1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poskyt</a:t>
            </a:r>
            <a:r>
              <a:rPr lang="cs-CZ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cs-CZ" sz="1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S.služeb</a:t>
            </a:r>
            <a:r>
              <a:rPr lang="cs-CZ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 partneři, MPSV – OPZ+, 4 mil Kč (alokace určena pro vznik metodiky v rámci projektu)</a:t>
            </a:r>
            <a:endParaRPr lang="cs-CZ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4EFAA-816D-422C-A0CC-995DF6625451}" type="slidenum">
              <a:rPr lang="cs-CZ" smtClean="0"/>
              <a:t>14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85589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7"/>
              </a:spcAft>
            </a:pPr>
            <a:r>
              <a:rPr lang="cs-CZ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2025 Q2, MPSV, Kraje, obce, NNO, zástupci klientů, </a:t>
            </a:r>
            <a:r>
              <a:rPr lang="cs-CZ" sz="1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poskyt</a:t>
            </a:r>
            <a:r>
              <a:rPr lang="cs-CZ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 S. služeb a partneři, MPSV, OPZ+, 0,5 mil. Kč (na vzdělávání, nejedná se o navýšení počtu zaměstnanců)</a:t>
            </a:r>
            <a:endParaRPr lang="cs-CZ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4EFAA-816D-422C-A0CC-995DF6625451}" type="slidenum">
              <a:rPr lang="cs-CZ" smtClean="0"/>
              <a:t>16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11645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7"/>
              </a:spcAft>
            </a:pPr>
            <a:r>
              <a:rPr lang="cs-CZ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2023 Q3, MPSV, Kraje, obce, NNO, KVOP, zástupci klientů, </a:t>
            </a:r>
            <a:r>
              <a:rPr lang="cs-CZ" sz="1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poskyt.s</a:t>
            </a:r>
            <a:r>
              <a:rPr lang="cs-CZ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 služeb a partneři, MPSV OPZ+, 3 mil. Kč (max. částka hrazená z projektu Transformace)</a:t>
            </a:r>
            <a:endParaRPr lang="cs-CZ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4EFAA-816D-422C-A0CC-995DF6625451}" type="slidenum">
              <a:rPr lang="cs-CZ" smtClean="0"/>
              <a:t>17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07679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7"/>
              </a:spcAft>
            </a:pPr>
            <a:r>
              <a:rPr lang="cs-CZ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2024 Q2, MPSV, KVOP, OPZ+, 1 mil. Kč, Tým - 24 mil. Kč ( projekt Transformace a agendoví </a:t>
            </a:r>
            <a:r>
              <a:rPr lang="cs-CZ" sz="1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zam</a:t>
            </a:r>
            <a:r>
              <a:rPr lang="cs-CZ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.) Pozn. Vypočtené náklady nezahrnují pouze náklady na ustavení týmu, ale také na jeho činnost po celou dobu běhu projektu.</a:t>
            </a:r>
            <a:endParaRPr lang="cs-CZ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4EFAA-816D-422C-A0CC-995DF6625451}" type="slidenum">
              <a:rPr lang="cs-CZ" smtClean="0"/>
              <a:t>19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04403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7"/>
              </a:spcAft>
            </a:pPr>
            <a:r>
              <a:rPr lang="cs-CZ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2023 Q4, MPSV, Kraje, OPZ+, 2 mil. Kč</a:t>
            </a:r>
          </a:p>
          <a:p>
            <a:pPr>
              <a:lnSpc>
                <a:spcPct val="115000"/>
              </a:lnSpc>
              <a:spcAft>
                <a:spcPts val="1007"/>
              </a:spcAft>
            </a:pPr>
            <a:r>
              <a:rPr lang="cs-CZ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2024 Q2, MPSV, Kraje, OPZ+, 2 mil. Kč</a:t>
            </a:r>
            <a:endParaRPr lang="cs-CZ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7"/>
              </a:spcAft>
            </a:pPr>
            <a:endParaRPr lang="cs-CZ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4EFAA-816D-422C-A0CC-995DF6625451}" type="slidenum">
              <a:rPr lang="cs-CZ" smtClean="0"/>
              <a:t>20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28632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7"/>
              </a:spcAft>
            </a:pPr>
            <a:r>
              <a:rPr lang="cs-CZ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2025 Q2, MPSV, Kraje, obce, pacientské a klientské organizace, MPSV – OPZ+, státní rozpočet kapitola 313 MPSV, 20 mil. Kč</a:t>
            </a:r>
          </a:p>
          <a:p>
            <a:pPr>
              <a:lnSpc>
                <a:spcPct val="115000"/>
              </a:lnSpc>
              <a:spcAft>
                <a:spcPts val="1007"/>
              </a:spcAft>
            </a:pPr>
            <a:r>
              <a:rPr lang="cs-CZ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2024 Q2, MPSV, MMR, kraje, obce, NNO, klientské organizace, MPSV OPZ+, 2 mil. Kč</a:t>
            </a:r>
            <a:endParaRPr lang="cs-CZ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7"/>
              </a:spcAft>
            </a:pPr>
            <a:endParaRPr lang="cs-CZ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7"/>
              </a:spcAft>
            </a:pPr>
            <a:r>
              <a:rPr lang="cs-CZ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cs-CZ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4EFAA-816D-422C-A0CC-995DF6625451}" type="slidenum">
              <a:rPr lang="cs-CZ" smtClean="0"/>
              <a:t>21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6852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49F-4CCA-4956-B2A7-3F1AC3C081B4}" type="datetimeFigureOut">
              <a:rPr lang="cs-CZ" smtClean="0"/>
              <a:t>29.11.2023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EE3C-7C1C-415B-B84F-414D56E5C331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0683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49F-4CCA-4956-B2A7-3F1AC3C081B4}" type="datetimeFigureOut">
              <a:rPr lang="cs-CZ" smtClean="0"/>
              <a:t>29.11.2023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EE3C-7C1C-415B-B84F-414D56E5C331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3793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49F-4CCA-4956-B2A7-3F1AC3C081B4}" type="datetimeFigureOut">
              <a:rPr lang="cs-CZ" smtClean="0"/>
              <a:t>29.11.2023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EE3C-7C1C-415B-B84F-414D56E5C331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5443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49F-4CCA-4956-B2A7-3F1AC3C081B4}" type="datetimeFigureOut">
              <a:rPr lang="cs-CZ" smtClean="0"/>
              <a:t>29.11.2023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EE3C-7C1C-415B-B84F-414D56E5C331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4846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49F-4CCA-4956-B2A7-3F1AC3C081B4}" type="datetimeFigureOut">
              <a:rPr lang="cs-CZ" smtClean="0"/>
              <a:t>29.11.2023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EE3C-7C1C-415B-B84F-414D56E5C331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636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49F-4CCA-4956-B2A7-3F1AC3C081B4}" type="datetimeFigureOut">
              <a:rPr lang="cs-CZ" smtClean="0"/>
              <a:t>29.11.2023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EE3C-7C1C-415B-B84F-414D56E5C331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895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49F-4CCA-4956-B2A7-3F1AC3C081B4}" type="datetimeFigureOut">
              <a:rPr lang="cs-CZ" smtClean="0"/>
              <a:t>29.11.2023</a:t>
            </a:fld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EE3C-7C1C-415B-B84F-414D56E5C331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7330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49F-4CCA-4956-B2A7-3F1AC3C081B4}" type="datetimeFigureOut">
              <a:rPr lang="cs-CZ" smtClean="0"/>
              <a:t>29.11.2023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EE3C-7C1C-415B-B84F-414D56E5C331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5073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49F-4CCA-4956-B2A7-3F1AC3C081B4}" type="datetimeFigureOut">
              <a:rPr lang="cs-CZ" smtClean="0"/>
              <a:t>29.11.2023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EE3C-7C1C-415B-B84F-414D56E5C331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9166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49F-4CCA-4956-B2A7-3F1AC3C081B4}" type="datetimeFigureOut">
              <a:rPr lang="cs-CZ" smtClean="0"/>
              <a:t>29.11.2023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EE3C-7C1C-415B-B84F-414D56E5C331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2696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dirty="0"/>
              <a:t>Kliknutím na ikonu přidáte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49F-4CCA-4956-B2A7-3F1AC3C081B4}" type="datetimeFigureOut">
              <a:rPr lang="cs-CZ" smtClean="0"/>
              <a:t>29.11.2023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EE3C-7C1C-415B-B84F-414D56E5C331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9640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4649F-4CCA-4956-B2A7-3F1AC3C081B4}" type="datetimeFigureOut">
              <a:rPr lang="cs-CZ" smtClean="0"/>
              <a:t>29.11.2023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CEE3C-7C1C-415B-B84F-414D56E5C331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9253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fcr.cz/vyzva-036-opz-plus" TargetMode="External"/><Relationship Id="rId2" Type="http://schemas.openxmlformats.org/officeDocument/2006/relationships/hyperlink" Target="https://www.mpsv.cz/vyzvy1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mpsv.cz/kriteria-socialnich-sluzeb-komunitniho-charakteru-a-kriteria-transformace-a-deinstitucionalizace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psv.reservio.com/ministerstvo-prace-a-socialnich-veci" TargetMode="External"/><Relationship Id="rId2" Type="http://schemas.openxmlformats.org/officeDocument/2006/relationships/hyperlink" Target="http://www.trass.cz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mpsv.reservio.com/ministerstvo-prace-a-socialnich-veci-eventy/events/780eba5a-8947-4886-b3c1-c4adcbb947c5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klara.holanova@mpsv.cz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psv.cz/web/cz/strategicke-dokument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0"/>
                <a:lumOff val="100000"/>
                <a:alpha val="0"/>
              </a:schemeClr>
            </a:gs>
            <a:gs pos="50000">
              <a:schemeClr val="accent1">
                <a:tint val="44500"/>
                <a:satMod val="160000"/>
                <a:alpha val="44000"/>
              </a:schemeClr>
            </a:gs>
            <a:gs pos="100000">
              <a:schemeClr val="accent1">
                <a:tint val="23500"/>
                <a:satMod val="160000"/>
                <a:alpha val="3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thr_000\Dropbox\Idealiste S\Grafika\mpsv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433" y="845169"/>
            <a:ext cx="1391468" cy="143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1115616" y="2702240"/>
            <a:ext cx="69127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dirty="0"/>
              <a:t>Aktuality v oblasti deinstitucionalizace a transformace sociálních služeb v ČR</a:t>
            </a:r>
          </a:p>
          <a:p>
            <a:pPr algn="ctr"/>
            <a:endParaRPr lang="cs-CZ" sz="2800" b="1" dirty="0"/>
          </a:p>
          <a:p>
            <a:pPr algn="ctr"/>
            <a:r>
              <a:rPr lang="cs-CZ" sz="2800" b="1" dirty="0"/>
              <a:t>Mgr. Klára Holanová</a:t>
            </a:r>
          </a:p>
          <a:p>
            <a:pPr algn="ctr"/>
            <a:r>
              <a:rPr lang="cs-CZ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odbor koncepce sociálních služeb a sociální práce</a:t>
            </a:r>
            <a:endParaRPr lang="cs-CZ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cs-CZ" sz="2800" b="1" dirty="0"/>
          </a:p>
          <a:p>
            <a:pPr algn="ctr"/>
            <a:r>
              <a:rPr lang="cs-CZ" sz="2400" b="1" dirty="0">
                <a:cs typeface="Calibri" panose="020F0502020204030204" pitchFamily="34" charset="0"/>
              </a:rPr>
              <a:t>30. 11. 2023</a:t>
            </a:r>
          </a:p>
        </p:txBody>
      </p:sp>
      <p:sp>
        <p:nvSpPr>
          <p:cNvPr id="9" name="Obdélník 8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1" name="Obdélník 10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23" name="Přímá spojnice 22"/>
          <p:cNvCxnSpPr/>
          <p:nvPr/>
        </p:nvCxnSpPr>
        <p:spPr>
          <a:xfrm>
            <a:off x="611560" y="5805264"/>
            <a:ext cx="8139227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47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7977E-B933-414E-9DE2-661109A5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3600" dirty="0"/>
              <a:t>Akční plán pro deinstitucionalizaci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18735CC-21D2-4934-94CA-27DE687FE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8661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cs-CZ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trategické cíle: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1) Legislativní strategické cíle</a:t>
            </a:r>
          </a:p>
          <a:p>
            <a:pPr marL="400050" lvl="1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sz="2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A. Na základě analytického vyhodnocení stávajících právních norem připravit legislativní řešení pro podporu rozvoje infrastruktury sociálních služeb                    na komunitní bázi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2) Nelegislativní strategické cíle</a:t>
            </a:r>
          </a:p>
          <a:p>
            <a:pPr marL="400050" lvl="1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sz="2900" dirty="0">
                <a:cs typeface="Times New Roman" panose="02020603050405020304" pitchFamily="18" charset="0"/>
              </a:rPr>
              <a:t>B. Vytvořit podmínky pro svobodnou volbu klienta o směřování další pomoci, podpory a péče s důrazem na respektování přirozené důstojnosti, osobní nezávislosti, samostatnosti a práva začlenění do společnosti.</a:t>
            </a:r>
          </a:p>
          <a:p>
            <a:pPr marL="400050" lvl="1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sz="2900" dirty="0">
                <a:cs typeface="Times New Roman" panose="02020603050405020304" pitchFamily="18" charset="0"/>
              </a:rPr>
              <a:t>C. Podpořit změny nekomunitního modelu poskytování sociálních služeb v model komunitní.</a:t>
            </a:r>
          </a:p>
          <a:p>
            <a:pPr marL="400050" lvl="1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sz="2900" dirty="0">
                <a:cs typeface="Times New Roman" panose="02020603050405020304" pitchFamily="18" charset="0"/>
              </a:rPr>
              <a:t>D. Zajistit dostupnou finanční podporu v průběhu implementace procesu deinstitucionalizace sociálních služeb.</a:t>
            </a:r>
          </a:p>
          <a:p>
            <a:pPr marL="400050" lvl="1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sz="2900" dirty="0">
                <a:cs typeface="Times New Roman" panose="02020603050405020304" pitchFamily="18" charset="0"/>
              </a:rPr>
              <a:t>E. Zvýšit obecné povědomí o důležitosti deinstitucionalizace sociálních služeb.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cs-CZ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cs-CZ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4BB1541B-9709-41D9-998D-47F065C214CC}"/>
              </a:ext>
            </a:extLst>
          </p:cNvPr>
          <p:cNvSpPr/>
          <p:nvPr/>
        </p:nvSpPr>
        <p:spPr>
          <a:xfrm>
            <a:off x="0" y="0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B59723BC-AE71-4D10-8781-27DC9FE582EC}"/>
              </a:ext>
            </a:extLst>
          </p:cNvPr>
          <p:cNvSpPr/>
          <p:nvPr/>
        </p:nvSpPr>
        <p:spPr>
          <a:xfrm>
            <a:off x="0" y="6756834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3656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BF6476-3B7B-41E6-A96A-35A088E5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rmAutofit fontScale="90000"/>
          </a:bodyPr>
          <a:lstStyle/>
          <a:p>
            <a:br>
              <a:rPr lang="cs-CZ" dirty="0"/>
            </a:br>
            <a:r>
              <a:rPr lang="cs-CZ" sz="4000" dirty="0"/>
              <a:t>Strategický cíl A</a:t>
            </a:r>
            <a:br>
              <a:rPr lang="cs-CZ" dirty="0"/>
            </a:br>
            <a:r>
              <a:rPr lang="cs-CZ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 základě vyhodnocení stávajících norem připravit legislativní řešení pro podporu rozvoje infrastruktury sociálních služeb na komunitní bázi</a:t>
            </a:r>
            <a:b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69E1B7D-E88F-428B-B60C-09EBC099C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cs-CZ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Specifický cíl A1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cs-CZ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Připravit potřebné legislativní řešení pro podporu rozvoje sociálních služeb                            na komunitní bázi: služba komunitního charakteru a služba nekomunitního charakteru, včetně úpravy materiálně-technického standardu pro služby sociální péče poskytované pobytovou formou v novele zákona č. 108/2006 Sb., o sociálních službách.  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cs-CZ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Opatření A 1.1</a:t>
            </a:r>
            <a:endParaRPr lang="cs-CZ" sz="18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Realizace analýzy stávající situace s cílem identifikace potřebných legislativních změn na podporu přechodu z péče nekomunitního charakteru na péči komunitního charakteru a nastavit aplikační rámec změny včetně realizace veřejné diskuse s cílem nalezení národního konsensu.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Součástí je i vytvoření analýzy rizik nedostupnosti ambulantních a terénních sociálních služeb osobám se zdravotním postižením, seniorům a ohroženým dětem, jejich rodinám a dospívajícím nezaopatřeným dětem.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cs-CZ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cs-CZ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cs-CZ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cs-CZ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E51CA46F-2D4C-4B13-A67D-5526FF4B2E0A}"/>
              </a:ext>
            </a:extLst>
          </p:cNvPr>
          <p:cNvSpPr/>
          <p:nvPr/>
        </p:nvSpPr>
        <p:spPr>
          <a:xfrm>
            <a:off x="0" y="0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5C79147B-490B-421D-B618-49363CEDEF52}"/>
              </a:ext>
            </a:extLst>
          </p:cNvPr>
          <p:cNvSpPr/>
          <p:nvPr/>
        </p:nvSpPr>
        <p:spPr>
          <a:xfrm>
            <a:off x="10302" y="6756834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58001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BF6476-3B7B-41E6-A96A-35A088E5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rmAutofit fontScale="90000"/>
          </a:bodyPr>
          <a:lstStyle/>
          <a:p>
            <a:br>
              <a:rPr lang="cs-CZ" dirty="0"/>
            </a:br>
            <a:r>
              <a:rPr lang="cs-CZ" sz="4000" dirty="0"/>
              <a:t>Strategický cíl A</a:t>
            </a:r>
            <a:br>
              <a:rPr lang="cs-CZ" dirty="0"/>
            </a:br>
            <a:r>
              <a:rPr lang="cs-CZ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 základě vyhodnocení stávajících norem připravit legislativní řešení pro podporu rozvoje infrastruktury sociálních služeb na komunitní bázi</a:t>
            </a:r>
            <a:b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69E1B7D-E88F-428B-B60C-09EBC099C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cs-CZ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Specifický cíl A1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cs-CZ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Připravit potřebné legislativní řešení pro podporu rozvoje sociálních služeb                            na komunitní bázi: služba komunitního charakteru a služba nekomunitního charakteru, včetně úpravy materiálně-technického standardu pro služby sociální péče poskytované pobytovou formou v novele zákona č. 108/2006 Sb., o sociálních službách.  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cs-CZ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Opatření A 1.2</a:t>
            </a:r>
            <a:endParaRPr lang="cs-CZ" sz="18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Připravit legislativní řešení a vymezit pojmy: sociální služba komunitního charakteru a sociální služba nekomunitního charakteru, včetně úpravy materiálně-technického standardu pro služby sociální péče poskytované pobytovou formou      v novele zákona č. 108/2006 Sb., o sociálních službách. Ukotvení služby komunitního charakteru by mělo být pro službu pobytovou a ambulantní, včetně hlubšího zakotvení principu subsidiarity. Dále právně vymezit pojem „pečující osoba“.</a:t>
            </a:r>
            <a:endParaRPr lang="cs-CZ" sz="18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E51CA46F-2D4C-4B13-A67D-5526FF4B2E0A}"/>
              </a:ext>
            </a:extLst>
          </p:cNvPr>
          <p:cNvSpPr/>
          <p:nvPr/>
        </p:nvSpPr>
        <p:spPr>
          <a:xfrm>
            <a:off x="0" y="0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5C79147B-490B-421D-B618-49363CEDEF52}"/>
              </a:ext>
            </a:extLst>
          </p:cNvPr>
          <p:cNvSpPr/>
          <p:nvPr/>
        </p:nvSpPr>
        <p:spPr>
          <a:xfrm>
            <a:off x="10302" y="6756834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334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C19B23-6FFF-4A28-8C6B-7968F464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38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cs-CZ" sz="3600" dirty="0"/>
              <a:t>Strategický cíl B</a:t>
            </a:r>
            <a:br>
              <a:rPr lang="cs-CZ" sz="3600" dirty="0"/>
            </a:br>
            <a:r>
              <a:rPr lang="cs-C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Vytvořit podmínky pro svobodnou volbu klienta o směřování další pomoci, podpory a péče s důrazem na respektování přirozené důstojnosti, osobní nezávislosti, samostatnosti a práva začlenění do společnosti</a:t>
            </a:r>
            <a:b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cs-CZ" sz="36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FE98C9-6CBB-4841-B1A7-A8588E0DE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cs-CZ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Specifický cíl B1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cs-CZ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Vytvořit systém jednotného postupu a včasné informovanosti o systému služeb a podpory v komunitě již při zjištění nepříznivé sociální a zdravotní situace či před propuštěním osoby s duševním onemocněním, se zdravotním postižením a seniora ze zdravotnických služeb.</a:t>
            </a:r>
            <a:endParaRPr lang="cs-CZ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cs-C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Opatření B 1.1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cs-CZ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Vytvořit meziresortní metodiku v oblasti postupu vzájemné informovanosti o dostupných možnostech podpory a edukace péče u výše uvedených cílových skupin.</a:t>
            </a:r>
            <a:endParaRPr lang="cs-CZ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cs-CZ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Podpořit budoucího klienta v rozhodování o tom, zda je pro něj vhodná péče terénní, ambulantní nebo pobytová. Učinit opatření, aby nebyla pobytová sociální služba automaticky první volbou pro člověka závislého na péči. </a:t>
            </a:r>
            <a:endParaRPr lang="cs-CZ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9D87629E-32AE-474F-B968-E66B84686B4D}"/>
              </a:ext>
            </a:extLst>
          </p:cNvPr>
          <p:cNvSpPr/>
          <p:nvPr/>
        </p:nvSpPr>
        <p:spPr>
          <a:xfrm>
            <a:off x="0" y="0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01F9602-5F7A-420A-9F4D-A63CD92BEF3C}"/>
              </a:ext>
            </a:extLst>
          </p:cNvPr>
          <p:cNvSpPr/>
          <p:nvPr/>
        </p:nvSpPr>
        <p:spPr>
          <a:xfrm>
            <a:off x="639" y="6781812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06671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C19B23-6FFF-4A28-8C6B-7968F464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38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cs-CZ" sz="3600" dirty="0"/>
              <a:t>Strategický cíl B</a:t>
            </a:r>
            <a:br>
              <a:rPr lang="cs-CZ" sz="3600" dirty="0"/>
            </a:br>
            <a:r>
              <a:rPr lang="cs-C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Vytvořit podmínky pro svobodnou volbu klienta o směřování další pomoci, podpory a péče s důrazem na respektování přirozené důstojnosti, osobní nezávislosti, samostatnosti a práva začlenění do společnosti</a:t>
            </a:r>
            <a:b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cs-CZ" sz="36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FE98C9-6CBB-4841-B1A7-A8588E0DE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cs-CZ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Specifický cíl B1</a:t>
            </a:r>
          </a:p>
          <a:p>
            <a:pPr marL="0" indent="0" algn="just">
              <a:buNone/>
            </a:pPr>
            <a:endParaRPr lang="cs-CZ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cs-C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Opatření B 1.1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cs-CZ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Opatření bude řešeno v rámci systémového projektu MPSV Podpora implementace koordinovaného přístupu v systému poskytování sociální ochrany v ČR č.: CZ.03.02.02/00/22_004/0001320. Cílem projektu je vytvoření podmínek pro aplikaci case managementu do systému sociální ochrany ČR na všech jeho úrovních, a to prostřednictvím přípravy a pilotního odzkoušení unifikovaného modelu koordinovaného přístupu, vč. poskytování související metodické podpory vybraným obcím s rozšířenou působností a posílením kompetencí relevantních aktérů, u nichž se koordinovaný přístupů očekává a vyžaduje více viz Opatření B2.1.</a:t>
            </a:r>
            <a:endParaRPr lang="cs-CZ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9D87629E-32AE-474F-B968-E66B84686B4D}"/>
              </a:ext>
            </a:extLst>
          </p:cNvPr>
          <p:cNvSpPr/>
          <p:nvPr/>
        </p:nvSpPr>
        <p:spPr>
          <a:xfrm>
            <a:off x="0" y="0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01F9602-5F7A-420A-9F4D-A63CD92BEF3C}"/>
              </a:ext>
            </a:extLst>
          </p:cNvPr>
          <p:cNvSpPr/>
          <p:nvPr/>
        </p:nvSpPr>
        <p:spPr>
          <a:xfrm>
            <a:off x="639" y="6781812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8024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C19B23-6FFF-4A28-8C6B-7968F464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38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cs-CZ" sz="3600" dirty="0"/>
              <a:t>Strategický cíl B</a:t>
            </a:r>
            <a:br>
              <a:rPr lang="cs-CZ" sz="3600" dirty="0"/>
            </a:br>
            <a:r>
              <a:rPr lang="cs-C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Vytvořit podmínky pro svobodnou volbu klienta o směřování další pomoci, podpory a péče s důrazem na respektování přirozené důstojnosti, osobní nezávislosti, samostatnosti a práva začlenění do společnosti</a:t>
            </a:r>
            <a:b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cs-CZ" sz="36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FE98C9-6CBB-4841-B1A7-A8588E0DE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cs-CZ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Specifický cíl B2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cs-CZ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Zajistit koordinovanou činnost (case management) směřující k podpoře klienta, a to za účasti všech dostupných zdrojů (rodina, odborníci, sociální a zdravotní služby apod.) včetně podpory vzdělávání všech aktérů v souladu s metodikou vycházející ze specifického cíle B1.</a:t>
            </a:r>
            <a:endParaRPr lang="cs-CZ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cs-C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Opatření B 2.1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cs-CZ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Zajistit koordinovanou činnost směřující k podpoře klienta, a to za účasti všech dostupných zdrojů (rodina, odborníci, sociální a zdravotní služby apod.).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cs-CZ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Za realizaci koordinované činnosti je odpovědný sociální pracovník obce, který zhodnotí společně s klientem jeho/její potřeby a opět spolu s klientem plánuje jednotlivé kroky k řešení jeho nepříznivé sociální situace. </a:t>
            </a:r>
            <a:endParaRPr lang="cs-CZ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9D87629E-32AE-474F-B968-E66B84686B4D}"/>
              </a:ext>
            </a:extLst>
          </p:cNvPr>
          <p:cNvSpPr/>
          <p:nvPr/>
        </p:nvSpPr>
        <p:spPr>
          <a:xfrm>
            <a:off x="0" y="0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01F9602-5F7A-420A-9F4D-A63CD92BEF3C}"/>
              </a:ext>
            </a:extLst>
          </p:cNvPr>
          <p:cNvSpPr/>
          <p:nvPr/>
        </p:nvSpPr>
        <p:spPr>
          <a:xfrm>
            <a:off x="639" y="6781812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61693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C19B23-6FFF-4A28-8C6B-7968F464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38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cs-CZ" sz="3600" dirty="0"/>
              <a:t>Strategický cíl B</a:t>
            </a:r>
            <a:br>
              <a:rPr lang="cs-CZ" sz="3600" dirty="0"/>
            </a:br>
            <a:r>
              <a:rPr lang="cs-C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Vytvořit podmínky pro svobodnou volbu klienta o směřování další pomoci, podpory a péče s důrazem na respektování přirozené důstojnosti, osobní nezávislosti, samostatnosti a práva začlenění do společnosti</a:t>
            </a:r>
            <a:b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cs-CZ" sz="36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FE98C9-6CBB-4841-B1A7-A8588E0DE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cs-CZ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Specifický cíl B2</a:t>
            </a:r>
          </a:p>
          <a:p>
            <a:pPr marL="0" indent="0">
              <a:buNone/>
            </a:pPr>
            <a:endParaRPr lang="cs-CZ" sz="20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cs-C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Opatření B 2.1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cs-CZ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 plnění takto stanovených cílů a jejich hodnocení lze přizvat další aktéry tak, aby byla zajištěna koordinovaná činnost směřující ke komplexní podpoře klienta a využity všechny dostupné zdroje v okolí klienta. Součástí musí být i zapojení příslušných služeb (sociální služby, zdravotní služby vč. home care) a dalších lokálních zdrojů (stabilní sousedství).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cs-CZ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Opatření budou realizovat obce zapojené do systémového projektu, jejichž sociální pracovníci provedou pilotáž koordinovaného přístupu realizovaného v rámci své pracovní agendy. Vzdělávací akce jim budou hrazeny  v rámci projektu. </a:t>
            </a:r>
            <a:endParaRPr lang="cs-CZ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9D87629E-32AE-474F-B968-E66B84686B4D}"/>
              </a:ext>
            </a:extLst>
          </p:cNvPr>
          <p:cNvSpPr/>
          <p:nvPr/>
        </p:nvSpPr>
        <p:spPr>
          <a:xfrm>
            <a:off x="0" y="0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01F9602-5F7A-420A-9F4D-A63CD92BEF3C}"/>
              </a:ext>
            </a:extLst>
          </p:cNvPr>
          <p:cNvSpPr/>
          <p:nvPr/>
        </p:nvSpPr>
        <p:spPr>
          <a:xfrm>
            <a:off x="639" y="6781812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74473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A5D668-A23E-4892-8DDB-2C1EED9B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cs-CZ" dirty="0"/>
            </a:br>
            <a:r>
              <a:rPr lang="cs-CZ" dirty="0"/>
              <a:t>Strategický cíl C</a:t>
            </a:r>
            <a:br>
              <a:rPr lang="cs-CZ" dirty="0"/>
            </a:br>
            <a:r>
              <a:rPr lang="cs-C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Podpořit změny </a:t>
            </a:r>
            <a:r>
              <a:rPr lang="cs-CZ" sz="2000" b="1" dirty="0">
                <a:latin typeface="Calibri" panose="020F0502020204030204" pitchFamily="34" charset="0"/>
                <a:ea typeface="Calibri" panose="020F0502020204030204" pitchFamily="34" charset="0"/>
              </a:rPr>
              <a:t>nekomunitního</a:t>
            </a:r>
            <a:r>
              <a:rPr lang="cs-C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modelu poskytování sociálních služeb v model komunitní</a:t>
            </a:r>
            <a:r>
              <a:rPr lang="cs-CZ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b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B39E6EC-BABF-495B-9C4A-BC40DFA13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4017"/>
            <a:ext cx="8229600" cy="5165724"/>
          </a:xfrm>
        </p:spPr>
        <p:txBody>
          <a:bodyPr>
            <a:normAutofit fontScale="40000" lnSpcReduction="20000"/>
          </a:bodyPr>
          <a:lstStyle/>
          <a:p>
            <a:pPr marL="0" indent="0" algn="ctr">
              <a:buNone/>
            </a:pPr>
            <a:endParaRPr lang="cs-CZ" sz="5200" b="1" u="sng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cs-CZ" sz="5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Specifický cíl C1</a:t>
            </a:r>
          </a:p>
          <a:p>
            <a:pPr marL="0" indent="0" algn="just">
              <a:buNone/>
            </a:pPr>
            <a:r>
              <a:rPr lang="cs-CZ" sz="5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Vytvoření meziresortní a mezioborové komise pro hodnocení a monitorování procesu deinstitucionalizace a pro jeho vyhodnocování.</a:t>
            </a:r>
          </a:p>
          <a:p>
            <a:pPr marL="0" indent="0">
              <a:buNone/>
            </a:pPr>
            <a:r>
              <a:rPr lang="cs-CZ" sz="5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Opatření C 1.1</a:t>
            </a:r>
          </a:p>
          <a:p>
            <a:pPr algn="just"/>
            <a:r>
              <a:rPr lang="cs-CZ" sz="55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MPSV vytvoří meziresortní a mezioborovou komisi pro hodnocení implementace procesu deinstitucionalizace (MPSV, MZ, MŠMT, MMR, MV, MF, Asociace krajů, SMS, SMO, ČMKOS, UZS, KVOP, asociace poskytovatelů, klientských organizací).</a:t>
            </a:r>
          </a:p>
          <a:p>
            <a:pPr algn="just"/>
            <a:r>
              <a:rPr lang="cs-CZ" sz="55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Výsledkem činnosti bude také vyhodnocení strategických dokumentů v oblasti transformace a deinstitucionalizace a jejich aktualizace zejména doplnění opatření a úkolů v oblasti efektivity využití dostupných zdrojů pro zajištění všech kapacit nových služeb, tak jak budou vznikat, respektive kapacit celého systému sociálních služeb v České republice (trh práce, veřejné rozpočty a další) .</a:t>
            </a:r>
          </a:p>
          <a:p>
            <a:pPr marL="0" indent="0" algn="ctr">
              <a:buNone/>
            </a:pPr>
            <a:endParaRPr lang="cs-CZ" sz="5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cs-CZ" sz="17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cs-CZ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cs-CZ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cs-CZ" sz="2800" dirty="0">
              <a:latin typeface="Calibri" panose="020F0502020204030204" pitchFamily="34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44746652-B936-494C-9E4A-79D64BF6FC0B}"/>
              </a:ext>
            </a:extLst>
          </p:cNvPr>
          <p:cNvSpPr/>
          <p:nvPr/>
        </p:nvSpPr>
        <p:spPr>
          <a:xfrm>
            <a:off x="0" y="0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5FEA054E-D6B8-4D67-82C2-2A67975F144B}"/>
              </a:ext>
            </a:extLst>
          </p:cNvPr>
          <p:cNvSpPr/>
          <p:nvPr/>
        </p:nvSpPr>
        <p:spPr>
          <a:xfrm>
            <a:off x="0" y="6738084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10601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A5D668-A23E-4892-8DDB-2C1EED9B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cs-CZ" dirty="0"/>
            </a:br>
            <a:r>
              <a:rPr lang="cs-CZ" dirty="0"/>
              <a:t>Strategický cíl C</a:t>
            </a:r>
            <a:br>
              <a:rPr lang="cs-CZ" dirty="0"/>
            </a:br>
            <a:r>
              <a:rPr lang="cs-C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Podpořit změny </a:t>
            </a:r>
            <a:r>
              <a:rPr lang="cs-CZ" sz="2000" b="1" dirty="0">
                <a:latin typeface="Calibri" panose="020F0502020204030204" pitchFamily="34" charset="0"/>
                <a:ea typeface="Calibri" panose="020F0502020204030204" pitchFamily="34" charset="0"/>
              </a:rPr>
              <a:t>nekomunitního</a:t>
            </a:r>
            <a:r>
              <a:rPr lang="cs-C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modelu poskytování sociálních služeb v model komunitní</a:t>
            </a:r>
            <a:r>
              <a:rPr lang="cs-CZ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b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B39E6EC-BABF-495B-9C4A-BC40DFA13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657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cs-CZ" sz="2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Specifický cíl C1</a:t>
            </a:r>
          </a:p>
          <a:p>
            <a:pPr marL="0" indent="0" algn="just">
              <a:buNone/>
            </a:pPr>
            <a:r>
              <a:rPr lang="cs-CZ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Opatření C 1.2</a:t>
            </a:r>
          </a:p>
          <a:p>
            <a:pPr algn="just"/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Zahrnout uživatele služeb a pečující osoby do procesu sledování a vyhodnocování kvality služeb a výstupy kontroly zveřejňovat srozumitelným způsobem běžné veřejnosti.</a:t>
            </a:r>
          </a:p>
          <a:p>
            <a:pPr algn="just"/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MPSV ve spolupráci s KVOP vytvoří materiál ve formě snadného čtení.</a:t>
            </a:r>
          </a:p>
          <a:p>
            <a:pPr marL="0" indent="0">
              <a:buNone/>
            </a:pPr>
            <a:endParaRPr lang="cs-CZ" sz="17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cs-CZ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cs-CZ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cs-CZ" sz="2800" dirty="0">
              <a:latin typeface="Calibri" panose="020F0502020204030204" pitchFamily="34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44746652-B936-494C-9E4A-79D64BF6FC0B}"/>
              </a:ext>
            </a:extLst>
          </p:cNvPr>
          <p:cNvSpPr/>
          <p:nvPr/>
        </p:nvSpPr>
        <p:spPr>
          <a:xfrm>
            <a:off x="0" y="0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5FEA054E-D6B8-4D67-82C2-2A67975F144B}"/>
              </a:ext>
            </a:extLst>
          </p:cNvPr>
          <p:cNvSpPr/>
          <p:nvPr/>
        </p:nvSpPr>
        <p:spPr>
          <a:xfrm>
            <a:off x="0" y="6738084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54139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A5D668-A23E-4892-8DDB-2C1EED9B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cs-CZ" dirty="0"/>
            </a:br>
            <a:r>
              <a:rPr lang="cs-CZ" dirty="0"/>
              <a:t>Strategický cíl C</a:t>
            </a:r>
            <a:br>
              <a:rPr lang="cs-CZ" dirty="0"/>
            </a:br>
            <a:r>
              <a:rPr lang="cs-C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Podpořit změny </a:t>
            </a:r>
            <a:r>
              <a:rPr lang="cs-CZ" sz="2000" b="1" dirty="0">
                <a:latin typeface="Calibri" panose="020F0502020204030204" pitchFamily="34" charset="0"/>
                <a:ea typeface="Calibri" panose="020F0502020204030204" pitchFamily="34" charset="0"/>
              </a:rPr>
              <a:t>nekomunitního</a:t>
            </a:r>
            <a:r>
              <a:rPr lang="cs-C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modelu poskytování sociálních služeb v model komunitní</a:t>
            </a:r>
            <a:r>
              <a:rPr lang="cs-CZ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b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B39E6EC-BABF-495B-9C4A-BC40DFA13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65724"/>
          </a:xfrm>
        </p:spPr>
        <p:txBody>
          <a:bodyPr>
            <a:normAutofit fontScale="40000" lnSpcReduction="20000"/>
          </a:bodyPr>
          <a:lstStyle/>
          <a:p>
            <a:pPr marL="0" indent="0" algn="ctr">
              <a:buNone/>
            </a:pPr>
            <a:endParaRPr lang="cs-CZ" sz="4400" b="1" u="sng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cs-CZ" sz="55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Specifický cíl C2</a:t>
            </a:r>
          </a:p>
          <a:p>
            <a:pPr marL="0" indent="0" algn="just">
              <a:buNone/>
            </a:pPr>
            <a:r>
              <a:rPr lang="cs-CZ" sz="55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Poskytovat metodickou podporu zadavatelům, zřizovatelům a poskytovatelům sociálních služeb v oblasti DI jako systému, včetně procesů transformace jednotlivých služeb nekomunitního charakteru. </a:t>
            </a:r>
          </a:p>
          <a:p>
            <a:pPr marL="0" indent="0" algn="just">
              <a:buNone/>
            </a:pPr>
            <a:endParaRPr lang="cs-CZ" sz="55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cs-CZ" sz="55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Opatření C 2.1</a:t>
            </a:r>
            <a:endParaRPr lang="cs-CZ" sz="55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cs-CZ" sz="5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 úrovni MPSV stanovit tým pracovníků odpovědných za poskytování relevantní metodické podpory směrem k dotčeným aktérům (zadavatelé, poskytovatelé sociálních služeb) v oblasti deinstitucionalizace a transformace. </a:t>
            </a:r>
          </a:p>
          <a:p>
            <a:pPr marL="0" indent="0">
              <a:buNone/>
            </a:pPr>
            <a:r>
              <a:rPr lang="cs-CZ" sz="55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Opatření C2.2</a:t>
            </a:r>
          </a:p>
          <a:p>
            <a:r>
              <a:rPr lang="cs-CZ" sz="55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Vytvoření podpůrných metodických pokynů pro oblast obhajoby práv a sebeurčení klientů</a:t>
            </a:r>
            <a:r>
              <a:rPr lang="cs-CZ" sz="55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endParaRPr lang="cs-CZ" sz="3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cs-CZ" sz="17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cs-CZ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cs-CZ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cs-CZ" sz="2800" dirty="0">
              <a:latin typeface="Calibri" panose="020F0502020204030204" pitchFamily="34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44746652-B936-494C-9E4A-79D64BF6FC0B}"/>
              </a:ext>
            </a:extLst>
          </p:cNvPr>
          <p:cNvSpPr/>
          <p:nvPr/>
        </p:nvSpPr>
        <p:spPr>
          <a:xfrm>
            <a:off x="0" y="0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5FEA054E-D6B8-4D67-82C2-2A67975F144B}"/>
              </a:ext>
            </a:extLst>
          </p:cNvPr>
          <p:cNvSpPr/>
          <p:nvPr/>
        </p:nvSpPr>
        <p:spPr>
          <a:xfrm>
            <a:off x="0" y="6738084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2632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7977E-B933-414E-9DE2-661109A5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cs-CZ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Prohlášení o spolupráci při naplňování závazků </a:t>
            </a:r>
            <a:br>
              <a:rPr lang="cs-CZ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cs-CZ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vyplývajících z Úmluvy o právech osob se zdravotním postižením</a:t>
            </a:r>
            <a:endParaRPr lang="cs-CZ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18735CC-21D2-4934-94CA-27DE687F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cs-CZ" sz="2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Podepsáno 21. 11. 2023 na MPSV s panem ministrem.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Podepsal ministr Marian Jurečka, zástupce ombudsmana Vít Alexander Schorm a Terezie Hradílková za Jednotu pro deinstitucionalizaci.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Připojila se zmocněnkyně vlády pro lidská práva Klára Šimáčková </a:t>
            </a:r>
            <a:r>
              <a:rPr lang="cs-CZ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Laurenčíková</a:t>
            </a:r>
            <a:r>
              <a:rPr lang="cs-CZ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Kristýna Mlejnková za Alianci pro individualizovanou podporu.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Dále </a:t>
            </a:r>
            <a:r>
              <a:rPr lang="cs-CZ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sebeobhájci</a:t>
            </a:r>
            <a:r>
              <a:rPr lang="cs-CZ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zástupci NNO a další účastníci akce na MPSV, na které se promítal film Až vyletí z hnízda.</a:t>
            </a:r>
            <a:endParaRPr lang="cs-CZ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cs-CZ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cs-CZ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cs-CZ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4BB1541B-9709-41D9-998D-47F065C214CC}"/>
              </a:ext>
            </a:extLst>
          </p:cNvPr>
          <p:cNvSpPr/>
          <p:nvPr/>
        </p:nvSpPr>
        <p:spPr>
          <a:xfrm>
            <a:off x="0" y="0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B59723BC-AE71-4D10-8781-27DC9FE582EC}"/>
              </a:ext>
            </a:extLst>
          </p:cNvPr>
          <p:cNvSpPr/>
          <p:nvPr/>
        </p:nvSpPr>
        <p:spPr>
          <a:xfrm>
            <a:off x="0" y="6756834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96508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7B58427-91BB-42CE-8EA2-2000A83D4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8435280" cy="590465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cs-CZ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Specifický cíl C3</a:t>
            </a:r>
          </a:p>
          <a:p>
            <a:pPr marL="0" indent="0" algn="ctr">
              <a:buNone/>
            </a:pPr>
            <a:r>
              <a:rPr lang="cs-CZ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Vytvořit systém pro průběžné monitorování a evaluování procesu deinstitucionalizace.</a:t>
            </a:r>
            <a:r>
              <a:rPr lang="cs-C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0" indent="0" algn="ctr">
              <a:buNone/>
            </a:pPr>
            <a:endParaRPr lang="cs-CZ" sz="20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cs-C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Opatření C3.1</a:t>
            </a:r>
            <a:endParaRPr lang="cs-CZ" sz="20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cs-CZ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Zpracovat analýzu dostupných datových zdrojů o sociálních službách s ohledem na identifikaci dat využitelných pro monitorování procesu DI včetně monitorování ekonomického aspektu a případně navrhnout restrukturalizaci některých z těchto dat. Nastavení formy předávání dat od MPSV týmu řešícímu DI. </a:t>
            </a:r>
            <a:endParaRPr lang="cs-CZ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cs-C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Opatření C3.2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cs-CZ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 základě provedené analýzy potřebných dat nutných k monitorování a vyhodnocování procesu DI bude vytvořen jednotný monitorovací systém s jasným a srozumitelným popisem všech sledovaných indikátorů. Před jeho spuštěním je doporučena pilotáž pro získání zpětné vazby o srozumitelnosti sledovaných indikátorů i o výpovědní hodnotě všech dat (zda vypovídají o skutečném výsledku DI). </a:t>
            </a:r>
            <a:endParaRPr lang="cs-CZ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cs-CZ" sz="1600" dirty="0">
              <a:latin typeface="Calibri" panose="020F0502020204030204" pitchFamily="34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55D7CA44-850E-41F3-B585-0A8C10E6A85E}"/>
              </a:ext>
            </a:extLst>
          </p:cNvPr>
          <p:cNvSpPr/>
          <p:nvPr/>
        </p:nvSpPr>
        <p:spPr>
          <a:xfrm>
            <a:off x="0" y="0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227A0D10-3220-4F47-81FB-F42F673819F4}"/>
              </a:ext>
            </a:extLst>
          </p:cNvPr>
          <p:cNvSpPr/>
          <p:nvPr/>
        </p:nvSpPr>
        <p:spPr>
          <a:xfrm>
            <a:off x="0" y="6756938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88281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7B58427-91BB-42CE-8EA2-2000A83D4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8435280" cy="590465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cs-CZ" sz="2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Specifický cíl C3</a:t>
            </a:r>
          </a:p>
          <a:p>
            <a:pPr marL="0" indent="0" algn="ctr">
              <a:buNone/>
            </a:pPr>
            <a:r>
              <a:rPr lang="cs-CZ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Vytvořit systém pro průběžné monitorování a evaluování procesu deinstitucionalizace.</a:t>
            </a:r>
            <a:r>
              <a:rPr lang="cs-CZ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0" indent="0" algn="ctr">
              <a:buNone/>
            </a:pPr>
            <a:endParaRPr lang="cs-CZ" sz="22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cs-CZ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Opatření C3.3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cs-CZ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Vytvořit systém na sběr potřeb s celorepublikovým pokrytím, který není koncipován primárně ze strany kraje, ale v rámci celé ČR a využít stávající nastavené nástroje krajů, obcí a pacientských a klientských organizací. Součástí bude analýza všech dostupných zdrojových systémů a participantů. Analýza je komplexní, jak kvantitativního charakteru, tak i kvalitativního. Součástí bude i vytvoření centrálního registru služeb a žadatelů o službu.</a:t>
            </a:r>
            <a:endParaRPr lang="cs-CZ" sz="2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cs-CZ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Opatření C3.4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cs-CZ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Vytvořit analýzu současného stavu systému sociálních služeb, tak aby bylo možno efektivně nasměrovat dostupné investiční prostředky, podrobně navrhnout implementační postup v širokém kontextu potřeb procesu deinstitucionalizace, a to včetně vyčíslení budoucích provozních nákladů a personálních potřeb.</a:t>
            </a:r>
            <a:r>
              <a:rPr lang="cs-CZ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cs-CZ" sz="2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cs-CZ" sz="1600" dirty="0">
              <a:latin typeface="Calibri" panose="020F0502020204030204" pitchFamily="34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55D7CA44-850E-41F3-B585-0A8C10E6A85E}"/>
              </a:ext>
            </a:extLst>
          </p:cNvPr>
          <p:cNvSpPr/>
          <p:nvPr/>
        </p:nvSpPr>
        <p:spPr>
          <a:xfrm>
            <a:off x="0" y="0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227A0D10-3220-4F47-81FB-F42F673819F4}"/>
              </a:ext>
            </a:extLst>
          </p:cNvPr>
          <p:cNvSpPr/>
          <p:nvPr/>
        </p:nvSpPr>
        <p:spPr>
          <a:xfrm>
            <a:off x="0" y="6756938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67855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5D2898-ECF4-4D4E-8CF4-A936ED56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cs-CZ" sz="4000" dirty="0"/>
            </a:br>
            <a:r>
              <a:rPr lang="cs-CZ" sz="4000" dirty="0"/>
              <a:t>Strategický cíl D</a:t>
            </a:r>
            <a:br>
              <a:rPr lang="cs-CZ" sz="4000" dirty="0"/>
            </a:br>
            <a:r>
              <a:rPr lang="cs-C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Zajistit dostupnou finanční podporu v průběhu implementace procesu deinstitucionalizace sociálních služeb.</a:t>
            </a:r>
            <a:r>
              <a:rPr lang="cs-CZ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b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cs-CZ" sz="40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CA6AEF9-CC2B-4F55-8D9B-9C1B40DC9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cs-CZ" sz="2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Specifický cíl D1</a:t>
            </a:r>
          </a:p>
          <a:p>
            <a:pPr marL="0" indent="0" algn="ctr">
              <a:buNone/>
            </a:pPr>
            <a:r>
              <a:rPr lang="cs-CZ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Zajistit veřejné finanční prostředky na sociální služby komunitního charakteru a jejich rozvoj. </a:t>
            </a:r>
          </a:p>
          <a:p>
            <a:pPr marL="0" indent="0">
              <a:buNone/>
            </a:pPr>
            <a:r>
              <a:rPr lang="cs-CZ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Opatření D 1.1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cs-CZ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Zajistit v rámci rozpočtových možností veřejné finance pro potřebné investice včetně nastavení podmínek využití primárně z Integrovaného operačního programu 2021-2027 a z Národního plánu obnovy.</a:t>
            </a:r>
            <a:endParaRPr lang="cs-CZ" sz="2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6000"/>
              </a:lnSpc>
              <a:spcBef>
                <a:spcPts val="1200"/>
              </a:spcBef>
              <a:spcAft>
                <a:spcPts val="800"/>
              </a:spcAft>
            </a:pPr>
            <a:r>
              <a:rPr lang="cs-CZ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 implementaci Akčního plánu pro DI slouží primárně investiční výzvy z NPO         a IROP. V rámci NPO byly připraveny výzvy zaměřené na Modernizaci a rozvoj pobytových služeb sociální péče a na Zvyšování kapacit nepobytových komunitních sociálních služeb. MMR připravuje vyhlášení 2 výzev na podporu Deinstitucionalizace pobytových sociálních služeb. Jedná se o uzavřené výzvy, kraje dopředu zjišťovaly svoji absorpční kapacitu a vytipovaly vhodné objekty k transformaci. Provoz transformovaných zařízení musí být připraven způsobem, který zamezí zmaření realizovaných investic.</a:t>
            </a:r>
            <a:endParaRPr lang="cs-CZ" sz="2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cs-CZ" sz="19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77B0F0F9-FE70-41B3-B9B7-4C35F30F0868}"/>
              </a:ext>
            </a:extLst>
          </p:cNvPr>
          <p:cNvSpPr/>
          <p:nvPr/>
        </p:nvSpPr>
        <p:spPr>
          <a:xfrm>
            <a:off x="0" y="0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F0C1C20C-1C10-4A28-BAE9-BF6F6C772999}"/>
              </a:ext>
            </a:extLst>
          </p:cNvPr>
          <p:cNvSpPr/>
          <p:nvPr/>
        </p:nvSpPr>
        <p:spPr>
          <a:xfrm>
            <a:off x="-31604" y="6756834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65955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5F7BB9-F693-4320-916A-0A46C7D3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cs-CZ" dirty="0"/>
            </a:br>
            <a:r>
              <a:rPr lang="cs-CZ" sz="4000" dirty="0"/>
              <a:t>Strategický cíl E</a:t>
            </a:r>
            <a:br>
              <a:rPr lang="cs-CZ" dirty="0"/>
            </a:br>
            <a:r>
              <a:rPr lang="cs-C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Zvýšit obecné povědomí o důležitosti deinstitucionalizace sociálních služeb.</a:t>
            </a:r>
            <a:r>
              <a:rPr lang="cs-CZ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br>
              <a:rPr lang="cs-CZ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cs-CZ" sz="20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67A2F9C-3943-473C-8C03-8E563145E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cs-CZ" sz="2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Specifický cíl E1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cs-CZ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Systematicky informovat o přínosu deinstitucionalizace sociálních služeb, a to jak směrem k odborné, tak k široké veřejnosti.</a:t>
            </a:r>
            <a:endParaRPr lang="cs-CZ" sz="2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cs-CZ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Opatření E1.1</a:t>
            </a:r>
            <a:endParaRPr lang="cs-CZ" sz="22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cs-CZ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Připravit osvětovou kampaň o přínosu deinstitucionalizace, a to nejen pro osoby se zdravotním postižením. </a:t>
            </a:r>
          </a:p>
          <a:p>
            <a:pPr marL="0" indent="0" algn="just">
              <a:buNone/>
            </a:pPr>
            <a:endParaRPr lang="cs-CZ" sz="22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cs-CZ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Opatření E1.2</a:t>
            </a:r>
            <a:endParaRPr lang="cs-CZ" sz="22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cs-CZ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Organizovat konference, kulaté stoly a odborné semináře tematicky zaměřené     na otázku deinstitucionalizace systému péče o cílové skupiny tohoto Akčního plánu pro DI. Kromě účasti českých odborníků se budou těchto akcí účastnit také zahraniční experti v této oblasti s cílem diskutovat směřování deinstitucionalizace, sdílet a šířit nejnovější poznatky v této oblasti, včetně příkladů dobré praxe ze zahraničí a na území ČR.  </a:t>
            </a:r>
            <a:endParaRPr lang="cs-CZ" sz="2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F95FB5BB-26C6-487A-B339-78957197B534}"/>
              </a:ext>
            </a:extLst>
          </p:cNvPr>
          <p:cNvSpPr/>
          <p:nvPr/>
        </p:nvSpPr>
        <p:spPr>
          <a:xfrm>
            <a:off x="0" y="0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03FC703C-6272-47BD-85CE-ED6521E80954}"/>
              </a:ext>
            </a:extLst>
          </p:cNvPr>
          <p:cNvSpPr/>
          <p:nvPr/>
        </p:nvSpPr>
        <p:spPr>
          <a:xfrm>
            <a:off x="0" y="6807417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23142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5F7BB9-F693-4320-916A-0A46C7D3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cs-CZ" dirty="0"/>
            </a:br>
            <a:r>
              <a:rPr lang="cs-CZ" dirty="0"/>
              <a:t>Investiční podpora IROP 2021-27</a:t>
            </a:r>
            <a:b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67A2F9C-3943-473C-8C03-8E563145E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cs-CZ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MMR ve spolupráci s MPSV vyhlásilo 2 výzvy z Integrovaného regionálního operačního programu na podporu deinstitucionalizace. Jedná se konkrétně o:</a:t>
            </a:r>
          </a:p>
          <a:p>
            <a:pPr algn="just"/>
            <a:r>
              <a:rPr lang="cs-CZ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58. výzvu IROP – Deinstitucionalizace sociálních služeb –         SC 4.2 (MRR – méně rozvinuté regiony) </a:t>
            </a:r>
          </a:p>
          <a:p>
            <a:pPr algn="just"/>
            <a:r>
              <a:rPr lang="cs-CZ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59. výzvu IROP – Deinstitucionalizace sociálních služeb –        SC 4.2 (PR – přechodové regiony). </a:t>
            </a:r>
          </a:p>
          <a:p>
            <a:pPr algn="just"/>
            <a:r>
              <a:rPr lang="cs-CZ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Jde o uzavřené výzvy.</a:t>
            </a:r>
          </a:p>
          <a:p>
            <a:pPr algn="just"/>
            <a:r>
              <a:rPr lang="cs-CZ" sz="24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cs-CZ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raje dopředu zjišťovaly svoji absorpční kapacitu a vytipovaly vhodné objekty k transformaci.</a:t>
            </a:r>
          </a:p>
          <a:p>
            <a:pPr algn="just"/>
            <a:r>
              <a:rPr lang="cs-CZ" sz="24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Výzvy vyhlášeny 30. 10. 2023, příjem žádostí od 15. 11. 2023.</a:t>
            </a:r>
          </a:p>
          <a:p>
            <a:pPr algn="just"/>
            <a:r>
              <a:rPr lang="cs-CZ" sz="2400" dirty="0">
                <a:solidFill>
                  <a:srgbClr val="000000"/>
                </a:solidFill>
                <a:cs typeface="Arial" panose="020B0604020202020204" pitchFamily="34" charset="0"/>
              </a:rPr>
              <a:t>Podmínka schválení transformačního plánu na MPSV.</a:t>
            </a:r>
            <a:endParaRPr lang="cs-CZ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F95FB5BB-26C6-487A-B339-78957197B534}"/>
              </a:ext>
            </a:extLst>
          </p:cNvPr>
          <p:cNvSpPr/>
          <p:nvPr/>
        </p:nvSpPr>
        <p:spPr>
          <a:xfrm>
            <a:off x="0" y="0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03FC703C-6272-47BD-85CE-ED6521E80954}"/>
              </a:ext>
            </a:extLst>
          </p:cNvPr>
          <p:cNvSpPr/>
          <p:nvPr/>
        </p:nvSpPr>
        <p:spPr>
          <a:xfrm>
            <a:off x="0" y="6807417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61896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5F7BB9-F693-4320-916A-0A46C7D3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cs-CZ" dirty="0"/>
            </a:br>
            <a:r>
              <a:rPr lang="cs-CZ" dirty="0"/>
              <a:t>Podpora z NPO a OPZ+</a:t>
            </a:r>
            <a:b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67A2F9C-3943-473C-8C03-8E563145E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cs-CZ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MPSV v roce 2023 vyhlásilo nové výzvy v rámci Národního plánu obnovy</a:t>
            </a:r>
            <a:r>
              <a:rPr lang="cs-CZ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cs-CZ" sz="1400" dirty="0">
                <a:hlinkClick r:id="rId2"/>
              </a:rPr>
              <a:t>Výzvy (mpsv.cz)</a:t>
            </a:r>
            <a:endParaRPr lang="cs-CZ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</a:t>
            </a:r>
            <a:r>
              <a:rPr lang="cs-CZ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ýzva č. 44 je zaměřená na Modernizaci a rozvoj pobytových služeb sociální péče </a:t>
            </a:r>
            <a:r>
              <a:rPr lang="cs-CZ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- do 22. 7. 2024</a:t>
            </a:r>
            <a:endParaRPr lang="cs-CZ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Výzva </a:t>
            </a:r>
            <a:r>
              <a:rPr lang="cs-CZ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č. 43 na Zvyšování kapacit nepobytových komunitních sociálních služeb</a:t>
            </a:r>
            <a:r>
              <a:rPr lang="cs-CZ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– do </a:t>
            </a:r>
            <a:r>
              <a:rPr lang="nb-NO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30. 11. 2023</a:t>
            </a:r>
            <a:r>
              <a:rPr lang="cs-CZ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</a:t>
            </a:r>
            <a:r>
              <a:rPr lang="nb-NO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16. 00 hod.</a:t>
            </a:r>
            <a:endParaRPr lang="cs-CZ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cs-CZ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cs-CZ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Dále MPSV připravilo výzvu č. 36 OPZ+ - do 10. 2. 2025</a:t>
            </a:r>
          </a:p>
          <a:p>
            <a:r>
              <a:rPr lang="cs-CZ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Transformace pobytových sociálních služeb. Výzva je zacílena na podporu a rozvoj procesů uvnitř služby, která prochází transformačním procesem. Tyto projekty jsou doplňkovými aktivitami k investičním záměrům především krajů, na které bude možné žádat finance z IROP. </a:t>
            </a:r>
            <a:r>
              <a:rPr lang="cs-CZ" sz="1400" dirty="0">
                <a:hlinkClick r:id="rId3"/>
              </a:rPr>
              <a:t>Výzva 036 OPZ+ - www.esfcr.cz</a:t>
            </a:r>
            <a:endParaRPr lang="cs-CZ" sz="24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F95FB5BB-26C6-487A-B339-78957197B534}"/>
              </a:ext>
            </a:extLst>
          </p:cNvPr>
          <p:cNvSpPr/>
          <p:nvPr/>
        </p:nvSpPr>
        <p:spPr>
          <a:xfrm>
            <a:off x="0" y="0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03FC703C-6272-47BD-85CE-ED6521E80954}"/>
              </a:ext>
            </a:extLst>
          </p:cNvPr>
          <p:cNvSpPr/>
          <p:nvPr/>
        </p:nvSpPr>
        <p:spPr>
          <a:xfrm>
            <a:off x="0" y="6807417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20686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C5906E-5D68-4248-A65C-02CCDB4C9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8" y="587899"/>
            <a:ext cx="8327704" cy="1328932"/>
          </a:xfrm>
        </p:spPr>
        <p:txBody>
          <a:bodyPr>
            <a:normAutofit fontScale="90000"/>
          </a:bodyPr>
          <a:lstStyle/>
          <a:p>
            <a:r>
              <a:rPr lang="cs-CZ" sz="3100" b="1" dirty="0"/>
              <a:t>Podpora procesu deinstitucionalizace a transformace sociálních služeb v ČR</a:t>
            </a:r>
            <a:br>
              <a:rPr lang="cs-CZ" sz="2800" dirty="0"/>
            </a:br>
            <a:r>
              <a:rPr lang="cs-CZ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cs-CZ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cs-CZ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číslo: CZ.03.02.02/00/22_004/0000724</a:t>
            </a:r>
            <a:br>
              <a:rPr lang="cs-CZ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cs-CZ" sz="1200" dirty="0"/>
            </a:br>
            <a:r>
              <a:rPr lang="cs-CZ" sz="1200" dirty="0"/>
              <a:t>(</a:t>
            </a:r>
            <a:r>
              <a:rPr lang="cs-CZ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spolufinancováno z prostředků Evropského sociálního fondu prostřednictvím Operačního programu Zaměstnanost plus a státního rozpočtu České republiky)</a:t>
            </a:r>
            <a:b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cs-CZ" sz="40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4DFC6D-97AB-406B-9B07-4CCA77DAF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457" y="2102762"/>
            <a:ext cx="3898776" cy="4525963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Doba realizace: 1.1.2023 – 31.12.2026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Počet KA: 5 </a:t>
            </a:r>
          </a:p>
          <a:p>
            <a:pPr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 01 – Nastavení systému řízení realizace transformace sociálních služeb a zároveň procesů deinstitucionalizace sociálních služeb ČR</a:t>
            </a:r>
          </a:p>
          <a:p>
            <a:pPr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 02 – Podpora při transformaci a deinstitucionalizaci sociálních služeb</a:t>
            </a:r>
          </a:p>
          <a:p>
            <a:pPr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 03 – Nastavení a pilotáž monitorovacího systému pro monitorování stavu DI a transformace v ČR</a:t>
            </a:r>
          </a:p>
          <a:p>
            <a:pPr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 04 – Podpora změny povědomí cílových skupin o procesu transformace sociálních služeb</a:t>
            </a:r>
          </a:p>
          <a:p>
            <a:pPr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 05 – Evaluační studie</a:t>
            </a:r>
          </a:p>
          <a:p>
            <a:pPr marL="0" indent="0">
              <a:buNone/>
            </a:pP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cs-CZ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60728C2-2D25-44B9-B366-52ACAF0F6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3113" y="2102761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cs-CZ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Předmět projektu</a:t>
            </a:r>
          </a:p>
          <a:p>
            <a:pPr marL="0" indent="0">
              <a:buNone/>
            </a:pP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cs-CZ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Podpora r</a:t>
            </a:r>
            <a:r>
              <a:rPr lang="cs-CZ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ealizace transformačních procesů v ČR (zejména realizace transformačních plánů).</a:t>
            </a:r>
          </a:p>
          <a:p>
            <a:pPr algn="just"/>
            <a:r>
              <a:rPr lang="cs-CZ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cs-CZ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articipace na realizaci opatření z </a:t>
            </a:r>
            <a:r>
              <a:rPr lang="cs-CZ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cs-CZ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kčního plánu pro DI. </a:t>
            </a:r>
          </a:p>
          <a:p>
            <a:pPr algn="just"/>
            <a:r>
              <a:rPr lang="cs-CZ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cs-CZ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odpora v širším smyslu realizace deinstitucionalizace a transformace sociálních služeb v ČR u krajů, poskytovatelů, uživatelů, veřejnosti   a dalších partnerů skrze pilotáž systému řízení a koordinace a monitoringu DI. </a:t>
            </a:r>
          </a:p>
          <a:p>
            <a:pPr marL="0" indent="0">
              <a:buNone/>
            </a:pP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cs-CZ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E3437E37-C97B-44E5-84D5-0D57B121C3E2}"/>
              </a:ext>
            </a:extLst>
          </p:cNvPr>
          <p:cNvSpPr/>
          <p:nvPr/>
        </p:nvSpPr>
        <p:spPr>
          <a:xfrm>
            <a:off x="0" y="0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F39F2E09-5BDD-4B50-BDDF-37BA5E13F448}"/>
              </a:ext>
            </a:extLst>
          </p:cNvPr>
          <p:cNvSpPr/>
          <p:nvPr/>
        </p:nvSpPr>
        <p:spPr>
          <a:xfrm>
            <a:off x="0" y="6814656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92471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38888FF-C468-4FAD-A605-B0935E1C0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1405" y="1736382"/>
            <a:ext cx="4038600" cy="4525963"/>
          </a:xfrm>
        </p:spPr>
        <p:txBody>
          <a:bodyPr>
            <a:normAutofit fontScale="47500" lnSpcReduction="20000"/>
          </a:bodyPr>
          <a:lstStyle/>
          <a:p>
            <a:pPr marL="0" lvl="0" indent="0" algn="ctr">
              <a:lnSpc>
                <a:spcPct val="107000"/>
              </a:lnSpc>
              <a:buNone/>
            </a:pPr>
            <a:r>
              <a:rPr lang="cs-CZ" sz="3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Cíle projektu</a:t>
            </a:r>
          </a:p>
          <a:p>
            <a:pPr marL="0" lvl="0" indent="0" algn="just">
              <a:lnSpc>
                <a:spcPct val="107000"/>
              </a:lnSpc>
              <a:buNone/>
            </a:pPr>
            <a:endParaRPr lang="cs-CZ" sz="3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cs-CZ" sz="3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Zvýšit počet transformovaných služeb v ČR prostřednictvím TP o 40;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cs-CZ" sz="3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Nastavit řídící, koordinační a monitorovací systém pro proces DI v ČR a začlenit jej do rozhodovacích procesů sociální politiky v ČR;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cs-CZ" sz="3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Podpořit poskytovatele sociálních služeb, jejich zaměstnance, další subjekty participující na transformaci institucionální péče a uživatele soc. služeb; 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cs-CZ" sz="3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Zvýšit informovanost cílových skupin o nastavování procesů týkajících se transformace a DI;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cs-CZ" sz="3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Akceptace myšlenky transformace veřejností. 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E4E5D225-1C21-47F9-8C84-55222B10E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0032" y="836713"/>
            <a:ext cx="4038600" cy="5425632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06000"/>
              </a:lnSpc>
              <a:spcBef>
                <a:spcPts val="1200"/>
              </a:spcBef>
              <a:spcAft>
                <a:spcPts val="800"/>
              </a:spcAft>
            </a:pPr>
            <a:r>
              <a:rPr lang="cs-CZ" sz="2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Projekt Transformace poskytuje konzultace pro zřizovatele a poskytovatele sociálních služeb při přípravném procesu a následně je provází celým procesem transformace a hodnotí samotné transformační plány zařízení, která budou žádat o finanční podporu z IROP. </a:t>
            </a:r>
          </a:p>
          <a:p>
            <a:pPr algn="just">
              <a:lnSpc>
                <a:spcPct val="106000"/>
              </a:lnSpc>
              <a:spcBef>
                <a:spcPts val="1200"/>
              </a:spcBef>
              <a:spcAft>
                <a:spcPts val="800"/>
              </a:spcAft>
            </a:pPr>
            <a:r>
              <a:rPr lang="cs-CZ" sz="2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 účinností od 1. dubna 2022 vydalo MPSV dokument Kritéria sociálních služeb komunitního charakteru a kritéria transformace a deinstitucionalizace (dále jen Kritéria) který byl vytvořen za účelem nastavení jednotných a transparentních podmínek pro realizaci projektů sloužících k transformaci sociálních služeb v České republice. Účelem Kritérií je jednoznačně stanovit a odlišit tak, co jsou a co nejsou sociální služby komunitního charakteru. Parametry pro přípravu transformačních plánů jsou uvedeny v tomto dokumentu včetně nezbytných příloh jako je např. Studie proveditelnosti.  Kritéria jsou zveřejněna na webových stránkách MPSV </a:t>
            </a:r>
            <a:r>
              <a:rPr lang="cs-CZ" sz="29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https://www.mpsv.cz/kriteria-socialnich-sluzeb-komunitniho-charakteru-a-kriteria-transformace-a-deinstitucionalizace</a:t>
            </a:r>
            <a:r>
              <a:rPr lang="cs-CZ" sz="2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.  </a:t>
            </a:r>
            <a:endParaRPr lang="cs-CZ" sz="2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cs-CZ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083FE632-3613-4EF7-B894-AF763C1D4FDB}"/>
              </a:ext>
            </a:extLst>
          </p:cNvPr>
          <p:cNvSpPr/>
          <p:nvPr/>
        </p:nvSpPr>
        <p:spPr>
          <a:xfrm>
            <a:off x="0" y="0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3529D1EC-DB78-4F43-988C-798A8A095B9B}"/>
              </a:ext>
            </a:extLst>
          </p:cNvPr>
          <p:cNvSpPr/>
          <p:nvPr/>
        </p:nvSpPr>
        <p:spPr>
          <a:xfrm>
            <a:off x="-12514" y="6807417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5" name="Grafický objekt 14" descr="Informace se souvislou výplní">
            <a:extLst>
              <a:ext uri="{FF2B5EF4-FFF2-40B4-BE49-F238E27FC236}">
                <a16:creationId xmlns:a16="http://schemas.microsoft.com/office/drawing/2014/main" id="{98569BF7-0706-4A89-9412-73A4FC8A6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552" y="5494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21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2DF740-F721-4D58-91FA-DE160F51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KONTAKTY a důležité informace 	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A74561E-7335-4091-983A-6A6B4D1F75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CCA8645-D6A5-4E85-B732-25003E63A4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s-CZ" u="sng" dirty="0"/>
              <a:t>1. KONZULTACE</a:t>
            </a:r>
          </a:p>
          <a:p>
            <a:pPr marL="0" indent="0">
              <a:buNone/>
            </a:pPr>
            <a:r>
              <a:rPr lang="cs-CZ" dirty="0"/>
              <a:t>Poskytujeme:</a:t>
            </a:r>
          </a:p>
          <a:p>
            <a:pPr>
              <a:buFontTx/>
              <a:buChar char="-"/>
            </a:pPr>
            <a:r>
              <a:rPr lang="cs-CZ" dirty="0"/>
              <a:t>Telefonické konzultace – 30 min.</a:t>
            </a:r>
          </a:p>
          <a:p>
            <a:pPr>
              <a:buFontTx/>
              <a:buChar char="-"/>
            </a:pPr>
            <a:r>
              <a:rPr lang="cs-CZ" dirty="0"/>
              <a:t>Online meetingy – 1 hod.</a:t>
            </a:r>
          </a:p>
          <a:p>
            <a:pPr>
              <a:buFontTx/>
              <a:buChar char="-"/>
            </a:pPr>
            <a:r>
              <a:rPr lang="cs-CZ" dirty="0"/>
              <a:t>Konzultace u poskytovatelů – 2 hod./4 hod.</a:t>
            </a:r>
          </a:p>
          <a:p>
            <a:pPr marL="0" indent="0" algn="ctr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u="sng" dirty="0"/>
              <a:t>2. EVENTY</a:t>
            </a:r>
          </a:p>
          <a:p>
            <a:pPr>
              <a:buFontTx/>
              <a:buChar char="-"/>
            </a:pPr>
            <a:r>
              <a:rPr lang="cs-CZ" dirty="0"/>
              <a:t>Workshopy, diskuzní fóra</a:t>
            </a:r>
          </a:p>
          <a:p>
            <a:pPr>
              <a:buFontTx/>
              <a:buChar char="-"/>
            </a:pPr>
            <a:r>
              <a:rPr lang="cs-CZ" b="1" dirty="0"/>
              <a:t>webové stránky: </a:t>
            </a:r>
            <a:r>
              <a:rPr lang="cs-CZ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www.trass.cz</a:t>
            </a:r>
            <a:endParaRPr lang="cs-CZ" b="1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02557BA-0159-4884-9249-CCF6A9B37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endParaRPr lang="cs-CZ" dirty="0"/>
          </a:p>
          <a:p>
            <a:pPr algn="ctr"/>
            <a:r>
              <a:rPr lang="cs-CZ" sz="3100" dirty="0"/>
              <a:t>Rezervační systém</a:t>
            </a:r>
          </a:p>
          <a:p>
            <a:pPr algn="ctr"/>
            <a:endParaRPr lang="cs-CZ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21FCA03-6D11-479A-ADDB-2A39956B3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2488406"/>
            <a:ext cx="4277518" cy="33063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cs-CZ" sz="1575" dirty="0"/>
          </a:p>
          <a:p>
            <a:pPr marL="0" indent="0">
              <a:buNone/>
            </a:pPr>
            <a:r>
              <a:rPr lang="cs-CZ" dirty="0"/>
              <a:t>Rezervační systém: </a:t>
            </a:r>
          </a:p>
          <a:p>
            <a:pPr marL="0" indent="0">
              <a:buNone/>
            </a:pPr>
            <a:r>
              <a:rPr lang="cs-CZ" dirty="0">
                <a:hlinkClick r:id="rId3"/>
              </a:rPr>
              <a:t>Projekt Transformace - konzultace – Online rezervace – </a:t>
            </a:r>
            <a:r>
              <a:rPr lang="cs-CZ" dirty="0" err="1">
                <a:hlinkClick r:id="rId3"/>
              </a:rPr>
              <a:t>Reservio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8" name="Grafický objekt 7" descr="Call centrum se souvislou výplní">
            <a:extLst>
              <a:ext uri="{FF2B5EF4-FFF2-40B4-BE49-F238E27FC236}">
                <a16:creationId xmlns:a16="http://schemas.microsoft.com/office/drawing/2014/main" id="{49E647F3-2B73-414C-938A-FEB0211EAE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144" y="2145506"/>
            <a:ext cx="685800" cy="685800"/>
          </a:xfrm>
          <a:prstGeom prst="rect">
            <a:avLst/>
          </a:prstGeom>
        </p:spPr>
      </p:pic>
      <p:sp>
        <p:nvSpPr>
          <p:cNvPr id="12" name="Obdélník 11">
            <a:extLst>
              <a:ext uri="{FF2B5EF4-FFF2-40B4-BE49-F238E27FC236}">
                <a16:creationId xmlns:a16="http://schemas.microsoft.com/office/drawing/2014/main" id="{45788FCC-8E1B-4813-BC84-57C45CDE02ED}"/>
              </a:ext>
            </a:extLst>
          </p:cNvPr>
          <p:cNvSpPr/>
          <p:nvPr/>
        </p:nvSpPr>
        <p:spPr>
          <a:xfrm>
            <a:off x="-184" y="3737"/>
            <a:ext cx="9144000" cy="1643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825D9CA5-9A2E-4315-85A4-57EFA7943878}"/>
              </a:ext>
            </a:extLst>
          </p:cNvPr>
          <p:cNvSpPr/>
          <p:nvPr/>
        </p:nvSpPr>
        <p:spPr>
          <a:xfrm>
            <a:off x="24638" y="6683771"/>
            <a:ext cx="9144000" cy="1643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0" dirty="0"/>
          </a:p>
        </p:txBody>
      </p:sp>
    </p:spTree>
    <p:extLst>
      <p:ext uri="{BB962C8B-B14F-4D97-AF65-F5344CB8AC3E}">
        <p14:creationId xmlns:p14="http://schemas.microsoft.com/office/powerpoint/2010/main" val="3427198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17C971-6AAB-42FC-A3A8-BD42B2DA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i="0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Diskuzní fórum Pardubice</a:t>
            </a:r>
            <a:r>
              <a:rPr lang="cs-CZ" dirty="0"/>
              <a:t>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5045E6-B15A-4E1E-A884-0BA83A7C9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cs-CZ" b="1" i="0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Termín: 5. 12. 2023, 10:00 – 16:00</a:t>
            </a:r>
          </a:p>
          <a:p>
            <a:pPr marL="0" indent="0">
              <a:buNone/>
            </a:pPr>
            <a:endParaRPr lang="cs-CZ" dirty="0">
              <a:solidFill>
                <a:srgbClr val="0D0D0D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cs-CZ" dirty="0"/>
              <a:t>Místo realizace: Kavárna Slunečnice, Jilemnického 2226, Pardubice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dirty="0"/>
              <a:t>Jaká témata Vás v rámci akce čekají?</a:t>
            </a:r>
          </a:p>
          <a:p>
            <a:r>
              <a:rPr lang="cs-CZ" dirty="0"/>
              <a:t>Na cestě k běžnému životu v komunitních službách</a:t>
            </a:r>
          </a:p>
          <a:p>
            <a:r>
              <a:rPr lang="cs-CZ" dirty="0"/>
              <a:t>Transformace jako osobní cesta k mým cílům a běžnému životu</a:t>
            </a:r>
          </a:p>
          <a:p>
            <a:r>
              <a:rPr lang="cs-CZ" dirty="0"/>
              <a:t>Příklady dobré praxe transformovaných sociálních služeb</a:t>
            </a:r>
          </a:p>
          <a:p>
            <a:r>
              <a:rPr lang="cs-CZ" dirty="0"/>
              <a:t>Než začnu pracovat na transformačním plánu</a:t>
            </a:r>
          </a:p>
          <a:p>
            <a:endParaRPr lang="cs-CZ" dirty="0"/>
          </a:p>
          <a:p>
            <a:pPr marL="0" indent="0" algn="just">
              <a:buNone/>
            </a:pPr>
            <a:r>
              <a:rPr lang="cs-CZ" dirty="0"/>
              <a:t>Akce je určena pro poskytovatele a zadavatele sociálních služeb, pracovníky     v sociálních službách a další zainteresované odborníky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sz="26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Přihlášení na akci zde: </a:t>
            </a:r>
            <a:r>
              <a:rPr lang="cs-CZ" sz="2600" b="0" i="0" u="none" strike="noStrike" dirty="0">
                <a:solidFill>
                  <a:srgbClr val="DD3333"/>
                </a:solidFill>
                <a:effectLst/>
                <a:latin typeface="Arial" panose="020B0604020202020204" pitchFamily="34" charset="0"/>
                <a:hlinkClick r:id="rId2"/>
              </a:rPr>
              <a:t>https://mpsv.reservio.com/ministerstvo-prace-a-socialnich-veci-eventy/events/780eba5a-8947-4886-b3c1-c4adcbb947c5/</a:t>
            </a:r>
            <a:endParaRPr lang="cs-CZ" sz="2600" b="0" i="0" dirty="0">
              <a:solidFill>
                <a:srgbClr val="0D0D0D"/>
              </a:solidFill>
              <a:effectLst/>
              <a:latin typeface="Arial" panose="020B0604020202020204" pitchFamily="34" charset="0"/>
            </a:endParaRPr>
          </a:p>
          <a:p>
            <a:endParaRPr lang="cs-CZ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4D065201-BADD-4393-937D-1B05E6350507}"/>
              </a:ext>
            </a:extLst>
          </p:cNvPr>
          <p:cNvSpPr/>
          <p:nvPr/>
        </p:nvSpPr>
        <p:spPr>
          <a:xfrm>
            <a:off x="0" y="0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9BEC68D1-D8EE-4F9A-A685-B4FC2EE21D8C}"/>
              </a:ext>
            </a:extLst>
          </p:cNvPr>
          <p:cNvSpPr/>
          <p:nvPr/>
        </p:nvSpPr>
        <p:spPr>
          <a:xfrm>
            <a:off x="0" y="6807417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039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7977E-B933-414E-9DE2-661109A5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34"/>
          </a:xfrm>
        </p:spPr>
        <p:txBody>
          <a:bodyPr>
            <a:noAutofit/>
          </a:bodyPr>
          <a:lstStyle/>
          <a:p>
            <a:endParaRPr lang="cs-CZ" sz="36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18735CC-21D2-4934-94CA-27DE687FE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9846"/>
            <a:ext cx="8229600" cy="5933516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My, níže podepsaní,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při vědomí závazků, které České republice plynou z Úmluvy o právech osob se zdravotním postižením (Úmluva), zvláště z článku 19, který zakotvuje právo lidí s postižením na nezávislý způsob života a zapojení do komunity,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při vědomí toho, že jednou ze základních zásad Úmluvy je participace lidí s postižením a organizací je zastupujících na vytváření a provádění legislativy a politik za účelem provádění Úmluvy, stejně jako při rozhodování o dalších otázkách týkajících se osob se zdravotním postižením,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prohlašujeme, že Ministerstvo práce a sociálních věcí, které je gestorem provádění Úmluvy v České republice a tzv. kontaktním místem Úmluvy,  bude při naplňování závazků z Úmluvy na partnerském principu úzce spolupracovat se spolkem Jednota pro deinstitucionalizaci – JDI, z. s., a to zejména v postupu deinstitucionalizace sociálních služeb v České republice, jejíž cíle jsou: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–"/>
            </a:pPr>
            <a:r>
              <a:rPr lang="cs-CZ" sz="3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zamezit institucionalizaci dalších osob,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–"/>
            </a:pPr>
            <a:r>
              <a:rPr lang="cs-CZ" sz="3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transformovat ústavní sociální péči a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–"/>
            </a:pPr>
            <a:r>
              <a:rPr lang="cs-CZ" sz="3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zajistit dostupnost komunitních služeb,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kons</a:t>
            </a:r>
            <a:r>
              <a:rPr lang="cs-CZ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tatujeme, že veřejný ochránce práv je nezávislým monitorovacím orgánem pro naplňování Úmluvy a k jeho zjištěním, doporučením a stanoviskům je třeba přihlížet, neboť jejich cílem je naplňování práv lidí s postižením v České republice,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zavazujeme se za tímto účelem nadále spolupracovat tak, abychom v nejvyšší možné míře a za investování maximálního množství prostředků prostřednictvím deinstitucionalizace přispívali k naplnění práva lidí s postižením na nezávislý způsob života a zapojení do komunity.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Toto prohlášení je otevřené k podpisu všem dalším osobám a subjektům, kteří se s jeho obsahem, cíli a závazky ztotožňují.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cs-CZ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cs-CZ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cs-CZ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4BB1541B-9709-41D9-998D-47F065C214CC}"/>
              </a:ext>
            </a:extLst>
          </p:cNvPr>
          <p:cNvSpPr/>
          <p:nvPr/>
        </p:nvSpPr>
        <p:spPr>
          <a:xfrm>
            <a:off x="0" y="0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B59723BC-AE71-4D10-8781-27DC9FE582EC}"/>
              </a:ext>
            </a:extLst>
          </p:cNvPr>
          <p:cNvSpPr/>
          <p:nvPr/>
        </p:nvSpPr>
        <p:spPr>
          <a:xfrm>
            <a:off x="0" y="6756834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9279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athr_000\Dropbox\Idealiste S\Grafika\mpsv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7" y="1331315"/>
            <a:ext cx="1786107" cy="183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ovéPole 8"/>
          <p:cNvSpPr txBox="1"/>
          <p:nvPr/>
        </p:nvSpPr>
        <p:spPr>
          <a:xfrm>
            <a:off x="601561" y="3573016"/>
            <a:ext cx="7710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latin typeface="Century Gothic" pitchFamily="34" charset="0"/>
              </a:rPr>
              <a:t>Děkuji za pozornost.</a:t>
            </a:r>
          </a:p>
          <a:p>
            <a:pPr algn="ctr"/>
            <a:endParaRPr lang="cs-CZ" sz="2800" b="1" dirty="0">
              <a:latin typeface="Century Gothic" pitchFamily="34" charset="0"/>
            </a:endParaRPr>
          </a:p>
          <a:p>
            <a:pPr algn="ctr"/>
            <a:r>
              <a:rPr lang="cs-CZ" sz="2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klara.holanova@mpsv.cz</a:t>
            </a:r>
            <a:r>
              <a:rPr lang="cs-CZ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sz="2400" b="1" dirty="0">
              <a:latin typeface="Century Gothic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1" name="Obdélník 10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2070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7977E-B933-414E-9DE2-661109A5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3600" dirty="0"/>
              <a:t>Memorandum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18735CC-21D2-4934-94CA-27DE687F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Nnnn</a:t>
            </a:r>
            <a:endParaRPr lang="cs-CZ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cs-CZ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cs-CZ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4BB1541B-9709-41D9-998D-47F065C214CC}"/>
              </a:ext>
            </a:extLst>
          </p:cNvPr>
          <p:cNvSpPr/>
          <p:nvPr/>
        </p:nvSpPr>
        <p:spPr>
          <a:xfrm>
            <a:off x="0" y="0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B59723BC-AE71-4D10-8781-27DC9FE582EC}"/>
              </a:ext>
            </a:extLst>
          </p:cNvPr>
          <p:cNvSpPr/>
          <p:nvPr/>
        </p:nvSpPr>
        <p:spPr>
          <a:xfrm>
            <a:off x="0" y="6756834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5947E50D-4D07-BBE3-5A8C-97310DE73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127"/>
            <a:ext cx="9144000" cy="642374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B4150D9C-3EA1-BB26-EABE-F31425A54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127"/>
            <a:ext cx="9144000" cy="642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0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7977E-B933-414E-9DE2-661109A5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3600" dirty="0"/>
              <a:t>Připravované legislativní úpravy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18735CC-21D2-4934-94CA-27DE687FE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sz="2100" dirty="0">
                <a:cs typeface="Arial" panose="020B0604020202020204" pitchFamily="34" charset="0"/>
              </a:rPr>
              <a:t>Novela zákona o sociálních službách – poslanecký návrh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Terénní a ambulantní forma má přednost před pobytovou </a:t>
            </a:r>
            <a:r>
              <a:rPr lang="cs-CZ" sz="2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cs-CZ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cs-CZ" sz="2100" dirty="0">
                <a:cs typeface="Arial" panose="020B0604020202020204" pitchFamily="34" charset="0"/>
              </a:rPr>
              <a:t>ude zakotvena zásada: „Přednost mají takové formy poskytování sociálních služeb,   které podporují setrvání klienta v jeho přirozeném prostředí.“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2100" dirty="0">
                <a:cs typeface="Arial" panose="020B0604020202020204" pitchFamily="34" charset="0"/>
              </a:rPr>
              <a:t>Nová cílová skupina – Pečující osoba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100" dirty="0">
                <a:cs typeface="Arial" panose="020B0604020202020204" pitchFamily="34" charset="0"/>
              </a:rPr>
              <a:t>Dojde k doplnění základních činností u příslušných služeb  - podpora a nácvik dovedností pečujících osob pro zvládání péče o osoby závislé na jejich pomoci a pomoc při zajištění bezpečí a možnost setrvání v přirozeném soc. prostředí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cs-CZ" sz="2100" dirty="0"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sz="2100" dirty="0">
                <a:cs typeface="Arial" panose="020B0604020202020204" pitchFamily="34" charset="0"/>
              </a:rPr>
              <a:t>Zákon o osobní asistenci – příprava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sz="2100" dirty="0">
                <a:cs typeface="Arial" panose="020B0604020202020204" pitchFamily="34" charset="0"/>
              </a:rPr>
              <a:t>Zvýšení příspěvku na péči – 4 varianty, účinnost od 1. 7. 2024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cs-CZ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cs-CZ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4BB1541B-9709-41D9-998D-47F065C214CC}"/>
              </a:ext>
            </a:extLst>
          </p:cNvPr>
          <p:cNvSpPr/>
          <p:nvPr/>
        </p:nvSpPr>
        <p:spPr>
          <a:xfrm>
            <a:off x="0" y="0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B59723BC-AE71-4D10-8781-27DC9FE582EC}"/>
              </a:ext>
            </a:extLst>
          </p:cNvPr>
          <p:cNvSpPr/>
          <p:nvPr/>
        </p:nvSpPr>
        <p:spPr>
          <a:xfrm>
            <a:off x="0" y="6756834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7804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7977E-B933-414E-9DE2-661109A5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3600" dirty="0"/>
              <a:t>Akční plán pro deinstitucionalizaci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18735CC-21D2-4934-94CA-27DE687F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Přijat usnesením vlády č. 785 ze dne 18. října 2023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400" dirty="0">
                <a:cs typeface="Arial" panose="020B0604020202020204" pitchFamily="34" charset="0"/>
              </a:rPr>
              <a:t>MPSV uložen navazující úkol: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400" dirty="0">
                <a:cs typeface="Arial" panose="020B0604020202020204" pitchFamily="34" charset="0"/>
              </a:rPr>
              <a:t>Zahájit práci na novém strategickém dokumentu k procesu deinstitucionalizace na období po skončení platnosti přijatého Akčního plánu, který bude mimo jiné obsahovat </a:t>
            </a:r>
            <a:r>
              <a:rPr lang="cs-CZ" sz="2400" b="1" dirty="0">
                <a:cs typeface="Arial" panose="020B0604020202020204" pitchFamily="34" charset="0"/>
              </a:rPr>
              <a:t>způsob řešení financování procesu deinstitucionalizace v dalších letech po skončení financování ze strukturálních fondů</a:t>
            </a:r>
            <a:r>
              <a:rPr lang="cs-CZ" sz="2400" dirty="0">
                <a:cs typeface="Arial" panose="020B0604020202020204" pitchFamily="34" charset="0"/>
              </a:rPr>
              <a:t> Evropské unie a </a:t>
            </a:r>
            <a:r>
              <a:rPr lang="cs-CZ" sz="2400" b="1" dirty="0">
                <a:cs typeface="Arial" panose="020B0604020202020204" pitchFamily="34" charset="0"/>
              </a:rPr>
              <a:t>řešení nedostatku pracovníků v sociálních službách na trhu práce </a:t>
            </a:r>
            <a:r>
              <a:rPr lang="cs-CZ" sz="2400" dirty="0">
                <a:cs typeface="Arial" panose="020B0604020202020204" pitchFamily="34" charset="0"/>
              </a:rPr>
              <a:t>a materiál předložit vládě do 30. června 2025.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400" dirty="0">
                <a:cs typeface="Arial" panose="020B0604020202020204" pitchFamily="34" charset="0"/>
              </a:rPr>
              <a:t>Ke stažení zde </a:t>
            </a:r>
            <a:r>
              <a:rPr lang="cs-CZ" sz="1400" dirty="0">
                <a:hlinkClick r:id="rId2"/>
              </a:rPr>
              <a:t>Strategické dokumenty (mpsv.cz)</a:t>
            </a:r>
            <a:endParaRPr lang="cs-CZ" sz="2400" dirty="0"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cs-CZ" sz="2400" dirty="0"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cs-CZ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cs-CZ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4BB1541B-9709-41D9-998D-47F065C214CC}"/>
              </a:ext>
            </a:extLst>
          </p:cNvPr>
          <p:cNvSpPr/>
          <p:nvPr/>
        </p:nvSpPr>
        <p:spPr>
          <a:xfrm>
            <a:off x="0" y="0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B59723BC-AE71-4D10-8781-27DC9FE582EC}"/>
              </a:ext>
            </a:extLst>
          </p:cNvPr>
          <p:cNvSpPr/>
          <p:nvPr/>
        </p:nvSpPr>
        <p:spPr>
          <a:xfrm>
            <a:off x="0" y="6756834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11330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7977E-B933-414E-9DE2-661109A5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3600" dirty="0"/>
              <a:t>Národní strategie rozvoje sociálních služeb na období 2016–2025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18735CC-21D2-4934-94CA-27DE687F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cs-CZ" sz="2000" b="1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Strategický cíl A: </a:t>
            </a:r>
            <a:r>
              <a:rPr lang="cs-CZ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Zajistit přechod od institucionálního modelu péče                     o osoby se zdravotním postižením k podpore osob v přirozeném prostředí.</a:t>
            </a:r>
          </a:p>
          <a:p>
            <a:pPr marL="0" indent="0">
              <a:buNone/>
            </a:pPr>
            <a:endParaRPr lang="cs-CZ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cs-CZ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Specifický cíl A.1: Vytvořit a realizovat plán přechodu od ústavní péče           k podpoře v komunitě s pomocí terénních, ambulantních a pobytových sociálních služeb komunitního typu.</a:t>
            </a:r>
          </a:p>
          <a:p>
            <a:endParaRPr lang="cs-CZ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cs-CZ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Specifický cíl A.2: Vytvořit podmínky pro zajištění potřebných kapacit sociálních služeb komunitního typu terénní, ambulantní i pobytové formy.</a:t>
            </a:r>
          </a:p>
          <a:p>
            <a:endParaRPr lang="cs-CZ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cs-CZ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Specifický cíl A.3: Zajistit ochranu práv a kvality života lidí v ústavních pobytových službách po dobu přechodu od ústavní péče k péči poskytovanou v komunitě.</a:t>
            </a:r>
          </a:p>
          <a:p>
            <a:pPr marL="0" indent="0">
              <a:buNone/>
            </a:pP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cs-CZ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4BB1541B-9709-41D9-998D-47F065C214CC}"/>
              </a:ext>
            </a:extLst>
          </p:cNvPr>
          <p:cNvSpPr/>
          <p:nvPr/>
        </p:nvSpPr>
        <p:spPr>
          <a:xfrm>
            <a:off x="0" y="0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B59723BC-AE71-4D10-8781-27DC9FE582EC}"/>
              </a:ext>
            </a:extLst>
          </p:cNvPr>
          <p:cNvSpPr/>
          <p:nvPr/>
        </p:nvSpPr>
        <p:spPr>
          <a:xfrm>
            <a:off x="0" y="6756834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607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7977E-B933-414E-9DE2-661109A5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3600" dirty="0"/>
              <a:t>Akční plán pro deinstitucionalizaci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18735CC-21D2-4934-94CA-27DE687F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Akční plán k přechodu sociálních služeb k péči poskytované na komunitní bázi a k větší individualizaci péče a k podpoře deinstitucionalizace sociálních služeb v ČR pro období 2023–2025</a:t>
            </a:r>
          </a:p>
          <a:p>
            <a:r>
              <a:rPr lang="cs-CZ" sz="2000" dirty="0">
                <a:cs typeface="Arial" panose="020B0604020202020204" pitchFamily="34" charset="0"/>
              </a:rPr>
              <a:t>Zkráceně Akční plán pro DI </a:t>
            </a:r>
          </a:p>
          <a:p>
            <a:pPr algn="just"/>
            <a:r>
              <a:rPr lang="cs-CZ" sz="2000" dirty="0">
                <a:cs typeface="Arial" panose="020B0604020202020204" pitchFamily="34" charset="0"/>
              </a:rPr>
              <a:t>Vize vychází z NSRSS, konkrétně ze Strategického cíle A zajistit přechod od institucionálního modelu péče o osoby se zdravotním postižením                  k podpoře osob v přirozeném prostředí.</a:t>
            </a:r>
          </a:p>
          <a:p>
            <a:pPr marL="0" indent="0">
              <a:buNone/>
            </a:pPr>
            <a:endParaRPr lang="cs-CZ" sz="2000" dirty="0">
              <a:cs typeface="Arial" panose="020B0604020202020204" pitchFamily="34" charset="0"/>
            </a:endParaRPr>
          </a:p>
          <a:p>
            <a:r>
              <a:rPr lang="cs-CZ" sz="2000" dirty="0">
                <a:cs typeface="Arial" panose="020B0604020202020204" pitchFamily="34" charset="0"/>
              </a:rPr>
              <a:t>Prioritní skupina - Osoby se zdravotním postižením </a:t>
            </a:r>
          </a:p>
          <a:p>
            <a:pPr algn="just"/>
            <a:r>
              <a:rPr lang="cs-CZ" sz="2000" dirty="0">
                <a:cs typeface="Arial" panose="020B0604020202020204" pitchFamily="34" charset="0"/>
              </a:rPr>
              <a:t>Akční plán DI je primárně koncipován v rámci oblasti transformace sociálních služeb domovy pro osoby se zdravotním postižením na chráněná bydlení a DOZP komunitního typu, max. 12/18 osob.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cs-CZ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cs-CZ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4BB1541B-9709-41D9-998D-47F065C214CC}"/>
              </a:ext>
            </a:extLst>
          </p:cNvPr>
          <p:cNvSpPr/>
          <p:nvPr/>
        </p:nvSpPr>
        <p:spPr>
          <a:xfrm>
            <a:off x="0" y="0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B59723BC-AE71-4D10-8781-27DC9FE582EC}"/>
              </a:ext>
            </a:extLst>
          </p:cNvPr>
          <p:cNvSpPr/>
          <p:nvPr/>
        </p:nvSpPr>
        <p:spPr>
          <a:xfrm>
            <a:off x="0" y="6756834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86640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7977E-B933-414E-9DE2-661109A5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3600" dirty="0"/>
              <a:t>Akční plán pro deinstitucionalizaci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18735CC-21D2-4934-94CA-27DE687F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cs-CZ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Cílem Akčního plánu pro DI je připravit proces DI tak, aby mohla v navazujícím období vláda na základě komplexních relevantních podkladů schválit kroky směřující k cíli, kdy v roce 2030  dosáhne kapacita komunitního charakteru u domovů pro osoby se zdravotním postižením  80 % z celkové kapacity tohoto druhu sociální služby.  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cs-CZ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Dalším cílem je, aby v roce 2025 byly legislativně ukotveny podmínky pro podporu vzniku služeb komunitního charakteru.</a:t>
            </a:r>
            <a:endParaRPr lang="cs-CZ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cs-CZ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Dílčím cílem je mít v roce 2025 v průběhu realizace 40 transformačních plánů pobytových sociálních služeb v rámci čerpání finančních prostředků z IROP 2021-27.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cs-CZ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cs-CZ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4BB1541B-9709-41D9-998D-47F065C214CC}"/>
              </a:ext>
            </a:extLst>
          </p:cNvPr>
          <p:cNvSpPr/>
          <p:nvPr/>
        </p:nvSpPr>
        <p:spPr>
          <a:xfrm>
            <a:off x="0" y="0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B59723BC-AE71-4D10-8781-27DC9FE582EC}"/>
              </a:ext>
            </a:extLst>
          </p:cNvPr>
          <p:cNvSpPr/>
          <p:nvPr/>
        </p:nvSpPr>
        <p:spPr>
          <a:xfrm>
            <a:off x="0" y="6756834"/>
            <a:ext cx="9144000" cy="1011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53721131"/>
      </p:ext>
    </p:extLst>
  </p:cSld>
  <p:clrMapOvr>
    <a:masterClrMapping/>
  </p:clrMapOvr>
</p:sld>
</file>

<file path=ppt/theme/theme1.xml><?xml version="1.0" encoding="utf-8"?>
<a:theme xmlns:a="http://schemas.openxmlformats.org/drawingml/2006/main" name="MPSV_motiv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3246</TotalTime>
  <Words>3779</Words>
  <Application>Microsoft Office PowerPoint</Application>
  <PresentationFormat>Předvádění na obrazovce (4:3)</PresentationFormat>
  <Paragraphs>269</Paragraphs>
  <Slides>30</Slides>
  <Notes>13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Gothic</vt:lpstr>
      <vt:lpstr>Wingdings</vt:lpstr>
      <vt:lpstr>MPSV_motiv</vt:lpstr>
      <vt:lpstr>Prezentace aplikace PowerPoint</vt:lpstr>
      <vt:lpstr>Prohlášení o spolupráci při naplňování závazků  vyplývajících z Úmluvy o právech osob se zdravotním postižením</vt:lpstr>
      <vt:lpstr>Prezentace aplikace PowerPoint</vt:lpstr>
      <vt:lpstr>Memorandum</vt:lpstr>
      <vt:lpstr>Připravované legislativní úpravy</vt:lpstr>
      <vt:lpstr>Akční plán pro deinstitucionalizaci</vt:lpstr>
      <vt:lpstr>Národní strategie rozvoje sociálních služeb na období 2016–2025</vt:lpstr>
      <vt:lpstr>Akční plán pro deinstitucionalizaci</vt:lpstr>
      <vt:lpstr>Akční plán pro deinstitucionalizaci</vt:lpstr>
      <vt:lpstr>Akční plán pro deinstitucionalizaci</vt:lpstr>
      <vt:lpstr> Strategický cíl A Na základě vyhodnocení stávajících norem připravit legislativní řešení pro podporu rozvoje infrastruktury sociálních služeb na komunitní bázi </vt:lpstr>
      <vt:lpstr> Strategický cíl A Na základě vyhodnocení stávajících norem připravit legislativní řešení pro podporu rozvoje infrastruktury sociálních služeb na komunitní bázi </vt:lpstr>
      <vt:lpstr>Strategický cíl B Vytvořit podmínky pro svobodnou volbu klienta o směřování další pomoci, podpory a péče s důrazem na respektování přirozené důstojnosti, osobní nezávislosti, samostatnosti a práva začlenění do společnosti </vt:lpstr>
      <vt:lpstr>Strategický cíl B Vytvořit podmínky pro svobodnou volbu klienta o směřování další pomoci, podpory a péče s důrazem na respektování přirozené důstojnosti, osobní nezávislosti, samostatnosti a práva začlenění do společnosti </vt:lpstr>
      <vt:lpstr>Strategický cíl B Vytvořit podmínky pro svobodnou volbu klienta o směřování další pomoci, podpory a péče s důrazem na respektování přirozené důstojnosti, osobní nezávislosti, samostatnosti a práva začlenění do společnosti </vt:lpstr>
      <vt:lpstr>Strategický cíl B Vytvořit podmínky pro svobodnou volbu klienta o směřování další pomoci, podpory a péče s důrazem na respektování přirozené důstojnosti, osobní nezávislosti, samostatnosti a práva začlenění do společnosti </vt:lpstr>
      <vt:lpstr> Strategický cíl C Podpořit změny nekomunitního modelu poskytování sociálních služeb v model komunitní  </vt:lpstr>
      <vt:lpstr> Strategický cíl C Podpořit změny nekomunitního modelu poskytování sociálních služeb v model komunitní  </vt:lpstr>
      <vt:lpstr> Strategický cíl C Podpořit změny nekomunitního modelu poskytování sociálních služeb v model komunitní  </vt:lpstr>
      <vt:lpstr>Prezentace aplikace PowerPoint</vt:lpstr>
      <vt:lpstr>Prezentace aplikace PowerPoint</vt:lpstr>
      <vt:lpstr> Strategický cíl D Zajistit dostupnou finanční podporu v průběhu implementace procesu deinstitucionalizace sociálních služeb.  </vt:lpstr>
      <vt:lpstr> Strategický cíl E Zvýšit obecné povědomí o důležitosti deinstitucionalizace sociálních služeb.  </vt:lpstr>
      <vt:lpstr> Investiční podpora IROP 2021-27 </vt:lpstr>
      <vt:lpstr> Podpora z NPO a OPZ+ </vt:lpstr>
      <vt:lpstr>Podpora procesu deinstitucionalizace a transformace sociálních služeb v ČR reg. číslo: CZ.03.02.02/00/22_004/0000724  (spolufinancováno z prostředků Evropského sociálního fondu prostřednictvím Operačního programu Zaměstnanost plus a státního rozpočtu České republiky) </vt:lpstr>
      <vt:lpstr>Prezentace aplikace PowerPoint</vt:lpstr>
      <vt:lpstr>KONTAKTY a důležité informace  </vt:lpstr>
      <vt:lpstr>Diskuzní fórum Pardubice 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Kahánek Martin Mgr. (MPSV)</dc:creator>
  <cp:lastModifiedBy>Holanová Klára Mgr. (MPSV)</cp:lastModifiedBy>
  <cp:revision>287</cp:revision>
  <cp:lastPrinted>2023-11-28T17:41:27Z</cp:lastPrinted>
  <dcterms:created xsi:type="dcterms:W3CDTF">2018-01-04T09:07:25Z</dcterms:created>
  <dcterms:modified xsi:type="dcterms:W3CDTF">2023-11-29T09:13:38Z</dcterms:modified>
</cp:coreProperties>
</file>