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285" r:id="rId2"/>
    <p:sldId id="381" r:id="rId3"/>
    <p:sldId id="442" r:id="rId4"/>
    <p:sldId id="386" r:id="rId5"/>
    <p:sldId id="443" r:id="rId6"/>
    <p:sldId id="444" r:id="rId7"/>
    <p:sldId id="445" r:id="rId8"/>
    <p:sldId id="390" r:id="rId9"/>
    <p:sldId id="439" r:id="rId10"/>
    <p:sldId id="384" r:id="rId11"/>
    <p:sldId id="447" r:id="rId12"/>
    <p:sldId id="446" r:id="rId13"/>
    <p:sldId id="448" r:id="rId14"/>
    <p:sldId id="449" r:id="rId15"/>
    <p:sldId id="452" r:id="rId16"/>
    <p:sldId id="453" r:id="rId17"/>
    <p:sldId id="454" r:id="rId18"/>
    <p:sldId id="455" r:id="rId19"/>
    <p:sldId id="435" r:id="rId20"/>
    <p:sldId id="441" r:id="rId21"/>
    <p:sldId id="450" r:id="rId22"/>
    <p:sldId id="440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0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571" userDrawn="1">
          <p15:clr>
            <a:srgbClr val="A4A3A4"/>
          </p15:clr>
        </p15:guide>
        <p15:guide id="7" pos="9630" userDrawn="1">
          <p15:clr>
            <a:srgbClr val="A4A3A4"/>
          </p15:clr>
        </p15:guide>
        <p15:guide id="8" pos="1212" userDrawn="1">
          <p15:clr>
            <a:srgbClr val="A4A3A4"/>
          </p15:clr>
        </p15:guide>
        <p15:guide id="9" pos="4916" userDrawn="1">
          <p15:clr>
            <a:srgbClr val="A4A3A4"/>
          </p15:clr>
        </p15:guide>
        <p15:guide id="10" pos="5290" userDrawn="1">
          <p15:clr>
            <a:srgbClr val="A4A3A4"/>
          </p15:clr>
        </p15:guide>
        <p15:guide id="11" pos="428" userDrawn="1">
          <p15:clr>
            <a:srgbClr val="A4A3A4"/>
          </p15:clr>
        </p15:guide>
        <p15:guide id="12" pos="7224" userDrawn="1">
          <p15:clr>
            <a:srgbClr val="A4A3A4"/>
          </p15:clr>
        </p15:guide>
        <p15:guide id="13" pos="909" userDrawn="1">
          <p15:clr>
            <a:srgbClr val="A4A3A4"/>
          </p15:clr>
        </p15:guide>
        <p15:guide id="14" pos="3687" userDrawn="1">
          <p15:clr>
            <a:srgbClr val="A4A3A4"/>
          </p15:clr>
        </p15:guide>
        <p15:guide id="15" pos="39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DC"/>
    <a:srgbClr val="5AC8AF"/>
    <a:srgbClr val="F01928"/>
    <a:srgbClr val="9100DC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3" autoAdjust="0"/>
    <p:restoredTop sz="96754" autoAdjust="0"/>
  </p:normalViewPr>
  <p:slideViewPr>
    <p:cSldViewPr snapToGrid="0">
      <p:cViewPr varScale="1">
        <p:scale>
          <a:sx n="83" d="100"/>
          <a:sy n="83" d="100"/>
        </p:scale>
        <p:origin x="666" y="78"/>
      </p:cViewPr>
      <p:guideLst>
        <p:guide orient="horz" pos="1120"/>
        <p:guide orient="horz" pos="1272"/>
        <p:guide orient="horz" pos="715"/>
        <p:guide orient="horz" pos="3861"/>
        <p:guide orient="horz" pos="3944"/>
        <p:guide pos="571"/>
        <p:guide pos="9630"/>
        <p:guide pos="1212"/>
        <p:guide pos="4916"/>
        <p:guide pos="5290"/>
        <p:guide pos="428"/>
        <p:guide pos="7224"/>
        <p:guide pos="909"/>
        <p:guide pos="3687"/>
        <p:guide pos="396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0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xmlns="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xmlns="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xmlns="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5866"/>
              </a:lnSpc>
              <a:defRPr sz="5866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8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3199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09493" indent="0" algn="ctr">
              <a:buNone/>
              <a:defRPr sz="2666"/>
            </a:lvl2pPr>
            <a:lvl3pPr marL="1218987" indent="0" algn="ctr">
              <a:buNone/>
              <a:defRPr sz="2400"/>
            </a:lvl3pPr>
            <a:lvl4pPr marL="1828480" indent="0" algn="ctr">
              <a:buNone/>
              <a:defRPr sz="2133"/>
            </a:lvl4pPr>
            <a:lvl5pPr marL="2437973" indent="0" algn="ctr">
              <a:buNone/>
              <a:defRPr sz="2133"/>
            </a:lvl5pPr>
            <a:lvl6pPr marL="3047467" indent="0" algn="ctr">
              <a:buNone/>
              <a:defRPr sz="2133"/>
            </a:lvl6pPr>
            <a:lvl7pPr marL="3656960" indent="0" algn="ctr">
              <a:buNone/>
              <a:defRPr sz="2133"/>
            </a:lvl7pPr>
            <a:lvl8pPr marL="4266453" indent="0" algn="ctr">
              <a:buNone/>
              <a:defRPr sz="2133"/>
            </a:lvl8pPr>
            <a:lvl9pPr marL="4875947" indent="0" algn="ctr"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000" y="414005"/>
            <a:ext cx="3133856" cy="6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ky text - dva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xmlns="" id="{9622FDD6-5C71-4DE9-BFBE-6443A2855E5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20001" y="718718"/>
            <a:ext cx="5220001" cy="32040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xmlns="" id="{8D903DEB-B441-46DB-8462-2640DC8DB3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2400"/>
              </a:lnSpc>
              <a:defRPr sz="20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xmlns="" id="{66F1D7B9-D1BE-446E-87CA-6AD81AFA83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>
              <a:lnSpc>
                <a:spcPts val="1466"/>
              </a:lnSpc>
              <a:defRPr sz="1200" b="1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xmlns="" id="{3947EF07-8AF7-4904-8565-F5D81E4282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2400"/>
              </a:lnSpc>
              <a:defRPr sz="20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xmlns="" id="{334B9440-7A06-4BF8-9532-C11248171B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52004" y="4068000"/>
            <a:ext cx="5220000" cy="360000"/>
          </a:xfrm>
        </p:spPr>
        <p:txBody>
          <a:bodyPr/>
          <a:lstStyle>
            <a:lvl1pPr>
              <a:lnSpc>
                <a:spcPts val="1466"/>
              </a:lnSpc>
              <a:defRPr sz="1200" b="1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xmlns="" id="{263AA377-982D-4CA3-B9BD-C61AF652481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251282" y="718718"/>
            <a:ext cx="5220001" cy="320400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pic>
        <p:nvPicPr>
          <p:cNvPr id="16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pic>
        <p:nvPicPr>
          <p:cNvPr id="5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zní snímek s obrázkem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1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2" y="6228000"/>
            <a:ext cx="252000" cy="25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8" name="Zástupný symbol pro obrázek 7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5641" y="6129339"/>
            <a:ext cx="1502362" cy="3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5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 2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1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1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5" name="Zástupný symbol pro číslo snímku 2"/>
          <p:cNvSpPr>
            <a:spLocks noGrp="1"/>
          </p:cNvSpPr>
          <p:nvPr>
            <p:ph type="sldNum" sz="quarter" idx="11"/>
          </p:nvPr>
        </p:nvSpPr>
        <p:spPr>
          <a:xfrm>
            <a:off x="414002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pic>
        <p:nvPicPr>
          <p:cNvPr id="7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11259" y="2477312"/>
            <a:ext cx="7561705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ímek MUN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1">
            <a:extLst>
              <a:ext uri="{FF2B5EF4-FFF2-40B4-BE49-F238E27FC236}">
                <a16:creationId xmlns:a16="http://schemas.microsoft.com/office/drawing/2014/main" xmlns="" id="{A7784FCF-CA63-43D5-9F7A-283B5FF3D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1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5" name="Zástupný symbol pro číslo snímku 2">
            <a:extLst>
              <a:ext uri="{FF2B5EF4-FFF2-40B4-BE49-F238E27FC236}">
                <a16:creationId xmlns:a16="http://schemas.microsoft.com/office/drawing/2014/main" xmlns="" id="{657C0906-8176-4053-9581-FB903F818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4002" y="6228000"/>
            <a:ext cx="252000" cy="252000"/>
          </a:xfrm>
        </p:spPr>
        <p:txBody>
          <a:bodyPr/>
          <a:lstStyle>
            <a:lvl1pPr>
              <a:defRPr>
                <a:solidFill>
                  <a:srgbClr val="0000DC"/>
                </a:solidFill>
              </a:defRPr>
            </a:lvl1pPr>
          </a:lstStyle>
          <a:p>
            <a:fld id="{D6D6C118-631F-4A80-9886-907009361577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66" y="2434289"/>
            <a:ext cx="9582328" cy="18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1" cy="252000"/>
          </a:xfrm>
        </p:spPr>
        <p:txBody>
          <a:bodyPr/>
          <a:lstStyle>
            <a:lvl1pPr>
              <a:defRPr sz="1600"/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xmlns="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7" name="Zástupný symbol pro obsah 2"/>
          <p:cNvSpPr>
            <a:spLocks noGrp="1"/>
          </p:cNvSpPr>
          <p:nvPr>
            <p:ph idx="1"/>
          </p:nvPr>
        </p:nvSpPr>
        <p:spPr>
          <a:xfrm>
            <a:off x="720003" y="1692002"/>
            <a:ext cx="10753201" cy="4139998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666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5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 – inverzní">
    <p:bg>
      <p:bgPr>
        <a:solidFill>
          <a:srgbClr val="0000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xmlns="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xmlns="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xmlns="" id="{322FA9F0-97E4-45C3-84A8-592F85A6A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5866"/>
              </a:lnSpc>
              <a:defRPr sz="5866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/>
          </p:nvPr>
        </p:nvSpPr>
        <p:spPr>
          <a:xfrm>
            <a:off x="398502" y="4116408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3199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609493" indent="0" algn="ctr">
              <a:buNone/>
              <a:defRPr sz="2666"/>
            </a:lvl2pPr>
            <a:lvl3pPr marL="1218987" indent="0" algn="ctr">
              <a:buNone/>
              <a:defRPr sz="2400"/>
            </a:lvl3pPr>
            <a:lvl4pPr marL="1828480" indent="0" algn="ctr">
              <a:buNone/>
              <a:defRPr sz="2133"/>
            </a:lvl4pPr>
            <a:lvl5pPr marL="2437973" indent="0" algn="ctr">
              <a:buNone/>
              <a:defRPr sz="2133"/>
            </a:lvl5pPr>
            <a:lvl6pPr marL="3047467" indent="0" algn="ctr">
              <a:buNone/>
              <a:defRPr sz="2133"/>
            </a:lvl6pPr>
            <a:lvl7pPr marL="3656960" indent="0" algn="ctr">
              <a:buNone/>
              <a:defRPr sz="2133"/>
            </a:lvl7pPr>
            <a:lvl8pPr marL="4266453" indent="0" algn="ctr">
              <a:buNone/>
              <a:defRPr sz="2133"/>
            </a:lvl8pPr>
            <a:lvl9pPr marL="4875947" indent="0" algn="ctr"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pic>
        <p:nvPicPr>
          <p:cNvPr id="11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002" y="414005"/>
            <a:ext cx="3133958" cy="67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20003" y="1692002"/>
            <a:ext cx="10753201" cy="4139998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666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xmlns="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6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3066"/>
              </a:lnSpc>
              <a:defRPr sz="2666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xmlns="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xmlns="" id="{9F610B39-FB78-4767-BA31-C3D4E7D558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726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3066"/>
              </a:lnSpc>
              <a:defRPr sz="2666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xmlns="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3" y="720000"/>
            <a:ext cx="10753201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xmlns="" id="{9F610B39-FB78-4767-BA31-C3D4E7D558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3066"/>
              </a:lnSpc>
              <a:defRPr sz="2666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idx="1"/>
          </p:nvPr>
        </p:nvSpPr>
        <p:spPr>
          <a:xfrm>
            <a:off x="720002" y="1692001"/>
            <a:ext cx="5219997" cy="4140000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666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23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90271"/>
            <a:ext cx="5219997" cy="4140000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666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511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symbol pro obsah 12">
            <a:extLst>
              <a:ext uri="{FF2B5EF4-FFF2-40B4-BE49-F238E27FC236}">
                <a16:creationId xmlns:a16="http://schemas.microsoft.com/office/drawing/2014/main" xmlns="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41" y="1695078"/>
            <a:ext cx="5218412" cy="3896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xmlns="" id="{ABDE9BC5-EE25-44B2-8081-F2B94BAA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Zástupný symbol pro text 13">
            <a:extLst>
              <a:ext uri="{FF2B5EF4-FFF2-40B4-BE49-F238E27FC236}">
                <a16:creationId xmlns:a16="http://schemas.microsoft.com/office/drawing/2014/main" xmlns="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466"/>
              </a:lnSpc>
              <a:defRPr sz="1333" b="0" i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2" name="Zástupný symbol pro obsah 2"/>
          <p:cNvSpPr>
            <a:spLocks noGrp="1"/>
          </p:cNvSpPr>
          <p:nvPr>
            <p:ph idx="28"/>
          </p:nvPr>
        </p:nvSpPr>
        <p:spPr>
          <a:xfrm>
            <a:off x="6251280" y="1667024"/>
            <a:ext cx="5219997" cy="4140000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666"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133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10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965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podnadpis a tři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xmlns="" id="{548D6DE9-EB16-4D0A-9F96-DD69C3E9721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40004" y="1692008"/>
            <a:ext cx="3311525" cy="2230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xmlns="" id="{C2D097E9-9E99-4F02-A434-E69D713D0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0003" y="4414271"/>
            <a:ext cx="3311999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2400"/>
              </a:lnSpc>
              <a:defRPr sz="20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xmlns="" id="{7E169087-A2FD-4849-9AAC-BD41AA07A5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0004" y="4414271"/>
            <a:ext cx="3311999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2400"/>
              </a:lnSpc>
              <a:defRPr sz="20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xmlns="" id="{E14CE5FF-FB97-4634-9714-4B5C0FDA38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61204" y="4414270"/>
            <a:ext cx="3311999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2400"/>
              </a:lnSpc>
              <a:defRPr sz="20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xmlns="" id="{DD220DBF-2B26-4E32-826A-79839FF510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9" y="4025136"/>
            <a:ext cx="3311525" cy="216000"/>
          </a:xfrm>
        </p:spPr>
        <p:txBody>
          <a:bodyPr anchor="ctr"/>
          <a:lstStyle>
            <a:lvl1pPr>
              <a:lnSpc>
                <a:spcPts val="1466"/>
              </a:lnSpc>
              <a:defRPr sz="1333" b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xmlns="" id="{AD9E96F9-7F56-4453-A9FC-693AF7E57BB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0479" y="4025136"/>
            <a:ext cx="3311525" cy="216000"/>
          </a:xfrm>
        </p:spPr>
        <p:txBody>
          <a:bodyPr anchor="ctr"/>
          <a:lstStyle>
            <a:lvl1pPr>
              <a:lnSpc>
                <a:spcPts val="1466"/>
              </a:lnSpc>
              <a:defRPr sz="1333" b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xmlns="" id="{88362389-3E8C-4129-819C-75F0F7922D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61439" y="4025136"/>
            <a:ext cx="3311525" cy="216000"/>
          </a:xfrm>
        </p:spPr>
        <p:txBody>
          <a:bodyPr anchor="ctr"/>
          <a:lstStyle>
            <a:lvl1pPr>
              <a:lnSpc>
                <a:spcPts val="1466"/>
              </a:lnSpc>
              <a:defRPr sz="1333" b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xmlns="" id="{DE897ACA-C285-471C-BF3F-2886D04C7F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20002" y="1692008"/>
            <a:ext cx="3311525" cy="2230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xmlns="" id="{9AF93628-9CF3-4CB5-A8C7-735B527D49B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60005" y="1692008"/>
            <a:ext cx="3311525" cy="2230711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xmlns="" id="{9F610B39-FB78-4767-BA31-C3D4E7D55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6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3066"/>
              </a:lnSpc>
              <a:defRPr sz="2666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xmlns="" id="{6B0440B8-6781-4DF7-853B-03D5855A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3" y="720000"/>
            <a:ext cx="10753201" cy="451576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22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511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a tex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6272212" y="692150"/>
            <a:ext cx="5200987" cy="5139850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666"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133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sp>
        <p:nvSpPr>
          <p:cNvPr id="9" name="Zástupný symbol pro obsah 12">
            <a:extLst>
              <a:ext uri="{FF2B5EF4-FFF2-40B4-BE49-F238E27FC236}">
                <a16:creationId xmlns:a16="http://schemas.microsoft.com/office/drawing/2014/main" xmlns="" id="{83517C49-9C06-4658-8660-E0D21D83CE2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19141" y="692156"/>
            <a:ext cx="5218412" cy="4899635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10" name="Zástupný symbol pro text 13">
            <a:extLst>
              <a:ext uri="{FF2B5EF4-FFF2-40B4-BE49-F238E27FC236}">
                <a16:creationId xmlns:a16="http://schemas.microsoft.com/office/drawing/2014/main" xmlns="" id="{F7FD9E97-5F69-494E-8672-5957527833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25" y="5599670"/>
            <a:ext cx="5218412" cy="216000"/>
          </a:xfrm>
        </p:spPr>
        <p:txBody>
          <a:bodyPr anchor="ctr"/>
          <a:lstStyle>
            <a:lvl1pPr>
              <a:lnSpc>
                <a:spcPts val="1466"/>
              </a:lnSpc>
              <a:defRPr sz="1333" b="0" i="0"/>
            </a:lvl1pPr>
          </a:lstStyle>
          <a:p>
            <a:pPr lvl="0"/>
            <a:r>
              <a:rPr lang="cs-CZ"/>
              <a:t>Upravte styly předlohy textu.</a:t>
            </a:r>
          </a:p>
        </p:txBody>
      </p:sp>
      <p:pic>
        <p:nvPicPr>
          <p:cNvPr id="8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837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158" userDrawn="1">
          <p15:clr>
            <a:srgbClr val="FBAE40"/>
          </p15:clr>
        </p15:guide>
        <p15:guide id="2" pos="5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altLang="cs-CZ"/>
              <a:t>Porada TA ČR Doprava, 5. května 2023</a:t>
            </a:r>
            <a:endParaRPr lang="cs-CZ" altLang="cs-CZ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cs-CZ" altLang="cs-CZ"/>
              <a:pPr/>
              <a:t>‹#›</a:t>
            </a:fld>
            <a:endParaRPr lang="cs-CZ" altLang="cs-CZ" dirty="0"/>
          </a:p>
        </p:txBody>
      </p:sp>
      <p:sp>
        <p:nvSpPr>
          <p:cNvPr id="10" name="Zástupný symbol pro obsah 2"/>
          <p:cNvSpPr>
            <a:spLocks noGrp="1"/>
          </p:cNvSpPr>
          <p:nvPr>
            <p:ph idx="1"/>
          </p:nvPr>
        </p:nvSpPr>
        <p:spPr>
          <a:xfrm>
            <a:off x="720003" y="692150"/>
            <a:ext cx="10753201" cy="5139850"/>
          </a:xfrm>
          <a:prstGeom prst="rect">
            <a:avLst/>
          </a:prstGeom>
        </p:spPr>
        <p:txBody>
          <a:bodyPr/>
          <a:lstStyle>
            <a:lvl1pPr marL="335941" indent="-239958">
              <a:lnSpc>
                <a:spcPct val="1500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671882" indent="-239958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666"/>
            </a:lvl2pPr>
            <a:lvl3pPr marL="1218987" indent="0">
              <a:buNone/>
              <a:defRPr/>
            </a:lvl3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xmlns="" id="{D6FB5EA9-F874-4F06-97A8-C555AC1A0C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274640" y="6129340"/>
            <a:ext cx="1503360" cy="32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5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1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6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/>
              <a:t>Porada TA ČR Doprava, 5. května 2023</a:t>
            </a:r>
            <a:endParaRPr lang="cs-CZ" dirty="0"/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2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6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cs-CZ" altLang="cs-CZ" smtClean="0"/>
              <a:pPr/>
              <a:t>‹#›</a:t>
            </a:fld>
            <a:endParaRPr lang="cs-CZ" altLang="cs-CZ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xmlns="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3" y="720000"/>
            <a:ext cx="10753201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xmlns="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2" y="1872000"/>
            <a:ext cx="10753201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cs-CZ" dirty="0"/>
              <a:t>Upravte styly předlohy textu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90" r:id="rId3"/>
    <p:sldLayoutId id="2147483685" r:id="rId4"/>
    <p:sldLayoutId id="2147483688" r:id="rId5"/>
    <p:sldLayoutId id="2147483674" r:id="rId6"/>
    <p:sldLayoutId id="2147483673" r:id="rId7"/>
    <p:sldLayoutId id="2147483676" r:id="rId8"/>
    <p:sldLayoutId id="2147483675" r:id="rId9"/>
    <p:sldLayoutId id="2147483677" r:id="rId10"/>
    <p:sldLayoutId id="2147483686" r:id="rId11"/>
    <p:sldLayoutId id="2147483691" r:id="rId12"/>
    <p:sldLayoutId id="2147483692" r:id="rId13"/>
    <p:sldLayoutId id="2147483693" r:id="rId14"/>
  </p:sldLayoutIdLst>
  <p:hf hdr="0" dt="0"/>
  <p:txStyles>
    <p:titleStyle>
      <a:lvl1pPr algn="l" rtl="0" eaLnBrk="1" fontAlgn="base" hangingPunct="1">
        <a:lnSpc>
          <a:spcPts val="5332"/>
        </a:lnSpc>
        <a:spcBef>
          <a:spcPct val="0"/>
        </a:spcBef>
        <a:spcAft>
          <a:spcPct val="0"/>
        </a:spcAft>
        <a:defRPr sz="5332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5pPr>
      <a:lvl6pPr marL="609493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6pPr>
      <a:lvl7pPr marL="1218987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7pPr>
      <a:lvl8pPr marL="1828480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8pPr>
      <a:lvl9pPr marL="2437973" algn="l" rtl="0" eaLnBrk="1" fontAlgn="base" hangingPunct="1">
        <a:spcBef>
          <a:spcPct val="0"/>
        </a:spcBef>
        <a:spcAft>
          <a:spcPct val="0"/>
        </a:spcAft>
        <a:defRPr sz="3199" b="1">
          <a:solidFill>
            <a:srgbClr val="00287D"/>
          </a:solidFill>
          <a:latin typeface="Tahoma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3733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2000" b="0">
          <a:solidFill>
            <a:schemeClr val="tx1"/>
          </a:solidFill>
          <a:latin typeface="+mn-lt"/>
        </a:defRPr>
      </a:lvl2pPr>
      <a:lvl3pPr marL="1218987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2000" b="0">
          <a:solidFill>
            <a:schemeClr val="tx1"/>
          </a:solidFill>
          <a:latin typeface="+mn-lt"/>
        </a:defRPr>
      </a:lvl3pPr>
      <a:lvl4pPr marL="182848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2000" b="0">
          <a:solidFill>
            <a:schemeClr val="tx1"/>
          </a:solidFill>
          <a:latin typeface="+mn-lt"/>
        </a:defRPr>
      </a:lvl4pPr>
      <a:lvl5pPr marL="2437973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2000" b="0">
          <a:solidFill>
            <a:schemeClr val="tx1"/>
          </a:solidFill>
          <a:latin typeface="+mn-lt"/>
        </a:defRPr>
      </a:lvl5pPr>
      <a:lvl6pPr marL="3352213" indent="-30474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16"/>
        </a:buBlip>
        <a:defRPr>
          <a:solidFill>
            <a:schemeClr val="tx1"/>
          </a:solidFill>
          <a:latin typeface="+mn-lt"/>
        </a:defRPr>
      </a:lvl6pPr>
      <a:lvl7pPr marL="3656960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4266453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4875947" indent="0" algn="l" rtl="0" eaLnBrk="1" fontAlgn="base" hangingPunct="1">
        <a:lnSpc>
          <a:spcPts val="24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9" userDrawn="1">
          <p15:clr>
            <a:srgbClr val="F26B43"/>
          </p15:clr>
        </p15:guide>
        <p15:guide id="2" pos="5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munispace.muni.cz/library/catalog/book/211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ografieznevyhodneni.cz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eografieznevyhodneni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facebook.com/vyzkumdopr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osman@mail.muni.cz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ografieznevyhodneni.cz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geografieznevyhodnen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s.muni.cz/auth/predmet/phil/podzim2023/DESB33" TargetMode="External"/><Relationship Id="rId2" Type="http://schemas.openxmlformats.org/officeDocument/2006/relationships/hyperlink" Target="https://is.muni.cz/auth/predmet/phil/jaro2024/DESB2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.muni.cz/auth/predmet/fss/podzim2023/SOCn610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ezbarierovebrno.c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xmlns="" id="{9DAF3088-3E4D-9845-B71B-E817345CD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altLang="cs-CZ" noProof="0" smtClean="0"/>
              <a:pPr/>
              <a:t>1</a:t>
            </a:fld>
            <a:endParaRPr lang="cs-CZ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xmlns="" id="{2491EF5B-3067-7546-837B-2D005F3E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2" y="2710583"/>
            <a:ext cx="12040125" cy="1688888"/>
          </a:xfrm>
        </p:spPr>
        <p:txBody>
          <a:bodyPr/>
          <a:lstStyle/>
          <a:p>
            <a:r>
              <a:rPr lang="cs-CZ" sz="5400" dirty="0" smtClean="0"/>
              <a:t>„Zombie</a:t>
            </a:r>
            <a:r>
              <a:rPr lang="cs-CZ" sz="5400" dirty="0" smtClean="0"/>
              <a:t> přístupnost</a:t>
            </a:r>
            <a:r>
              <a:rPr lang="cs-CZ" dirty="0" smtClean="0"/>
              <a:t>“</a:t>
            </a:r>
            <a:br>
              <a:rPr lang="cs-CZ" dirty="0" smtClean="0"/>
            </a:br>
            <a:r>
              <a:rPr lang="cs-CZ" sz="2800" dirty="0" smtClean="0"/>
              <a:t>Institucionální </a:t>
            </a:r>
            <a:r>
              <a:rPr lang="cs-CZ" sz="2800" dirty="0"/>
              <a:t>bariéry přístupnosti</a:t>
            </a:r>
            <a:endParaRPr lang="cs-CZ" sz="280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xmlns="" id="{BDA74EBB-06F9-2F42-BBA7-49358111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002" y="4615238"/>
            <a:ext cx="4203718" cy="698497"/>
          </a:xfrm>
        </p:spPr>
        <p:txBody>
          <a:bodyPr/>
          <a:lstStyle/>
          <a:p>
            <a:r>
              <a:rPr lang="cs-CZ" sz="2400" dirty="0" smtClean="0"/>
              <a:t>Robert Osman / 29. 11. 2023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1373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10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4" y="1012608"/>
            <a:ext cx="10753201" cy="451576"/>
          </a:xfrm>
        </p:spPr>
        <p:txBody>
          <a:bodyPr/>
          <a:lstStyle/>
          <a:p>
            <a:r>
              <a:rPr lang="cs-CZ" sz="4400" dirty="0" smtClean="0"/>
              <a:t>Velká města si zakládají vlastní orgány</a:t>
            </a:r>
            <a:endParaRPr lang="cs-CZ" sz="44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4" y="2000134"/>
            <a:ext cx="10343002" cy="312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11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1176341" cy="451576"/>
          </a:xfrm>
        </p:spPr>
        <p:txBody>
          <a:bodyPr/>
          <a:lstStyle/>
          <a:p>
            <a:r>
              <a:rPr lang="cs-CZ" dirty="0"/>
              <a:t>4</a:t>
            </a:r>
            <a:r>
              <a:rPr lang="cs-CZ" dirty="0" smtClean="0"/>
              <a:t>. </a:t>
            </a:r>
            <a:r>
              <a:rPr lang="cs-CZ" dirty="0" smtClean="0"/>
              <a:t>Samospráva / státní správa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3" y="1985469"/>
            <a:ext cx="10362528" cy="4003851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amosprávy naleznou / vyjednají nějaký kompromis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tátní správa se těchto jednání odmítá účastnit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n</a:t>
            </a:r>
            <a:r>
              <a:rPr lang="cs-CZ" altLang="cs-CZ" sz="2400" dirty="0" smtClean="0"/>
              <a:t>ásledně rozhoduje proti předchozím jednáním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1527175" indent="-457200">
              <a:lnSpc>
                <a:spcPct val="90000"/>
              </a:lnSpc>
              <a:defRPr/>
            </a:pPr>
            <a:r>
              <a:rPr lang="cs-CZ" altLang="cs-CZ" sz="2400" dirty="0" smtClean="0"/>
              <a:t>Stavební úřad</a:t>
            </a:r>
          </a:p>
          <a:p>
            <a:pPr marL="1527175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1527175" indent="-457200">
              <a:lnSpc>
                <a:spcPct val="90000"/>
              </a:lnSpc>
              <a:defRPr/>
            </a:pPr>
            <a:r>
              <a:rPr lang="cs-CZ" altLang="cs-CZ" sz="2400" dirty="0" smtClean="0"/>
              <a:t>Dopravní policie</a:t>
            </a:r>
          </a:p>
          <a:p>
            <a:pPr marL="1527175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1527175" indent="-457200">
              <a:lnSpc>
                <a:spcPct val="90000"/>
              </a:lnSpc>
              <a:defRPr/>
            </a:pPr>
            <a:r>
              <a:rPr lang="cs-CZ" altLang="cs-CZ" sz="2400" dirty="0" smtClean="0"/>
              <a:t>Drážní úřad</a:t>
            </a: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94165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12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1176341" cy="451576"/>
          </a:xfrm>
        </p:spPr>
        <p:txBody>
          <a:bodyPr/>
          <a:lstStyle/>
          <a:p>
            <a:r>
              <a:rPr lang="cs-CZ" dirty="0"/>
              <a:t>5</a:t>
            </a:r>
            <a:r>
              <a:rPr lang="cs-CZ" dirty="0" smtClean="0"/>
              <a:t>. </a:t>
            </a:r>
            <a:r>
              <a:rPr lang="cs-CZ" dirty="0" smtClean="0"/>
              <a:t>Neproškolení stavebních úřadů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3" y="1985469"/>
            <a:ext cx="10362528" cy="3116883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ovinnost kontrolovat přístupnost přešla na stavební úřady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tavební úřady nebyly na tuto činnost nijak vyškoleny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n</a:t>
            </a:r>
            <a:r>
              <a:rPr lang="cs-CZ" altLang="cs-CZ" sz="2400" dirty="0" smtClean="0"/>
              <a:t>edisponují personální kapacitou přístupnost kontrolovat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rincipiálně kontrolují pouze formální nikoliv věcnou stránku projektů</a:t>
            </a: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85409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13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2104746" cy="451576"/>
          </a:xfrm>
        </p:spPr>
        <p:txBody>
          <a:bodyPr/>
          <a:lstStyle/>
          <a:p>
            <a:r>
              <a:rPr lang="cs-CZ" dirty="0"/>
              <a:t>6</a:t>
            </a:r>
            <a:r>
              <a:rPr lang="cs-CZ" dirty="0" smtClean="0"/>
              <a:t>. </a:t>
            </a:r>
            <a:r>
              <a:rPr lang="cs-CZ" dirty="0"/>
              <a:t>S</a:t>
            </a:r>
            <a:r>
              <a:rPr lang="cs-CZ" dirty="0" smtClean="0"/>
              <a:t>tavební přístupnost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3" y="1985469"/>
            <a:ext cx="10982002" cy="4003851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rimární zájem je o fyzickou přístupnost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stavební zákon, vyhláška o bezbariérovosti, stavební úřady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rimární důraz na osoby s pohybovým, částečně i zrakovým znevýhodněním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výrazně opomíjenější je přístupnost</a:t>
            </a:r>
          </a:p>
          <a:p>
            <a:pPr marL="625475" indent="639763">
              <a:lnSpc>
                <a:spcPct val="90000"/>
              </a:lnSpc>
              <a:tabLst>
                <a:tab pos="1701800" algn="l"/>
              </a:tabLst>
              <a:defRPr/>
            </a:pPr>
            <a:r>
              <a:rPr lang="cs-CZ" altLang="cs-CZ" sz="2400" dirty="0"/>
              <a:t>i</a:t>
            </a:r>
            <a:r>
              <a:rPr lang="cs-CZ" altLang="cs-CZ" sz="2400" dirty="0" smtClean="0"/>
              <a:t>nformační</a:t>
            </a:r>
          </a:p>
          <a:p>
            <a:pPr marL="625475" indent="639763">
              <a:lnSpc>
                <a:spcPct val="90000"/>
              </a:lnSpc>
              <a:tabLst>
                <a:tab pos="1701800" algn="l"/>
              </a:tabLst>
              <a:defRPr/>
            </a:pPr>
            <a:r>
              <a:rPr lang="cs-CZ" altLang="cs-CZ" sz="2400" dirty="0"/>
              <a:t>k</a:t>
            </a:r>
            <a:r>
              <a:rPr lang="cs-CZ" altLang="cs-CZ" sz="2400" dirty="0" smtClean="0"/>
              <a:t>omunikační</a:t>
            </a:r>
          </a:p>
          <a:p>
            <a:pPr marL="625475" indent="639763">
              <a:lnSpc>
                <a:spcPct val="90000"/>
              </a:lnSpc>
              <a:tabLst>
                <a:tab pos="1701800" algn="l"/>
              </a:tabLst>
              <a:defRPr/>
            </a:pPr>
            <a:r>
              <a:rPr lang="cs-CZ" altLang="cs-CZ" sz="2400" dirty="0" smtClean="0"/>
              <a:t>v</a:t>
            </a:r>
            <a:r>
              <a:rPr lang="cs-CZ" altLang="cs-CZ" sz="2400" dirty="0" smtClean="0"/>
              <a:t>irtuální</a:t>
            </a:r>
          </a:p>
          <a:p>
            <a:pPr marL="625475" indent="639763">
              <a:lnSpc>
                <a:spcPct val="90000"/>
              </a:lnSpc>
              <a:tabLst>
                <a:tab pos="1701800" algn="l"/>
              </a:tabLst>
              <a:defRPr/>
            </a:pPr>
            <a:r>
              <a:rPr lang="cs-CZ" altLang="cs-CZ" sz="2400" dirty="0"/>
              <a:t>č</a:t>
            </a:r>
            <a:r>
              <a:rPr lang="cs-CZ" altLang="cs-CZ" sz="2400" dirty="0" smtClean="0"/>
              <a:t>asová</a:t>
            </a:r>
          </a:p>
          <a:p>
            <a:pPr marL="625475" indent="639763">
              <a:lnSpc>
                <a:spcPct val="90000"/>
              </a:lnSpc>
              <a:tabLst>
                <a:tab pos="1701800" algn="l"/>
              </a:tabLst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travovací</a:t>
            </a:r>
          </a:p>
          <a:p>
            <a:pPr marL="625475" indent="639763">
              <a:lnSpc>
                <a:spcPct val="90000"/>
              </a:lnSpc>
              <a:tabLst>
                <a:tab pos="1701800" algn="l"/>
              </a:tabLst>
              <a:defRPr/>
            </a:pPr>
            <a:r>
              <a:rPr lang="cs-CZ" altLang="cs-CZ" sz="2400" dirty="0" smtClean="0"/>
              <a:t>…</a:t>
            </a: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140672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14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2104746" cy="451576"/>
          </a:xfrm>
        </p:spPr>
        <p:txBody>
          <a:bodyPr/>
          <a:lstStyle/>
          <a:p>
            <a:r>
              <a:rPr lang="cs-CZ" dirty="0"/>
              <a:t>6</a:t>
            </a:r>
            <a:r>
              <a:rPr lang="cs-CZ" dirty="0" smtClean="0"/>
              <a:t>. </a:t>
            </a:r>
            <a:r>
              <a:rPr lang="cs-CZ" dirty="0"/>
              <a:t>S</a:t>
            </a:r>
            <a:r>
              <a:rPr lang="cs-CZ" dirty="0" smtClean="0"/>
              <a:t>tavební přístupnost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3" y="1985469"/>
            <a:ext cx="10982002" cy="4003851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č</a:t>
            </a:r>
            <a:r>
              <a:rPr lang="cs-CZ" altLang="cs-CZ" sz="2400" dirty="0" smtClean="0"/>
              <a:t>asová přístupnost / časové znevýhodnění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č</a:t>
            </a:r>
            <a:r>
              <a:rPr lang="cs-CZ" altLang="cs-CZ" sz="2400" dirty="0" smtClean="0"/>
              <a:t>asová chudoba (množství času)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ocit „nestíhání“ (rychlost / zrychlování společnosti)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k</a:t>
            </a:r>
            <a:r>
              <a:rPr lang="cs-CZ" altLang="cs-CZ" sz="2400" dirty="0" smtClean="0"/>
              <a:t>ompenzace bariér časovou investicí (pokus omyl)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č</a:t>
            </a:r>
            <a:r>
              <a:rPr lang="cs-CZ" altLang="cs-CZ" sz="2400" dirty="0" smtClean="0"/>
              <a:t>asová dostupnost (délka čekání)</a:t>
            </a: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err="1"/>
              <a:t>c</a:t>
            </a:r>
            <a:r>
              <a:rPr lang="cs-CZ" altLang="cs-CZ" sz="2400" dirty="0" err="1" smtClean="0"/>
              <a:t>hrononormativita</a:t>
            </a:r>
            <a:r>
              <a:rPr lang="cs-CZ" altLang="cs-CZ" sz="2400" dirty="0" smtClean="0"/>
              <a:t> (linearita, efektivita, kapitalizace)</a:t>
            </a: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…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t</a:t>
            </a:r>
            <a:r>
              <a:rPr lang="cs-CZ" altLang="cs-CZ" sz="2400" dirty="0" smtClean="0"/>
              <a:t>o pravděpodobně nemůže zkontrolovat nikdo se stavebním vzděláním</a:t>
            </a:r>
          </a:p>
        </p:txBody>
      </p:sp>
    </p:spTree>
    <p:extLst>
      <p:ext uri="{BB962C8B-B14F-4D97-AF65-F5344CB8AC3E}">
        <p14:creationId xmlns:p14="http://schemas.microsoft.com/office/powerpoint/2010/main" val="27336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15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2104746" cy="451576"/>
          </a:xfrm>
        </p:spPr>
        <p:txBody>
          <a:bodyPr/>
          <a:lstStyle/>
          <a:p>
            <a:r>
              <a:rPr lang="cs-CZ" dirty="0" smtClean="0"/>
              <a:t>„Zombie socialismus“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2" y="1985469"/>
            <a:ext cx="11471997" cy="4003851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ostsocialistické společnosti trpí nekritickým odporem ke všemu levicovému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vše, co připomíná levicovou politiku může být snadno </a:t>
            </a:r>
            <a:r>
              <a:rPr lang="cs-CZ" altLang="cs-CZ" sz="2400" dirty="0" err="1" smtClean="0"/>
              <a:t>delegitimizováno</a:t>
            </a: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tačí to označit za návrat ke komunismu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v</a:t>
            </a:r>
            <a:r>
              <a:rPr lang="cs-CZ" altLang="cs-CZ" sz="2400" dirty="0" smtClean="0"/>
              <a:t>elmi obtížná pozice levice a levicových politik v postsocialistickém prostoru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ocialis</a:t>
            </a:r>
            <a:r>
              <a:rPr lang="cs-CZ" altLang="cs-CZ" sz="2400" dirty="0" smtClean="0"/>
              <a:t>mus je používán jako překonaná (mrtvá) minulost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s</a:t>
            </a:r>
            <a:r>
              <a:rPr lang="cs-CZ" altLang="cs-CZ" sz="2400" dirty="0" smtClean="0"/>
              <a:t>ocialismus jako zombie</a:t>
            </a:r>
          </a:p>
        </p:txBody>
      </p:sp>
    </p:spTree>
    <p:extLst>
      <p:ext uri="{BB962C8B-B14F-4D97-AF65-F5344CB8AC3E}">
        <p14:creationId xmlns:p14="http://schemas.microsoft.com/office/powerpoint/2010/main" val="31611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16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2104746" cy="451576"/>
          </a:xfrm>
        </p:spPr>
        <p:txBody>
          <a:bodyPr/>
          <a:lstStyle/>
          <a:p>
            <a:r>
              <a:rPr lang="cs-CZ" dirty="0" smtClean="0"/>
              <a:t>„Zombie přístupnost“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2" y="1985469"/>
            <a:ext cx="11471997" cy="4003851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z</a:t>
            </a:r>
            <a:r>
              <a:rPr lang="cs-CZ" altLang="cs-CZ" sz="2400" dirty="0" smtClean="0"/>
              <a:t>přístupňování společnosti je deklarováno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Úmluva o právech lidí se zdravotním postižením byla ratifikována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a</a:t>
            </a:r>
            <a:r>
              <a:rPr lang="cs-CZ" altLang="cs-CZ" sz="2400" dirty="0" smtClean="0"/>
              <a:t>le…</a:t>
            </a: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řístupnost nemá svou lobbistickou skupinu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řístupnost nemá své politické proponenty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b</a:t>
            </a:r>
            <a:r>
              <a:rPr lang="cs-CZ" altLang="cs-CZ" sz="2400" dirty="0" smtClean="0"/>
              <a:t>ohužel proti ní jde mnoho jiných zájmů</a:t>
            </a:r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a</a:t>
            </a:r>
            <a:r>
              <a:rPr lang="cs-CZ" altLang="cs-CZ" sz="2400" dirty="0" smtClean="0"/>
              <a:t> tak často ustupuje jiným prioritám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j</a:t>
            </a:r>
            <a:r>
              <a:rPr lang="cs-CZ" altLang="cs-CZ" sz="2400" dirty="0" smtClean="0"/>
              <a:t>eden příklad za všechny</a:t>
            </a:r>
          </a:p>
        </p:txBody>
      </p:sp>
    </p:spTree>
    <p:extLst>
      <p:ext uri="{BB962C8B-B14F-4D97-AF65-F5344CB8AC3E}">
        <p14:creationId xmlns:p14="http://schemas.microsoft.com/office/powerpoint/2010/main" val="278872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17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2104746" cy="451576"/>
          </a:xfrm>
        </p:spPr>
        <p:txBody>
          <a:bodyPr/>
          <a:lstStyle/>
          <a:p>
            <a:r>
              <a:rPr lang="cs-CZ" dirty="0" smtClean="0"/>
              <a:t>„Zombie přístupnost“</a:t>
            </a:r>
            <a:endParaRPr lang="pt-BR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2" y="1483167"/>
            <a:ext cx="7778186" cy="51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9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18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2104746" cy="451576"/>
          </a:xfrm>
        </p:spPr>
        <p:txBody>
          <a:bodyPr/>
          <a:lstStyle/>
          <a:p>
            <a:r>
              <a:rPr lang="cs-CZ" dirty="0" smtClean="0"/>
              <a:t>„Zombie přístupnost“</a:t>
            </a:r>
            <a:endParaRPr lang="pt-BR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1" y="1730234"/>
            <a:ext cx="9110241" cy="42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3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19</a:t>
            </a:fld>
            <a:endParaRPr lang="cs-CZ" alt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2980944" y="6077001"/>
            <a:ext cx="5439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hlinkClick r:id="rId2"/>
              </a:rPr>
              <a:t>https://</a:t>
            </a:r>
            <a:r>
              <a:rPr lang="cs-CZ" sz="1400" dirty="0" smtClean="0">
                <a:hlinkClick r:id="rId2"/>
              </a:rPr>
              <a:t>munispace.muni.cz/library/catalog/book/2116</a:t>
            </a:r>
            <a:endParaRPr lang="cs-CZ" sz="1400" dirty="0" smtClean="0"/>
          </a:p>
          <a:p>
            <a:endParaRPr lang="cs-CZ" sz="1600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" y="386221"/>
            <a:ext cx="9818320" cy="5521493"/>
          </a:xfrm>
          <a:prstGeom prst="rect">
            <a:avLst/>
          </a:prstGeom>
        </p:spPr>
      </p:pic>
      <p:sp>
        <p:nvSpPr>
          <p:cNvPr id="6" name="Nadpis 3"/>
          <p:cNvSpPr>
            <a:spLocks noGrp="1"/>
          </p:cNvSpPr>
          <p:nvPr>
            <p:ph type="title"/>
          </p:nvPr>
        </p:nvSpPr>
        <p:spPr>
          <a:xfrm rot="16200000">
            <a:off x="9763420" y="1634401"/>
            <a:ext cx="2516973" cy="451576"/>
          </a:xfrm>
        </p:spPr>
        <p:txBody>
          <a:bodyPr/>
          <a:lstStyle/>
          <a:p>
            <a:r>
              <a:rPr lang="cs-CZ" dirty="0" smtClean="0"/>
              <a:t>Zdroje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33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326808"/>
            <a:ext cx="10753201" cy="451576"/>
          </a:xfrm>
        </p:spPr>
        <p:txBody>
          <a:bodyPr/>
          <a:lstStyle/>
          <a:p>
            <a:r>
              <a:rPr lang="cs-CZ" dirty="0" smtClean="0"/>
              <a:t>Robert Osman</a:t>
            </a:r>
            <a:endParaRPr lang="cs-CZ" dirty="0"/>
          </a:p>
        </p:txBody>
      </p:sp>
      <p:sp>
        <p:nvSpPr>
          <p:cNvPr id="6" name="Zástupný symbol pro obsah 4"/>
          <p:cNvSpPr>
            <a:spLocks noGrp="1"/>
          </p:cNvSpPr>
          <p:nvPr>
            <p:ph idx="1"/>
          </p:nvPr>
        </p:nvSpPr>
        <p:spPr>
          <a:xfrm>
            <a:off x="720004" y="1152506"/>
            <a:ext cx="10753200" cy="43247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* 1982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sociální geograf, geograf znevýhodnění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cs-CZ" altLang="cs-CZ" sz="2400" dirty="0"/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Geografický ústav, Přírodovědecká fakulta, MU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nn-NO" altLang="cs-CZ" sz="2400" dirty="0"/>
              <a:t>Ústav geoniky AV ČR, v. v. i</a:t>
            </a:r>
            <a:r>
              <a:rPr lang="nn-NO" altLang="cs-CZ" sz="2400" dirty="0" smtClean="0"/>
              <a:t>.</a:t>
            </a:r>
            <a:endParaRPr lang="cs-CZ" altLang="cs-CZ" sz="2400" dirty="0"/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 smtClean="0"/>
              <a:t>člen výzkumné skupiny Geografie znevýhodnění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 smtClean="0"/>
              <a:t>člen </a:t>
            </a:r>
            <a:r>
              <a:rPr lang="cs-CZ" altLang="cs-CZ" sz="2400" dirty="0"/>
              <a:t>Poradního sboru </a:t>
            </a:r>
            <a:r>
              <a:rPr lang="cs-CZ" altLang="cs-CZ" sz="2400" dirty="0" smtClean="0"/>
              <a:t>RMB pro </a:t>
            </a:r>
            <a:r>
              <a:rPr lang="cs-CZ" altLang="cs-CZ" sz="2400" dirty="0"/>
              <a:t>bezbariérové </a:t>
            </a:r>
            <a:r>
              <a:rPr lang="cs-CZ" altLang="cs-CZ" sz="2400" dirty="0" smtClean="0"/>
              <a:t>Brno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č</a:t>
            </a:r>
            <a:r>
              <a:rPr lang="cs-CZ" altLang="cs-CZ" sz="2400" dirty="0" smtClean="0"/>
              <a:t>len odborné </a:t>
            </a:r>
            <a:r>
              <a:rPr lang="cs-CZ" altLang="cs-CZ" sz="2400" dirty="0"/>
              <a:t>platformy pro participativní plánování Jihomoravské agentury pro veřejné inovace JINAG</a:t>
            </a:r>
            <a:endParaRPr lang="cs-CZ" altLang="cs-CZ" sz="2400" dirty="0" smtClean="0"/>
          </a:p>
          <a:p>
            <a:pPr marL="95983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r>
              <a:rPr lang="cs-CZ" altLang="cs-CZ" sz="2400" b="1" dirty="0">
                <a:solidFill>
                  <a:schemeClr val="tx2"/>
                </a:solidFill>
              </a:rPr>
              <a:t>řešitel projektů: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Strategické nástroje pro utváření bezbariérového prostoru města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Geografie znevýhodnění: nevidomá zkušenost s urbánním </a:t>
            </a:r>
            <a:r>
              <a:rPr lang="cs-CZ" altLang="cs-CZ" sz="2400" dirty="0" smtClean="0"/>
              <a:t>prostorem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Geografie krip </a:t>
            </a:r>
            <a:r>
              <a:rPr lang="cs-CZ" altLang="cs-CZ" sz="2400" dirty="0" err="1"/>
              <a:t>temporalit</a:t>
            </a:r>
            <a:r>
              <a:rPr lang="cs-CZ" altLang="cs-CZ" sz="2400" dirty="0"/>
              <a:t>: čas v každodennosti lidí s </a:t>
            </a:r>
            <a:r>
              <a:rPr lang="cs-CZ" altLang="cs-CZ" sz="2400" dirty="0" smtClean="0"/>
              <a:t>postižením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cs-CZ" altLang="cs-CZ" sz="2400" dirty="0"/>
              <a:t>Přístupnost MHD pro osoby se smyslovým znevýhodněním</a:t>
            </a:r>
          </a:p>
        </p:txBody>
      </p:sp>
    </p:spTree>
    <p:extLst>
      <p:ext uri="{BB962C8B-B14F-4D97-AF65-F5344CB8AC3E}">
        <p14:creationId xmlns:p14="http://schemas.microsoft.com/office/powerpoint/2010/main" val="36264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20</a:t>
            </a:fld>
            <a:endParaRPr lang="cs-CZ" alt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2"/>
          <a:srcRect l="1574" r="832" b="1291"/>
          <a:stretch/>
        </p:blipFill>
        <p:spPr>
          <a:xfrm>
            <a:off x="64008" y="0"/>
            <a:ext cx="11864549" cy="6039556"/>
          </a:xfrm>
          <a:prstGeom prst="rect">
            <a:avLst/>
          </a:prstGeom>
        </p:spPr>
      </p:pic>
      <p:sp>
        <p:nvSpPr>
          <p:cNvPr id="7" name="Zástupný symbol pro obsah 4"/>
          <p:cNvSpPr>
            <a:spLocks noGrp="1"/>
          </p:cNvSpPr>
          <p:nvPr>
            <p:ph idx="1"/>
          </p:nvPr>
        </p:nvSpPr>
        <p:spPr>
          <a:xfrm>
            <a:off x="282220" y="6228000"/>
            <a:ext cx="9895052" cy="354969"/>
          </a:xfrm>
          <a:solidFill>
            <a:schemeClr val="bg1"/>
          </a:solidFill>
        </p:spPr>
        <p:txBody>
          <a:bodyPr/>
          <a:lstStyle/>
          <a:p>
            <a:pPr marL="72000" indent="0">
              <a:lnSpc>
                <a:spcPct val="90000"/>
              </a:lnSpc>
              <a:buNone/>
              <a:defRPr/>
            </a:pPr>
            <a:r>
              <a:rPr lang="cs-CZ" altLang="cs-CZ" sz="1800" dirty="0">
                <a:solidFill>
                  <a:srgbClr val="9100DC"/>
                </a:solidFill>
                <a:hlinkClick r:id="rId3"/>
              </a:rPr>
              <a:t>https://geografieznevyhodneni.cz</a:t>
            </a:r>
            <a:r>
              <a:rPr lang="cs-CZ" altLang="cs-CZ" sz="1800" dirty="0" smtClean="0">
                <a:solidFill>
                  <a:srgbClr val="9100DC"/>
                </a:solidFill>
                <a:hlinkClick r:id="rId3"/>
              </a:rPr>
              <a:t>/</a:t>
            </a:r>
            <a:r>
              <a:rPr lang="cs-CZ" altLang="cs-CZ" sz="1800" dirty="0">
                <a:solidFill>
                  <a:srgbClr val="9100DC"/>
                </a:solidFill>
              </a:rPr>
              <a:t>	</a:t>
            </a:r>
            <a:r>
              <a:rPr lang="cs-CZ" altLang="cs-CZ" sz="1800" dirty="0" smtClean="0">
                <a:solidFill>
                  <a:srgbClr val="9100DC"/>
                </a:solidFill>
              </a:rPr>
              <a:t>	</a:t>
            </a:r>
            <a:r>
              <a:rPr lang="cs-CZ" altLang="cs-CZ" sz="1800" dirty="0" smtClean="0">
                <a:solidFill>
                  <a:srgbClr val="9100DC"/>
                </a:solidFill>
                <a:hlinkClick r:id="rId4"/>
              </a:rPr>
              <a:t>https</a:t>
            </a:r>
            <a:r>
              <a:rPr lang="cs-CZ" altLang="cs-CZ" sz="1800" dirty="0">
                <a:solidFill>
                  <a:srgbClr val="9100DC"/>
                </a:solidFill>
                <a:hlinkClick r:id="rId4"/>
              </a:rPr>
              <a:t>://</a:t>
            </a:r>
            <a:r>
              <a:rPr lang="cs-CZ" altLang="cs-CZ" sz="1800" dirty="0" smtClean="0">
                <a:solidFill>
                  <a:srgbClr val="9100DC"/>
                </a:solidFill>
                <a:hlinkClick r:id="rId4"/>
              </a:rPr>
              <a:t>www.facebook.com/geografieznevyhodneni</a:t>
            </a:r>
            <a:endParaRPr lang="cs-CZ" altLang="cs-CZ" sz="1800" dirty="0" smtClean="0">
              <a:solidFill>
                <a:srgbClr val="9100DC"/>
              </a:solidFill>
            </a:endParaRPr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000" dirty="0" smtClean="0">
              <a:solidFill>
                <a:srgbClr val="9100DC"/>
              </a:solidFill>
            </a:endParaRPr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dirty="0" smtClean="0"/>
          </a:p>
        </p:txBody>
      </p:sp>
    </p:spTree>
    <p:extLst>
      <p:ext uri="{BB962C8B-B14F-4D97-AF65-F5344CB8AC3E}">
        <p14:creationId xmlns:p14="http://schemas.microsoft.com/office/powerpoint/2010/main" val="2250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21</a:t>
            </a:fld>
            <a:endParaRPr lang="cs-CZ" alt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771743" y="6015076"/>
            <a:ext cx="11103882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s-CZ" sz="1400" dirty="0" smtClean="0">
              <a:hlinkClick r:id="rId2"/>
            </a:endParaRPr>
          </a:p>
          <a:p>
            <a:r>
              <a:rPr lang="cs-CZ" sz="1400" dirty="0" smtClean="0">
                <a:hlinkClick r:id="rId2"/>
              </a:rPr>
              <a:t>https</a:t>
            </a:r>
            <a:r>
              <a:rPr lang="cs-CZ" sz="1400" dirty="0">
                <a:hlinkClick r:id="rId2"/>
              </a:rPr>
              <a:t>://</a:t>
            </a:r>
            <a:r>
              <a:rPr lang="cs-CZ" sz="1400" dirty="0" smtClean="0">
                <a:hlinkClick r:id="rId2"/>
              </a:rPr>
              <a:t>www.facebook.com/vyzkumdoprava</a:t>
            </a:r>
            <a:endParaRPr lang="cs-CZ" sz="1400" dirty="0" smtClean="0"/>
          </a:p>
          <a:p>
            <a:endParaRPr lang="cs-CZ" sz="1600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10838" cy="6104149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837" y="-23149"/>
            <a:ext cx="4531559" cy="650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xmlns="" id="{2491EF5B-3067-7546-837B-2D005F3E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0" y="3230049"/>
            <a:ext cx="11361600" cy="1564271"/>
          </a:xfrm>
        </p:spPr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xmlns="" id="{BDA74EBB-06F9-2F42-BBA7-49358111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510" y="4877722"/>
            <a:ext cx="11361600" cy="698497"/>
          </a:xfrm>
        </p:spPr>
        <p:txBody>
          <a:bodyPr/>
          <a:lstStyle/>
          <a:p>
            <a:r>
              <a:rPr lang="cs-CZ" dirty="0" smtClean="0"/>
              <a:t>Robert Osman</a:t>
            </a:r>
          </a:p>
          <a:p>
            <a:r>
              <a:rPr lang="cs-CZ" dirty="0" smtClean="0">
                <a:hlinkClick r:id="rId2"/>
              </a:rPr>
              <a:t>osman@mail.muni.cz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934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3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Neexistence oboru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0" y="1921461"/>
            <a:ext cx="10362528" cy="4306539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v</a:t>
            </a:r>
            <a:r>
              <a:rPr lang="cs-CZ" altLang="cs-CZ" sz="2400" dirty="0" smtClean="0"/>
              <a:t> ČR neexistuje vzdělávací obor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disability </a:t>
            </a:r>
            <a:r>
              <a:rPr lang="cs-CZ" altLang="cs-CZ" sz="2400" dirty="0" err="1" smtClean="0"/>
              <a:t>studies</a:t>
            </a: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smtClean="0"/>
              <a:t>disability </a:t>
            </a:r>
            <a:r>
              <a:rPr lang="cs-CZ" altLang="cs-CZ" sz="2400" dirty="0" err="1" smtClean="0"/>
              <a:t>geography</a:t>
            </a: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 err="1" smtClean="0"/>
              <a:t>accessibility</a:t>
            </a:r>
            <a:r>
              <a:rPr lang="cs-CZ" altLang="cs-CZ" sz="2400" dirty="0" smtClean="0"/>
              <a:t> </a:t>
            </a:r>
            <a:r>
              <a:rPr lang="cs-CZ" altLang="cs-CZ" sz="2400" dirty="0" err="1" smtClean="0"/>
              <a:t>studies</a:t>
            </a:r>
            <a:endParaRPr lang="cs-CZ" altLang="cs-CZ" sz="2400" dirty="0" smtClean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6618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4</a:t>
            </a:fld>
            <a:endParaRPr lang="cs-CZ" alt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 rotWithShape="1">
          <a:blip r:embed="rId2"/>
          <a:srcRect l="1574" r="832" b="1291"/>
          <a:stretch/>
        </p:blipFill>
        <p:spPr>
          <a:xfrm>
            <a:off x="64008" y="0"/>
            <a:ext cx="11864549" cy="6039556"/>
          </a:xfrm>
          <a:prstGeom prst="rect">
            <a:avLst/>
          </a:prstGeom>
        </p:spPr>
      </p:pic>
      <p:sp>
        <p:nvSpPr>
          <p:cNvPr id="7" name="Zástupný symbol pro obsah 4"/>
          <p:cNvSpPr>
            <a:spLocks noGrp="1"/>
          </p:cNvSpPr>
          <p:nvPr>
            <p:ph idx="1"/>
          </p:nvPr>
        </p:nvSpPr>
        <p:spPr>
          <a:xfrm>
            <a:off x="282220" y="6228000"/>
            <a:ext cx="9895052" cy="354969"/>
          </a:xfrm>
          <a:solidFill>
            <a:schemeClr val="bg1"/>
          </a:solidFill>
        </p:spPr>
        <p:txBody>
          <a:bodyPr/>
          <a:lstStyle/>
          <a:p>
            <a:pPr marL="72000" indent="0">
              <a:lnSpc>
                <a:spcPct val="90000"/>
              </a:lnSpc>
              <a:buNone/>
              <a:defRPr/>
            </a:pPr>
            <a:r>
              <a:rPr lang="cs-CZ" altLang="cs-CZ" sz="1800" dirty="0">
                <a:solidFill>
                  <a:srgbClr val="9100DC"/>
                </a:solidFill>
                <a:hlinkClick r:id="rId3"/>
              </a:rPr>
              <a:t>https://geografieznevyhodneni.cz</a:t>
            </a:r>
            <a:r>
              <a:rPr lang="cs-CZ" altLang="cs-CZ" sz="1800" dirty="0" smtClean="0">
                <a:solidFill>
                  <a:srgbClr val="9100DC"/>
                </a:solidFill>
                <a:hlinkClick r:id="rId3"/>
              </a:rPr>
              <a:t>/</a:t>
            </a:r>
            <a:r>
              <a:rPr lang="cs-CZ" altLang="cs-CZ" sz="1800" dirty="0">
                <a:solidFill>
                  <a:srgbClr val="9100DC"/>
                </a:solidFill>
              </a:rPr>
              <a:t>	</a:t>
            </a:r>
            <a:r>
              <a:rPr lang="cs-CZ" altLang="cs-CZ" sz="1800" dirty="0" smtClean="0">
                <a:solidFill>
                  <a:srgbClr val="9100DC"/>
                </a:solidFill>
              </a:rPr>
              <a:t>	</a:t>
            </a:r>
            <a:r>
              <a:rPr lang="cs-CZ" altLang="cs-CZ" sz="1800" dirty="0" smtClean="0">
                <a:solidFill>
                  <a:srgbClr val="9100DC"/>
                </a:solidFill>
                <a:hlinkClick r:id="rId4"/>
              </a:rPr>
              <a:t>https</a:t>
            </a:r>
            <a:r>
              <a:rPr lang="cs-CZ" altLang="cs-CZ" sz="1800" dirty="0">
                <a:solidFill>
                  <a:srgbClr val="9100DC"/>
                </a:solidFill>
                <a:hlinkClick r:id="rId4"/>
              </a:rPr>
              <a:t>://</a:t>
            </a:r>
            <a:r>
              <a:rPr lang="cs-CZ" altLang="cs-CZ" sz="1800" dirty="0" smtClean="0">
                <a:solidFill>
                  <a:srgbClr val="9100DC"/>
                </a:solidFill>
                <a:hlinkClick r:id="rId4"/>
              </a:rPr>
              <a:t>www.facebook.com/geografieznevyhodneni</a:t>
            </a:r>
            <a:endParaRPr lang="cs-CZ" altLang="cs-CZ" sz="1800" dirty="0" smtClean="0">
              <a:solidFill>
                <a:srgbClr val="9100DC"/>
              </a:solidFill>
            </a:endParaRPr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000" dirty="0" smtClean="0">
              <a:solidFill>
                <a:srgbClr val="9100DC"/>
              </a:solidFill>
            </a:endParaRPr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dirty="0" smtClean="0"/>
          </a:p>
        </p:txBody>
      </p:sp>
    </p:spTree>
    <p:extLst>
      <p:ext uri="{BB962C8B-B14F-4D97-AF65-F5344CB8AC3E}">
        <p14:creationId xmlns:p14="http://schemas.microsoft.com/office/powerpoint/2010/main" val="163997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5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Maximálně jednotlivé přednášky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93152" y="1921461"/>
            <a:ext cx="10362528" cy="3043731"/>
          </a:xfrm>
        </p:spPr>
        <p:txBody>
          <a:bodyPr/>
          <a:lstStyle/>
          <a:p>
            <a:pPr marL="539750" indent="-457200">
              <a:lnSpc>
                <a:spcPct val="90000"/>
              </a:lnSpc>
              <a:defRPr/>
            </a:pPr>
            <a:r>
              <a:rPr lang="cs-CZ" altLang="cs-CZ" sz="2400" dirty="0" smtClean="0"/>
              <a:t>FF: DESB25 </a:t>
            </a:r>
            <a:r>
              <a:rPr lang="cs-CZ" altLang="cs-CZ" sz="2400" dirty="0"/>
              <a:t>Inkluzivní </a:t>
            </a:r>
            <a:r>
              <a:rPr lang="cs-CZ" altLang="cs-CZ" sz="2400" dirty="0" smtClean="0"/>
              <a:t>design</a:t>
            </a:r>
          </a:p>
          <a:p>
            <a:pPr marL="72000" indent="0">
              <a:lnSpc>
                <a:spcPct val="90000"/>
              </a:lnSpc>
              <a:buNone/>
              <a:defRPr/>
            </a:pPr>
            <a:r>
              <a:rPr lang="cs-CZ" altLang="cs-CZ" sz="2400" dirty="0"/>
              <a:t>	</a:t>
            </a:r>
            <a:r>
              <a:rPr lang="cs-CZ" altLang="cs-CZ" sz="2400" dirty="0" smtClean="0"/>
              <a:t>  </a:t>
            </a:r>
            <a:r>
              <a:rPr lang="cs-CZ" altLang="cs-CZ" sz="2400" dirty="0" smtClean="0">
                <a:hlinkClick r:id="rId2"/>
              </a:rPr>
              <a:t>https</a:t>
            </a:r>
            <a:r>
              <a:rPr lang="cs-CZ" altLang="cs-CZ" sz="2400" dirty="0">
                <a:hlinkClick r:id="rId2"/>
              </a:rPr>
              <a:t>://</a:t>
            </a:r>
            <a:r>
              <a:rPr lang="cs-CZ" altLang="cs-CZ" sz="2400" dirty="0" smtClean="0">
                <a:hlinkClick r:id="rId2"/>
              </a:rPr>
              <a:t>is.muni.cz/auth/predmet/phil/jaro2024/DESB25</a:t>
            </a:r>
            <a:endParaRPr lang="cs-CZ" altLang="cs-CZ" sz="2400" dirty="0" smtClean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  <a:p>
            <a:pPr marL="539750" indent="-447675">
              <a:lnSpc>
                <a:spcPct val="90000"/>
              </a:lnSpc>
              <a:tabLst>
                <a:tab pos="630238" algn="l"/>
                <a:tab pos="804863" algn="l"/>
                <a:tab pos="895350" algn="l"/>
              </a:tabLst>
              <a:defRPr/>
            </a:pPr>
            <a:r>
              <a:rPr lang="cs-CZ" altLang="cs-CZ" sz="2400" dirty="0"/>
              <a:t>FF</a:t>
            </a:r>
            <a:r>
              <a:rPr lang="cs-CZ" altLang="cs-CZ" sz="2400" dirty="0" smtClean="0"/>
              <a:t>: DESB33 </a:t>
            </a:r>
            <a:r>
              <a:rPr lang="cs-CZ" altLang="cs-CZ" sz="2400" dirty="0"/>
              <a:t>Digitální </a:t>
            </a:r>
            <a:r>
              <a:rPr lang="cs-CZ" altLang="cs-CZ" sz="2400" dirty="0" smtClean="0"/>
              <a:t>přístupnost</a:t>
            </a:r>
          </a:p>
          <a:p>
            <a:pPr marL="92075" indent="0">
              <a:lnSpc>
                <a:spcPct val="90000"/>
              </a:lnSpc>
              <a:buNone/>
              <a:defRPr/>
            </a:pPr>
            <a:r>
              <a:rPr lang="cs-CZ" altLang="cs-CZ" sz="2400" dirty="0"/>
              <a:t>	</a:t>
            </a:r>
            <a:r>
              <a:rPr lang="cs-CZ" altLang="cs-CZ" sz="2400" dirty="0" smtClean="0"/>
              <a:t>  </a:t>
            </a:r>
            <a:r>
              <a:rPr lang="cs-CZ" altLang="cs-CZ" sz="2400" dirty="0" smtClean="0">
                <a:hlinkClick r:id="rId3"/>
              </a:rPr>
              <a:t>https</a:t>
            </a:r>
            <a:r>
              <a:rPr lang="cs-CZ" altLang="cs-CZ" sz="2400" dirty="0">
                <a:hlinkClick r:id="rId3"/>
              </a:rPr>
              <a:t>://</a:t>
            </a:r>
            <a:r>
              <a:rPr lang="cs-CZ" altLang="cs-CZ" sz="2400" dirty="0" smtClean="0">
                <a:hlinkClick r:id="rId3"/>
              </a:rPr>
              <a:t>is.muni.cz/auth/predmet/phil/podzim2023/DESB33</a:t>
            </a:r>
            <a:endParaRPr lang="cs-CZ" altLang="cs-CZ" sz="2400" dirty="0" smtClean="0"/>
          </a:p>
          <a:p>
            <a:pPr marL="92075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539750" indent="-457200">
              <a:lnSpc>
                <a:spcPct val="90000"/>
              </a:lnSpc>
              <a:defRPr/>
            </a:pPr>
            <a:r>
              <a:rPr lang="it-IT" altLang="cs-CZ" sz="2400" dirty="0"/>
              <a:t>FSS</a:t>
            </a:r>
            <a:r>
              <a:rPr lang="it-IT" altLang="cs-CZ" sz="2400" dirty="0" smtClean="0"/>
              <a:t>:</a:t>
            </a:r>
            <a:r>
              <a:rPr lang="cs-CZ" altLang="cs-CZ" sz="2400" dirty="0" smtClean="0"/>
              <a:t> </a:t>
            </a:r>
            <a:r>
              <a:rPr lang="it-IT" altLang="cs-CZ" sz="2400" dirty="0" smtClean="0"/>
              <a:t>SOCn6106 </a:t>
            </a:r>
            <a:r>
              <a:rPr lang="it-IT" altLang="cs-CZ" sz="2400" dirty="0"/>
              <a:t>Kritická studia queer a </a:t>
            </a:r>
            <a:r>
              <a:rPr lang="it-IT" altLang="cs-CZ" sz="2400" dirty="0" smtClean="0"/>
              <a:t>disabi</a:t>
            </a:r>
            <a:r>
              <a:rPr lang="cs-CZ" altLang="cs-CZ" sz="2400" dirty="0" smtClean="0"/>
              <a:t>lity</a:t>
            </a:r>
          </a:p>
          <a:p>
            <a:pPr marL="72000" indent="0">
              <a:lnSpc>
                <a:spcPct val="90000"/>
              </a:lnSpc>
              <a:buNone/>
              <a:defRPr/>
            </a:pPr>
            <a:r>
              <a:rPr lang="cs-CZ" altLang="cs-CZ" sz="2400" dirty="0"/>
              <a:t>	</a:t>
            </a:r>
            <a:r>
              <a:rPr lang="cs-CZ" altLang="cs-CZ" sz="2400" dirty="0" smtClean="0"/>
              <a:t>  </a:t>
            </a:r>
            <a:r>
              <a:rPr lang="cs-CZ" altLang="cs-CZ" sz="2400" dirty="0" smtClean="0">
                <a:hlinkClick r:id="rId4"/>
              </a:rPr>
              <a:t>https</a:t>
            </a:r>
            <a:r>
              <a:rPr lang="cs-CZ" altLang="cs-CZ" sz="2400" dirty="0">
                <a:hlinkClick r:id="rId4"/>
              </a:rPr>
              <a:t>://</a:t>
            </a:r>
            <a:r>
              <a:rPr lang="cs-CZ" altLang="cs-CZ" sz="2400" dirty="0" smtClean="0">
                <a:hlinkClick r:id="rId4"/>
              </a:rPr>
              <a:t>is.muni.cz/auth/predmet/fss/podzim2023/SOCn6106</a:t>
            </a:r>
            <a:endParaRPr lang="cs-CZ" altLang="cs-CZ" sz="2400" dirty="0" smtClean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3765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6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</a:t>
            </a:r>
            <a:r>
              <a:rPr lang="cs-CZ" dirty="0" smtClean="0"/>
              <a:t>. Průřezové téma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0" y="1921461"/>
            <a:ext cx="10362528" cy="4306539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p</a:t>
            </a:r>
            <a:r>
              <a:rPr lang="cs-CZ" altLang="cs-CZ" sz="2400" dirty="0" smtClean="0"/>
              <a:t>od jaký resort/odbor zařadit přístupnost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e</a:t>
            </a:r>
            <a:r>
              <a:rPr lang="cs-CZ" altLang="cs-CZ" sz="2400" dirty="0" smtClean="0"/>
              <a:t>tablování politik přístupnosti na MMB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o</a:t>
            </a:r>
            <a:r>
              <a:rPr lang="cs-CZ" altLang="cs-CZ" sz="2400" dirty="0" smtClean="0"/>
              <a:t>dbor sociálních věcí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o</a:t>
            </a:r>
            <a:r>
              <a:rPr lang="cs-CZ" altLang="cs-CZ" sz="2400" dirty="0" smtClean="0"/>
              <a:t>dbor dopravy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o</a:t>
            </a:r>
            <a:r>
              <a:rPr lang="cs-CZ" altLang="cs-CZ" sz="2400" dirty="0" smtClean="0"/>
              <a:t>dbor městské informatiky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o</a:t>
            </a:r>
            <a:r>
              <a:rPr lang="cs-CZ" altLang="cs-CZ" sz="2400" dirty="0" smtClean="0"/>
              <a:t>dbor zdraví</a:t>
            </a:r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22463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7</a:t>
            </a:fld>
            <a:endParaRPr lang="cs-CZ" alt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720003" y="720000"/>
            <a:ext cx="11176341" cy="451576"/>
          </a:xfrm>
        </p:spPr>
        <p:txBody>
          <a:bodyPr/>
          <a:lstStyle/>
          <a:p>
            <a:r>
              <a:rPr lang="cs-CZ" dirty="0" smtClean="0"/>
              <a:t>3. Neexistence dotčeného orgánu</a:t>
            </a:r>
            <a:endParaRPr lang="pt-BR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720000" y="1921461"/>
            <a:ext cx="10362528" cy="4306539"/>
          </a:xfrm>
        </p:spPr>
        <p:txBody>
          <a:bodyPr/>
          <a:lstStyle/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v ČR neexistuje dotčený orgán pro </a:t>
            </a:r>
            <a:r>
              <a:rPr lang="cs-CZ" altLang="cs-CZ" sz="2400" dirty="0" smtClean="0"/>
              <a:t>bezbariérovost/přístupnost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529200" indent="-457200">
              <a:lnSpc>
                <a:spcPct val="90000"/>
              </a:lnSpc>
              <a:defRPr/>
            </a:pPr>
            <a:r>
              <a:rPr lang="cs-CZ" altLang="cs-CZ" sz="2400" dirty="0"/>
              <a:t>n</a:t>
            </a:r>
            <a:r>
              <a:rPr lang="cs-CZ" altLang="cs-CZ" sz="2400" dirty="0" smtClean="0"/>
              <a:t>eexistuje instituce, která by kontrolovala přístupnost/bezbariérovost</a:t>
            </a:r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 smtClean="0"/>
          </a:p>
          <a:p>
            <a:pPr marL="529200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865141" lvl="1" indent="-457200">
              <a:lnSpc>
                <a:spcPct val="90000"/>
              </a:lnSpc>
              <a:defRPr/>
            </a:pPr>
            <a:r>
              <a:rPr lang="cs-CZ" altLang="cs-CZ" sz="2400" dirty="0" smtClean="0"/>
              <a:t>Veřejný ochránce práv</a:t>
            </a:r>
          </a:p>
          <a:p>
            <a:pPr marL="865141" lvl="1" indent="-457200">
              <a:lnSpc>
                <a:spcPct val="90000"/>
              </a:lnSpc>
              <a:defRPr/>
            </a:pPr>
            <a:endParaRPr lang="cs-CZ" altLang="cs-CZ" sz="2400" dirty="0"/>
          </a:p>
          <a:p>
            <a:pPr marL="865141" lvl="1" indent="-457200">
              <a:lnSpc>
                <a:spcPct val="90000"/>
              </a:lnSpc>
              <a:defRPr/>
            </a:pPr>
            <a:r>
              <a:rPr lang="cs-CZ" altLang="cs-CZ" sz="2400" dirty="0" smtClean="0"/>
              <a:t>Stavební úřady</a:t>
            </a: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/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2400" dirty="0" smtClean="0"/>
          </a:p>
        </p:txBody>
      </p:sp>
    </p:spTree>
    <p:extLst>
      <p:ext uri="{BB962C8B-B14F-4D97-AF65-F5344CB8AC3E}">
        <p14:creationId xmlns:p14="http://schemas.microsoft.com/office/powerpoint/2010/main" val="32885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8</a:t>
            </a:fld>
            <a:endParaRPr lang="cs-CZ" altLang="cs-CZ" dirty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Nadpis 3"/>
          <p:cNvSpPr>
            <a:spLocks noGrp="1"/>
          </p:cNvSpPr>
          <p:nvPr>
            <p:ph type="title"/>
          </p:nvPr>
        </p:nvSpPr>
        <p:spPr>
          <a:xfrm>
            <a:off x="9585236" y="395935"/>
            <a:ext cx="2310673" cy="451576"/>
          </a:xfrm>
        </p:spPr>
        <p:txBody>
          <a:bodyPr/>
          <a:lstStyle/>
          <a:p>
            <a:pPr marL="1252538" indent="-1252538"/>
            <a:r>
              <a:rPr lang="cs-CZ" sz="4400" dirty="0" err="1" smtClean="0"/>
              <a:t>PSpBB</a:t>
            </a:r>
            <a:endParaRPr lang="cs-CZ" b="0" dirty="0"/>
          </a:p>
        </p:txBody>
      </p:sp>
    </p:spTree>
    <p:extLst>
      <p:ext uri="{BB962C8B-B14F-4D97-AF65-F5344CB8AC3E}">
        <p14:creationId xmlns:p14="http://schemas.microsoft.com/office/powerpoint/2010/main" val="40377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altLang="cs-CZ" smtClean="0"/>
              <a:pPr/>
              <a:t>9</a:t>
            </a:fld>
            <a:endParaRPr lang="cs-CZ" alt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 rotWithShape="1">
          <a:blip r:embed="rId2"/>
          <a:srcRect r="1422"/>
          <a:stretch/>
        </p:blipFill>
        <p:spPr>
          <a:xfrm>
            <a:off x="91440" y="202531"/>
            <a:ext cx="10149840" cy="6582969"/>
          </a:xfrm>
          <a:prstGeom prst="rect">
            <a:avLst/>
          </a:prstGeom>
        </p:spPr>
      </p:pic>
      <p:sp>
        <p:nvSpPr>
          <p:cNvPr id="10" name="Zástupný symbol pro obsah 4"/>
          <p:cNvSpPr txBox="1">
            <a:spLocks/>
          </p:cNvSpPr>
          <p:nvPr/>
        </p:nvSpPr>
        <p:spPr>
          <a:xfrm>
            <a:off x="443152" y="6100297"/>
            <a:ext cx="10020979" cy="35496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252000" marR="0" indent="-18000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tabLst/>
              <a:defRPr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Tx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Tx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Blip>
                <a:blip r:embed="rId3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baseline="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72000" indent="0">
              <a:lnSpc>
                <a:spcPct val="90000"/>
              </a:lnSpc>
              <a:buNone/>
              <a:defRPr/>
            </a:pPr>
            <a:r>
              <a:rPr lang="cs-CZ" altLang="cs-CZ" sz="1600" kern="0" dirty="0">
                <a:solidFill>
                  <a:srgbClr val="9100DC"/>
                </a:solidFill>
                <a:hlinkClick r:id="rId4"/>
              </a:rPr>
              <a:t>https://www.bezbarierovebrno.cz</a:t>
            </a:r>
            <a:r>
              <a:rPr lang="cs-CZ" altLang="cs-CZ" sz="1600" kern="0" dirty="0" smtClean="0">
                <a:solidFill>
                  <a:srgbClr val="9100DC"/>
                </a:solidFill>
                <a:hlinkClick r:id="rId4"/>
              </a:rPr>
              <a:t>/</a:t>
            </a:r>
            <a:endParaRPr lang="cs-CZ" altLang="cs-CZ" sz="1600" kern="0" dirty="0" smtClean="0">
              <a:solidFill>
                <a:srgbClr val="9100DC"/>
              </a:solidFill>
            </a:endParaRPr>
          </a:p>
          <a:p>
            <a:pPr marL="72000" indent="0">
              <a:lnSpc>
                <a:spcPct val="90000"/>
              </a:lnSpc>
              <a:buNone/>
              <a:defRPr/>
            </a:pPr>
            <a:endParaRPr lang="cs-CZ" altLang="cs-CZ" sz="1600" kern="0" dirty="0">
              <a:solidFill>
                <a:srgbClr val="9100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zentace_MU_CZ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zentace-MUNI-CZ.potx" id="{5F7917F3-E447-47A0-8B0D-912AAB3F7016}" vid="{6FE485AA-A959-491A-A866-CC2F0E710D00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6" ma:contentTypeDescription="Vytvořit nový dokument" ma:contentTypeScope="" ma:versionID="a10d2442972f6aea282a9bd37d066590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59a29dd26b28b9f2e04c9198312141b3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_x0020_vzniku xmlns="7aea5b64-986d-4ed0-9f25-146f1d978e98" xsi:nil="true"/>
  </documentManagement>
</p:properties>
</file>

<file path=customXml/itemProps1.xml><?xml version="1.0" encoding="utf-8"?>
<ds:datastoreItem xmlns:ds="http://schemas.openxmlformats.org/officeDocument/2006/customXml" ds:itemID="{96A0906E-BEBC-440F-8F46-611AE03D8525}"/>
</file>

<file path=customXml/itemProps2.xml><?xml version="1.0" encoding="utf-8"?>
<ds:datastoreItem xmlns:ds="http://schemas.openxmlformats.org/officeDocument/2006/customXml" ds:itemID="{B8ADCB53-B85F-4DF4-8E97-88F57F64366A}"/>
</file>

<file path=customXml/itemProps3.xml><?xml version="1.0" encoding="utf-8"?>
<ds:datastoreItem xmlns:ds="http://schemas.openxmlformats.org/officeDocument/2006/customXml" ds:itemID="{20B56E01-B450-49A9-9A40-96A6B1FB6375}"/>
</file>

<file path=docProps/app.xml><?xml version="1.0" encoding="utf-8"?>
<Properties xmlns="http://schemas.openxmlformats.org/officeDocument/2006/extended-properties" xmlns:vt="http://schemas.openxmlformats.org/officeDocument/2006/docPropsVTypes">
  <Template>prezentace-muni-cz-4-3</Template>
  <TotalTime>3732</TotalTime>
  <Words>486</Words>
  <Application>Microsoft Office PowerPoint</Application>
  <PresentationFormat>Širokoúhlá obrazovka</PresentationFormat>
  <Paragraphs>159</Paragraphs>
  <Slides>22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Prezentace_MU_CZ</vt:lpstr>
      <vt:lpstr>„Zombie přístupnost“ Institucionální bariéry přístupnosti</vt:lpstr>
      <vt:lpstr>Robert Osman</vt:lpstr>
      <vt:lpstr>1. Neexistence oboru</vt:lpstr>
      <vt:lpstr>Prezentace aplikace PowerPoint</vt:lpstr>
      <vt:lpstr>Maximálně jednotlivé přednášky</vt:lpstr>
      <vt:lpstr>2. Průřezové téma</vt:lpstr>
      <vt:lpstr>3. Neexistence dotčeného orgánu</vt:lpstr>
      <vt:lpstr>PSpBB</vt:lpstr>
      <vt:lpstr>Prezentace aplikace PowerPoint</vt:lpstr>
      <vt:lpstr>Velká města si zakládají vlastní orgány</vt:lpstr>
      <vt:lpstr>4. Samospráva / státní správa</vt:lpstr>
      <vt:lpstr>5. Neproškolení stavebních úřadů</vt:lpstr>
      <vt:lpstr>6. Stavební přístupnost</vt:lpstr>
      <vt:lpstr>6. Stavební přístupnost</vt:lpstr>
      <vt:lpstr>„Zombie socialismus“</vt:lpstr>
      <vt:lpstr>„Zombie přístupnost“</vt:lpstr>
      <vt:lpstr>„Zombie přístupnost“</vt:lpstr>
      <vt:lpstr>„Zombie přístupnost“</vt:lpstr>
      <vt:lpstr>Zdroje</vt:lpstr>
      <vt:lpstr>Prezentace aplikace PowerPoint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„Velké dějiny“ a sociální geografie na Přírodovědecké fakultě MU</dc:title>
  <dc:creator>user</dc:creator>
  <cp:lastModifiedBy>Robert Osman</cp:lastModifiedBy>
  <cp:revision>158</cp:revision>
  <cp:lastPrinted>1601-01-01T00:00:00Z</cp:lastPrinted>
  <dcterms:created xsi:type="dcterms:W3CDTF">2019-11-07T07:58:28Z</dcterms:created>
  <dcterms:modified xsi:type="dcterms:W3CDTF">2023-11-20T14:09:52Z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