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9" r:id="rId5"/>
    <p:sldId id="258" r:id="rId6"/>
    <p:sldId id="278" r:id="rId7"/>
    <p:sldId id="264" r:id="rId8"/>
    <p:sldId id="266" r:id="rId9"/>
    <p:sldId id="260" r:id="rId10"/>
    <p:sldId id="261" r:id="rId11"/>
    <p:sldId id="283" r:id="rId12"/>
    <p:sldId id="279" r:id="rId13"/>
    <p:sldId id="275" r:id="rId14"/>
    <p:sldId id="284" r:id="rId15"/>
    <p:sldId id="276" r:id="rId16"/>
    <p:sldId id="277" r:id="rId17"/>
  </p:sldIdLst>
  <p:sldSz cx="9144000" cy="5143500" type="screen16x9"/>
  <p:notesSz cx="6810375" cy="9942513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73"/>
    <a:srgbClr val="FFE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62" d="100"/>
          <a:sy n="162" d="100"/>
        </p:scale>
        <p:origin x="144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59E5E-69A1-4F54-8322-EED72D3830A7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cs-CZ"/>
        </a:p>
      </dgm:t>
    </dgm:pt>
    <dgm:pt modelId="{60FB81DC-3118-4CA2-B447-1A67C5CDCC0E}">
      <dgm:prSet phldrT="[Text]" custT="1"/>
      <dgm:spPr>
        <a:solidFill>
          <a:srgbClr val="00B050"/>
        </a:solidFill>
      </dgm:spPr>
      <dgm:t>
        <a:bodyPr/>
        <a:lstStyle/>
        <a:p>
          <a:r>
            <a:rPr lang="cs-CZ" sz="1100" dirty="0" smtClean="0"/>
            <a:t>Státní správa znalecké činnosti </a:t>
          </a:r>
          <a:endParaRPr lang="cs-CZ" sz="1100" dirty="0"/>
        </a:p>
      </dgm:t>
    </dgm:pt>
    <dgm:pt modelId="{C256336E-5882-4AB5-89B1-D9B4E895D15E}" type="sibTrans" cxnId="{FC809957-BC83-4B5C-A7AD-6309C43188E0}">
      <dgm:prSet custT="1"/>
      <dgm:spPr/>
      <dgm:t>
        <a:bodyPr/>
        <a:lstStyle/>
        <a:p>
          <a:r>
            <a:rPr lang="cs-CZ" sz="1200" dirty="0" smtClean="0"/>
            <a:t>Správní složka soudní moci </a:t>
          </a:r>
          <a:endParaRPr lang="cs-CZ" sz="1200" dirty="0"/>
        </a:p>
      </dgm:t>
    </dgm:pt>
    <dgm:pt modelId="{DCFDCD1C-D04C-471A-A3B9-2DD7C7C77A0F}" type="parTrans" cxnId="{FC809957-BC83-4B5C-A7AD-6309C43188E0}">
      <dgm:prSet/>
      <dgm:spPr/>
      <dgm:t>
        <a:bodyPr/>
        <a:lstStyle/>
        <a:p>
          <a:endParaRPr lang="cs-CZ"/>
        </a:p>
      </dgm:t>
    </dgm:pt>
    <dgm:pt modelId="{88A38488-6C2D-4091-9302-E110F133946B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cs-CZ" dirty="0" smtClean="0"/>
            <a:t>Efektivní znalectví </a:t>
          </a:r>
          <a:endParaRPr lang="cs-CZ" dirty="0"/>
        </a:p>
      </dgm:t>
    </dgm:pt>
    <dgm:pt modelId="{A3D78081-ECCA-4FB2-923F-4BE8391D93C5}" type="sibTrans" cxnId="{B25AE684-6DA5-4849-AF78-49A8B92DF1C9}">
      <dgm:prSet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r>
            <a:rPr lang="cs-CZ" dirty="0" smtClean="0"/>
            <a:t>Účastníci </a:t>
          </a:r>
          <a:endParaRPr lang="cs-CZ" dirty="0"/>
        </a:p>
      </dgm:t>
    </dgm:pt>
    <dgm:pt modelId="{75DE997E-50B0-4EB6-B4B8-21E35E7640ED}" type="parTrans" cxnId="{B25AE684-6DA5-4849-AF78-49A8B92DF1C9}">
      <dgm:prSet/>
      <dgm:spPr/>
      <dgm:t>
        <a:bodyPr/>
        <a:lstStyle/>
        <a:p>
          <a:endParaRPr lang="cs-CZ"/>
        </a:p>
      </dgm:t>
    </dgm:pt>
    <dgm:pt modelId="{4F7542F8-A211-404E-BE9C-2F315B384C8A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cs-CZ" dirty="0" smtClean="0"/>
            <a:t>Znalecká činnost </a:t>
          </a:r>
          <a:endParaRPr lang="cs-CZ" dirty="0"/>
        </a:p>
      </dgm:t>
    </dgm:pt>
    <dgm:pt modelId="{4EE6989B-C00F-4449-B5CE-E171F86A447A}" type="sibTrans" cxnId="{8B71B0D4-EA55-4517-AB5F-82EA4D034809}">
      <dgm:prSet/>
      <dgm:spPr>
        <a:solidFill>
          <a:srgbClr val="FF0000"/>
        </a:solidFill>
      </dgm:spPr>
      <dgm:t>
        <a:bodyPr/>
        <a:lstStyle/>
        <a:p>
          <a:endParaRPr lang="cs-CZ" dirty="0" smtClean="0"/>
        </a:p>
        <a:p>
          <a:r>
            <a:rPr lang="cs-CZ" dirty="0" smtClean="0"/>
            <a:t>Legislativa </a:t>
          </a:r>
          <a:endParaRPr lang="cs-CZ" dirty="0"/>
        </a:p>
      </dgm:t>
    </dgm:pt>
    <dgm:pt modelId="{04D78082-36BF-4AD4-B4F5-EE2CEFA27BF2}" type="parTrans" cxnId="{8B71B0D4-EA55-4517-AB5F-82EA4D034809}">
      <dgm:prSet/>
      <dgm:spPr/>
      <dgm:t>
        <a:bodyPr/>
        <a:lstStyle/>
        <a:p>
          <a:endParaRPr lang="cs-CZ"/>
        </a:p>
      </dgm:t>
    </dgm:pt>
    <dgm:pt modelId="{9684D120-1FAC-4643-AC30-886918025897}">
      <dgm:prSet phldrT="[Text]"/>
      <dgm:spPr>
        <a:solidFill>
          <a:schemeClr val="accent3"/>
        </a:solidFill>
      </dgm:spPr>
      <dgm:t>
        <a:bodyPr/>
        <a:lstStyle/>
        <a:p>
          <a:r>
            <a:rPr lang="cs-CZ" dirty="0" smtClean="0"/>
            <a:t>Jurisdikční složka soudní moci</a:t>
          </a:r>
          <a:endParaRPr lang="cs-CZ" dirty="0"/>
        </a:p>
      </dgm:t>
    </dgm:pt>
    <dgm:pt modelId="{FD1DB6EA-4FDE-4549-AE2C-D859D06B1656}" type="sibTrans" cxnId="{248F756D-0AA3-4E33-A03B-B8F004E57110}">
      <dgm:prSet/>
      <dgm:spPr/>
      <dgm:t>
        <a:bodyPr/>
        <a:lstStyle/>
        <a:p>
          <a:endParaRPr lang="cs-CZ"/>
        </a:p>
      </dgm:t>
    </dgm:pt>
    <dgm:pt modelId="{E7C82213-5D52-43B2-B887-D4C24558DD2C}" type="parTrans" cxnId="{248F756D-0AA3-4E33-A03B-B8F004E57110}">
      <dgm:prSet/>
      <dgm:spPr/>
      <dgm:t>
        <a:bodyPr/>
        <a:lstStyle/>
        <a:p>
          <a:endParaRPr lang="cs-CZ"/>
        </a:p>
      </dgm:t>
    </dgm:pt>
    <dgm:pt modelId="{E93C03BC-84EB-46C3-A1AD-881ABE726F6E}" type="pres">
      <dgm:prSet presAssocID="{E9859E5E-69A1-4F54-8322-EED72D3830A7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cs-CZ"/>
        </a:p>
      </dgm:t>
    </dgm:pt>
    <dgm:pt modelId="{FA4939FD-8D7F-495A-B60E-6C9DFEFB0FC9}" type="pres">
      <dgm:prSet presAssocID="{60FB81DC-3118-4CA2-B447-1A67C5CDCC0E}" presName="composite" presStyleCnt="0"/>
      <dgm:spPr/>
    </dgm:pt>
    <dgm:pt modelId="{E0A5D7F2-417B-49FB-8842-D3B940832B73}" type="pres">
      <dgm:prSet presAssocID="{60FB81DC-3118-4CA2-B447-1A67C5CDCC0E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A486EADD-AB7C-474E-B968-7F194AEDEA80}" type="pres">
      <dgm:prSet presAssocID="{60FB81DC-3118-4CA2-B447-1A67C5CDCC0E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A832B177-32EC-4D59-B201-B937DF42D97E}" type="pres">
      <dgm:prSet presAssocID="{60FB81DC-3118-4CA2-B447-1A67C5CDCC0E}" presName="BalanceSpacing" presStyleCnt="0"/>
      <dgm:spPr/>
    </dgm:pt>
    <dgm:pt modelId="{42BC41B1-48D5-4D5B-9DE3-C56E774E1AF0}" type="pres">
      <dgm:prSet presAssocID="{60FB81DC-3118-4CA2-B447-1A67C5CDCC0E}" presName="BalanceSpacing1" presStyleCnt="0"/>
      <dgm:spPr/>
    </dgm:pt>
    <dgm:pt modelId="{E88B63AC-15E0-4738-B317-8B1EA321ABE3}" type="pres">
      <dgm:prSet presAssocID="{C256336E-5882-4AB5-89B1-D9B4E895D15E}" presName="Accent1Text" presStyleLbl="node1" presStyleIdx="1" presStyleCnt="8" custLinFactNeighborX="-4298" custLinFactNeighborY="4528"/>
      <dgm:spPr/>
      <dgm:t>
        <a:bodyPr/>
        <a:lstStyle/>
        <a:p>
          <a:endParaRPr lang="cs-CZ"/>
        </a:p>
      </dgm:t>
    </dgm:pt>
    <dgm:pt modelId="{B6988CE9-59A6-418D-99FC-876A801108E2}" type="pres">
      <dgm:prSet presAssocID="{C256336E-5882-4AB5-89B1-D9B4E895D15E}" presName="spaceBetweenRectangles" presStyleCnt="0"/>
      <dgm:spPr/>
    </dgm:pt>
    <dgm:pt modelId="{1FFC0B58-A405-42FC-90EC-AF2600FDA1BA}" type="pres">
      <dgm:prSet presAssocID="{88A38488-6C2D-4091-9302-E110F133946B}" presName="composite" presStyleCnt="0"/>
      <dgm:spPr/>
    </dgm:pt>
    <dgm:pt modelId="{958B4420-3876-460B-BF7B-3C13F858B991}" type="pres">
      <dgm:prSet presAssocID="{88A38488-6C2D-4091-9302-E110F133946B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73BB126F-2753-4E9A-8A98-372BAC9303D1}" type="pres">
      <dgm:prSet presAssocID="{88A38488-6C2D-4091-9302-E110F133946B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1B193186-49AB-466A-8914-EBEF62F8F304}" type="pres">
      <dgm:prSet presAssocID="{88A38488-6C2D-4091-9302-E110F133946B}" presName="BalanceSpacing" presStyleCnt="0"/>
      <dgm:spPr/>
    </dgm:pt>
    <dgm:pt modelId="{4D2A6D03-5A17-42C9-A2F2-4C9B875991C7}" type="pres">
      <dgm:prSet presAssocID="{88A38488-6C2D-4091-9302-E110F133946B}" presName="BalanceSpacing1" presStyleCnt="0"/>
      <dgm:spPr/>
    </dgm:pt>
    <dgm:pt modelId="{AABFEF1F-92D9-479D-BECA-6068F0AABC39}" type="pres">
      <dgm:prSet presAssocID="{A3D78081-ECCA-4FB2-923F-4BE8391D93C5}" presName="Accent1Text" presStyleLbl="node1" presStyleIdx="3" presStyleCnt="8"/>
      <dgm:spPr/>
      <dgm:t>
        <a:bodyPr/>
        <a:lstStyle/>
        <a:p>
          <a:endParaRPr lang="cs-CZ"/>
        </a:p>
      </dgm:t>
    </dgm:pt>
    <dgm:pt modelId="{627F619D-CB5A-4355-AAC7-E10E57063C58}" type="pres">
      <dgm:prSet presAssocID="{A3D78081-ECCA-4FB2-923F-4BE8391D93C5}" presName="spaceBetweenRectangles" presStyleCnt="0"/>
      <dgm:spPr/>
    </dgm:pt>
    <dgm:pt modelId="{AEA29DBB-B838-4610-8C40-E083805CE232}" type="pres">
      <dgm:prSet presAssocID="{9684D120-1FAC-4643-AC30-886918025897}" presName="composite" presStyleCnt="0"/>
      <dgm:spPr/>
    </dgm:pt>
    <dgm:pt modelId="{E84860B2-B960-4114-8927-CBA8D73B09FE}" type="pres">
      <dgm:prSet presAssocID="{9684D120-1FAC-4643-AC30-886918025897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966142F6-6252-4125-A4E2-7201EE652F01}" type="pres">
      <dgm:prSet presAssocID="{9684D120-1FAC-4643-AC30-886918025897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1925410-3F72-4B30-AF3F-1F02EC278A71}" type="pres">
      <dgm:prSet presAssocID="{9684D120-1FAC-4643-AC30-886918025897}" presName="BalanceSpacing" presStyleCnt="0"/>
      <dgm:spPr/>
    </dgm:pt>
    <dgm:pt modelId="{0716AB3E-9491-4767-A332-3CA669437832}" type="pres">
      <dgm:prSet presAssocID="{9684D120-1FAC-4643-AC30-886918025897}" presName="BalanceSpacing1" presStyleCnt="0"/>
      <dgm:spPr/>
    </dgm:pt>
    <dgm:pt modelId="{D19C4B2D-30C9-4D95-88FE-7DA2CB268D90}" type="pres">
      <dgm:prSet presAssocID="{FD1DB6EA-4FDE-4549-AE2C-D859D06B1656}" presName="Accent1Text" presStyleLbl="node1" presStyleIdx="5" presStyleCnt="8"/>
      <dgm:spPr/>
      <dgm:t>
        <a:bodyPr/>
        <a:lstStyle/>
        <a:p>
          <a:endParaRPr lang="cs-CZ"/>
        </a:p>
      </dgm:t>
    </dgm:pt>
    <dgm:pt modelId="{CCD337C0-4469-4355-A9F7-4B7921286548}" type="pres">
      <dgm:prSet presAssocID="{FD1DB6EA-4FDE-4549-AE2C-D859D06B1656}" presName="spaceBetweenRectangles" presStyleCnt="0"/>
      <dgm:spPr/>
    </dgm:pt>
    <dgm:pt modelId="{DDEAF2FE-216A-4462-8B62-2899F1525CD4}" type="pres">
      <dgm:prSet presAssocID="{4F7542F8-A211-404E-BE9C-2F315B384C8A}" presName="composite" presStyleCnt="0"/>
      <dgm:spPr/>
    </dgm:pt>
    <dgm:pt modelId="{8C3617CB-14D4-4AE5-AA44-40CD4F4375B7}" type="pres">
      <dgm:prSet presAssocID="{4F7542F8-A211-404E-BE9C-2F315B384C8A}" presName="Parent1" presStyleLbl="node1" presStyleIdx="6" presStyleCnt="8" custLinFactNeighborX="-53949" custLinFactNeighborY="-8531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cs-CZ"/>
        </a:p>
      </dgm:t>
    </dgm:pt>
    <dgm:pt modelId="{FA80EC35-8526-4DD1-8E71-E79F9A95FE16}" type="pres">
      <dgm:prSet presAssocID="{4F7542F8-A211-404E-BE9C-2F315B384C8A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2F13C79A-EE5F-47F0-B8EC-427D7EB97A0B}" type="pres">
      <dgm:prSet presAssocID="{4F7542F8-A211-404E-BE9C-2F315B384C8A}" presName="BalanceSpacing" presStyleCnt="0"/>
      <dgm:spPr/>
    </dgm:pt>
    <dgm:pt modelId="{5A32C9E9-C773-42D5-B54D-BCB216B62F14}" type="pres">
      <dgm:prSet presAssocID="{4F7542F8-A211-404E-BE9C-2F315B384C8A}" presName="BalanceSpacing1" presStyleCnt="0"/>
      <dgm:spPr/>
    </dgm:pt>
    <dgm:pt modelId="{2A7D2FF4-C15D-4F04-89A2-08D9B327688F}" type="pres">
      <dgm:prSet presAssocID="{4EE6989B-C00F-4449-B5CE-E171F86A447A}" presName="Accent1Text" presStyleLbl="node1" presStyleIdx="7" presStyleCnt="8" custLinFactX="-100000" custLinFactY="-67121" custLinFactNeighborX="-115908" custLinFactNeighborY="-100000"/>
      <dgm:spPr/>
      <dgm:t>
        <a:bodyPr/>
        <a:lstStyle/>
        <a:p>
          <a:endParaRPr lang="cs-CZ"/>
        </a:p>
      </dgm:t>
    </dgm:pt>
  </dgm:ptLst>
  <dgm:cxnLst>
    <dgm:cxn modelId="{DF274A43-9399-4111-A0BE-BE2F2F4851E9}" type="presOf" srcId="{A3D78081-ECCA-4FB2-923F-4BE8391D93C5}" destId="{AABFEF1F-92D9-479D-BECA-6068F0AABC39}" srcOrd="0" destOrd="0" presId="urn:microsoft.com/office/officeart/2008/layout/AlternatingHexagons"/>
    <dgm:cxn modelId="{985BEAB7-A201-4BEA-B0CB-ED2577A2D0EE}" type="presOf" srcId="{FD1DB6EA-4FDE-4549-AE2C-D859D06B1656}" destId="{D19C4B2D-30C9-4D95-88FE-7DA2CB268D90}" srcOrd="0" destOrd="0" presId="urn:microsoft.com/office/officeart/2008/layout/AlternatingHexagons"/>
    <dgm:cxn modelId="{6CC79243-EC51-469C-AB3A-201C97AF31AB}" type="presOf" srcId="{C256336E-5882-4AB5-89B1-D9B4E895D15E}" destId="{E88B63AC-15E0-4738-B317-8B1EA321ABE3}" srcOrd="0" destOrd="0" presId="urn:microsoft.com/office/officeart/2008/layout/AlternatingHexagons"/>
    <dgm:cxn modelId="{FC809957-BC83-4B5C-A7AD-6309C43188E0}" srcId="{E9859E5E-69A1-4F54-8322-EED72D3830A7}" destId="{60FB81DC-3118-4CA2-B447-1A67C5CDCC0E}" srcOrd="0" destOrd="0" parTransId="{DCFDCD1C-D04C-471A-A3B9-2DD7C7C77A0F}" sibTransId="{C256336E-5882-4AB5-89B1-D9B4E895D15E}"/>
    <dgm:cxn modelId="{8A590C79-0717-4538-B5E1-3FB820663F95}" type="presOf" srcId="{88A38488-6C2D-4091-9302-E110F133946B}" destId="{958B4420-3876-460B-BF7B-3C13F858B991}" srcOrd="0" destOrd="0" presId="urn:microsoft.com/office/officeart/2008/layout/AlternatingHexagons"/>
    <dgm:cxn modelId="{4F5918CB-B30C-441A-A6C6-7BFCC9DFE853}" type="presOf" srcId="{4F7542F8-A211-404E-BE9C-2F315B384C8A}" destId="{8C3617CB-14D4-4AE5-AA44-40CD4F4375B7}" srcOrd="0" destOrd="0" presId="urn:microsoft.com/office/officeart/2008/layout/AlternatingHexagons"/>
    <dgm:cxn modelId="{869E2824-1A6B-436A-BB48-165F0655F638}" type="presOf" srcId="{9684D120-1FAC-4643-AC30-886918025897}" destId="{E84860B2-B960-4114-8927-CBA8D73B09FE}" srcOrd="0" destOrd="0" presId="urn:microsoft.com/office/officeart/2008/layout/AlternatingHexagons"/>
    <dgm:cxn modelId="{367EA62A-870E-4364-BE1E-D387D49848C9}" type="presOf" srcId="{4EE6989B-C00F-4449-B5CE-E171F86A447A}" destId="{2A7D2FF4-C15D-4F04-89A2-08D9B327688F}" srcOrd="0" destOrd="0" presId="urn:microsoft.com/office/officeart/2008/layout/AlternatingHexagons"/>
    <dgm:cxn modelId="{34A7EB83-E5C2-4977-859D-2369F8FFA36E}" type="presOf" srcId="{60FB81DC-3118-4CA2-B447-1A67C5CDCC0E}" destId="{E0A5D7F2-417B-49FB-8842-D3B940832B73}" srcOrd="0" destOrd="0" presId="urn:microsoft.com/office/officeart/2008/layout/AlternatingHexagons"/>
    <dgm:cxn modelId="{248F756D-0AA3-4E33-A03B-B8F004E57110}" srcId="{E9859E5E-69A1-4F54-8322-EED72D3830A7}" destId="{9684D120-1FAC-4643-AC30-886918025897}" srcOrd="2" destOrd="0" parTransId="{E7C82213-5D52-43B2-B887-D4C24558DD2C}" sibTransId="{FD1DB6EA-4FDE-4549-AE2C-D859D06B1656}"/>
    <dgm:cxn modelId="{B25AE684-6DA5-4849-AF78-49A8B92DF1C9}" srcId="{E9859E5E-69A1-4F54-8322-EED72D3830A7}" destId="{88A38488-6C2D-4091-9302-E110F133946B}" srcOrd="1" destOrd="0" parTransId="{75DE997E-50B0-4EB6-B4B8-21E35E7640ED}" sibTransId="{A3D78081-ECCA-4FB2-923F-4BE8391D93C5}"/>
    <dgm:cxn modelId="{8B71B0D4-EA55-4517-AB5F-82EA4D034809}" srcId="{E9859E5E-69A1-4F54-8322-EED72D3830A7}" destId="{4F7542F8-A211-404E-BE9C-2F315B384C8A}" srcOrd="3" destOrd="0" parTransId="{04D78082-36BF-4AD4-B4F5-EE2CEFA27BF2}" sibTransId="{4EE6989B-C00F-4449-B5CE-E171F86A447A}"/>
    <dgm:cxn modelId="{B7A35087-1CE4-436D-BC89-2B4D45F04927}" type="presOf" srcId="{E9859E5E-69A1-4F54-8322-EED72D3830A7}" destId="{E93C03BC-84EB-46C3-A1AD-881ABE726F6E}" srcOrd="0" destOrd="0" presId="urn:microsoft.com/office/officeart/2008/layout/AlternatingHexagons"/>
    <dgm:cxn modelId="{CB6047E8-B821-4EC1-92A9-FD2526303D32}" type="presParOf" srcId="{E93C03BC-84EB-46C3-A1AD-881ABE726F6E}" destId="{FA4939FD-8D7F-495A-B60E-6C9DFEFB0FC9}" srcOrd="0" destOrd="0" presId="urn:microsoft.com/office/officeart/2008/layout/AlternatingHexagons"/>
    <dgm:cxn modelId="{0FA8AB9A-2DC2-47B4-8135-F8D49ABFAB47}" type="presParOf" srcId="{FA4939FD-8D7F-495A-B60E-6C9DFEFB0FC9}" destId="{E0A5D7F2-417B-49FB-8842-D3B940832B73}" srcOrd="0" destOrd="0" presId="urn:microsoft.com/office/officeart/2008/layout/AlternatingHexagons"/>
    <dgm:cxn modelId="{FC5D27E1-33F8-48EA-A0E0-7C950129E517}" type="presParOf" srcId="{FA4939FD-8D7F-495A-B60E-6C9DFEFB0FC9}" destId="{A486EADD-AB7C-474E-B968-7F194AEDEA80}" srcOrd="1" destOrd="0" presId="urn:microsoft.com/office/officeart/2008/layout/AlternatingHexagons"/>
    <dgm:cxn modelId="{D46EEA08-0AAF-453A-9534-1E1728C977A6}" type="presParOf" srcId="{FA4939FD-8D7F-495A-B60E-6C9DFEFB0FC9}" destId="{A832B177-32EC-4D59-B201-B937DF42D97E}" srcOrd="2" destOrd="0" presId="urn:microsoft.com/office/officeart/2008/layout/AlternatingHexagons"/>
    <dgm:cxn modelId="{3CBA6299-9A08-402F-BA4E-303ED5C988FD}" type="presParOf" srcId="{FA4939FD-8D7F-495A-B60E-6C9DFEFB0FC9}" destId="{42BC41B1-48D5-4D5B-9DE3-C56E774E1AF0}" srcOrd="3" destOrd="0" presId="urn:microsoft.com/office/officeart/2008/layout/AlternatingHexagons"/>
    <dgm:cxn modelId="{06AA0EF1-A148-4D6C-8D91-3794F052605A}" type="presParOf" srcId="{FA4939FD-8D7F-495A-B60E-6C9DFEFB0FC9}" destId="{E88B63AC-15E0-4738-B317-8B1EA321ABE3}" srcOrd="4" destOrd="0" presId="urn:microsoft.com/office/officeart/2008/layout/AlternatingHexagons"/>
    <dgm:cxn modelId="{AADB81C0-7907-43FE-8FFD-750C7F564A5F}" type="presParOf" srcId="{E93C03BC-84EB-46C3-A1AD-881ABE726F6E}" destId="{B6988CE9-59A6-418D-99FC-876A801108E2}" srcOrd="1" destOrd="0" presId="urn:microsoft.com/office/officeart/2008/layout/AlternatingHexagons"/>
    <dgm:cxn modelId="{5C42E09C-7D33-4BE2-BD2E-FC57E4B318A9}" type="presParOf" srcId="{E93C03BC-84EB-46C3-A1AD-881ABE726F6E}" destId="{1FFC0B58-A405-42FC-90EC-AF2600FDA1BA}" srcOrd="2" destOrd="0" presId="urn:microsoft.com/office/officeart/2008/layout/AlternatingHexagons"/>
    <dgm:cxn modelId="{C4204C9F-7C13-477F-9203-C411239D3B41}" type="presParOf" srcId="{1FFC0B58-A405-42FC-90EC-AF2600FDA1BA}" destId="{958B4420-3876-460B-BF7B-3C13F858B991}" srcOrd="0" destOrd="0" presId="urn:microsoft.com/office/officeart/2008/layout/AlternatingHexagons"/>
    <dgm:cxn modelId="{13AABF9D-952E-4420-BB4A-E91E67059B37}" type="presParOf" srcId="{1FFC0B58-A405-42FC-90EC-AF2600FDA1BA}" destId="{73BB126F-2753-4E9A-8A98-372BAC9303D1}" srcOrd="1" destOrd="0" presId="urn:microsoft.com/office/officeart/2008/layout/AlternatingHexagons"/>
    <dgm:cxn modelId="{32240262-6CC5-4996-B6CE-F65801FFC87A}" type="presParOf" srcId="{1FFC0B58-A405-42FC-90EC-AF2600FDA1BA}" destId="{1B193186-49AB-466A-8914-EBEF62F8F304}" srcOrd="2" destOrd="0" presId="urn:microsoft.com/office/officeart/2008/layout/AlternatingHexagons"/>
    <dgm:cxn modelId="{5803433B-62A7-448F-9318-DCDC5BBC56CC}" type="presParOf" srcId="{1FFC0B58-A405-42FC-90EC-AF2600FDA1BA}" destId="{4D2A6D03-5A17-42C9-A2F2-4C9B875991C7}" srcOrd="3" destOrd="0" presId="urn:microsoft.com/office/officeart/2008/layout/AlternatingHexagons"/>
    <dgm:cxn modelId="{B6B8020F-7B6E-4AE6-AE89-EBA5676EDCB9}" type="presParOf" srcId="{1FFC0B58-A405-42FC-90EC-AF2600FDA1BA}" destId="{AABFEF1F-92D9-479D-BECA-6068F0AABC39}" srcOrd="4" destOrd="0" presId="urn:microsoft.com/office/officeart/2008/layout/AlternatingHexagons"/>
    <dgm:cxn modelId="{0F2FDCAF-D66F-4A0F-A0E5-082A16F89EF3}" type="presParOf" srcId="{E93C03BC-84EB-46C3-A1AD-881ABE726F6E}" destId="{627F619D-CB5A-4355-AAC7-E10E57063C58}" srcOrd="3" destOrd="0" presId="urn:microsoft.com/office/officeart/2008/layout/AlternatingHexagons"/>
    <dgm:cxn modelId="{BA90B9AB-0FB6-42CA-80BF-37B188EC5320}" type="presParOf" srcId="{E93C03BC-84EB-46C3-A1AD-881ABE726F6E}" destId="{AEA29DBB-B838-4610-8C40-E083805CE232}" srcOrd="4" destOrd="0" presId="urn:microsoft.com/office/officeart/2008/layout/AlternatingHexagons"/>
    <dgm:cxn modelId="{384C8A36-B8EB-4941-9CD8-AF561119D17D}" type="presParOf" srcId="{AEA29DBB-B838-4610-8C40-E083805CE232}" destId="{E84860B2-B960-4114-8927-CBA8D73B09FE}" srcOrd="0" destOrd="0" presId="urn:microsoft.com/office/officeart/2008/layout/AlternatingHexagons"/>
    <dgm:cxn modelId="{3AA198CA-85F8-4ED8-9C7E-674EE88F20AC}" type="presParOf" srcId="{AEA29DBB-B838-4610-8C40-E083805CE232}" destId="{966142F6-6252-4125-A4E2-7201EE652F01}" srcOrd="1" destOrd="0" presId="urn:microsoft.com/office/officeart/2008/layout/AlternatingHexagons"/>
    <dgm:cxn modelId="{3DE81F51-6A0C-4CED-B686-080A2F1CA264}" type="presParOf" srcId="{AEA29DBB-B838-4610-8C40-E083805CE232}" destId="{B1925410-3F72-4B30-AF3F-1F02EC278A71}" srcOrd="2" destOrd="0" presId="urn:microsoft.com/office/officeart/2008/layout/AlternatingHexagons"/>
    <dgm:cxn modelId="{EC42B4B5-3574-4F2E-9BCC-95B27A32D120}" type="presParOf" srcId="{AEA29DBB-B838-4610-8C40-E083805CE232}" destId="{0716AB3E-9491-4767-A332-3CA669437832}" srcOrd="3" destOrd="0" presId="urn:microsoft.com/office/officeart/2008/layout/AlternatingHexagons"/>
    <dgm:cxn modelId="{2AE9A04A-2E65-4724-A8B7-025AAB23F836}" type="presParOf" srcId="{AEA29DBB-B838-4610-8C40-E083805CE232}" destId="{D19C4B2D-30C9-4D95-88FE-7DA2CB268D90}" srcOrd="4" destOrd="0" presId="urn:microsoft.com/office/officeart/2008/layout/AlternatingHexagons"/>
    <dgm:cxn modelId="{C4A8C937-DF36-496D-B728-6EBAA0CC5502}" type="presParOf" srcId="{E93C03BC-84EB-46C3-A1AD-881ABE726F6E}" destId="{CCD337C0-4469-4355-A9F7-4B7921286548}" srcOrd="5" destOrd="0" presId="urn:microsoft.com/office/officeart/2008/layout/AlternatingHexagons"/>
    <dgm:cxn modelId="{FBAA64FF-6005-4A48-8439-495944D9616A}" type="presParOf" srcId="{E93C03BC-84EB-46C3-A1AD-881ABE726F6E}" destId="{DDEAF2FE-216A-4462-8B62-2899F1525CD4}" srcOrd="6" destOrd="0" presId="urn:microsoft.com/office/officeart/2008/layout/AlternatingHexagons"/>
    <dgm:cxn modelId="{CED27CEE-FAAC-4ADA-9B10-49E0530B39A9}" type="presParOf" srcId="{DDEAF2FE-216A-4462-8B62-2899F1525CD4}" destId="{8C3617CB-14D4-4AE5-AA44-40CD4F4375B7}" srcOrd="0" destOrd="0" presId="urn:microsoft.com/office/officeart/2008/layout/AlternatingHexagons"/>
    <dgm:cxn modelId="{0B15D264-940C-4D81-B7B0-820010BAC195}" type="presParOf" srcId="{DDEAF2FE-216A-4462-8B62-2899F1525CD4}" destId="{FA80EC35-8526-4DD1-8E71-E79F9A95FE16}" srcOrd="1" destOrd="0" presId="urn:microsoft.com/office/officeart/2008/layout/AlternatingHexagons"/>
    <dgm:cxn modelId="{D03AD61A-848E-408A-9B56-24AC3C817401}" type="presParOf" srcId="{DDEAF2FE-216A-4462-8B62-2899F1525CD4}" destId="{2F13C79A-EE5F-47F0-B8EC-427D7EB97A0B}" srcOrd="2" destOrd="0" presId="urn:microsoft.com/office/officeart/2008/layout/AlternatingHexagons"/>
    <dgm:cxn modelId="{1CA4EBAE-DF57-40D4-A0D7-8142C09DD521}" type="presParOf" srcId="{DDEAF2FE-216A-4462-8B62-2899F1525CD4}" destId="{5A32C9E9-C773-42D5-B54D-BCB216B62F14}" srcOrd="3" destOrd="0" presId="urn:microsoft.com/office/officeart/2008/layout/AlternatingHexagons"/>
    <dgm:cxn modelId="{AAE11325-1D1E-44A4-A68E-C1F723F43E8F}" type="presParOf" srcId="{DDEAF2FE-216A-4462-8B62-2899F1525CD4}" destId="{2A7D2FF4-C15D-4F04-89A2-08D9B327688F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347A6-B3FC-43CB-8938-E430808916F2}" type="slidenum">
              <a:rPr lang="cs-CZ" smtClean="0">
                <a:latin typeface="Arial" panose="020B0604020202020204" pitchFamily="34" charset="0"/>
              </a:rPr>
              <a:pPr/>
              <a:t>‹#›</a:t>
            </a:fld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02163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cs-CZ" dirty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cs-CZ" dirty="0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622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 dirty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cs-CZ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7A9D439-B0CF-45F4-B3B7-E24C341E3A66}" type="slidenum">
              <a:rPr lang="cs-CZ" smtClean="0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6061005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9D439-B0CF-45F4-B3B7-E24C341E3A66}" type="slidenum">
              <a:rPr lang="cs-CZ" smtClean="0"/>
              <a:pPr/>
              <a:t>1</a:t>
            </a:fld>
            <a:endParaRPr lang="cs-CZ" dirty="0"/>
          </a:p>
        </p:txBody>
      </p:sp>
      <p:sp>
        <p:nvSpPr>
          <p:cNvPr id="5" name="Zástupný symbol pro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116893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9D439-B0CF-45F4-B3B7-E24C341E3A66}" type="slidenum">
              <a:rPr lang="cs-CZ" smtClean="0"/>
              <a:pPr/>
              <a:t>10</a:t>
            </a:fld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827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A9D439-B0CF-45F4-B3B7-E24C341E3A66}" type="slidenum">
              <a:rPr lang="cs-CZ" smtClean="0"/>
              <a:pPr/>
              <a:t>13</a:t>
            </a:fld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89224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160000" y="1597820"/>
            <a:ext cx="6118448" cy="1102519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160000" y="2914650"/>
            <a:ext cx="5576664" cy="131445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Kliknutím lze upravit styl předlohy.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Mgr. Ondřej Vala / 17. května, 2013. © Copyright Veřejný ochránce práv,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434171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cs-CZ" smtClean="0"/>
              <a:t>Kliknutím lze upravit styl.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60000" y="1851670"/>
            <a:ext cx="6563072" cy="2598936"/>
          </a:xfrm>
        </p:spPr>
        <p:txBody>
          <a:bodyPr lIns="0" tIns="0" rIns="0" bIns="0"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Mgr. Ondřej Vala / 17. května, 2013. © Copyright Veřejný ochránce práv, 2013</a:t>
            </a:r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0743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ázek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84"/>
            <a:ext cx="9144000" cy="5134332"/>
          </a:xfrm>
          <a:prstGeom prst="rect">
            <a:avLst/>
          </a:prstGeom>
        </p:spPr>
      </p:pic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2160000" y="987574"/>
            <a:ext cx="6203032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cs-CZ" dirty="0" smtClean="0"/>
              <a:t>Kliknutím lze upravit styl.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160000" y="1851670"/>
            <a:ext cx="6192464" cy="288376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cs-CZ" dirty="0" smtClean="0"/>
              <a:t>Kliknutím lze upravit styly předlohy textu.</a:t>
            </a:r>
          </a:p>
          <a:p>
            <a:pPr lvl="1"/>
            <a:r>
              <a:rPr lang="cs-CZ" dirty="0" smtClean="0"/>
              <a:t>Druhá úroveň</a:t>
            </a:r>
          </a:p>
          <a:p>
            <a:pPr lvl="2"/>
            <a:r>
              <a:rPr lang="cs-CZ" dirty="0" smtClean="0"/>
              <a:t>Třetí úroveň</a:t>
            </a:r>
          </a:p>
          <a:p>
            <a:pPr lvl="3"/>
            <a:r>
              <a:rPr lang="cs-CZ" dirty="0" smtClean="0"/>
              <a:t>Čtvrtá úroveň</a:t>
            </a:r>
          </a:p>
          <a:p>
            <a:pPr lvl="4"/>
            <a:r>
              <a:rPr lang="cs-CZ" dirty="0" smtClean="0"/>
              <a:t>Pátá úroveň</a:t>
            </a:r>
            <a:endParaRPr lang="cs-CZ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2160000" y="4767264"/>
            <a:ext cx="3824064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rgbClr val="008273"/>
                </a:solidFill>
              </a:defRPr>
            </a:lvl1pPr>
          </a:lstStyle>
          <a:p>
            <a:r>
              <a:rPr lang="cs-CZ" smtClean="0"/>
              <a:t>Mgr. Ondřej Vala / 17. května, 2013. © Copyright Veřejný ochránce práv, 2013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6732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rgbClr val="00827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rykonik.cz/motoricky-vyvoj-ditet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cs-CZ" dirty="0">
                <a:latin typeface="Calibri" panose="020F0502020204030204" pitchFamily="34" charset="0"/>
              </a:rPr>
              <a:t> </a:t>
            </a:r>
            <a:br>
              <a:rPr lang="cs-CZ" dirty="0">
                <a:latin typeface="Calibri" panose="020F0502020204030204" pitchFamily="34" charset="0"/>
              </a:rPr>
            </a:br>
            <a:r>
              <a:rPr lang="cs-CZ" dirty="0" smtClean="0">
                <a:latin typeface="Calibri" panose="020F0502020204030204" pitchFamily="34" charset="0"/>
              </a:rPr>
              <a:t>Vybrané </a:t>
            </a:r>
            <a:r>
              <a:rPr lang="cs-CZ" dirty="0">
                <a:latin typeface="Calibri" panose="020F0502020204030204" pitchFamily="34" charset="0"/>
              </a:rPr>
              <a:t>problémy znalecké </a:t>
            </a:r>
            <a:r>
              <a:rPr lang="cs-CZ" dirty="0" smtClean="0">
                <a:latin typeface="Calibri" panose="020F0502020204030204" pitchFamily="34" charset="0"/>
              </a:rPr>
              <a:t>agendy</a:t>
            </a:r>
            <a:r>
              <a:rPr lang="cs-CZ" dirty="0">
                <a:latin typeface="Calibri" panose="020F0502020204030204" pitchFamily="34" charset="0"/>
              </a:rPr>
              <a:t> </a:t>
            </a:r>
            <a:br>
              <a:rPr lang="cs-CZ" dirty="0">
                <a:latin typeface="Calibri" panose="020F0502020204030204" pitchFamily="34" charset="0"/>
              </a:rPr>
            </a:br>
            <a:r>
              <a:rPr lang="cs-CZ" dirty="0" smtClean="0">
                <a:latin typeface="Calibri" panose="020F0502020204030204" pitchFamily="34" charset="0"/>
              </a:rPr>
              <a:t/>
            </a:r>
            <a:br>
              <a:rPr lang="cs-CZ" dirty="0" smtClean="0">
                <a:latin typeface="Calibri" panose="020F0502020204030204" pitchFamily="34" charset="0"/>
              </a:rPr>
            </a:br>
            <a:r>
              <a:rPr lang="cs-CZ" dirty="0" smtClean="0">
                <a:latin typeface="Calibri" panose="020F0502020204030204" pitchFamily="34" charset="0"/>
              </a:rPr>
              <a:t/>
            </a:r>
            <a:br>
              <a:rPr lang="cs-CZ" dirty="0" smtClean="0">
                <a:latin typeface="Calibri" panose="020F0502020204030204" pitchFamily="34" charset="0"/>
              </a:rPr>
            </a:br>
            <a:r>
              <a:rPr lang="cs-CZ" dirty="0" smtClean="0">
                <a:latin typeface="Calibri" panose="020F0502020204030204" pitchFamily="34" charset="0"/>
              </a:rPr>
              <a:t>Poznatky </a:t>
            </a:r>
            <a:r>
              <a:rPr lang="cs-CZ" dirty="0">
                <a:latin typeface="Calibri" panose="020F0502020204030204" pitchFamily="34" charset="0"/>
              </a:rPr>
              <a:t>z podnětů adresovaných ochránci </a:t>
            </a:r>
            <a:br>
              <a:rPr lang="cs-CZ" dirty="0">
                <a:latin typeface="Calibri" panose="020F0502020204030204" pitchFamily="34" charset="0"/>
              </a:rPr>
            </a:b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2430892" y="3363838"/>
            <a:ext cx="5576664" cy="1314450"/>
          </a:xfrm>
        </p:spPr>
        <p:txBody>
          <a:bodyPr anchor="ctr">
            <a:normAutofit/>
          </a:bodyPr>
          <a:lstStyle/>
          <a:p>
            <a:pPr algn="ctr"/>
            <a:r>
              <a:rPr lang="cs-CZ" b="1" dirty="0" smtClean="0">
                <a:latin typeface="Calibri" panose="020F0502020204030204" pitchFamily="34" charset="0"/>
              </a:rPr>
              <a:t>Miroslav Frýdek </a:t>
            </a:r>
          </a:p>
          <a:p>
            <a:pPr algn="ctr"/>
            <a:endParaRPr lang="cs-CZ" b="1" dirty="0" smtClean="0">
              <a:latin typeface="Calibri" panose="020F0502020204030204" pitchFamily="34" charset="0"/>
            </a:endParaRPr>
          </a:p>
          <a:p>
            <a:pPr algn="ctr"/>
            <a:r>
              <a:rPr lang="cs-CZ" b="1" dirty="0" smtClean="0">
                <a:latin typeface="Calibri" panose="020F0502020204030204" pitchFamily="34" charset="0"/>
              </a:rPr>
              <a:t>13. prosince 2016 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 smtClean="0"/>
              <a:t> © Copyright Veřejný ochránce práv, 2016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738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23728" y="3064774"/>
            <a:ext cx="6563072" cy="1944216"/>
          </a:xfrm>
        </p:spPr>
        <p:txBody>
          <a:bodyPr anchor="ctr">
            <a:noAutofit/>
          </a:bodyPr>
          <a:lstStyle/>
          <a:p>
            <a:r>
              <a:rPr lang="cs-CZ" sz="1600" dirty="0" err="1" smtClean="0">
                <a:latin typeface="Calibri" panose="020F0502020204030204" pitchFamily="34" charset="0"/>
              </a:rPr>
              <a:t>Sp</a:t>
            </a:r>
            <a:r>
              <a:rPr lang="cs-CZ" sz="1600" dirty="0" smtClean="0">
                <a:latin typeface="Calibri" panose="020F0502020204030204" pitchFamily="34" charset="0"/>
              </a:rPr>
              <a:t>. zn. 5476/2011/VOP/PJ – </a:t>
            </a:r>
            <a:r>
              <a:rPr lang="cs-CZ" sz="1600" b="1" dirty="0" smtClean="0">
                <a:latin typeface="Calibri" panose="020F0502020204030204" pitchFamily="34" charset="0"/>
              </a:rPr>
              <a:t>aplikace správního řádu </a:t>
            </a:r>
            <a:r>
              <a:rPr lang="cs-CZ" sz="1600" dirty="0" smtClean="0">
                <a:latin typeface="Calibri" panose="020F0502020204030204" pitchFamily="34" charset="0"/>
              </a:rPr>
              <a:t>§ 45 SŘ – obecně řízení o jmenování znalcem dle příslušných ustanovení SŘ (ještě před Instrukcí </a:t>
            </a:r>
            <a:r>
              <a:rPr lang="cs-CZ" sz="1600" dirty="0" err="1" smtClean="0">
                <a:latin typeface="Calibri" panose="020F0502020204030204" pitchFamily="34" charset="0"/>
              </a:rPr>
              <a:t>MSp</a:t>
            </a:r>
            <a:r>
              <a:rPr lang="cs-CZ" sz="1600" dirty="0" smtClean="0">
                <a:latin typeface="Calibri" panose="020F0502020204030204" pitchFamily="34" charset="0"/>
              </a:rPr>
              <a:t> č. 90/2012-OSD-ZN, ale po nálezu ÚS II. ÚS 156/2004)</a:t>
            </a:r>
          </a:p>
          <a:p>
            <a:endParaRPr lang="cs-CZ" sz="1600" dirty="0" smtClean="0">
              <a:latin typeface="Calibri" panose="020F0502020204030204" pitchFamily="34" charset="0"/>
            </a:endParaRPr>
          </a:p>
          <a:p>
            <a:r>
              <a:rPr lang="cs-CZ" sz="1600" dirty="0" err="1" smtClean="0">
                <a:latin typeface="Calibri" panose="020F0502020204030204" pitchFamily="34" charset="0"/>
              </a:rPr>
              <a:t>Sp</a:t>
            </a:r>
            <a:r>
              <a:rPr lang="cs-CZ" sz="1600" dirty="0" smtClean="0">
                <a:latin typeface="Calibri" panose="020F0502020204030204" pitchFamily="34" charset="0"/>
              </a:rPr>
              <a:t>. zn. 1708/2011/VOP/PJ – nejmenování znalcem </a:t>
            </a:r>
            <a:r>
              <a:rPr lang="cs-CZ" sz="1600" b="1" dirty="0" smtClean="0">
                <a:latin typeface="Calibri" panose="020F0502020204030204" pitchFamily="34" charset="0"/>
              </a:rPr>
              <a:t>– počet znalců pro daný obor je naplněn</a:t>
            </a:r>
            <a:r>
              <a:rPr lang="cs-CZ" sz="1600" dirty="0" smtClean="0">
                <a:latin typeface="Calibri" panose="020F0502020204030204" pitchFamily="34" charset="0"/>
              </a:rPr>
              <a:t>. Obecně nepostupování v řízené o jmenování  znalcem dle správního řádu. </a:t>
            </a:r>
          </a:p>
          <a:p>
            <a:endParaRPr lang="cs-CZ" sz="1600" dirty="0" smtClean="0">
              <a:latin typeface="Calibri" panose="020F0502020204030204" pitchFamily="34" charset="0"/>
            </a:endParaRPr>
          </a:p>
          <a:p>
            <a:r>
              <a:rPr lang="cs-CZ" sz="1600" dirty="0" err="1" smtClean="0">
                <a:latin typeface="Calibri" panose="020F0502020204030204" pitchFamily="34" charset="0"/>
              </a:rPr>
              <a:t>Sp</a:t>
            </a:r>
            <a:r>
              <a:rPr lang="cs-CZ" sz="1600" dirty="0" smtClean="0">
                <a:latin typeface="Calibri" panose="020F0502020204030204" pitchFamily="34" charset="0"/>
              </a:rPr>
              <a:t>. zn. 4603/2014/VOP/MFR - </a:t>
            </a:r>
            <a:r>
              <a:rPr lang="cs-CZ" sz="1600" dirty="0"/>
              <a:t>obsah shromážděných podkladů ve správním spise </a:t>
            </a:r>
            <a:r>
              <a:rPr lang="cs-CZ" sz="1600" dirty="0" smtClean="0"/>
              <a:t>se musí projevit </a:t>
            </a:r>
            <a:r>
              <a:rPr lang="cs-CZ" sz="1600" dirty="0"/>
              <a:t>ve vyjádření ke </a:t>
            </a:r>
            <a:r>
              <a:rPr lang="cs-CZ" sz="1600" dirty="0" smtClean="0"/>
              <a:t>stížnosti – </a:t>
            </a:r>
            <a:r>
              <a:rPr lang="cs-CZ" sz="1600" b="1" dirty="0" smtClean="0"/>
              <a:t>přiléhavost odpovědi a naplnění principu přesvědčivosti</a:t>
            </a:r>
            <a:r>
              <a:rPr lang="cs-CZ" sz="1600" dirty="0"/>
              <a:t>.</a:t>
            </a:r>
            <a:endParaRPr lang="cs-CZ" sz="1600" dirty="0">
              <a:latin typeface="Calibri" panose="020F0502020204030204" pitchFamily="34" charset="0"/>
            </a:endParaRPr>
          </a:p>
          <a:p>
            <a:endParaRPr lang="cs-CZ" sz="1600" dirty="0" smtClean="0">
              <a:latin typeface="Calibri" panose="020F0502020204030204" pitchFamily="34" charset="0"/>
            </a:endParaRPr>
          </a:p>
          <a:p>
            <a:r>
              <a:rPr lang="cs-CZ" sz="1600" dirty="0" err="1" smtClean="0">
                <a:latin typeface="Calibri" panose="020F0502020204030204" pitchFamily="34" charset="0"/>
              </a:rPr>
              <a:t>Sp</a:t>
            </a:r>
            <a:r>
              <a:rPr lang="cs-CZ" sz="1600" dirty="0" smtClean="0">
                <a:latin typeface="Calibri" panose="020F0502020204030204" pitchFamily="34" charset="0"/>
              </a:rPr>
              <a:t>. zn. 5326/2013/VOP/MFR – </a:t>
            </a:r>
            <a:r>
              <a:rPr lang="cs-CZ" sz="1600" b="1" dirty="0" smtClean="0">
                <a:latin typeface="Calibri" panose="020F0502020204030204" pitchFamily="34" charset="0"/>
              </a:rPr>
              <a:t>transparentnost řízené </a:t>
            </a:r>
            <a:r>
              <a:rPr lang="cs-CZ" sz="1600" dirty="0" smtClean="0">
                <a:latin typeface="Calibri" panose="020F0502020204030204" pitchFamily="34" charset="0"/>
              </a:rPr>
              <a:t>o jmenování znalcem (absence prováděcího předpisu - § 26 Z o ZN). </a:t>
            </a:r>
            <a:r>
              <a:rPr lang="cs-CZ" sz="1600" b="1" dirty="0" err="1" smtClean="0">
                <a:latin typeface="Calibri" panose="020F0502020204030204" pitchFamily="34" charset="0"/>
              </a:rPr>
              <a:t>Vyhrazenost</a:t>
            </a:r>
            <a:r>
              <a:rPr lang="cs-CZ" sz="1600" b="1" dirty="0" smtClean="0">
                <a:latin typeface="Calibri" panose="020F0502020204030204" pitchFamily="34" charset="0"/>
              </a:rPr>
              <a:t> – </a:t>
            </a:r>
            <a:r>
              <a:rPr lang="cs-CZ" sz="1600" b="1" dirty="0" err="1" smtClean="0">
                <a:latin typeface="Calibri" panose="020F0502020204030204" pitchFamily="34" charset="0"/>
              </a:rPr>
              <a:t>nevyhrazenost</a:t>
            </a:r>
            <a:r>
              <a:rPr lang="cs-CZ" sz="1600" b="1" dirty="0" smtClean="0">
                <a:latin typeface="Calibri" panose="020F0502020204030204" pitchFamily="34" charset="0"/>
              </a:rPr>
              <a:t> jmenování v oboru písmoznalectví</a:t>
            </a:r>
            <a:r>
              <a:rPr lang="cs-CZ" sz="1600" dirty="0" smtClean="0">
                <a:latin typeface="Calibri" panose="020F0502020204030204" pitchFamily="34" charset="0"/>
              </a:rPr>
              <a:t>. </a:t>
            </a:r>
          </a:p>
          <a:p>
            <a:endParaRPr lang="cs-CZ" sz="1600" b="1" dirty="0" smtClean="0">
              <a:latin typeface="Calibri" panose="020F0502020204030204" pitchFamily="34" charset="0"/>
            </a:endParaRPr>
          </a:p>
          <a:p>
            <a:endParaRPr lang="cs-CZ" sz="1600" dirty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  <a:buSzTx/>
              <a:buFont typeface="Wingdings" pitchFamily="2" charset="2"/>
              <a:buChar char="Ø"/>
            </a:pPr>
            <a:endParaRPr lang="cs-CZ" altLang="cs-CZ" sz="1200" b="1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  <a:buSzTx/>
              <a:buFont typeface="Wingdings" pitchFamily="2" charset="2"/>
              <a:buChar char="Ø"/>
            </a:pPr>
            <a:endParaRPr lang="cs-CZ" altLang="cs-CZ" sz="1200" b="1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  <a:buSzTx/>
              <a:buFont typeface="Wingdings" pitchFamily="2" charset="2"/>
              <a:buChar char="Ø"/>
            </a:pPr>
            <a:endParaRPr lang="cs-CZ" altLang="cs-CZ" sz="1200" b="1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  <a:buSzTx/>
              <a:buFont typeface="Wingdings" pitchFamily="2" charset="2"/>
              <a:buChar char="Ø"/>
            </a:pPr>
            <a:endParaRPr lang="cs-CZ" altLang="cs-CZ" sz="1200" b="1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  <a:buSzTx/>
              <a:buFont typeface="Wingdings" pitchFamily="2" charset="2"/>
              <a:buChar char="Ø"/>
            </a:pPr>
            <a:endParaRPr lang="cs-CZ" altLang="cs-CZ" sz="1200" b="1" dirty="0" smtClean="0">
              <a:latin typeface="Calibri" panose="020F0502020204030204" pitchFamily="34" charset="0"/>
            </a:endParaRPr>
          </a:p>
          <a:p>
            <a:pPr>
              <a:lnSpc>
                <a:spcPct val="100000"/>
              </a:lnSpc>
              <a:spcAft>
                <a:spcPts val="800"/>
              </a:spcAft>
              <a:buSzTx/>
              <a:buFont typeface="Wingdings" pitchFamily="2" charset="2"/>
              <a:buChar char="Ø"/>
            </a:pPr>
            <a:endParaRPr lang="cs-CZ" altLang="cs-CZ" sz="1200" b="1" dirty="0" smtClean="0">
              <a:latin typeface="Calibri" panose="020F0502020204030204" pitchFamily="34" charset="0"/>
            </a:endParaRPr>
          </a:p>
          <a:p>
            <a:pPr marL="0" indent="0" algn="r">
              <a:buNone/>
            </a:pPr>
            <a:r>
              <a:rPr lang="cs-CZ" sz="800" dirty="0" smtClean="0">
                <a:latin typeface="Calibri" panose="020F0502020204030204" pitchFamily="34" charset="0"/>
                <a:hlinkClick r:id="rId3"/>
              </a:rPr>
              <a:t>/</a:t>
            </a:r>
            <a:r>
              <a:rPr lang="cs-CZ" sz="800" dirty="0" smtClean="0">
                <a:latin typeface="Calibri" panose="020F0502020204030204" pitchFamily="34" charset="0"/>
              </a:rPr>
              <a:t> </a:t>
            </a:r>
            <a:endParaRPr lang="cs-CZ" sz="800" dirty="0">
              <a:latin typeface="Calibri" panose="020F0502020204030204" pitchFamily="34" charset="0"/>
            </a:endParaRPr>
          </a:p>
        </p:txBody>
      </p:sp>
      <p:pic>
        <p:nvPicPr>
          <p:cNvPr id="6" name="Obrázek 5" descr="1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862942" cy="5143500"/>
          </a:xfrm>
          <a:prstGeom prst="rect">
            <a:avLst/>
          </a:prstGeom>
        </p:spPr>
      </p:pic>
      <p:sp>
        <p:nvSpPr>
          <p:cNvPr id="9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160000" y="4767264"/>
            <a:ext cx="3824064" cy="273844"/>
          </a:xfrm>
        </p:spPr>
        <p:txBody>
          <a:bodyPr/>
          <a:lstStyle/>
          <a:p>
            <a:r>
              <a:rPr lang="cs-CZ" dirty="0" smtClean="0"/>
              <a:t> © Copyright Veřejný ochránce práv, 2016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5290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23728" y="987574"/>
            <a:ext cx="6552728" cy="857250"/>
          </a:xfrm>
        </p:spPr>
        <p:txBody>
          <a:bodyPr>
            <a:normAutofit fontScale="90000"/>
          </a:bodyPr>
          <a:lstStyle/>
          <a:p>
            <a:r>
              <a:rPr lang="cs-CZ" dirty="0" smtClean="0">
                <a:latin typeface="Calibri" panose="020F0502020204030204" pitchFamily="34" charset="0"/>
              </a:rPr>
              <a:t>Sborník státní správa soudů – kapitola VIII. </a:t>
            </a:r>
            <a:endParaRPr lang="cs-CZ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http://kvopap/Sdilene%20dokumenty/Společné/Šablony%20prezentací/šablona%20A/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81" y="-20318"/>
            <a:ext cx="1872000" cy="516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160000" y="4767264"/>
            <a:ext cx="3824064" cy="273844"/>
          </a:xfrm>
        </p:spPr>
        <p:txBody>
          <a:bodyPr/>
          <a:lstStyle/>
          <a:p>
            <a:r>
              <a:rPr lang="cs-CZ" dirty="0" smtClean="0"/>
              <a:t> © Copyright Veřejný ochránce práv, 2016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>
          <a:xfrm>
            <a:off x="2160000" y="1851670"/>
            <a:ext cx="6563072" cy="2915594"/>
          </a:xfrm>
        </p:spPr>
        <p:txBody>
          <a:bodyPr>
            <a:normAutofit lnSpcReduction="10000"/>
          </a:bodyPr>
          <a:lstStyle/>
          <a:p>
            <a:r>
              <a:rPr lang="cs-CZ" dirty="0" smtClean="0">
                <a:latin typeface="Calibri" panose="020F0502020204030204" pitchFamily="34" charset="0"/>
              </a:rPr>
              <a:t>Nevyhovující právní úprava </a:t>
            </a:r>
          </a:p>
          <a:p>
            <a:endParaRPr lang="cs-CZ" dirty="0" smtClean="0">
              <a:latin typeface="Calibri" panose="020F0502020204030204" pitchFamily="34" charset="0"/>
            </a:endParaRPr>
          </a:p>
          <a:p>
            <a:r>
              <a:rPr lang="cs-CZ" dirty="0" smtClean="0">
                <a:latin typeface="Calibri" panose="020F0502020204030204" pitchFamily="34" charset="0"/>
              </a:rPr>
              <a:t>Včasný výkon znalecké činnosti </a:t>
            </a:r>
          </a:p>
          <a:p>
            <a:endParaRPr lang="cs-CZ" dirty="0" smtClean="0">
              <a:latin typeface="Calibri" panose="020F0502020204030204" pitchFamily="34" charset="0"/>
            </a:endParaRPr>
          </a:p>
          <a:p>
            <a:r>
              <a:rPr lang="cs-CZ" dirty="0" smtClean="0">
                <a:latin typeface="Calibri" panose="020F0502020204030204" pitchFamily="34" charset="0"/>
              </a:rPr>
              <a:t>Snížení odměny a podávání podnětů na znalce předsedům krajských soudů </a:t>
            </a:r>
          </a:p>
          <a:p>
            <a:endParaRPr lang="cs-CZ" dirty="0" smtClean="0">
              <a:latin typeface="Calibri" panose="020F0502020204030204" pitchFamily="34" charset="0"/>
            </a:endParaRPr>
          </a:p>
          <a:p>
            <a:r>
              <a:rPr lang="cs-CZ" dirty="0" err="1" smtClean="0">
                <a:latin typeface="Calibri" panose="020F0502020204030204" pitchFamily="34" charset="0"/>
              </a:rPr>
              <a:t>Zprávová</a:t>
            </a:r>
            <a:r>
              <a:rPr lang="cs-CZ" dirty="0" smtClean="0">
                <a:latin typeface="Calibri" panose="020F0502020204030204" pitchFamily="34" charset="0"/>
              </a:rPr>
              <a:t> povinnost </a:t>
            </a:r>
          </a:p>
        </p:txBody>
      </p:sp>
    </p:spTree>
    <p:extLst>
      <p:ext uri="{BB962C8B-B14F-4D97-AF65-F5344CB8AC3E}">
        <p14:creationId xmlns:p14="http://schemas.microsoft.com/office/powerpoint/2010/main" val="342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60000" y="562372"/>
            <a:ext cx="6203032" cy="857250"/>
          </a:xfrm>
        </p:spPr>
        <p:txBody>
          <a:bodyPr>
            <a:normAutofit/>
          </a:bodyPr>
          <a:lstStyle/>
          <a:p>
            <a:r>
              <a:rPr lang="cs-CZ" sz="2000" dirty="0" smtClean="0">
                <a:latin typeface="Calibri" panose="020F0502020204030204" pitchFamily="34" charset="0"/>
              </a:rPr>
              <a:t>Ochránce a připomínková řízení 2009 – 2016 </a:t>
            </a:r>
            <a:endParaRPr lang="cs-CZ" sz="2000" dirty="0">
              <a:latin typeface="Calibri" panose="020F050202020403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95736" y="1419622"/>
            <a:ext cx="6563072" cy="302433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buSzTx/>
              <a:buFont typeface="Wingdings" pitchFamily="2" charset="2"/>
              <a:buChar char="Ø"/>
            </a:pPr>
            <a:endParaRPr lang="cs-CZ" altLang="cs-CZ" sz="1600" dirty="0" smtClean="0">
              <a:latin typeface="Calibri" panose="020F0502020204030204" pitchFamily="34" charset="0"/>
            </a:endParaRPr>
          </a:p>
          <a:p>
            <a:pPr lvl="0"/>
            <a:r>
              <a:rPr lang="cs-CZ" sz="1600" dirty="0">
                <a:latin typeface="Calibri" panose="020F0502020204030204" pitchFamily="34" charset="0"/>
              </a:rPr>
              <a:t>PDCJ: 1618/2010 (k věcnému záměru zákona</a:t>
            </a:r>
            <a:r>
              <a:rPr lang="cs-CZ" sz="1600" dirty="0" smtClean="0">
                <a:latin typeface="Calibri" panose="020F0502020204030204" pitchFamily="34" charset="0"/>
              </a:rPr>
              <a:t>)</a:t>
            </a:r>
          </a:p>
          <a:p>
            <a:pPr lvl="0"/>
            <a:endParaRPr lang="cs-CZ" sz="1600" dirty="0">
              <a:latin typeface="Calibri" panose="020F0502020204030204" pitchFamily="34" charset="0"/>
            </a:endParaRPr>
          </a:p>
          <a:p>
            <a:pPr lvl="0"/>
            <a:r>
              <a:rPr lang="cs-CZ" sz="1600" dirty="0">
                <a:latin typeface="Calibri" panose="020F0502020204030204" pitchFamily="34" charset="0"/>
              </a:rPr>
              <a:t>PDCJ: 2833/2010 (k novele zákona)</a:t>
            </a:r>
          </a:p>
          <a:p>
            <a:pPr lvl="0"/>
            <a:endParaRPr lang="cs-CZ" sz="1600" dirty="0" smtClean="0">
              <a:latin typeface="Calibri" panose="020F0502020204030204" pitchFamily="34" charset="0"/>
            </a:endParaRPr>
          </a:p>
          <a:p>
            <a:pPr lvl="0"/>
            <a:r>
              <a:rPr lang="cs-CZ" sz="1600" dirty="0" smtClean="0">
                <a:latin typeface="Calibri" panose="020F0502020204030204" pitchFamily="34" charset="0"/>
              </a:rPr>
              <a:t>PDCJ</a:t>
            </a:r>
            <a:r>
              <a:rPr lang="cs-CZ" sz="1600" dirty="0">
                <a:latin typeface="Calibri" panose="020F0502020204030204" pitchFamily="34" charset="0"/>
              </a:rPr>
              <a:t>: 1776/2011 (k dalšímu věcnému záměru zákona)</a:t>
            </a:r>
          </a:p>
          <a:p>
            <a:pPr lvl="0"/>
            <a:endParaRPr lang="cs-CZ" sz="1600" dirty="0" smtClean="0">
              <a:latin typeface="Calibri" panose="020F0502020204030204" pitchFamily="34" charset="0"/>
            </a:endParaRPr>
          </a:p>
          <a:p>
            <a:pPr lvl="0"/>
            <a:r>
              <a:rPr lang="cs-CZ" sz="1600" dirty="0" smtClean="0">
                <a:latin typeface="Calibri" panose="020F0502020204030204" pitchFamily="34" charset="0"/>
              </a:rPr>
              <a:t>PDCJ</a:t>
            </a:r>
            <a:r>
              <a:rPr lang="cs-CZ" sz="1600" dirty="0">
                <a:latin typeface="Calibri" panose="020F0502020204030204" pitchFamily="34" charset="0"/>
              </a:rPr>
              <a:t>: 1664/2013 (k návrhu nového zákona)</a:t>
            </a:r>
          </a:p>
          <a:p>
            <a:pPr lvl="0"/>
            <a:endParaRPr lang="cs-CZ" sz="1600" dirty="0" smtClean="0">
              <a:latin typeface="Calibri" panose="020F0502020204030204" pitchFamily="34" charset="0"/>
            </a:endParaRPr>
          </a:p>
          <a:p>
            <a:pPr lvl="0"/>
            <a:r>
              <a:rPr lang="cs-CZ" sz="1600" dirty="0" smtClean="0">
                <a:latin typeface="Calibri" panose="020F0502020204030204" pitchFamily="34" charset="0"/>
              </a:rPr>
              <a:t>PDCJ</a:t>
            </a:r>
            <a:r>
              <a:rPr lang="cs-CZ" sz="1600" dirty="0">
                <a:latin typeface="Calibri" panose="020F0502020204030204" pitchFamily="34" charset="0"/>
              </a:rPr>
              <a:t>: KVOP/1308/2016/S (k </a:t>
            </a:r>
            <a:r>
              <a:rPr lang="cs-CZ" sz="1600" dirty="0" smtClean="0">
                <a:latin typeface="Calibri" panose="020F0502020204030204" pitchFamily="34" charset="0"/>
              </a:rPr>
              <a:t>poslednímu </a:t>
            </a:r>
            <a:r>
              <a:rPr lang="cs-CZ" sz="1600" dirty="0">
                <a:latin typeface="Calibri" panose="020F0502020204030204" pitchFamily="34" charset="0"/>
              </a:rPr>
              <a:t>návrhu nového zákona)</a:t>
            </a:r>
          </a:p>
          <a:p>
            <a:pPr>
              <a:spcBef>
                <a:spcPts val="600"/>
              </a:spcBef>
              <a:buSzTx/>
              <a:buFont typeface="Wingdings" pitchFamily="2" charset="2"/>
              <a:buChar char="Ø"/>
            </a:pPr>
            <a:endParaRPr lang="cs-CZ" altLang="cs-CZ" sz="1600" dirty="0" smtClean="0">
              <a:latin typeface="Calibri" panose="020F0502020204030204" pitchFamily="34" charset="0"/>
            </a:endParaRPr>
          </a:p>
          <a:p>
            <a:pPr>
              <a:spcBef>
                <a:spcPts val="600"/>
              </a:spcBef>
              <a:buSzTx/>
              <a:buFont typeface="Wingdings" pitchFamily="2" charset="2"/>
              <a:buChar char="Ø"/>
            </a:pPr>
            <a:endParaRPr lang="cs-CZ" altLang="cs-CZ" sz="1600" dirty="0" smtClean="0">
              <a:latin typeface="Calibri" panose="020F0502020204030204" pitchFamily="34" charset="0"/>
            </a:endParaRPr>
          </a:p>
          <a:p>
            <a:pPr>
              <a:spcBef>
                <a:spcPts val="600"/>
              </a:spcBef>
              <a:buSzTx/>
              <a:buFont typeface="Wingdings" pitchFamily="2" charset="2"/>
              <a:buChar char="Ø"/>
            </a:pPr>
            <a:endParaRPr lang="cs-CZ" altLang="cs-CZ" sz="6400" dirty="0">
              <a:latin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cs-CZ" altLang="cs-CZ" sz="6400" b="1" dirty="0">
              <a:latin typeface="Calibri" panose="020F0502020204030204" pitchFamily="34" charset="0"/>
            </a:endParaRPr>
          </a:p>
          <a:p>
            <a:pPr>
              <a:buNone/>
            </a:pPr>
            <a:endParaRPr lang="cs-CZ" dirty="0">
              <a:latin typeface="Calibri" panose="020F0502020204030204" pitchFamily="34" charset="0"/>
            </a:endParaRPr>
          </a:p>
        </p:txBody>
      </p:sp>
      <p:pic>
        <p:nvPicPr>
          <p:cNvPr id="6146" name="Picture 2" descr="http://kvopap/Sdilene%20dokumenty/Společné/Šablony%20prezentací/šablona%20A/1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8563"/>
            <a:ext cx="1872000" cy="516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160000" y="4767264"/>
            <a:ext cx="3824064" cy="273844"/>
          </a:xfrm>
        </p:spPr>
        <p:txBody>
          <a:bodyPr/>
          <a:lstStyle/>
          <a:p>
            <a:r>
              <a:rPr lang="cs-CZ" dirty="0" smtClean="0"/>
              <a:t> © Copyright Veřejný ochránce práv, 2016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5482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60000" y="771550"/>
            <a:ext cx="6203032" cy="857250"/>
          </a:xfrm>
        </p:spPr>
        <p:txBody>
          <a:bodyPr>
            <a:normAutofit/>
          </a:bodyPr>
          <a:lstStyle/>
          <a:p>
            <a:r>
              <a:rPr lang="cs-CZ" smtClean="0"/>
              <a:t>Děkuji za </a:t>
            </a:r>
            <a:r>
              <a:rPr lang="cs-CZ" dirty="0" smtClean="0"/>
              <a:t>pozornost 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95736" y="1853786"/>
            <a:ext cx="6563072" cy="273630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cs-CZ" sz="2000" dirty="0"/>
          </a:p>
          <a:p>
            <a:pPr marL="0" indent="0">
              <a:lnSpc>
                <a:spcPct val="100000"/>
              </a:lnSpc>
              <a:spcAft>
                <a:spcPts val="800"/>
              </a:spcAft>
              <a:buSzTx/>
              <a:buNone/>
            </a:pPr>
            <a:endParaRPr lang="cs-CZ" altLang="cs-CZ" sz="1600" b="1" dirty="0" smtClean="0"/>
          </a:p>
          <a:p>
            <a:pPr>
              <a:lnSpc>
                <a:spcPct val="100000"/>
              </a:lnSpc>
              <a:spcAft>
                <a:spcPts val="800"/>
              </a:spcAft>
              <a:buSzTx/>
              <a:buFont typeface="Wingdings" pitchFamily="2" charset="2"/>
              <a:buChar char="Ø"/>
            </a:pPr>
            <a:endParaRPr lang="cs-CZ" altLang="cs-CZ" sz="1600" b="1" dirty="0" smtClean="0"/>
          </a:p>
          <a:p>
            <a:pPr>
              <a:lnSpc>
                <a:spcPct val="100000"/>
              </a:lnSpc>
              <a:spcAft>
                <a:spcPts val="800"/>
              </a:spcAft>
              <a:buSzTx/>
              <a:buFont typeface="Wingdings" pitchFamily="2" charset="2"/>
              <a:buChar char="Ø"/>
            </a:pPr>
            <a:endParaRPr lang="cs-CZ" altLang="cs-CZ" sz="1600" b="1" dirty="0" smtClean="0"/>
          </a:p>
          <a:p>
            <a:pPr marL="0" indent="0">
              <a:lnSpc>
                <a:spcPct val="100000"/>
              </a:lnSpc>
              <a:spcAft>
                <a:spcPts val="800"/>
              </a:spcAft>
              <a:buSzTx/>
              <a:buNone/>
            </a:pPr>
            <a:endParaRPr lang="cs-CZ" altLang="cs-CZ" sz="1600" b="1" dirty="0" smtClean="0"/>
          </a:p>
          <a:p>
            <a:pPr marL="0" indent="0" algn="r">
              <a:buNone/>
            </a:pPr>
            <a:r>
              <a:rPr lang="cs-CZ" sz="1000" dirty="0" smtClean="0"/>
              <a:t> </a:t>
            </a:r>
            <a:endParaRPr lang="cs-CZ" sz="1000" dirty="0"/>
          </a:p>
        </p:txBody>
      </p:sp>
      <p:pic>
        <p:nvPicPr>
          <p:cNvPr id="6" name="Obrázek 5" descr="1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862942" cy="5143500"/>
          </a:xfrm>
          <a:prstGeom prst="rect">
            <a:avLst/>
          </a:prstGeom>
        </p:spPr>
      </p:pic>
      <p:sp>
        <p:nvSpPr>
          <p:cNvPr id="9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160000" y="4767264"/>
            <a:ext cx="3824064" cy="273844"/>
          </a:xfrm>
        </p:spPr>
        <p:txBody>
          <a:bodyPr/>
          <a:lstStyle/>
          <a:p>
            <a:r>
              <a:rPr lang="cs-CZ" dirty="0" smtClean="0"/>
              <a:t> © Copyright Veřejný ochránce práv, 2016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96151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60000" y="699542"/>
            <a:ext cx="6203032" cy="857250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Calibri" panose="020F0502020204030204" pitchFamily="34" charset="0"/>
              </a:rPr>
              <a:t>Ochránce a znalci 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46986" y="1635646"/>
            <a:ext cx="6563072" cy="2736304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buSzTx/>
              <a:buFont typeface="Wingdings" pitchFamily="2" charset="2"/>
              <a:buChar char="Ø"/>
            </a:pPr>
            <a:r>
              <a:rPr lang="cs-CZ" altLang="cs-CZ" sz="1400" b="1" dirty="0" smtClean="0">
                <a:latin typeface="Calibri" panose="020F0502020204030204" pitchFamily="34" charset="0"/>
              </a:rPr>
              <a:t>V působnosti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cs-CZ" sz="1400" dirty="0" smtClean="0">
                <a:latin typeface="Calibri" panose="020F0502020204030204" pitchFamily="34" charset="0"/>
              </a:rPr>
              <a:t>Postup </a:t>
            </a:r>
            <a:r>
              <a:rPr lang="cs-CZ" sz="1400" dirty="0">
                <a:latin typeface="Calibri" panose="020F0502020204030204" pitchFamily="34" charset="0"/>
              </a:rPr>
              <a:t>orgánů státní správy znalecké </a:t>
            </a:r>
            <a:r>
              <a:rPr lang="cs-CZ" sz="1400" dirty="0" smtClean="0">
                <a:latin typeface="Calibri" panose="020F0502020204030204" pitchFamily="34" charset="0"/>
              </a:rPr>
              <a:t>činnosti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cs-CZ" sz="1400" dirty="0" smtClean="0">
                <a:latin typeface="Calibri" panose="020F0502020204030204" pitchFamily="34" charset="0"/>
              </a:rPr>
              <a:t>Orgány státní správy soudů – řádnost a včasnost výkonu znalecké činnosti </a:t>
            </a:r>
            <a:r>
              <a:rPr lang="cs-CZ" altLang="cs-CZ" sz="1400" dirty="0" smtClean="0">
                <a:latin typeface="Calibri" panose="020F0502020204030204" pitchFamily="34" charset="0"/>
              </a:rPr>
              <a:t> </a:t>
            </a:r>
          </a:p>
          <a:p>
            <a:pPr>
              <a:lnSpc>
                <a:spcPct val="110000"/>
              </a:lnSpc>
              <a:spcBef>
                <a:spcPts val="1200"/>
              </a:spcBef>
              <a:buSzTx/>
              <a:buFont typeface="Wingdings" pitchFamily="2" charset="2"/>
              <a:buChar char="Ø"/>
            </a:pPr>
            <a:r>
              <a:rPr lang="cs-CZ" altLang="cs-CZ" sz="1400" b="1" dirty="0" err="1" smtClean="0">
                <a:latin typeface="Calibri" panose="020F0502020204030204" pitchFamily="34" charset="0"/>
              </a:rPr>
              <a:t>Mimopůsobnostní</a:t>
            </a:r>
            <a:r>
              <a:rPr lang="cs-CZ" altLang="cs-CZ" sz="1400" b="1" dirty="0" smtClean="0">
                <a:latin typeface="Calibri" panose="020F0502020204030204" pitchFamily="34" charset="0"/>
              </a:rPr>
              <a:t> agenda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cs-CZ" altLang="cs-CZ" sz="1400" dirty="0" smtClean="0">
                <a:latin typeface="Calibri" panose="020F0502020204030204" pitchFamily="34" charset="0"/>
              </a:rPr>
              <a:t>Nesouhlas se znaleckým zkoumáním, se znaleckými závěry </a:t>
            </a:r>
          </a:p>
          <a:p>
            <a:pPr>
              <a:lnSpc>
                <a:spcPct val="110000"/>
              </a:lnSpc>
              <a:spcBef>
                <a:spcPts val="1200"/>
              </a:spcBef>
              <a:buSzTx/>
              <a:buFont typeface="Wingdings" pitchFamily="2" charset="2"/>
              <a:buChar char="Ø"/>
            </a:pPr>
            <a:r>
              <a:rPr lang="cs-CZ" altLang="cs-CZ" sz="1400" b="1" dirty="0" smtClean="0">
                <a:latin typeface="Calibri" panose="020F0502020204030204" pitchFamily="34" charset="0"/>
              </a:rPr>
              <a:t>VOP připomínkové místo </a:t>
            </a:r>
          </a:p>
          <a:p>
            <a:pPr lvl="1"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cs-CZ" sz="1400" dirty="0" smtClean="0">
                <a:latin typeface="Calibri" panose="020F0502020204030204" pitchFamily="34" charset="0"/>
              </a:rPr>
              <a:t>Připomínkování věcných záměrů, návrhů zákonů a prováděcích předpisů </a:t>
            </a:r>
            <a:endParaRPr lang="cs-CZ" sz="1400" dirty="0">
              <a:latin typeface="Calibri" panose="020F0502020204030204" pitchFamily="34" charset="0"/>
            </a:endParaRPr>
          </a:p>
        </p:txBody>
      </p:sp>
      <p:pic>
        <p:nvPicPr>
          <p:cNvPr id="8196" name="Picture 4" descr="http://kvopap/Sdilene%20dokumenty/Společné/Šablony%20prezentací/šablona%20A/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72000" cy="516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160000" y="4767264"/>
            <a:ext cx="3824064" cy="273844"/>
          </a:xfrm>
        </p:spPr>
        <p:txBody>
          <a:bodyPr/>
          <a:lstStyle/>
          <a:p>
            <a:r>
              <a:rPr lang="cs-CZ" dirty="0" smtClean="0"/>
              <a:t> © Copyright Veřejný ochránce práv, 2016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10314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051720" y="195486"/>
            <a:ext cx="6552728" cy="857250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Calibri" panose="020F0502020204030204" pitchFamily="34" charset="0"/>
              </a:rPr>
              <a:t>Znalectví  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6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160000" y="4767264"/>
            <a:ext cx="3824064" cy="273844"/>
          </a:xfrm>
        </p:spPr>
        <p:txBody>
          <a:bodyPr/>
          <a:lstStyle/>
          <a:p>
            <a:r>
              <a:rPr lang="cs-CZ" dirty="0" smtClean="0"/>
              <a:t> © Copyright Veřejný ochránce práv, 2016</a:t>
            </a:r>
            <a:endParaRPr lang="cs-CZ" dirty="0"/>
          </a:p>
        </p:txBody>
      </p:sp>
      <p:pic>
        <p:nvPicPr>
          <p:cNvPr id="7" name="Picture 2" descr="http://kvopap/Sdilene%20dokumenty/Společné/Šablony%20prezentací/šablona%20A/0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6350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2042925367"/>
              </p:ext>
            </p:extLst>
          </p:nvPr>
        </p:nvGraphicFramePr>
        <p:xfrm>
          <a:off x="2339752" y="915566"/>
          <a:ext cx="6528048" cy="449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575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smtClean="0">
                <a:latin typeface="Calibri" panose="020F0502020204030204" pitchFamily="34" charset="0"/>
              </a:rPr>
              <a:t>Ochránce a znalectví 2000 – 2010 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6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160000" y="4767264"/>
            <a:ext cx="3824064" cy="273844"/>
          </a:xfrm>
        </p:spPr>
        <p:txBody>
          <a:bodyPr/>
          <a:lstStyle/>
          <a:p>
            <a:r>
              <a:rPr lang="cs-CZ" dirty="0" smtClean="0"/>
              <a:t> © Copyright Veřejný ochránce práv, 2016</a:t>
            </a:r>
            <a:endParaRPr lang="cs-CZ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1923678"/>
            <a:ext cx="4381500" cy="2466975"/>
          </a:xfrm>
          <a:prstGeom prst="rect">
            <a:avLst/>
          </a:prstGeom>
        </p:spPr>
      </p:pic>
      <p:pic>
        <p:nvPicPr>
          <p:cNvPr id="9" name="Picture 10" descr="http://kvopap/Sdilene%20dokumenty/Společné/Šablony%20prezentací/šablona%20A/0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23454"/>
            <a:ext cx="1872000" cy="516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017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60000" y="627534"/>
            <a:ext cx="6203032" cy="857250"/>
          </a:xfrm>
        </p:spPr>
        <p:txBody>
          <a:bodyPr>
            <a:normAutofit fontScale="90000"/>
          </a:bodyPr>
          <a:lstStyle/>
          <a:p>
            <a:r>
              <a:rPr lang="cs-CZ" dirty="0" smtClean="0">
                <a:latin typeface="Calibri" panose="020F0502020204030204" pitchFamily="34" charset="0"/>
              </a:rPr>
              <a:t>Ochránce a znalci – zpráva za 3. čtvrtletí roku 2009  </a:t>
            </a:r>
            <a:endParaRPr lang="cs-CZ" dirty="0">
              <a:latin typeface="Calibri" panose="020F0502020204030204" pitchFamily="34" charset="0"/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160000" y="1621056"/>
            <a:ext cx="6563072" cy="299425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buSzTx/>
              <a:buFont typeface="Wingdings" pitchFamily="2" charset="2"/>
              <a:buChar char="Ø"/>
            </a:pPr>
            <a:r>
              <a:rPr lang="cs-CZ" sz="1200" dirty="0" smtClean="0">
                <a:latin typeface="Calibri" panose="020F0502020204030204" pitchFamily="34" charset="0"/>
              </a:rPr>
              <a:t>Činnost </a:t>
            </a:r>
            <a:r>
              <a:rPr lang="cs-CZ" sz="1200" dirty="0">
                <a:latin typeface="Calibri" panose="020F0502020204030204" pitchFamily="34" charset="0"/>
              </a:rPr>
              <a:t>soudních znalců </a:t>
            </a:r>
            <a:r>
              <a:rPr lang="cs-CZ" sz="1200" dirty="0" smtClean="0">
                <a:latin typeface="Calibri" panose="020F0502020204030204" pitchFamily="34" charset="0"/>
              </a:rPr>
              <a:t>je </a:t>
            </a:r>
            <a:r>
              <a:rPr lang="cs-CZ" sz="1200" dirty="0">
                <a:latin typeface="Calibri" panose="020F0502020204030204" pitchFamily="34" charset="0"/>
              </a:rPr>
              <a:t>jeden ze základních pilířů ovlivňujících výkon </a:t>
            </a:r>
            <a:r>
              <a:rPr lang="cs-CZ" sz="1200" dirty="0" smtClean="0">
                <a:latin typeface="Calibri" panose="020F0502020204030204" pitchFamily="34" charset="0"/>
              </a:rPr>
              <a:t>soudnictví</a:t>
            </a:r>
          </a:p>
          <a:p>
            <a:pPr>
              <a:lnSpc>
                <a:spcPct val="110000"/>
              </a:lnSpc>
              <a:spcBef>
                <a:spcPts val="1200"/>
              </a:spcBef>
              <a:buSzTx/>
              <a:buFont typeface="Wingdings" pitchFamily="2" charset="2"/>
              <a:buChar char="Ø"/>
            </a:pPr>
            <a:r>
              <a:rPr lang="cs-CZ" sz="1200" dirty="0" smtClean="0">
                <a:latin typeface="Calibri" panose="020F0502020204030204" pitchFamily="34" charset="0"/>
              </a:rPr>
              <a:t>Stížnosti </a:t>
            </a:r>
            <a:r>
              <a:rPr lang="cs-CZ" sz="1200" dirty="0">
                <a:latin typeface="Calibri" panose="020F0502020204030204" pitchFamily="34" charset="0"/>
              </a:rPr>
              <a:t>občanů na činnost </a:t>
            </a:r>
            <a:r>
              <a:rPr lang="cs-CZ" sz="1200" dirty="0" smtClean="0">
                <a:latin typeface="Calibri" panose="020F0502020204030204" pitchFamily="34" charset="0"/>
              </a:rPr>
              <a:t>znalců</a:t>
            </a:r>
          </a:p>
          <a:p>
            <a:pPr>
              <a:lnSpc>
                <a:spcPct val="110000"/>
              </a:lnSpc>
              <a:spcBef>
                <a:spcPts val="1200"/>
              </a:spcBef>
              <a:buSzTx/>
              <a:buFont typeface="Wingdings" pitchFamily="2" charset="2"/>
              <a:buChar char="Ø"/>
            </a:pPr>
            <a:r>
              <a:rPr lang="cs-CZ" sz="1200" dirty="0">
                <a:latin typeface="Calibri" panose="020F0502020204030204" pitchFamily="34" charset="0"/>
              </a:rPr>
              <a:t>V rámci šetření stížností na průtahy v soudních řízeních též </a:t>
            </a:r>
            <a:r>
              <a:rPr lang="cs-CZ" sz="1200" dirty="0" smtClean="0">
                <a:latin typeface="Calibri" panose="020F0502020204030204" pitchFamily="34" charset="0"/>
              </a:rPr>
              <a:t>stížnosti </a:t>
            </a:r>
            <a:r>
              <a:rPr lang="cs-CZ" sz="1200" dirty="0">
                <a:latin typeface="Calibri" panose="020F0502020204030204" pitchFamily="34" charset="0"/>
              </a:rPr>
              <a:t>na průtahy při zpracování znaleckých </a:t>
            </a:r>
            <a:r>
              <a:rPr lang="cs-CZ" sz="1200" dirty="0" smtClean="0">
                <a:latin typeface="Calibri" panose="020F0502020204030204" pitchFamily="34" charset="0"/>
              </a:rPr>
              <a:t>posudků</a:t>
            </a:r>
          </a:p>
          <a:p>
            <a:pPr>
              <a:lnSpc>
                <a:spcPct val="110000"/>
              </a:lnSpc>
              <a:spcBef>
                <a:spcPts val="1200"/>
              </a:spcBef>
              <a:buSzTx/>
              <a:buFont typeface="Wingdings" pitchFamily="2" charset="2"/>
              <a:buChar char="Ø"/>
            </a:pPr>
            <a:r>
              <a:rPr lang="cs-CZ" sz="1200" dirty="0" smtClean="0">
                <a:latin typeface="Calibri" panose="020F0502020204030204" pitchFamily="34" charset="0"/>
              </a:rPr>
              <a:t>Otázky </a:t>
            </a:r>
            <a:r>
              <a:rPr lang="cs-CZ" sz="1200" dirty="0">
                <a:latin typeface="Calibri" panose="020F0502020204030204" pitchFamily="34" charset="0"/>
              </a:rPr>
              <a:t>náležející do oblasti státní správy na úseku znalců </a:t>
            </a:r>
            <a:r>
              <a:rPr lang="cs-CZ" sz="1200" dirty="0" smtClean="0">
                <a:latin typeface="Calibri" panose="020F0502020204030204" pitchFamily="34" charset="0"/>
              </a:rPr>
              <a:t>(</a:t>
            </a:r>
            <a:r>
              <a:rPr lang="cs-CZ" sz="1200" dirty="0">
                <a:latin typeface="Calibri" panose="020F0502020204030204" pitchFamily="34" charset="0"/>
              </a:rPr>
              <a:t>problém jmenování a odvolávání znalců, přezkušování znalců formou </a:t>
            </a:r>
            <a:r>
              <a:rPr lang="cs-CZ" sz="1200" dirty="0" smtClean="0">
                <a:latin typeface="Calibri" panose="020F0502020204030204" pitchFamily="34" charset="0"/>
              </a:rPr>
              <a:t>testů)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cs-CZ" sz="1200" b="1" dirty="0">
                <a:latin typeface="Calibri" panose="020F0502020204030204" pitchFamily="34" charset="0"/>
              </a:rPr>
              <a:t>Ochránce doporučil orgánům státní správy soudů aktivněji uplatňovat své kompetence vůči soudním znalcům</a:t>
            </a:r>
            <a:r>
              <a:rPr lang="cs-CZ" sz="1200" b="1" dirty="0" smtClean="0">
                <a:latin typeface="Calibri" panose="020F0502020204030204" pitchFamily="34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1200"/>
              </a:spcBef>
              <a:buFont typeface="Wingdings" pitchFamily="2" charset="2"/>
              <a:buChar char="Ø"/>
            </a:pPr>
            <a:r>
              <a:rPr lang="cs-CZ" sz="1200" dirty="0" smtClean="0">
                <a:latin typeface="Calibri" panose="020F0502020204030204" pitchFamily="34" charset="0"/>
              </a:rPr>
              <a:t>V mnoha částech je právní úprava nevyhovující a nevystihuje potřeby  -  </a:t>
            </a:r>
            <a:r>
              <a:rPr lang="cs-CZ" sz="1200" b="1" dirty="0" smtClean="0">
                <a:latin typeface="Calibri" panose="020F0502020204030204" pitchFamily="34" charset="0"/>
              </a:rPr>
              <a:t>je nezbytné </a:t>
            </a:r>
            <a:r>
              <a:rPr lang="cs-CZ" sz="1200" b="1" dirty="0">
                <a:latin typeface="Calibri" panose="020F0502020204030204" pitchFamily="34" charset="0"/>
              </a:rPr>
              <a:t>přijetí nové právní úpravy znalecké a tlumočnické činnosti.</a:t>
            </a:r>
            <a:r>
              <a:rPr lang="cs-CZ" sz="1200" dirty="0">
                <a:latin typeface="Calibri" panose="020F0502020204030204" pitchFamily="34" charset="0"/>
              </a:rPr>
              <a:t> </a:t>
            </a:r>
          </a:p>
          <a:p>
            <a:pPr marL="0" indent="0">
              <a:spcBef>
                <a:spcPts val="600"/>
              </a:spcBef>
              <a:buSzTx/>
              <a:buNone/>
            </a:pPr>
            <a:endParaRPr lang="cs-CZ" altLang="cs-CZ" sz="12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marL="0" indent="0">
              <a:spcBef>
                <a:spcPts val="600"/>
              </a:spcBef>
              <a:buSzTx/>
              <a:buNone/>
            </a:pPr>
            <a:endParaRPr lang="cs-CZ" altLang="cs-CZ" sz="12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>
              <a:spcBef>
                <a:spcPts val="600"/>
              </a:spcBef>
              <a:buSzTx/>
              <a:buFont typeface="Wingdings" pitchFamily="2" charset="2"/>
              <a:buChar char="Ø"/>
            </a:pPr>
            <a:endParaRPr lang="cs-CZ" altLang="cs-CZ" sz="1200" b="1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160000" y="4767264"/>
            <a:ext cx="3824064" cy="273844"/>
          </a:xfrm>
        </p:spPr>
        <p:txBody>
          <a:bodyPr/>
          <a:lstStyle/>
          <a:p>
            <a:r>
              <a:rPr lang="cs-CZ" dirty="0" smtClean="0"/>
              <a:t> © Copyright Veřejný ochránce práv, 2016</a:t>
            </a:r>
            <a:endParaRPr lang="cs-CZ" dirty="0"/>
          </a:p>
        </p:txBody>
      </p:sp>
      <p:pic>
        <p:nvPicPr>
          <p:cNvPr id="7" name="Picture 2" descr="http://kvopap/Sdilene%20dokumenty/Společné/Šablony%20prezentací/šablona%20A/0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72000" cy="516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7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2179273" y="843558"/>
            <a:ext cx="6660472" cy="3888432"/>
          </a:xfrm>
        </p:spPr>
        <p:txBody>
          <a:bodyPr anchor="ctr"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cs-CZ" sz="1600" dirty="0" smtClean="0">
                <a:latin typeface="Calibri" panose="020F0502020204030204" pitchFamily="34" charset="0"/>
              </a:rPr>
              <a:t>Průběh </a:t>
            </a:r>
            <a:r>
              <a:rPr lang="cs-CZ" sz="1600" dirty="0">
                <a:latin typeface="Calibri" panose="020F0502020204030204" pitchFamily="34" charset="0"/>
              </a:rPr>
              <a:t>soudního řízení </a:t>
            </a:r>
            <a:r>
              <a:rPr lang="cs-CZ" sz="1600" dirty="0" smtClean="0">
                <a:latin typeface="Calibri" panose="020F0502020204030204" pitchFamily="34" charset="0"/>
              </a:rPr>
              <a:t>je plně </a:t>
            </a:r>
            <a:r>
              <a:rPr lang="cs-CZ" sz="1600" dirty="0">
                <a:latin typeface="Calibri" panose="020F0502020204030204" pitchFamily="34" charset="0"/>
              </a:rPr>
              <a:t>v moci soudce, který je za něho odpovědný, a proto by neměl váhat uložit pořádkovou pokutu, snížit odměnu či ji nepřiznat znalci, který v řízení způsobuje průtahy. </a:t>
            </a:r>
            <a:endParaRPr lang="cs-CZ" sz="16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cs-CZ" sz="16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cs-CZ" sz="1600" dirty="0" smtClean="0">
                <a:latin typeface="Calibri" panose="020F0502020204030204" pitchFamily="34" charset="0"/>
              </a:rPr>
              <a:t>Je </a:t>
            </a:r>
            <a:r>
              <a:rPr lang="cs-CZ" sz="1600" dirty="0">
                <a:latin typeface="Calibri" panose="020F0502020204030204" pitchFamily="34" charset="0"/>
              </a:rPr>
              <a:t>třeba vždy zvážit, zda je odborné posouzení opravdu pro rozhodnutí nezbytné a zda jen nezakrývá nerozhodnost soudce. </a:t>
            </a:r>
            <a:endParaRPr lang="cs-CZ" sz="16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cs-CZ" sz="16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cs-CZ" sz="1600" dirty="0" smtClean="0">
                <a:latin typeface="Calibri" panose="020F0502020204030204" pitchFamily="34" charset="0"/>
              </a:rPr>
              <a:t>Problém </a:t>
            </a:r>
            <a:r>
              <a:rPr lang="cs-CZ" sz="1600" dirty="0">
                <a:latin typeface="Calibri" panose="020F0502020204030204" pitchFamily="34" charset="0"/>
              </a:rPr>
              <a:t>s ustanovováním vhodného znalce </a:t>
            </a:r>
          </a:p>
          <a:p>
            <a:pPr>
              <a:buFont typeface="Wingdings" panose="05000000000000000000" pitchFamily="2" charset="2"/>
              <a:buChar char="Ø"/>
            </a:pPr>
            <a:endParaRPr lang="cs-CZ" sz="16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cs-CZ" sz="1600" dirty="0" smtClean="0">
                <a:latin typeface="Calibri" panose="020F0502020204030204" pitchFamily="34" charset="0"/>
              </a:rPr>
              <a:t>Překročení </a:t>
            </a:r>
            <a:r>
              <a:rPr lang="cs-CZ" sz="1600" dirty="0">
                <a:latin typeface="Calibri" panose="020F0502020204030204" pitchFamily="34" charset="0"/>
              </a:rPr>
              <a:t>rozsahu kvalifikace znalce</a:t>
            </a:r>
          </a:p>
          <a:p>
            <a:pPr>
              <a:buFont typeface="Wingdings" panose="05000000000000000000" pitchFamily="2" charset="2"/>
              <a:buChar char="Ø"/>
            </a:pPr>
            <a:endParaRPr lang="cs-CZ" sz="16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cs-CZ" sz="1600" dirty="0" smtClean="0">
                <a:latin typeface="Calibri" panose="020F0502020204030204" pitchFamily="34" charset="0"/>
              </a:rPr>
              <a:t>Nečinnost </a:t>
            </a:r>
            <a:r>
              <a:rPr lang="cs-CZ" sz="1600" dirty="0">
                <a:latin typeface="Calibri" panose="020F0502020204030204" pitchFamily="34" charset="0"/>
              </a:rPr>
              <a:t>znalce </a:t>
            </a:r>
          </a:p>
          <a:p>
            <a:pPr>
              <a:buFont typeface="Wingdings" panose="05000000000000000000" pitchFamily="2" charset="2"/>
              <a:buChar char="Ø"/>
            </a:pPr>
            <a:endParaRPr lang="cs-CZ" sz="16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cs-CZ" sz="1600" dirty="0" smtClean="0">
                <a:latin typeface="Calibri" panose="020F0502020204030204" pitchFamily="34" charset="0"/>
              </a:rPr>
              <a:t>Nadužívání </a:t>
            </a:r>
            <a:r>
              <a:rPr lang="cs-CZ" sz="1600" dirty="0">
                <a:latin typeface="Calibri" panose="020F0502020204030204" pitchFamily="34" charset="0"/>
              </a:rPr>
              <a:t>znaleckých posudků v soudním řízení </a:t>
            </a:r>
          </a:p>
          <a:p>
            <a:pPr>
              <a:buFont typeface="Wingdings" panose="05000000000000000000" pitchFamily="2" charset="2"/>
              <a:buChar char="Ø"/>
            </a:pPr>
            <a:endParaRPr lang="cs-CZ" sz="1600" dirty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cs-CZ" sz="1600" dirty="0" smtClean="0">
                <a:latin typeface="Calibri" panose="020F0502020204030204" pitchFamily="34" charset="0"/>
              </a:rPr>
              <a:t>Znalecké </a:t>
            </a:r>
            <a:r>
              <a:rPr lang="cs-CZ" sz="1600" dirty="0">
                <a:latin typeface="Calibri" panose="020F0502020204030204" pitchFamily="34" charset="0"/>
              </a:rPr>
              <a:t>dokazování a složitost věci </a:t>
            </a:r>
          </a:p>
          <a:p>
            <a:pPr>
              <a:buFont typeface="Wingdings" panose="05000000000000000000" pitchFamily="2" charset="2"/>
              <a:buChar char="Ø"/>
            </a:pPr>
            <a:endParaRPr lang="cs-CZ" sz="1600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cs-CZ" sz="1600" dirty="0" smtClean="0">
                <a:latin typeface="Calibri" panose="020F0502020204030204" pitchFamily="34" charset="0"/>
              </a:rPr>
              <a:t>Návaznost </a:t>
            </a:r>
            <a:r>
              <a:rPr lang="cs-CZ" sz="1600" dirty="0">
                <a:latin typeface="Calibri" panose="020F0502020204030204" pitchFamily="34" charset="0"/>
              </a:rPr>
              <a:t>posudků a specializace znalce </a:t>
            </a:r>
          </a:p>
          <a:p>
            <a:pPr>
              <a:buFont typeface="Wingdings" panose="05000000000000000000" pitchFamily="2" charset="2"/>
              <a:buChar char="Ø"/>
            </a:pPr>
            <a:endParaRPr lang="cs-CZ" sz="1600" dirty="0">
              <a:latin typeface="Calibri" panose="020F0502020204030204" pitchFamily="34" charset="0"/>
            </a:endParaRPr>
          </a:p>
        </p:txBody>
      </p:sp>
      <p:pic>
        <p:nvPicPr>
          <p:cNvPr id="1036" name="Picture 12" descr="http://kvopap/Sdilene%20dokumenty/Společné/Šablony%20prezentací/šablona%20A/09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3454"/>
            <a:ext cx="1872000" cy="5166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160000" y="4767264"/>
            <a:ext cx="3824064" cy="273844"/>
          </a:xfrm>
        </p:spPr>
        <p:txBody>
          <a:bodyPr/>
          <a:lstStyle/>
          <a:p>
            <a:r>
              <a:rPr lang="cs-CZ" dirty="0" smtClean="0"/>
              <a:t> © Copyright Veřejný ochránce práv, 2016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90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23728" y="987574"/>
            <a:ext cx="6552728" cy="857250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Calibri" panose="020F0502020204030204" pitchFamily="34" charset="0"/>
              </a:rPr>
              <a:t>Stížnosti znalců </a:t>
            </a:r>
            <a:endParaRPr lang="cs-CZ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http://kvopap/Sdilene%20dokumenty/Společné/Šablony%20prezentací/šablona%20A/0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781" y="-20318"/>
            <a:ext cx="1872000" cy="5166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160000" y="4767264"/>
            <a:ext cx="3824064" cy="273844"/>
          </a:xfrm>
        </p:spPr>
        <p:txBody>
          <a:bodyPr/>
          <a:lstStyle/>
          <a:p>
            <a:r>
              <a:rPr lang="cs-CZ" dirty="0" smtClean="0"/>
              <a:t> © Copyright Veřejný ochránce práv, 2016</a:t>
            </a:r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>
          <a:xfrm>
            <a:off x="2160000" y="1851670"/>
            <a:ext cx="6563072" cy="2915594"/>
          </a:xfrm>
        </p:spPr>
        <p:txBody>
          <a:bodyPr>
            <a:normAutofit/>
          </a:bodyPr>
          <a:lstStyle/>
          <a:p>
            <a:r>
              <a:rPr lang="cs-CZ" dirty="0" smtClean="0">
                <a:latin typeface="Calibri" panose="020F0502020204030204" pitchFamily="34" charset="0"/>
              </a:rPr>
              <a:t>Problematika jmenování </a:t>
            </a:r>
          </a:p>
          <a:p>
            <a:endParaRPr lang="cs-CZ" dirty="0" smtClean="0">
              <a:latin typeface="Calibri" panose="020F0502020204030204" pitchFamily="34" charset="0"/>
            </a:endParaRPr>
          </a:p>
          <a:p>
            <a:r>
              <a:rPr lang="cs-CZ" dirty="0" smtClean="0">
                <a:latin typeface="Calibri" panose="020F0502020204030204" pitchFamily="34" charset="0"/>
              </a:rPr>
              <a:t>Problematika odvolávání </a:t>
            </a:r>
          </a:p>
          <a:p>
            <a:endParaRPr lang="cs-CZ" dirty="0" smtClean="0">
              <a:latin typeface="Calibri" panose="020F0502020204030204" pitchFamily="34" charset="0"/>
            </a:endParaRPr>
          </a:p>
          <a:p>
            <a:r>
              <a:rPr lang="cs-CZ" dirty="0" smtClean="0">
                <a:latin typeface="Calibri" panose="020F0502020204030204" pitchFamily="34" charset="0"/>
              </a:rPr>
              <a:t>Přezkušování odborných znalostí </a:t>
            </a:r>
          </a:p>
          <a:p>
            <a:endParaRPr lang="cs-CZ" dirty="0" smtClean="0">
              <a:latin typeface="Calibri" panose="020F0502020204030204" pitchFamily="34" charset="0"/>
            </a:endParaRPr>
          </a:p>
          <a:p>
            <a:r>
              <a:rPr lang="cs-CZ" dirty="0" smtClean="0">
                <a:latin typeface="Calibri" panose="020F0502020204030204" pitchFamily="34" charset="0"/>
              </a:rPr>
              <a:t>Vyplácení znalečného </a:t>
            </a:r>
          </a:p>
        </p:txBody>
      </p:sp>
    </p:spTree>
    <p:extLst>
      <p:ext uri="{BB962C8B-B14F-4D97-AF65-F5344CB8AC3E}">
        <p14:creationId xmlns:p14="http://schemas.microsoft.com/office/powerpoint/2010/main" val="133775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60000" y="699542"/>
            <a:ext cx="6203032" cy="857250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Ochránce a znalectví 2010 – 2016 </a:t>
            </a:r>
            <a:endParaRPr lang="cs-CZ" dirty="0"/>
          </a:p>
        </p:txBody>
      </p:sp>
      <p:sp>
        <p:nvSpPr>
          <p:cNvPr id="6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160000" y="4767264"/>
            <a:ext cx="3824064" cy="273844"/>
          </a:xfrm>
        </p:spPr>
        <p:txBody>
          <a:bodyPr/>
          <a:lstStyle/>
          <a:p>
            <a:r>
              <a:rPr lang="cs-CZ" dirty="0" smtClean="0"/>
              <a:t> © Copyright Veřejný ochránce práv, 2016</a:t>
            </a:r>
            <a:endParaRPr lang="cs-CZ" dirty="0"/>
          </a:p>
        </p:txBody>
      </p:sp>
      <p:pic>
        <p:nvPicPr>
          <p:cNvPr id="8" name="Obrázek 7" descr="0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62942" cy="5143500"/>
          </a:xfrm>
          <a:prstGeom prst="rect">
            <a:avLst/>
          </a:prstGeom>
        </p:spPr>
      </p:pic>
      <p:pic>
        <p:nvPicPr>
          <p:cNvPr id="3" name="Obráze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419622"/>
            <a:ext cx="3233192" cy="30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593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160000" y="411510"/>
            <a:ext cx="6203032" cy="857250"/>
          </a:xfrm>
        </p:spPr>
        <p:txBody>
          <a:bodyPr>
            <a:normAutofit/>
          </a:bodyPr>
          <a:lstStyle/>
          <a:p>
            <a:r>
              <a:rPr lang="cs-CZ" sz="2400" dirty="0" smtClean="0">
                <a:latin typeface="Calibri" panose="020F0502020204030204" pitchFamily="34" charset="0"/>
              </a:rPr>
              <a:t>Statistika </a:t>
            </a:r>
            <a:endParaRPr lang="cs-CZ" sz="2400" dirty="0">
              <a:latin typeface="Calibri" panose="020F0502020204030204" pitchFamily="34" charset="0"/>
            </a:endParaRPr>
          </a:p>
        </p:txBody>
      </p:sp>
      <p:sp>
        <p:nvSpPr>
          <p:cNvPr id="7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2160000" y="4767264"/>
            <a:ext cx="3824064" cy="273844"/>
          </a:xfrm>
        </p:spPr>
        <p:txBody>
          <a:bodyPr/>
          <a:lstStyle/>
          <a:p>
            <a:r>
              <a:rPr lang="cs-CZ" dirty="0" smtClean="0"/>
              <a:t> © Copyright Veřejný ochránce práv, 2016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2160000" y="1419622"/>
            <a:ext cx="6563072" cy="334764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cs-CZ" b="1" dirty="0" smtClean="0">
                <a:latin typeface="Calibri" panose="020F0502020204030204" pitchFamily="34" charset="0"/>
              </a:rPr>
              <a:t>47 podnětů </a:t>
            </a:r>
          </a:p>
          <a:p>
            <a:pPr>
              <a:buFont typeface="Wingdings" panose="05000000000000000000" pitchFamily="2" charset="2"/>
              <a:buChar char="Ø"/>
            </a:pPr>
            <a:endParaRPr lang="cs-CZ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cs-CZ" dirty="0" err="1" smtClean="0">
                <a:latin typeface="Calibri" panose="020F0502020204030204" pitchFamily="34" charset="0"/>
              </a:rPr>
              <a:t>Sp</a:t>
            </a:r>
            <a:r>
              <a:rPr lang="cs-CZ" dirty="0" smtClean="0">
                <a:latin typeface="Calibri" panose="020F0502020204030204" pitchFamily="34" charset="0"/>
              </a:rPr>
              <a:t>. </a:t>
            </a:r>
            <a:r>
              <a:rPr lang="cs-CZ" dirty="0">
                <a:latin typeface="Calibri" panose="020F0502020204030204" pitchFamily="34" charset="0"/>
              </a:rPr>
              <a:t>zn. 3592/2009/JBL </a:t>
            </a:r>
            <a:r>
              <a:rPr lang="cs-CZ" dirty="0" smtClean="0">
                <a:latin typeface="Calibri" panose="020F0502020204030204" pitchFamily="34" charset="0"/>
              </a:rPr>
              <a:t>– (až k závěrečnému stanovisku) – pozastavení činnosti – </a:t>
            </a:r>
            <a:r>
              <a:rPr lang="cs-CZ" b="1" dirty="0" smtClean="0">
                <a:latin typeface="Calibri" panose="020F0502020204030204" pitchFamily="34" charset="0"/>
              </a:rPr>
              <a:t>prověřování podmínky </a:t>
            </a:r>
            <a:r>
              <a:rPr lang="cs-CZ" dirty="0" smtClean="0">
                <a:latin typeface="Calibri" panose="020F0502020204030204" pitchFamily="34" charset="0"/>
              </a:rPr>
              <a:t>dle § 4 odst. 1 písm. c) </a:t>
            </a:r>
            <a:r>
              <a:rPr lang="cs-CZ" dirty="0" err="1" smtClean="0">
                <a:latin typeface="Calibri" panose="020F0502020204030204" pitchFamily="34" charset="0"/>
              </a:rPr>
              <a:t>ZoZn</a:t>
            </a:r>
            <a:r>
              <a:rPr lang="cs-CZ" dirty="0" smtClean="0">
                <a:latin typeface="Calibri" panose="020F0502020204030204" pitchFamily="34" charset="0"/>
              </a:rPr>
              <a:t> – podezření z týrání syna, neplacení alimentů)</a:t>
            </a:r>
          </a:p>
          <a:p>
            <a:pPr>
              <a:buFont typeface="Wingdings" panose="05000000000000000000" pitchFamily="2" charset="2"/>
              <a:buChar char="Ø"/>
            </a:pPr>
            <a:endParaRPr lang="cs-CZ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cs-CZ" dirty="0" err="1" smtClean="0">
                <a:latin typeface="Calibri" panose="020F0502020204030204" pitchFamily="34" charset="0"/>
              </a:rPr>
              <a:t>Sp</a:t>
            </a:r>
            <a:r>
              <a:rPr lang="cs-CZ" dirty="0" smtClean="0">
                <a:latin typeface="Calibri" panose="020F0502020204030204" pitchFamily="34" charset="0"/>
              </a:rPr>
              <a:t>. zn. 5364/2010/VOP/PJ – prověřování </a:t>
            </a:r>
            <a:r>
              <a:rPr lang="cs-CZ" dirty="0">
                <a:latin typeface="Calibri" panose="020F0502020204030204" pitchFamily="34" charset="0"/>
              </a:rPr>
              <a:t>podmínky dle § 4 odst. 1 písm. c) </a:t>
            </a:r>
            <a:r>
              <a:rPr lang="cs-CZ" dirty="0" err="1" smtClean="0">
                <a:latin typeface="Calibri" panose="020F0502020204030204" pitchFamily="34" charset="0"/>
              </a:rPr>
              <a:t>ZoZn</a:t>
            </a:r>
            <a:r>
              <a:rPr lang="cs-CZ" dirty="0" smtClean="0">
                <a:latin typeface="Calibri" panose="020F0502020204030204" pitchFamily="34" charset="0"/>
              </a:rPr>
              <a:t>  – </a:t>
            </a:r>
            <a:r>
              <a:rPr lang="cs-CZ" b="1" dirty="0" smtClean="0">
                <a:latin typeface="Calibri" panose="020F0502020204030204" pitchFamily="34" charset="0"/>
              </a:rPr>
              <a:t>vyžadování lustračního osvědčení</a:t>
            </a:r>
            <a:endParaRPr lang="cs-CZ" dirty="0" smtClean="0">
              <a:latin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cs-CZ" dirty="0">
              <a:latin typeface="Calibri" panose="020F050202020403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1862942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042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chrance_prezentace_verze_A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– klasické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3A71DC738674B4893D02C4CA0E22FAC" ma:contentTypeVersion="4" ma:contentTypeDescription="Vytvořit nový dokument" ma:contentTypeScope="" ma:versionID="dcc6128f15bb73e67301b068d52033ce">
  <xsd:schema xmlns:xsd="http://www.w3.org/2001/XMLSchema" xmlns:xs="http://www.w3.org/2001/XMLSchema" xmlns:p="http://schemas.microsoft.com/office/2006/metadata/properties" xmlns:ns2="7aea5b64-986d-4ed0-9f25-146f1d978e98" targetNamespace="http://schemas.microsoft.com/office/2006/metadata/properties" ma:root="true" ma:fieldsID="4e0c4057c03dd2c7c9c20807d6e9694d" ns2:_="">
    <xsd:import namespace="7aea5b64-986d-4ed0-9f25-146f1d978e98"/>
    <xsd:element name="properties">
      <xsd:complexType>
        <xsd:sequence>
          <xsd:element name="documentManagement">
            <xsd:complexType>
              <xsd:all>
                <xsd:element ref="ns2:datum_x0020_vzniku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ea5b64-986d-4ed0-9f25-146f1d978e98" elementFormDefault="qualified">
    <xsd:import namespace="http://schemas.microsoft.com/office/2006/documentManagement/types"/>
    <xsd:import namespace="http://schemas.microsoft.com/office/infopath/2007/PartnerControls"/>
    <xsd:element name="datum_x0020_vzniku" ma:index="8" nillable="true" ma:displayName="datum vzniku" ma:internalName="datum_x0020_vzniku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>
    <datum_x0020_vzniku xmlns="7aea5b64-986d-4ed0-9f25-146f1d978e98">27. 3. 2014</datum_x0020_vzniku>
  </documentManagement>
</p:properties>
</file>

<file path=customXml/itemProps1.xml><?xml version="1.0" encoding="utf-8"?>
<ds:datastoreItem xmlns:ds="http://schemas.openxmlformats.org/officeDocument/2006/customXml" ds:itemID="{63FC47B5-E5F0-4851-A071-57800FE9BB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ea5b64-986d-4ed0-9f25-146f1d978e9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265280-BEB3-4645-B4BE-15621170DA2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6C0E5A-992E-42E6-9F2B-D8E01465DC62}">
  <ds:schemaRefs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7aea5b64-986d-4ed0-9f25-146f1d978e9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2344</TotalTime>
  <Words>501</Words>
  <Application>Microsoft Office PowerPoint</Application>
  <PresentationFormat>Předvádění na obrazovce (16:9)</PresentationFormat>
  <Paragraphs>117</Paragraphs>
  <Slides>13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Ochrance_prezentace_verze_A</vt:lpstr>
      <vt:lpstr>  Vybrané problémy znalecké agendy    Poznatky z podnětů adresovaných ochránci  </vt:lpstr>
      <vt:lpstr>Ochránce a znalci </vt:lpstr>
      <vt:lpstr>Znalectví  </vt:lpstr>
      <vt:lpstr>Ochránce a znalectví 2000 – 2010 </vt:lpstr>
      <vt:lpstr>Ochránce a znalci – zpráva za 3. čtvrtletí roku 2009  </vt:lpstr>
      <vt:lpstr>Prezentace aplikace PowerPoint</vt:lpstr>
      <vt:lpstr>Stížnosti znalců </vt:lpstr>
      <vt:lpstr>Ochránce a znalectví 2010 – 2016 </vt:lpstr>
      <vt:lpstr>Statistika </vt:lpstr>
      <vt:lpstr>Prezentace aplikace PowerPoint</vt:lpstr>
      <vt:lpstr>Sborník státní správa soudů – kapitola VIII. </vt:lpstr>
      <vt:lpstr>Ochránce a připomínková řízení 2009 – 2016 </vt:lpstr>
      <vt:lpstr>Děkuji za pozornost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VOP 2014</dc:title>
  <dc:creator>s1;MFR</dc:creator>
  <cp:lastModifiedBy>Bádrová Pavlína Mgr.</cp:lastModifiedBy>
  <cp:revision>175</cp:revision>
  <cp:lastPrinted>2016-12-08T16:24:54Z</cp:lastPrinted>
  <dcterms:created xsi:type="dcterms:W3CDTF">2014-03-27T09:31:56Z</dcterms:created>
  <dcterms:modified xsi:type="dcterms:W3CDTF">2017-01-12T08:59:57Z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0x010100D3A71DC738674B4893D02C4CA0E22FAC</vt:lpwstr>
  </property>
</Properties>
</file>