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90" r:id="rId4"/>
    <p:sldId id="264" r:id="rId5"/>
    <p:sldId id="262" r:id="rId6"/>
    <p:sldId id="263" r:id="rId7"/>
    <p:sldId id="291" r:id="rId8"/>
    <p:sldId id="260"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9" r:id="rId32"/>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6339" autoAdjust="0"/>
  </p:normalViewPr>
  <p:slideViewPr>
    <p:cSldViewPr snapToGrid="0">
      <p:cViewPr varScale="1">
        <p:scale>
          <a:sx n="55" d="100"/>
          <a:sy n="55" d="100"/>
        </p:scale>
        <p:origin x="1579"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kvopap/Sdilene%20dokumenty/Sekce%20pr&#225;vn&#237;/ODBORY/-V-%20V&#253;zkumn&#253;%20&#250;sek/Rozpracovan&#233;%20v&#253;zkum%20-%20Lucka/DEI/ObsahovkaVysledky/ObsahGraf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kvopap/Sdilene%20dokumenty/Sekce%20pr&#225;vn&#237;/ODBORY/-V-%20V&#253;zkumn&#253;%20&#250;sek/Rozpracovan&#233;%20v&#253;zkum%20-%20Lucka/DEI/ObsahovkaVysledky/ObsahGraf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kvopap/Sdilene%20dokumenty/Sekce%20pr&#225;vn&#237;/ODBORY/-V-%20V&#253;zkumn&#253;%20&#250;sek/Rozpracovan&#233;%20v&#253;zkum%20-%20Lucka/DEI/ObsahovkaVysledky/ObsahGraf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kvopap/Sdilene%20dokumenty/Sekce%20pr&#225;vn&#237;/ODBORY/-V-%20V&#253;zkumn&#253;%20&#250;sek/Rozpracovan&#233;%20v&#253;zkum%20-%20Lucka/DEI/ObsahovkaVysledky/ObsahGraf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kvopap/Sdilene%20dokumenty/Sekce%20pr&#225;vn&#237;/ODBORY/-V-%20V&#253;zkumn&#253;%20&#250;sek/Rozpracovan&#233;%20v&#253;zkum%20-%20Lucka/DEI/ObsahovkaVysledky/ObsahGraf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kvopap/Sdilene%20dokumenty/Sekce%20pr&#225;vn&#237;/ODBORY/-V-%20V&#253;zkumn&#253;%20&#250;sek/Rozpracovan&#233;%20v&#253;zkum%20-%20Lucka/DEI/ObsahovkaVysledky/ObsahGraf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kvopap/Sdilene%20dokumenty/Sekce%20pr&#225;vn&#237;/ODBORY/-V-%20V&#253;zkumn&#253;%20&#250;sek/Rozpracovan&#233;%20v&#253;zkum%20-%20Lucka/DEI/ObsahovkaVysledky/ObsahGrafy.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Definice!$P$11</c:f>
              <c:strCache>
                <c:ptCount val="1"/>
                <c:pt idx="0">
                  <c:v>Pojem užívá a definuje</c:v>
                </c:pt>
              </c:strCache>
            </c:strRef>
          </c:tx>
          <c:spPr>
            <a:solidFill>
              <a:schemeClr val="accent1"/>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B-1ABA-4F47-B1FA-96120D41EC87}"/>
                </c:ext>
              </c:extLst>
            </c:dLbl>
            <c:dLbl>
              <c:idx val="1"/>
              <c:layout/>
              <c:tx>
                <c:rich>
                  <a:bodyPr/>
                  <a:lstStyle/>
                  <a:p>
                    <a:fld id="{49BBA3B1-4DD8-4930-9F8C-FED4D2104B86}" type="VALUE">
                      <a:rPr lang="en-US"/>
                      <a:pPr/>
                      <a:t>[HODNOTA]</a:t>
                    </a:fld>
                    <a:r>
                      <a:rPr lang="en-US"/>
                      <a:t> (43 %)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0-1ABA-4F47-B1FA-96120D41EC87}"/>
                </c:ext>
              </c:extLst>
            </c:dLbl>
            <c:dLbl>
              <c:idx val="2"/>
              <c:layout/>
              <c:tx>
                <c:rich>
                  <a:bodyPr/>
                  <a:lstStyle/>
                  <a:p>
                    <a:fld id="{C26D0528-69F2-45FE-AD6D-E00148C7A4C7}" type="VALUE">
                      <a:rPr lang="en-US"/>
                      <a:pPr/>
                      <a:t>[HODNOTA]</a:t>
                    </a:fld>
                    <a:r>
                      <a:rPr lang="en-US"/>
                      <a:t> (36 %)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1ABA-4F47-B1FA-96120D41EC8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cs-CZ"/>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(Definice!$Q$10,Definice!$S$10,Definice!$U$10)</c:f>
              <c:strCache>
                <c:ptCount val="3"/>
                <c:pt idx="0">
                  <c:v>Humanizace</c:v>
                </c:pt>
                <c:pt idx="1">
                  <c:v>Transformace</c:v>
                </c:pt>
                <c:pt idx="2">
                  <c:v>Deinstitucionalizace</c:v>
                </c:pt>
              </c:strCache>
            </c:strRef>
          </c:cat>
          <c:val>
            <c:numRef>
              <c:f>(Definice!$Q$11,Definice!$S$11,Definice!$U$11)</c:f>
              <c:numCache>
                <c:formatCode>General</c:formatCode>
                <c:ptCount val="3"/>
                <c:pt idx="0">
                  <c:v>0</c:v>
                </c:pt>
                <c:pt idx="1">
                  <c:v>6</c:v>
                </c:pt>
                <c:pt idx="2">
                  <c:v>5</c:v>
                </c:pt>
              </c:numCache>
            </c:numRef>
          </c:val>
          <c:extLst>
            <c:ext xmlns:c16="http://schemas.microsoft.com/office/drawing/2014/chart" uri="{C3380CC4-5D6E-409C-BE32-E72D297353CC}">
              <c16:uniqueId val="{00000002-1ABA-4F47-B1FA-96120D41EC87}"/>
            </c:ext>
          </c:extLst>
        </c:ser>
        <c:ser>
          <c:idx val="1"/>
          <c:order val="1"/>
          <c:tx>
            <c:strRef>
              <c:f>Definice!$P$12</c:f>
              <c:strCache>
                <c:ptCount val="1"/>
                <c:pt idx="0">
                  <c:v>Pojem užívá, ale nedefinuje </c:v>
                </c:pt>
              </c:strCache>
            </c:strRef>
          </c:tx>
          <c:spPr>
            <a:solidFill>
              <a:schemeClr val="accent2"/>
            </a:solidFill>
            <a:ln>
              <a:noFill/>
            </a:ln>
            <a:effectLst/>
          </c:spPr>
          <c:invertIfNegative val="0"/>
          <c:dLbls>
            <c:dLbl>
              <c:idx val="0"/>
              <c:layout/>
              <c:tx>
                <c:rich>
                  <a:bodyPr/>
                  <a:lstStyle/>
                  <a:p>
                    <a:fld id="{FC33E728-45BF-410A-AC2F-527BEF926679}" type="VALUE">
                      <a:rPr lang="en-US"/>
                      <a:pPr/>
                      <a:t>[HODNOTA]</a:t>
                    </a:fld>
                    <a:r>
                      <a:rPr lang="en-US"/>
                      <a:t> (71 %)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1ABA-4F47-B1FA-96120D41EC87}"/>
                </c:ext>
              </c:extLst>
            </c:dLbl>
            <c:dLbl>
              <c:idx val="1"/>
              <c:layout/>
              <c:tx>
                <c:rich>
                  <a:bodyPr/>
                  <a:lstStyle/>
                  <a:p>
                    <a:fld id="{8B7F5CA4-583C-45AF-95CE-7A50655D4338}" type="VALUE">
                      <a:rPr lang="en-US"/>
                      <a:pPr/>
                      <a:t>[HODNOTA]</a:t>
                    </a:fld>
                    <a:r>
                      <a:rPr lang="en-US"/>
                      <a:t> (57 %)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4-1ABA-4F47-B1FA-96120D41EC87}"/>
                </c:ext>
              </c:extLst>
            </c:dLbl>
            <c:dLbl>
              <c:idx val="2"/>
              <c:layout/>
              <c:tx>
                <c:rich>
                  <a:bodyPr/>
                  <a:lstStyle/>
                  <a:p>
                    <a:fld id="{DB9E8B1E-11D0-45E2-8C1D-870CBC3F7865}" type="VALUE">
                      <a:rPr lang="en-US"/>
                      <a:pPr/>
                      <a:t>[HODNOTA]</a:t>
                    </a:fld>
                    <a:r>
                      <a:rPr lang="en-US"/>
                      <a:t> (57 %)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5-1ABA-4F47-B1FA-96120D41EC8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cs-CZ"/>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(Definice!$Q$10,Definice!$S$10,Definice!$U$10)</c:f>
              <c:strCache>
                <c:ptCount val="3"/>
                <c:pt idx="0">
                  <c:v>Humanizace</c:v>
                </c:pt>
                <c:pt idx="1">
                  <c:v>Transformace</c:v>
                </c:pt>
                <c:pt idx="2">
                  <c:v>Deinstitucionalizace</c:v>
                </c:pt>
              </c:strCache>
            </c:strRef>
          </c:cat>
          <c:val>
            <c:numRef>
              <c:f>(Definice!$Q$12,Definice!$S$12,Definice!$U$12)</c:f>
              <c:numCache>
                <c:formatCode>General</c:formatCode>
                <c:ptCount val="3"/>
                <c:pt idx="0">
                  <c:v>10</c:v>
                </c:pt>
                <c:pt idx="1">
                  <c:v>8</c:v>
                </c:pt>
                <c:pt idx="2">
                  <c:v>8</c:v>
                </c:pt>
              </c:numCache>
            </c:numRef>
          </c:val>
          <c:extLst>
            <c:ext xmlns:c16="http://schemas.microsoft.com/office/drawing/2014/chart" uri="{C3380CC4-5D6E-409C-BE32-E72D297353CC}">
              <c16:uniqueId val="{00000006-1ABA-4F47-B1FA-96120D41EC87}"/>
            </c:ext>
          </c:extLst>
        </c:ser>
        <c:ser>
          <c:idx val="2"/>
          <c:order val="2"/>
          <c:tx>
            <c:strRef>
              <c:f>Definice!$P$13</c:f>
              <c:strCache>
                <c:ptCount val="1"/>
                <c:pt idx="0">
                  <c:v>Pojem neužívá a nedefinuje</c:v>
                </c:pt>
              </c:strCache>
            </c:strRef>
          </c:tx>
          <c:spPr>
            <a:solidFill>
              <a:schemeClr val="accent3"/>
            </a:solidFill>
            <a:ln>
              <a:noFill/>
            </a:ln>
            <a:effectLst/>
          </c:spPr>
          <c:invertIfNegative val="0"/>
          <c:dLbls>
            <c:dLbl>
              <c:idx val="0"/>
              <c:layout/>
              <c:tx>
                <c:rich>
                  <a:bodyPr/>
                  <a:lstStyle/>
                  <a:p>
                    <a:fld id="{F7F7A323-A665-46BE-9A27-DF9CC411EE8B}" type="VALUE">
                      <a:rPr lang="en-US"/>
                      <a:pPr/>
                      <a:t>[HODNOTA]</a:t>
                    </a:fld>
                    <a:r>
                      <a:rPr lang="en-US"/>
                      <a:t> (29 %)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7-1ABA-4F47-B1FA-96120D41EC87}"/>
                </c:ext>
              </c:extLst>
            </c:dLbl>
            <c:dLbl>
              <c:idx val="1"/>
              <c:delete val="1"/>
              <c:extLst>
                <c:ext xmlns:c15="http://schemas.microsoft.com/office/drawing/2012/chart" uri="{CE6537A1-D6FC-4f65-9D91-7224C49458BB}"/>
                <c:ext xmlns:c16="http://schemas.microsoft.com/office/drawing/2014/chart" uri="{C3380CC4-5D6E-409C-BE32-E72D297353CC}">
                  <c16:uniqueId val="{00000008-1ABA-4F47-B1FA-96120D41EC87}"/>
                </c:ext>
              </c:extLst>
            </c:dLbl>
            <c:dLbl>
              <c:idx val="2"/>
              <c:layout>
                <c:manualLayout>
                  <c:x val="-1.0185067526415994E-16"/>
                  <c:y val="-8.7962962962962965E-2"/>
                </c:manualLayout>
              </c:layout>
              <c:tx>
                <c:rich>
                  <a:bodyPr/>
                  <a:lstStyle/>
                  <a:p>
                    <a:fld id="{2C35F79D-CA95-4AB2-AA9C-3C1D8894EE61}" type="VALUE">
                      <a:rPr lang="en-US"/>
                      <a:pPr/>
                      <a:t>[HODNOTA]</a:t>
                    </a:fld>
                    <a:r>
                      <a:rPr lang="en-US"/>
                      <a:t> (7 %)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9-1ABA-4F47-B1FA-96120D41EC8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cs-CZ"/>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(Definice!$Q$10,Definice!$S$10,Definice!$U$10)</c:f>
              <c:strCache>
                <c:ptCount val="3"/>
                <c:pt idx="0">
                  <c:v>Humanizace</c:v>
                </c:pt>
                <c:pt idx="1">
                  <c:v>Transformace</c:v>
                </c:pt>
                <c:pt idx="2">
                  <c:v>Deinstitucionalizace</c:v>
                </c:pt>
              </c:strCache>
            </c:strRef>
          </c:cat>
          <c:val>
            <c:numRef>
              <c:f>(Definice!$Q$13,Definice!$S$13,Definice!$U$13)</c:f>
              <c:numCache>
                <c:formatCode>General</c:formatCode>
                <c:ptCount val="3"/>
                <c:pt idx="0">
                  <c:v>4</c:v>
                </c:pt>
                <c:pt idx="1">
                  <c:v>0</c:v>
                </c:pt>
                <c:pt idx="2">
                  <c:v>1</c:v>
                </c:pt>
              </c:numCache>
            </c:numRef>
          </c:val>
          <c:extLst>
            <c:ext xmlns:c16="http://schemas.microsoft.com/office/drawing/2014/chart" uri="{C3380CC4-5D6E-409C-BE32-E72D297353CC}">
              <c16:uniqueId val="{0000000A-1ABA-4F47-B1FA-96120D41EC87}"/>
            </c:ext>
          </c:extLst>
        </c:ser>
        <c:dLbls>
          <c:dLblPos val="ctr"/>
          <c:showLegendKey val="0"/>
          <c:showVal val="1"/>
          <c:showCatName val="0"/>
          <c:showSerName val="0"/>
          <c:showPercent val="0"/>
          <c:showBubbleSize val="0"/>
        </c:dLbls>
        <c:gapWidth val="150"/>
        <c:overlap val="100"/>
        <c:axId val="546473192"/>
        <c:axId val="546473848"/>
      </c:barChart>
      <c:catAx>
        <c:axId val="5464731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s-CZ"/>
          </a:p>
        </c:txPr>
        <c:crossAx val="546473848"/>
        <c:crosses val="autoZero"/>
        <c:auto val="1"/>
        <c:lblAlgn val="ctr"/>
        <c:lblOffset val="100"/>
        <c:noMultiLvlLbl val="0"/>
      </c:catAx>
      <c:valAx>
        <c:axId val="5464738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s-CZ"/>
          </a:p>
        </c:txPr>
        <c:crossAx val="5464731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s-CZ"/>
        </a:p>
      </c:txPr>
    </c:legend>
    <c:plotVisOnly val="1"/>
    <c:dispBlanksAs val="gap"/>
    <c:showDLblsOverMax val="0"/>
  </c:chart>
  <c:spPr>
    <a:noFill/>
    <a:ln>
      <a:noFill/>
    </a:ln>
    <a:effectLst/>
  </c:spPr>
  <c:txPr>
    <a:bodyPr/>
    <a:lstStyle/>
    <a:p>
      <a:pPr>
        <a:defRPr/>
      </a:pPr>
      <a:endParaRPr lang="cs-CZ"/>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Definice!$E$147</c:f>
              <c:strCache>
                <c:ptCount val="1"/>
                <c:pt idx="0">
                  <c:v>Definuje</c:v>
                </c:pt>
              </c:strCache>
            </c:strRef>
          </c:tx>
          <c:spPr>
            <a:solidFill>
              <a:schemeClr val="accent1"/>
            </a:solidFill>
            <a:ln>
              <a:noFill/>
            </a:ln>
            <a:effectLst/>
          </c:spPr>
          <c:invertIfNegative val="0"/>
          <c:dLbls>
            <c:dLbl>
              <c:idx val="0"/>
              <c:layout>
                <c:manualLayout>
                  <c:x val="3.3463153740029721E-3"/>
                  <c:y val="-0.19713700884627525"/>
                </c:manualLayout>
              </c:layout>
              <c:tx>
                <c:rich>
                  <a:bodyPr/>
                  <a:lstStyle/>
                  <a:p>
                    <a:fld id="{9419CAC7-4248-42BD-BEFD-B7D001D8358E}" type="VALUE">
                      <a:rPr lang="en-US"/>
                      <a:pPr/>
                      <a:t>[HODNOTA]</a:t>
                    </a:fld>
                    <a:r>
                      <a:rPr lang="en-US"/>
                      <a:t> (7 %)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0-A05B-4E9B-A74E-144D5530628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cs-CZ"/>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Definice!$F$147</c:f>
              <c:numCache>
                <c:formatCode>General</c:formatCode>
                <c:ptCount val="1"/>
                <c:pt idx="0">
                  <c:v>1</c:v>
                </c:pt>
              </c:numCache>
            </c:numRef>
          </c:val>
          <c:extLst>
            <c:ext xmlns:c16="http://schemas.microsoft.com/office/drawing/2014/chart" uri="{C3380CC4-5D6E-409C-BE32-E72D297353CC}">
              <c16:uniqueId val="{00000001-A05B-4E9B-A74E-144D55306283}"/>
            </c:ext>
          </c:extLst>
        </c:ser>
        <c:ser>
          <c:idx val="1"/>
          <c:order val="1"/>
          <c:tx>
            <c:strRef>
              <c:f>Definice!$E$148</c:f>
              <c:strCache>
                <c:ptCount val="1"/>
                <c:pt idx="0">
                  <c:v>Nedefinuje</c:v>
                </c:pt>
              </c:strCache>
            </c:strRef>
          </c:tx>
          <c:spPr>
            <a:solidFill>
              <a:schemeClr val="accent2"/>
            </a:solidFill>
            <a:ln>
              <a:noFill/>
            </a:ln>
            <a:effectLst/>
          </c:spPr>
          <c:invertIfNegative val="0"/>
          <c:dLbls>
            <c:dLbl>
              <c:idx val="0"/>
              <c:layout/>
              <c:tx>
                <c:rich>
                  <a:bodyPr/>
                  <a:lstStyle/>
                  <a:p>
                    <a:fld id="{C04A0E7E-853C-4ED8-83E3-278917058403}" type="VALUE">
                      <a:rPr lang="en-US"/>
                      <a:pPr/>
                      <a:t>[HODNOTA]</a:t>
                    </a:fld>
                    <a:r>
                      <a:rPr lang="en-US"/>
                      <a:t> (93 %)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A05B-4E9B-A74E-144D5530628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cs-CZ"/>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Definice!$F$148</c:f>
              <c:numCache>
                <c:formatCode>General</c:formatCode>
                <c:ptCount val="1"/>
                <c:pt idx="0">
                  <c:v>13</c:v>
                </c:pt>
              </c:numCache>
            </c:numRef>
          </c:val>
          <c:extLst>
            <c:ext xmlns:c16="http://schemas.microsoft.com/office/drawing/2014/chart" uri="{C3380CC4-5D6E-409C-BE32-E72D297353CC}">
              <c16:uniqueId val="{00000003-A05B-4E9B-A74E-144D55306283}"/>
            </c:ext>
          </c:extLst>
        </c:ser>
        <c:dLbls>
          <c:dLblPos val="ctr"/>
          <c:showLegendKey val="0"/>
          <c:showVal val="1"/>
          <c:showCatName val="0"/>
          <c:showSerName val="0"/>
          <c:showPercent val="0"/>
          <c:showBubbleSize val="0"/>
        </c:dLbls>
        <c:gapWidth val="150"/>
        <c:overlap val="100"/>
        <c:axId val="704955112"/>
        <c:axId val="704955440"/>
      </c:barChart>
      <c:catAx>
        <c:axId val="704955112"/>
        <c:scaling>
          <c:orientation val="minMax"/>
        </c:scaling>
        <c:delete val="1"/>
        <c:axPos val="l"/>
        <c:numFmt formatCode="General" sourceLinked="1"/>
        <c:majorTickMark val="none"/>
        <c:minorTickMark val="none"/>
        <c:tickLblPos val="nextTo"/>
        <c:crossAx val="704955440"/>
        <c:crosses val="autoZero"/>
        <c:auto val="1"/>
        <c:lblAlgn val="ctr"/>
        <c:lblOffset val="100"/>
        <c:noMultiLvlLbl val="0"/>
      </c:catAx>
      <c:valAx>
        <c:axId val="70495544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s-CZ"/>
          </a:p>
        </c:txPr>
        <c:crossAx val="7049551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s-CZ"/>
        </a:p>
      </c:txPr>
    </c:legend>
    <c:plotVisOnly val="1"/>
    <c:dispBlanksAs val="gap"/>
    <c:showDLblsOverMax val="0"/>
  </c:chart>
  <c:spPr>
    <a:noFill/>
    <a:ln>
      <a:noFill/>
    </a:ln>
    <a:effectLst/>
  </c:spPr>
  <c:txPr>
    <a:bodyPr/>
    <a:lstStyle/>
    <a:p>
      <a:pPr>
        <a:defRPr/>
      </a:pPr>
      <a:endParaRPr lang="cs-CZ"/>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55F0-4465-9AE0-3ED1928E7F86}"/>
              </c:ext>
            </c:extLst>
          </c:dPt>
          <c:dPt>
            <c:idx val="1"/>
            <c:invertIfNegative val="0"/>
            <c:bubble3D val="0"/>
            <c:spPr>
              <a:solidFill>
                <a:schemeClr val="accent4"/>
              </a:solidFill>
              <a:ln>
                <a:noFill/>
              </a:ln>
              <a:effectLst/>
            </c:spPr>
            <c:extLst>
              <c:ext xmlns:c16="http://schemas.microsoft.com/office/drawing/2014/chart" uri="{C3380CC4-5D6E-409C-BE32-E72D297353CC}">
                <c16:uniqueId val="{00000003-55F0-4465-9AE0-3ED1928E7F86}"/>
              </c:ext>
            </c:extLst>
          </c:dPt>
          <c:dPt>
            <c:idx val="2"/>
            <c:invertIfNegative val="0"/>
            <c:bubble3D val="0"/>
            <c:spPr>
              <a:solidFill>
                <a:schemeClr val="accent5"/>
              </a:solidFill>
              <a:ln>
                <a:noFill/>
              </a:ln>
              <a:effectLst/>
            </c:spPr>
            <c:extLst>
              <c:ext xmlns:c16="http://schemas.microsoft.com/office/drawing/2014/chart" uri="{C3380CC4-5D6E-409C-BE32-E72D297353CC}">
                <c16:uniqueId val="{00000005-55F0-4465-9AE0-3ED1928E7F86}"/>
              </c:ext>
            </c:extLst>
          </c:dPt>
          <c:dPt>
            <c:idx val="3"/>
            <c:invertIfNegative val="0"/>
            <c:bubble3D val="0"/>
            <c:spPr>
              <a:solidFill>
                <a:schemeClr val="accent3"/>
              </a:solidFill>
              <a:ln>
                <a:noFill/>
              </a:ln>
              <a:effectLst/>
            </c:spPr>
            <c:extLst>
              <c:ext xmlns:c16="http://schemas.microsoft.com/office/drawing/2014/chart" uri="{C3380CC4-5D6E-409C-BE32-E72D297353CC}">
                <c16:uniqueId val="{00000007-55F0-4465-9AE0-3ED1928E7F86}"/>
              </c:ext>
            </c:extLst>
          </c:dPt>
          <c:dLbls>
            <c:dLbl>
              <c:idx val="0"/>
              <c:layout/>
              <c:tx>
                <c:rich>
                  <a:bodyPr/>
                  <a:lstStyle/>
                  <a:p>
                    <a:fld id="{C0B292A5-516F-4001-8125-E46665EFFB74}" type="VALUE">
                      <a:rPr lang="en-US"/>
                      <a:pPr/>
                      <a:t>[HODNOTA]</a:t>
                    </a:fld>
                    <a:r>
                      <a:rPr lang="en-US"/>
                      <a:t> (7 %)</a:t>
                    </a:r>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55F0-4465-9AE0-3ED1928E7F86}"/>
                </c:ext>
              </c:extLst>
            </c:dLbl>
            <c:dLbl>
              <c:idx val="1"/>
              <c:layout/>
              <c:tx>
                <c:rich>
                  <a:bodyPr/>
                  <a:lstStyle/>
                  <a:p>
                    <a:fld id="{C10A02A5-5F01-4C84-9AAA-7B01EEAB81FC}" type="VALUE">
                      <a:rPr lang="en-US"/>
                      <a:pPr/>
                      <a:t>[HODNOTA]</a:t>
                    </a:fld>
                    <a:r>
                      <a:rPr lang="en-US"/>
                      <a:t> (21 %)</a:t>
                    </a:r>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55F0-4465-9AE0-3ED1928E7F86}"/>
                </c:ext>
              </c:extLst>
            </c:dLbl>
            <c:dLbl>
              <c:idx val="2"/>
              <c:layout/>
              <c:tx>
                <c:rich>
                  <a:bodyPr/>
                  <a:lstStyle/>
                  <a:p>
                    <a:fld id="{D0098A14-E2F9-49BC-A144-40BBE09297E8}" type="VALUE">
                      <a:rPr lang="en-US"/>
                      <a:pPr/>
                      <a:t>[HODNOTA]</a:t>
                    </a:fld>
                    <a:r>
                      <a:rPr lang="en-US"/>
                      <a:t> (44 %)</a:t>
                    </a:r>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5-55F0-4465-9AE0-3ED1928E7F86}"/>
                </c:ext>
              </c:extLst>
            </c:dLbl>
            <c:dLbl>
              <c:idx val="3"/>
              <c:layout/>
              <c:tx>
                <c:rich>
                  <a:bodyPr/>
                  <a:lstStyle/>
                  <a:p>
                    <a:fld id="{85F99AEA-9860-4368-B751-1A13FB0EE80D}" type="VALUE">
                      <a:rPr lang="en-US"/>
                      <a:pPr/>
                      <a:t>[HODNOTA]</a:t>
                    </a:fld>
                    <a:r>
                      <a:rPr lang="en-US"/>
                      <a:t> (14</a:t>
                    </a:r>
                    <a:r>
                      <a:rPr lang="en-US" baseline="0"/>
                      <a:t> %)</a:t>
                    </a:r>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7-55F0-4465-9AE0-3ED1928E7F86}"/>
                </c:ext>
              </c:extLst>
            </c:dLbl>
            <c:dLbl>
              <c:idx val="4"/>
              <c:layout/>
              <c:tx>
                <c:rich>
                  <a:bodyPr/>
                  <a:lstStyle/>
                  <a:p>
                    <a:fld id="{AB34B9D8-3342-49CF-81C7-C5C9B89BF441}" type="VALUE">
                      <a:rPr lang="en-US"/>
                      <a:pPr/>
                      <a:t>[HODNOTA]</a:t>
                    </a:fld>
                    <a:r>
                      <a:rPr lang="en-US"/>
                      <a:t> (14 %)</a:t>
                    </a:r>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8-55F0-4465-9AE0-3ED1928E7F8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cs-CZ"/>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Transformace!$I$40:$I$44</c:f>
              <c:strCache>
                <c:ptCount val="5"/>
                <c:pt idx="0">
                  <c:v>Nelze určit, zda snižují kapacity ústavních služeb</c:v>
                </c:pt>
                <c:pt idx="1">
                  <c:v>Nesnižují kapacity ústavních služeb</c:v>
                </c:pt>
                <c:pt idx="2">
                  <c:v>Snižují kapacity ústavních služeb, ale nelze určit, zda na úroveň služby komunitního charakteru</c:v>
                </c:pt>
                <c:pt idx="3">
                  <c:v>Snižují kapacity ústavních služeb, ale nikoliv na úroveň služby komunitního charakteru</c:v>
                </c:pt>
                <c:pt idx="4">
                  <c:v>Snižují kapacity ústavních služeb na úroveň služby komunitního charakteru</c:v>
                </c:pt>
              </c:strCache>
            </c:strRef>
          </c:cat>
          <c:val>
            <c:numRef>
              <c:f>Transformace!$J$40:$J$44</c:f>
              <c:numCache>
                <c:formatCode>General</c:formatCode>
                <c:ptCount val="5"/>
                <c:pt idx="0">
                  <c:v>1</c:v>
                </c:pt>
                <c:pt idx="1">
                  <c:v>3</c:v>
                </c:pt>
                <c:pt idx="2">
                  <c:v>6</c:v>
                </c:pt>
                <c:pt idx="3">
                  <c:v>2</c:v>
                </c:pt>
                <c:pt idx="4">
                  <c:v>2</c:v>
                </c:pt>
              </c:numCache>
            </c:numRef>
          </c:val>
          <c:extLst>
            <c:ext xmlns:c16="http://schemas.microsoft.com/office/drawing/2014/chart" uri="{C3380CC4-5D6E-409C-BE32-E72D297353CC}">
              <c16:uniqueId val="{00000009-55F0-4465-9AE0-3ED1928E7F86}"/>
            </c:ext>
          </c:extLst>
        </c:ser>
        <c:dLbls>
          <c:dLblPos val="outEnd"/>
          <c:showLegendKey val="0"/>
          <c:showVal val="1"/>
          <c:showCatName val="0"/>
          <c:showSerName val="0"/>
          <c:showPercent val="0"/>
          <c:showBubbleSize val="0"/>
        </c:dLbls>
        <c:gapWidth val="182"/>
        <c:axId val="462828496"/>
        <c:axId val="462828824"/>
      </c:barChart>
      <c:catAx>
        <c:axId val="4628284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s-CZ"/>
          </a:p>
        </c:txPr>
        <c:crossAx val="462828824"/>
        <c:crosses val="autoZero"/>
        <c:auto val="1"/>
        <c:lblAlgn val="ctr"/>
        <c:lblOffset val="100"/>
        <c:noMultiLvlLbl val="0"/>
      </c:catAx>
      <c:valAx>
        <c:axId val="4628288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s-CZ"/>
          </a:p>
        </c:txPr>
        <c:crossAx val="462828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cs-CZ"/>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Transformace!$Q$65</c:f>
              <c:strCache>
                <c:ptCount val="1"/>
                <c:pt idx="0">
                  <c:v>Neobsahuje</c:v>
                </c:pt>
              </c:strCache>
            </c:strRef>
          </c:tx>
          <c:spPr>
            <a:solidFill>
              <a:schemeClr val="accent4"/>
            </a:solidFill>
            <a:ln>
              <a:noFill/>
            </a:ln>
            <a:effectLst/>
          </c:spPr>
          <c:invertIfNegative val="0"/>
          <c:dLbls>
            <c:dLbl>
              <c:idx val="0"/>
              <c:layout/>
              <c:tx>
                <c:rich>
                  <a:bodyPr/>
                  <a:lstStyle/>
                  <a:p>
                    <a:fld id="{B7C3E9EC-72EF-411C-A59C-DBCD19F20159}" type="VALUE">
                      <a:rPr lang="en-US"/>
                      <a:pPr/>
                      <a:t>[HODNOTA]</a:t>
                    </a:fld>
                    <a:r>
                      <a:rPr lang="en-US"/>
                      <a:t> (86 %)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0-BEF7-4527-8B99-71A2361FCED5}"/>
                </c:ext>
              </c:extLst>
            </c:dLbl>
            <c:dLbl>
              <c:idx val="1"/>
              <c:layout/>
              <c:tx>
                <c:rich>
                  <a:bodyPr/>
                  <a:lstStyle/>
                  <a:p>
                    <a:fld id="{94545CAC-D301-449B-9006-FC1633183714}" type="VALUE">
                      <a:rPr lang="en-US"/>
                      <a:pPr/>
                      <a:t>[HODNOTA]</a:t>
                    </a:fld>
                    <a:r>
                      <a:rPr lang="en-US"/>
                      <a:t> (57 %)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BEF7-4527-8B99-71A2361FCED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cs-CZ"/>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(Transformace!$R$64,Transformace!$T$64)</c:f>
              <c:strCache>
                <c:ptCount val="2"/>
                <c:pt idx="0">
                  <c:v>Zamezení přenosu ústavních prvků</c:v>
                </c:pt>
                <c:pt idx="1">
                  <c:v>Rušení ústavních služeb</c:v>
                </c:pt>
              </c:strCache>
            </c:strRef>
          </c:cat>
          <c:val>
            <c:numRef>
              <c:f>(Transformace!$R$65,Transformace!$T$65)</c:f>
              <c:numCache>
                <c:formatCode>General</c:formatCode>
                <c:ptCount val="2"/>
                <c:pt idx="0">
                  <c:v>12</c:v>
                </c:pt>
                <c:pt idx="1">
                  <c:v>8</c:v>
                </c:pt>
              </c:numCache>
            </c:numRef>
          </c:val>
          <c:extLst>
            <c:ext xmlns:c16="http://schemas.microsoft.com/office/drawing/2014/chart" uri="{C3380CC4-5D6E-409C-BE32-E72D297353CC}">
              <c16:uniqueId val="{00000002-BEF7-4527-8B99-71A2361FCED5}"/>
            </c:ext>
          </c:extLst>
        </c:ser>
        <c:ser>
          <c:idx val="1"/>
          <c:order val="1"/>
          <c:tx>
            <c:strRef>
              <c:f>Transformace!$Q$66</c:f>
              <c:strCache>
                <c:ptCount val="1"/>
                <c:pt idx="0">
                  <c:v>Obsahuje</c:v>
                </c:pt>
              </c:strCache>
            </c:strRef>
          </c:tx>
          <c:spPr>
            <a:solidFill>
              <a:schemeClr val="accent1"/>
            </a:solidFill>
            <a:ln>
              <a:noFill/>
            </a:ln>
            <a:effectLst/>
          </c:spPr>
          <c:invertIfNegative val="0"/>
          <c:dLbls>
            <c:dLbl>
              <c:idx val="0"/>
              <c:layout>
                <c:manualLayout>
                  <c:x val="-1.1698297925903134E-2"/>
                  <c:y val="-0.14351851851851852"/>
                </c:manualLayout>
              </c:layout>
              <c:tx>
                <c:rich>
                  <a:bodyPr/>
                  <a:lstStyle/>
                  <a:p>
                    <a:fld id="{3A9A7442-E99D-4339-9A31-CB10F5EF9A51}" type="VALUE">
                      <a:rPr lang="en-US"/>
                      <a:pPr/>
                      <a:t>[HODNOTA]</a:t>
                    </a:fld>
                    <a:r>
                      <a:rPr lang="en-US"/>
                      <a:t> (7 %)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BEF7-4527-8B99-71A2361FCED5}"/>
                </c:ext>
              </c:extLst>
            </c:dLbl>
            <c:dLbl>
              <c:idx val="1"/>
              <c:layout/>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AF67AB68-01E9-4278-AB4C-8BE874E21C69}" type="VALUE">
                      <a:rPr lang="en-US">
                        <a:solidFill>
                          <a:schemeClr val="bg1"/>
                        </a:solidFill>
                      </a:rPr>
                      <a:pPr>
                        <a:defRPr>
                          <a:solidFill>
                            <a:schemeClr val="bg1"/>
                          </a:solidFill>
                        </a:defRPr>
                      </a:pPr>
                      <a:t>[HODNOTA]</a:t>
                    </a:fld>
                    <a:r>
                      <a:rPr lang="en-US">
                        <a:solidFill>
                          <a:schemeClr val="bg1"/>
                        </a:solidFill>
                      </a:rPr>
                      <a:t> (29 %)</a:t>
                    </a:r>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cs-CZ"/>
                </a:p>
              </c:txPr>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4-BEF7-4527-8B99-71A2361FCED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cs-CZ"/>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(Transformace!$R$64,Transformace!$T$64)</c:f>
              <c:strCache>
                <c:ptCount val="2"/>
                <c:pt idx="0">
                  <c:v>Zamezení přenosu ústavních prvků</c:v>
                </c:pt>
                <c:pt idx="1">
                  <c:v>Rušení ústavních služeb</c:v>
                </c:pt>
              </c:strCache>
            </c:strRef>
          </c:cat>
          <c:val>
            <c:numRef>
              <c:f>(Transformace!$R$66,Transformace!$T$66)</c:f>
              <c:numCache>
                <c:formatCode>General</c:formatCode>
                <c:ptCount val="2"/>
                <c:pt idx="0">
                  <c:v>1</c:v>
                </c:pt>
                <c:pt idx="1">
                  <c:v>4</c:v>
                </c:pt>
              </c:numCache>
            </c:numRef>
          </c:val>
          <c:extLst>
            <c:ext xmlns:c16="http://schemas.microsoft.com/office/drawing/2014/chart" uri="{C3380CC4-5D6E-409C-BE32-E72D297353CC}">
              <c16:uniqueId val="{00000005-BEF7-4527-8B99-71A2361FCED5}"/>
            </c:ext>
          </c:extLst>
        </c:ser>
        <c:ser>
          <c:idx val="2"/>
          <c:order val="2"/>
          <c:tx>
            <c:strRef>
              <c:f>Transformace!$Q$67</c:f>
              <c:strCache>
                <c:ptCount val="1"/>
                <c:pt idx="0">
                  <c:v>Nelze určit </c:v>
                </c:pt>
              </c:strCache>
            </c:strRef>
          </c:tx>
          <c:spPr>
            <a:solidFill>
              <a:schemeClr val="accent2"/>
            </a:solidFill>
            <a:ln>
              <a:noFill/>
            </a:ln>
            <a:effectLst/>
          </c:spPr>
          <c:invertIfNegative val="0"/>
          <c:dLbls>
            <c:dLbl>
              <c:idx val="0"/>
              <c:layout>
                <c:manualLayout>
                  <c:x val="2.2222160063029246E-2"/>
                  <c:y val="-0.1388888888888889"/>
                </c:manualLayout>
              </c:layout>
              <c:tx>
                <c:rich>
                  <a:bodyPr/>
                  <a:lstStyle/>
                  <a:p>
                    <a:fld id="{F148D206-4A69-4CB6-8BB2-06B713243AB7}" type="VALUE">
                      <a:rPr lang="en-US"/>
                      <a:pPr/>
                      <a:t>[HODNOTA]</a:t>
                    </a:fld>
                    <a:r>
                      <a:rPr lang="en-US"/>
                      <a:t> (7 %)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6-BEF7-4527-8B99-71A2361FCED5}"/>
                </c:ext>
              </c:extLst>
            </c:dLbl>
            <c:dLbl>
              <c:idx val="1"/>
              <c:layout/>
              <c:tx>
                <c:rich>
                  <a:bodyPr/>
                  <a:lstStyle/>
                  <a:p>
                    <a:fld id="{2F538E99-6C7F-4532-9AEB-FEE29024D452}" type="VALUE">
                      <a:rPr lang="en-US">
                        <a:solidFill>
                          <a:schemeClr val="tx1"/>
                        </a:solidFill>
                      </a:rPr>
                      <a:pPr/>
                      <a:t>[HODNOTA]</a:t>
                    </a:fld>
                    <a:r>
                      <a:rPr lang="en-US">
                        <a:solidFill>
                          <a:schemeClr val="tx1"/>
                        </a:solidFill>
                      </a:rPr>
                      <a:t> (14 %)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7-BEF7-4527-8B99-71A2361FCED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cs-CZ"/>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(Transformace!$R$64,Transformace!$T$64)</c:f>
              <c:strCache>
                <c:ptCount val="2"/>
                <c:pt idx="0">
                  <c:v>Zamezení přenosu ústavních prvků</c:v>
                </c:pt>
                <c:pt idx="1">
                  <c:v>Rušení ústavních služeb</c:v>
                </c:pt>
              </c:strCache>
            </c:strRef>
          </c:cat>
          <c:val>
            <c:numRef>
              <c:f>(Transformace!$R$67,Transformace!$T$67)</c:f>
              <c:numCache>
                <c:formatCode>General</c:formatCode>
                <c:ptCount val="2"/>
                <c:pt idx="0">
                  <c:v>1</c:v>
                </c:pt>
                <c:pt idx="1">
                  <c:v>2</c:v>
                </c:pt>
              </c:numCache>
            </c:numRef>
          </c:val>
          <c:extLst>
            <c:ext xmlns:c16="http://schemas.microsoft.com/office/drawing/2014/chart" uri="{C3380CC4-5D6E-409C-BE32-E72D297353CC}">
              <c16:uniqueId val="{00000008-BEF7-4527-8B99-71A2361FCED5}"/>
            </c:ext>
          </c:extLst>
        </c:ser>
        <c:dLbls>
          <c:dLblPos val="ctr"/>
          <c:showLegendKey val="0"/>
          <c:showVal val="1"/>
          <c:showCatName val="0"/>
          <c:showSerName val="0"/>
          <c:showPercent val="0"/>
          <c:showBubbleSize val="0"/>
        </c:dLbls>
        <c:gapWidth val="150"/>
        <c:overlap val="100"/>
        <c:axId val="403797640"/>
        <c:axId val="403800264"/>
      </c:barChart>
      <c:catAx>
        <c:axId val="4037976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s-CZ"/>
          </a:p>
        </c:txPr>
        <c:crossAx val="403800264"/>
        <c:crosses val="autoZero"/>
        <c:auto val="1"/>
        <c:lblAlgn val="ctr"/>
        <c:lblOffset val="100"/>
        <c:noMultiLvlLbl val="0"/>
      </c:catAx>
      <c:valAx>
        <c:axId val="40380026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s-CZ"/>
          </a:p>
        </c:txPr>
        <c:crossAx val="4037976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s-CZ"/>
        </a:p>
      </c:txPr>
    </c:legend>
    <c:plotVisOnly val="1"/>
    <c:dispBlanksAs val="gap"/>
    <c:showDLblsOverMax val="0"/>
  </c:chart>
  <c:spPr>
    <a:noFill/>
    <a:ln>
      <a:noFill/>
    </a:ln>
    <a:effectLst/>
  </c:spPr>
  <c:txPr>
    <a:bodyPr/>
    <a:lstStyle/>
    <a:p>
      <a:pPr>
        <a:defRPr/>
      </a:pPr>
      <a:endParaRPr lang="cs-CZ"/>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Náležitosti!$N$148</c:f>
              <c:strCache>
                <c:ptCount val="1"/>
                <c:pt idx="0">
                  <c:v>Všechny cíle</c:v>
                </c:pt>
              </c:strCache>
            </c:strRef>
          </c:tx>
          <c:spPr>
            <a:solidFill>
              <a:schemeClr val="accent1"/>
            </a:solidFill>
            <a:ln>
              <a:noFill/>
            </a:ln>
            <a:effectLst/>
          </c:spPr>
          <c:invertIfNegative val="0"/>
          <c:dLbls>
            <c:dLbl>
              <c:idx val="0"/>
              <c:layout/>
              <c:tx>
                <c:rich>
                  <a:bodyPr/>
                  <a:lstStyle/>
                  <a:p>
                    <a:fld id="{F339A18E-EAEB-4A52-B290-5EB5FA531C9D}" type="VALUE">
                      <a:rPr lang="en-US"/>
                      <a:pPr/>
                      <a:t>[HODNOTA]</a:t>
                    </a:fld>
                    <a:r>
                      <a:rPr lang="en-US"/>
                      <a:t> (29 %)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0-D165-42F8-9107-1FC8FAC8644E}"/>
                </c:ext>
              </c:extLst>
            </c:dLbl>
            <c:dLbl>
              <c:idx val="1"/>
              <c:layout/>
              <c:tx>
                <c:rich>
                  <a:bodyPr/>
                  <a:lstStyle/>
                  <a:p>
                    <a:fld id="{D2195C52-A911-44B9-9497-5B0A23F1B96E}" type="VALUE">
                      <a:rPr lang="en-US"/>
                      <a:pPr/>
                      <a:t>[HODNOTA]</a:t>
                    </a:fld>
                    <a:r>
                      <a:rPr lang="en-US"/>
                      <a:t> (29 %)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D165-42F8-9107-1FC8FAC8644E}"/>
                </c:ext>
              </c:extLst>
            </c:dLbl>
            <c:dLbl>
              <c:idx val="2"/>
              <c:layout/>
              <c:tx>
                <c:rich>
                  <a:bodyPr/>
                  <a:lstStyle/>
                  <a:p>
                    <a:fld id="{3483329F-93D7-4A9D-A0BE-B52F8544A500}" type="VALUE">
                      <a:rPr lang="en-US"/>
                      <a:pPr/>
                      <a:t>[HODNOTA]</a:t>
                    </a:fld>
                    <a:r>
                      <a:rPr lang="en-US"/>
                      <a:t> (43 %)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D165-42F8-9107-1FC8FAC8644E}"/>
                </c:ext>
              </c:extLst>
            </c:dLbl>
            <c:dLbl>
              <c:idx val="3"/>
              <c:layout/>
              <c:tx>
                <c:rich>
                  <a:bodyPr/>
                  <a:lstStyle/>
                  <a:p>
                    <a:fld id="{7527DC66-AC17-4E0C-83A7-D949CECFE72E}" type="VALUE">
                      <a:rPr lang="en-US"/>
                      <a:pPr/>
                      <a:t>[HODNOTA]</a:t>
                    </a:fld>
                    <a:r>
                      <a:rPr lang="en-US"/>
                      <a:t> (93 %)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D165-42F8-9107-1FC8FAC8644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cs-CZ"/>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(Náležitosti!$O$147,Náležitosti!$Q$147,Náležitosti!$S$147,Náležitosti!$U$147)</c:f>
              <c:strCache>
                <c:ptCount val="4"/>
                <c:pt idx="0">
                  <c:v>Odpovědný subjekt</c:v>
                </c:pt>
                <c:pt idx="1">
                  <c:v>Časový údaj</c:v>
                </c:pt>
                <c:pt idx="2">
                  <c:v>Kritérium splnění</c:v>
                </c:pt>
                <c:pt idx="3">
                  <c:v>Určené aktivity </c:v>
                </c:pt>
              </c:strCache>
            </c:strRef>
          </c:cat>
          <c:val>
            <c:numRef>
              <c:f>(Náležitosti!$O$148,Náležitosti!$Q$148,Náležitosti!$S$148,Náležitosti!$U$148)</c:f>
              <c:numCache>
                <c:formatCode>General</c:formatCode>
                <c:ptCount val="4"/>
                <c:pt idx="0">
                  <c:v>4</c:v>
                </c:pt>
                <c:pt idx="1">
                  <c:v>4</c:v>
                </c:pt>
                <c:pt idx="2">
                  <c:v>6</c:v>
                </c:pt>
                <c:pt idx="3">
                  <c:v>13</c:v>
                </c:pt>
              </c:numCache>
            </c:numRef>
          </c:val>
          <c:extLst>
            <c:ext xmlns:c16="http://schemas.microsoft.com/office/drawing/2014/chart" uri="{C3380CC4-5D6E-409C-BE32-E72D297353CC}">
              <c16:uniqueId val="{00000004-D165-42F8-9107-1FC8FAC8644E}"/>
            </c:ext>
          </c:extLst>
        </c:ser>
        <c:ser>
          <c:idx val="1"/>
          <c:order val="1"/>
          <c:tx>
            <c:strRef>
              <c:f>Náležitosti!$N$149</c:f>
              <c:strCache>
                <c:ptCount val="1"/>
                <c:pt idx="0">
                  <c:v>Alespoň jeden z cílů</c:v>
                </c:pt>
              </c:strCache>
            </c:strRef>
          </c:tx>
          <c:spPr>
            <a:solidFill>
              <a:schemeClr val="accent3"/>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5-D165-42F8-9107-1FC8FAC8644E}"/>
                </c:ext>
              </c:extLst>
            </c:dLbl>
            <c:dLbl>
              <c:idx val="1"/>
              <c:layout/>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797C06DD-1280-459C-A91C-D913C87E34E9}" type="VALUE">
                      <a:rPr lang="en-US">
                        <a:solidFill>
                          <a:schemeClr val="bg1"/>
                        </a:solidFill>
                      </a:rPr>
                      <a:pPr>
                        <a:defRPr>
                          <a:solidFill>
                            <a:schemeClr val="bg1"/>
                          </a:solidFill>
                        </a:defRPr>
                      </a:pPr>
                      <a:t>[HODNOTA]</a:t>
                    </a:fld>
                    <a:r>
                      <a:rPr lang="en-US">
                        <a:solidFill>
                          <a:schemeClr val="bg1"/>
                        </a:solidFill>
                      </a:rPr>
                      <a:t> (14 %)</a:t>
                    </a:r>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cs-CZ"/>
                </a:p>
              </c:txPr>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6-D165-42F8-9107-1FC8FAC8644E}"/>
                </c:ext>
              </c:extLst>
            </c:dLbl>
            <c:dLbl>
              <c:idx val="2"/>
              <c:layout>
                <c:manualLayout>
                  <c:x val="0"/>
                  <c:y val="-5.7248238707003733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00C52934-7BE5-4E75-A498-0940E356577C}" type="VALUE">
                      <a:rPr lang="en-US"/>
                      <a:pPr>
                        <a:defRPr/>
                      </a:pPr>
                      <a:t>[HODNOTA]</a:t>
                    </a:fld>
                    <a:r>
                      <a:rPr lang="en-US"/>
                      <a:t> (7 %)</a:t>
                    </a:r>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cs-CZ"/>
                </a:p>
              </c:txPr>
              <c:dLblPos val="ctr"/>
              <c:showLegendKey val="0"/>
              <c:showVal val="1"/>
              <c:showCatName val="0"/>
              <c:showSerName val="0"/>
              <c:showPercent val="0"/>
              <c:showBubbleSize val="0"/>
              <c:extLst>
                <c:ext xmlns:c15="http://schemas.microsoft.com/office/drawing/2012/chart" uri="{CE6537A1-D6FC-4f65-9D91-7224C49458BB}">
                  <c15:layout>
                    <c:manualLayout>
                      <c:w val="7.3814274773535013E-2"/>
                      <c:h val="5.5346405798998105E-2"/>
                    </c:manualLayout>
                  </c15:layout>
                  <c15:dlblFieldTable/>
                  <c15:showDataLabelsRange val="0"/>
                </c:ext>
                <c:ext xmlns:c16="http://schemas.microsoft.com/office/drawing/2014/chart" uri="{C3380CC4-5D6E-409C-BE32-E72D297353CC}">
                  <c16:uniqueId val="{00000007-D165-42F8-9107-1FC8FAC8644E}"/>
                </c:ext>
              </c:extLst>
            </c:dLbl>
            <c:dLbl>
              <c:idx val="3"/>
              <c:delete val="1"/>
              <c:extLst>
                <c:ext xmlns:c15="http://schemas.microsoft.com/office/drawing/2012/chart" uri="{CE6537A1-D6FC-4f65-9D91-7224C49458BB}"/>
                <c:ext xmlns:c16="http://schemas.microsoft.com/office/drawing/2014/chart" uri="{C3380CC4-5D6E-409C-BE32-E72D297353CC}">
                  <c16:uniqueId val="{00000008-D165-42F8-9107-1FC8FAC8644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cs-CZ"/>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(Náležitosti!$O$147,Náležitosti!$Q$147,Náležitosti!$S$147,Náležitosti!$U$147)</c:f>
              <c:strCache>
                <c:ptCount val="4"/>
                <c:pt idx="0">
                  <c:v>Odpovědný subjekt</c:v>
                </c:pt>
                <c:pt idx="1">
                  <c:v>Časový údaj</c:v>
                </c:pt>
                <c:pt idx="2">
                  <c:v>Kritérium splnění</c:v>
                </c:pt>
                <c:pt idx="3">
                  <c:v>Určené aktivity </c:v>
                </c:pt>
              </c:strCache>
            </c:strRef>
          </c:cat>
          <c:val>
            <c:numRef>
              <c:f>(Náležitosti!$O$149,Náležitosti!$Q$149,Náležitosti!$S$149,Náležitosti!$U$149)</c:f>
              <c:numCache>
                <c:formatCode>General</c:formatCode>
                <c:ptCount val="4"/>
                <c:pt idx="0">
                  <c:v>0</c:v>
                </c:pt>
                <c:pt idx="1">
                  <c:v>2</c:v>
                </c:pt>
                <c:pt idx="2">
                  <c:v>1</c:v>
                </c:pt>
                <c:pt idx="3">
                  <c:v>0</c:v>
                </c:pt>
              </c:numCache>
            </c:numRef>
          </c:val>
          <c:extLst>
            <c:ext xmlns:c16="http://schemas.microsoft.com/office/drawing/2014/chart" uri="{C3380CC4-5D6E-409C-BE32-E72D297353CC}">
              <c16:uniqueId val="{00000009-D165-42F8-9107-1FC8FAC8644E}"/>
            </c:ext>
          </c:extLst>
        </c:ser>
        <c:ser>
          <c:idx val="2"/>
          <c:order val="2"/>
          <c:tx>
            <c:strRef>
              <c:f>Náležitosti!$N$150</c:f>
              <c:strCache>
                <c:ptCount val="1"/>
                <c:pt idx="0">
                  <c:v>Žádný z cílů</c:v>
                </c:pt>
              </c:strCache>
            </c:strRef>
          </c:tx>
          <c:spPr>
            <a:solidFill>
              <a:schemeClr val="accent4"/>
            </a:solidFill>
            <a:ln>
              <a:noFill/>
            </a:ln>
            <a:effectLst/>
          </c:spPr>
          <c:invertIfNegative val="0"/>
          <c:dLbls>
            <c:dLbl>
              <c:idx val="0"/>
              <c:layout/>
              <c:tx>
                <c:rich>
                  <a:bodyPr/>
                  <a:lstStyle/>
                  <a:p>
                    <a:fld id="{72D2EE79-079C-4CF6-AE5E-9E7276796FEF}" type="VALUE">
                      <a:rPr lang="en-US">
                        <a:solidFill>
                          <a:schemeClr val="tx1"/>
                        </a:solidFill>
                      </a:rPr>
                      <a:pPr/>
                      <a:t>[HODNOTA]</a:t>
                    </a:fld>
                    <a:r>
                      <a:rPr lang="en-US">
                        <a:solidFill>
                          <a:schemeClr val="tx1"/>
                        </a:solidFill>
                      </a:rPr>
                      <a:t> (71 %)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A-D165-42F8-9107-1FC8FAC8644E}"/>
                </c:ext>
              </c:extLst>
            </c:dLbl>
            <c:dLbl>
              <c:idx val="1"/>
              <c:layout/>
              <c:tx>
                <c:rich>
                  <a:bodyPr/>
                  <a:lstStyle/>
                  <a:p>
                    <a:fld id="{E0100D8E-E3AB-48C4-B6F1-263E30F837FA}" type="VALUE">
                      <a:rPr lang="en-US">
                        <a:solidFill>
                          <a:schemeClr val="tx1"/>
                        </a:solidFill>
                      </a:rPr>
                      <a:pPr/>
                      <a:t>[HODNOTA]</a:t>
                    </a:fld>
                    <a:r>
                      <a:rPr lang="en-US">
                        <a:solidFill>
                          <a:schemeClr val="tx1"/>
                        </a:solidFill>
                      </a:rPr>
                      <a:t> (57 %)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B-D165-42F8-9107-1FC8FAC8644E}"/>
                </c:ext>
              </c:extLst>
            </c:dLbl>
            <c:dLbl>
              <c:idx val="2"/>
              <c:layout/>
              <c:tx>
                <c:rich>
                  <a:bodyPr/>
                  <a:lstStyle/>
                  <a:p>
                    <a:fld id="{9B5BF080-CAAF-4532-BD7F-211C14FF952B}" type="VALUE">
                      <a:rPr lang="en-US">
                        <a:solidFill>
                          <a:schemeClr val="tx1"/>
                        </a:solidFill>
                      </a:rPr>
                      <a:pPr/>
                      <a:t>[HODNOTA]</a:t>
                    </a:fld>
                    <a:r>
                      <a:rPr lang="en-US">
                        <a:solidFill>
                          <a:schemeClr val="tx1"/>
                        </a:solidFill>
                      </a:rPr>
                      <a:t> (43 %)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C-D165-42F8-9107-1FC8FAC8644E}"/>
                </c:ext>
              </c:extLst>
            </c:dLbl>
            <c:dLbl>
              <c:idx val="3"/>
              <c:layout>
                <c:manualLayout>
                  <c:x val="-4.7491832900548609E-3"/>
                  <c:y val="-6.6481994459833799E-2"/>
                </c:manualLayout>
              </c:layout>
              <c:tx>
                <c:rich>
                  <a:bodyPr/>
                  <a:lstStyle/>
                  <a:p>
                    <a:fld id="{114535C7-8818-471F-AB2A-C95C98F7CC1B}" type="VALUE">
                      <a:rPr lang="en-US"/>
                      <a:pPr/>
                      <a:t>[HODNOTA]</a:t>
                    </a:fld>
                    <a:r>
                      <a:rPr lang="en-US"/>
                      <a:t> (7 %)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D-D165-42F8-9107-1FC8FAC8644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cs-CZ"/>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(Náležitosti!$O$147,Náležitosti!$Q$147,Náležitosti!$S$147,Náležitosti!$U$147)</c:f>
              <c:strCache>
                <c:ptCount val="4"/>
                <c:pt idx="0">
                  <c:v>Odpovědný subjekt</c:v>
                </c:pt>
                <c:pt idx="1">
                  <c:v>Časový údaj</c:v>
                </c:pt>
                <c:pt idx="2">
                  <c:v>Kritérium splnění</c:v>
                </c:pt>
                <c:pt idx="3">
                  <c:v>Určené aktivity </c:v>
                </c:pt>
              </c:strCache>
            </c:strRef>
          </c:cat>
          <c:val>
            <c:numRef>
              <c:f>(Náležitosti!$O$150,Náležitosti!$Q$150,Náležitosti!$S$150,Náležitosti!$U$150)</c:f>
              <c:numCache>
                <c:formatCode>General</c:formatCode>
                <c:ptCount val="4"/>
                <c:pt idx="0">
                  <c:v>10</c:v>
                </c:pt>
                <c:pt idx="1">
                  <c:v>8</c:v>
                </c:pt>
                <c:pt idx="2">
                  <c:v>6</c:v>
                </c:pt>
                <c:pt idx="3">
                  <c:v>1</c:v>
                </c:pt>
              </c:numCache>
            </c:numRef>
          </c:val>
          <c:extLst>
            <c:ext xmlns:c16="http://schemas.microsoft.com/office/drawing/2014/chart" uri="{C3380CC4-5D6E-409C-BE32-E72D297353CC}">
              <c16:uniqueId val="{0000000E-D165-42F8-9107-1FC8FAC8644E}"/>
            </c:ext>
          </c:extLst>
        </c:ser>
        <c:ser>
          <c:idx val="3"/>
          <c:order val="3"/>
          <c:tx>
            <c:strRef>
              <c:f>Náležitosti!$N$151</c:f>
              <c:strCache>
                <c:ptCount val="1"/>
                <c:pt idx="0">
                  <c:v>Nelze určit</c:v>
                </c:pt>
              </c:strCache>
            </c:strRef>
          </c:tx>
          <c:spPr>
            <a:solidFill>
              <a:schemeClr val="accent2"/>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F-D165-42F8-9107-1FC8FAC8644E}"/>
                </c:ext>
              </c:extLst>
            </c:dLbl>
            <c:dLbl>
              <c:idx val="1"/>
              <c:delete val="1"/>
              <c:extLst>
                <c:ext xmlns:c15="http://schemas.microsoft.com/office/drawing/2012/chart" uri="{CE6537A1-D6FC-4f65-9D91-7224C49458BB}"/>
                <c:ext xmlns:c16="http://schemas.microsoft.com/office/drawing/2014/chart" uri="{C3380CC4-5D6E-409C-BE32-E72D297353CC}">
                  <c16:uniqueId val="{00000010-D165-42F8-9107-1FC8FAC8644E}"/>
                </c:ext>
              </c:extLst>
            </c:dLbl>
            <c:dLbl>
              <c:idx val="2"/>
              <c:layout>
                <c:manualLayout>
                  <c:x val="-2.3745916450273433E-3"/>
                  <c:y val="-6.2788550323176359E-2"/>
                </c:manualLayout>
              </c:layout>
              <c:tx>
                <c:rich>
                  <a:bodyPr/>
                  <a:lstStyle/>
                  <a:p>
                    <a:fld id="{BD53A440-048D-419F-8063-35C3EACEF824}" type="VALUE">
                      <a:rPr lang="en-US"/>
                      <a:pPr/>
                      <a:t>[HODNOTA]</a:t>
                    </a:fld>
                    <a:r>
                      <a:rPr lang="en-US"/>
                      <a:t> (7 %)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11-D165-42F8-9107-1FC8FAC8644E}"/>
                </c:ext>
              </c:extLst>
            </c:dLbl>
            <c:dLbl>
              <c:idx val="3"/>
              <c:delete val="1"/>
              <c:extLst>
                <c:ext xmlns:c15="http://schemas.microsoft.com/office/drawing/2012/chart" uri="{CE6537A1-D6FC-4f65-9D91-7224C49458BB}"/>
                <c:ext xmlns:c16="http://schemas.microsoft.com/office/drawing/2014/chart" uri="{C3380CC4-5D6E-409C-BE32-E72D297353CC}">
                  <c16:uniqueId val="{00000012-D165-42F8-9107-1FC8FAC8644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cs-CZ"/>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(Náležitosti!$O$147,Náležitosti!$Q$147,Náležitosti!$S$147,Náležitosti!$U$147)</c:f>
              <c:strCache>
                <c:ptCount val="4"/>
                <c:pt idx="0">
                  <c:v>Odpovědný subjekt</c:v>
                </c:pt>
                <c:pt idx="1">
                  <c:v>Časový údaj</c:v>
                </c:pt>
                <c:pt idx="2">
                  <c:v>Kritérium splnění</c:v>
                </c:pt>
                <c:pt idx="3">
                  <c:v>Určené aktivity </c:v>
                </c:pt>
              </c:strCache>
            </c:strRef>
          </c:cat>
          <c:val>
            <c:numRef>
              <c:f>(Náležitosti!$O$151,Náležitosti!$Q$151,Náležitosti!$S$151,Náležitosti!$U$151)</c:f>
              <c:numCache>
                <c:formatCode>General</c:formatCode>
                <c:ptCount val="4"/>
                <c:pt idx="0">
                  <c:v>0</c:v>
                </c:pt>
                <c:pt idx="1">
                  <c:v>0</c:v>
                </c:pt>
                <c:pt idx="2">
                  <c:v>1</c:v>
                </c:pt>
                <c:pt idx="3">
                  <c:v>0</c:v>
                </c:pt>
              </c:numCache>
            </c:numRef>
          </c:val>
          <c:extLst>
            <c:ext xmlns:c16="http://schemas.microsoft.com/office/drawing/2014/chart" uri="{C3380CC4-5D6E-409C-BE32-E72D297353CC}">
              <c16:uniqueId val="{00000013-D165-42F8-9107-1FC8FAC8644E}"/>
            </c:ext>
          </c:extLst>
        </c:ser>
        <c:dLbls>
          <c:dLblPos val="ctr"/>
          <c:showLegendKey val="0"/>
          <c:showVal val="1"/>
          <c:showCatName val="0"/>
          <c:showSerName val="0"/>
          <c:showPercent val="0"/>
          <c:showBubbleSize val="0"/>
        </c:dLbls>
        <c:gapWidth val="150"/>
        <c:overlap val="100"/>
        <c:axId val="475230696"/>
        <c:axId val="475228400"/>
      </c:barChart>
      <c:catAx>
        <c:axId val="4752306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s-CZ"/>
          </a:p>
        </c:txPr>
        <c:crossAx val="475228400"/>
        <c:crosses val="autoZero"/>
        <c:auto val="1"/>
        <c:lblAlgn val="ctr"/>
        <c:lblOffset val="100"/>
        <c:noMultiLvlLbl val="0"/>
      </c:catAx>
      <c:valAx>
        <c:axId val="475228400"/>
        <c:scaling>
          <c:orientation val="minMax"/>
          <c:max val="14"/>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s-CZ"/>
          </a:p>
        </c:txPr>
        <c:crossAx val="4752306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s-CZ"/>
        </a:p>
      </c:txPr>
    </c:legend>
    <c:plotVisOnly val="1"/>
    <c:dispBlanksAs val="gap"/>
    <c:showDLblsOverMax val="0"/>
  </c:chart>
  <c:spPr>
    <a:noFill/>
    <a:ln>
      <a:noFill/>
    </a:ln>
    <a:effectLst/>
  </c:spPr>
  <c:txPr>
    <a:bodyPr/>
    <a:lstStyle/>
    <a:p>
      <a:pPr>
        <a:defRPr/>
      </a:pPr>
      <a:endParaRPr lang="cs-CZ"/>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Náležitosti!$P$168</c:f>
              <c:strCache>
                <c:ptCount val="1"/>
                <c:pt idx="0">
                  <c:v>Všechny cíle</c:v>
                </c:pt>
              </c:strCache>
            </c:strRef>
          </c:tx>
          <c:spPr>
            <a:solidFill>
              <a:schemeClr val="accent1"/>
            </a:solidFill>
            <a:ln>
              <a:noFill/>
            </a:ln>
            <a:effectLst/>
          </c:spPr>
          <c:invertIfNegative val="0"/>
          <c:dLbls>
            <c:dLbl>
              <c:idx val="0"/>
              <c:layout/>
              <c:tx>
                <c:rich>
                  <a:bodyPr/>
                  <a:lstStyle/>
                  <a:p>
                    <a:fld id="{B151F263-9B34-4AE8-BA6F-B5EBD2C568FD}" type="VALUE">
                      <a:rPr lang="en-US"/>
                      <a:pPr/>
                      <a:t>[HODNOTA]</a:t>
                    </a:fld>
                    <a:r>
                      <a:rPr lang="en-US"/>
                      <a:t> (25 %)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0-5FAD-4404-A23C-5B78C740AB0F}"/>
                </c:ext>
              </c:extLst>
            </c:dLbl>
            <c:dLbl>
              <c:idx val="1"/>
              <c:layout/>
              <c:tx>
                <c:rich>
                  <a:bodyPr/>
                  <a:lstStyle/>
                  <a:p>
                    <a:fld id="{2B2F348E-15F9-403E-BB7A-F561EBCD02EC}" type="VALUE">
                      <a:rPr lang="en-US"/>
                      <a:pPr/>
                      <a:t>[HODNOTA]</a:t>
                    </a:fld>
                    <a:r>
                      <a:rPr lang="en-US"/>
                      <a:t> (25 %)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5FAD-4404-A23C-5B78C740AB0F}"/>
                </c:ext>
              </c:extLst>
            </c:dLbl>
            <c:dLbl>
              <c:idx val="2"/>
              <c:layout/>
              <c:tx>
                <c:rich>
                  <a:bodyPr/>
                  <a:lstStyle/>
                  <a:p>
                    <a:fld id="{D074EE1C-AA04-4CEA-B9A9-26A5E3E1263B}" type="VALUE">
                      <a:rPr lang="en-US"/>
                      <a:pPr/>
                      <a:t>[HODNOTA]</a:t>
                    </a:fld>
                    <a:r>
                      <a:rPr lang="en-US"/>
                      <a:t> (25 %)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5FAD-4404-A23C-5B78C740AB0F}"/>
                </c:ext>
              </c:extLst>
            </c:dLbl>
            <c:dLbl>
              <c:idx val="3"/>
              <c:layout/>
              <c:tx>
                <c:rich>
                  <a:bodyPr/>
                  <a:lstStyle/>
                  <a:p>
                    <a:fld id="{959BEB7D-BF51-4F4F-B443-D7CAE1B40BA2}" type="VALUE">
                      <a:rPr lang="en-US"/>
                      <a:pPr/>
                      <a:t>[HODNOTA]</a:t>
                    </a:fld>
                    <a:r>
                      <a:rPr lang="en-US"/>
                      <a:t> (100 %)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5FAD-4404-A23C-5B78C740AB0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cs-CZ"/>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(Náležitosti!$Q$167,Náležitosti!$S$167,Náležitosti!$U$167,Náležitosti!$W$167)</c:f>
              <c:strCache>
                <c:ptCount val="4"/>
                <c:pt idx="0">
                  <c:v>Odpovědný subjekt</c:v>
                </c:pt>
                <c:pt idx="1">
                  <c:v>Kritérium splnění</c:v>
                </c:pt>
                <c:pt idx="2">
                  <c:v>Časový údaj</c:v>
                </c:pt>
                <c:pt idx="3">
                  <c:v>Určené aktivity </c:v>
                </c:pt>
              </c:strCache>
            </c:strRef>
          </c:cat>
          <c:val>
            <c:numRef>
              <c:f>(Náležitosti!$Q$168,Náležitosti!$S$168,Náležitosti!$U$168,Náležitosti!$W$168)</c:f>
              <c:numCache>
                <c:formatCode>General</c:formatCode>
                <c:ptCount val="4"/>
                <c:pt idx="0">
                  <c:v>1</c:v>
                </c:pt>
                <c:pt idx="1">
                  <c:v>1</c:v>
                </c:pt>
                <c:pt idx="2">
                  <c:v>1</c:v>
                </c:pt>
                <c:pt idx="3">
                  <c:v>4</c:v>
                </c:pt>
              </c:numCache>
            </c:numRef>
          </c:val>
          <c:extLst>
            <c:ext xmlns:c16="http://schemas.microsoft.com/office/drawing/2014/chart" uri="{C3380CC4-5D6E-409C-BE32-E72D297353CC}">
              <c16:uniqueId val="{00000004-5FAD-4404-A23C-5B78C740AB0F}"/>
            </c:ext>
          </c:extLst>
        </c:ser>
        <c:ser>
          <c:idx val="1"/>
          <c:order val="1"/>
          <c:tx>
            <c:strRef>
              <c:f>Náležitosti!$P$169</c:f>
              <c:strCache>
                <c:ptCount val="1"/>
                <c:pt idx="0">
                  <c:v>Alespoň jeden z cílů</c:v>
                </c:pt>
              </c:strCache>
            </c:strRef>
          </c:tx>
          <c:spPr>
            <a:solidFill>
              <a:schemeClr val="accent3"/>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5-5FAD-4404-A23C-5B78C740AB0F}"/>
                </c:ext>
              </c:extLst>
            </c:dLbl>
            <c:dLbl>
              <c:idx val="1"/>
              <c:delete val="1"/>
              <c:extLst>
                <c:ext xmlns:c15="http://schemas.microsoft.com/office/drawing/2012/chart" uri="{CE6537A1-D6FC-4f65-9D91-7224C49458BB}"/>
                <c:ext xmlns:c16="http://schemas.microsoft.com/office/drawing/2014/chart" uri="{C3380CC4-5D6E-409C-BE32-E72D297353CC}">
                  <c16:uniqueId val="{00000006-5FAD-4404-A23C-5B78C740AB0F}"/>
                </c:ext>
              </c:extLst>
            </c:dLbl>
            <c:dLbl>
              <c:idx val="2"/>
              <c:layout/>
              <c:tx>
                <c:rich>
                  <a:bodyPr/>
                  <a:lstStyle/>
                  <a:p>
                    <a:fld id="{58689C9A-CC42-49FE-99D2-0AEC636F7E7D}" type="VALUE">
                      <a:rPr lang="en-US"/>
                      <a:pPr/>
                      <a:t>[HODNOTA]</a:t>
                    </a:fld>
                    <a:r>
                      <a:rPr lang="en-US"/>
                      <a:t> (25 %)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7-5FAD-4404-A23C-5B78C740AB0F}"/>
                </c:ext>
              </c:extLst>
            </c:dLbl>
            <c:dLbl>
              <c:idx val="3"/>
              <c:delete val="1"/>
              <c:extLst>
                <c:ext xmlns:c15="http://schemas.microsoft.com/office/drawing/2012/chart" uri="{CE6537A1-D6FC-4f65-9D91-7224C49458BB}"/>
                <c:ext xmlns:c16="http://schemas.microsoft.com/office/drawing/2014/chart" uri="{C3380CC4-5D6E-409C-BE32-E72D297353CC}">
                  <c16:uniqueId val="{00000008-5FAD-4404-A23C-5B78C740AB0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cs-CZ"/>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(Náležitosti!$Q$167,Náležitosti!$S$167,Náležitosti!$U$167,Náležitosti!$W$167)</c:f>
              <c:strCache>
                <c:ptCount val="4"/>
                <c:pt idx="0">
                  <c:v>Odpovědný subjekt</c:v>
                </c:pt>
                <c:pt idx="1">
                  <c:v>Kritérium splnění</c:v>
                </c:pt>
                <c:pt idx="2">
                  <c:v>Časový údaj</c:v>
                </c:pt>
                <c:pt idx="3">
                  <c:v>Určené aktivity </c:v>
                </c:pt>
              </c:strCache>
            </c:strRef>
          </c:cat>
          <c:val>
            <c:numRef>
              <c:f>(Náležitosti!$Q$169,Náležitosti!$S$169,Náležitosti!$U$169,Náležitosti!$W$169)</c:f>
              <c:numCache>
                <c:formatCode>General</c:formatCode>
                <c:ptCount val="4"/>
                <c:pt idx="0">
                  <c:v>0</c:v>
                </c:pt>
                <c:pt idx="1">
                  <c:v>0</c:v>
                </c:pt>
                <c:pt idx="2">
                  <c:v>1</c:v>
                </c:pt>
                <c:pt idx="3">
                  <c:v>0</c:v>
                </c:pt>
              </c:numCache>
            </c:numRef>
          </c:val>
          <c:extLst>
            <c:ext xmlns:c16="http://schemas.microsoft.com/office/drawing/2014/chart" uri="{C3380CC4-5D6E-409C-BE32-E72D297353CC}">
              <c16:uniqueId val="{00000009-5FAD-4404-A23C-5B78C740AB0F}"/>
            </c:ext>
          </c:extLst>
        </c:ser>
        <c:ser>
          <c:idx val="2"/>
          <c:order val="2"/>
          <c:tx>
            <c:strRef>
              <c:f>Náležitosti!$P$170</c:f>
              <c:strCache>
                <c:ptCount val="1"/>
                <c:pt idx="0">
                  <c:v>Žádný z cílů</c:v>
                </c:pt>
              </c:strCache>
            </c:strRef>
          </c:tx>
          <c:spPr>
            <a:solidFill>
              <a:schemeClr val="accent4"/>
            </a:solidFill>
            <a:ln>
              <a:noFill/>
            </a:ln>
            <a:effectLst/>
          </c:spPr>
          <c:invertIfNegative val="0"/>
          <c:dLbls>
            <c:dLbl>
              <c:idx val="0"/>
              <c:layout/>
              <c:tx>
                <c:rich>
                  <a:bodyPr/>
                  <a:lstStyle/>
                  <a:p>
                    <a:fld id="{1D2F4920-A48A-43AA-8FBE-24E9503A84CD}" type="VALUE">
                      <a:rPr lang="en-US"/>
                      <a:pPr/>
                      <a:t>[HODNOTA]</a:t>
                    </a:fld>
                    <a:r>
                      <a:rPr lang="en-US"/>
                      <a:t> (75 %)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A-5FAD-4404-A23C-5B78C740AB0F}"/>
                </c:ext>
              </c:extLst>
            </c:dLbl>
            <c:dLbl>
              <c:idx val="1"/>
              <c:layout/>
              <c:tx>
                <c:rich>
                  <a:bodyPr/>
                  <a:lstStyle/>
                  <a:p>
                    <a:fld id="{7CCC734F-A434-44A7-AE20-683768220640}" type="VALUE">
                      <a:rPr lang="en-US"/>
                      <a:pPr/>
                      <a:t>[HODNOTA]</a:t>
                    </a:fld>
                    <a:r>
                      <a:rPr lang="en-US"/>
                      <a:t> (75 %)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B-5FAD-4404-A23C-5B78C740AB0F}"/>
                </c:ext>
              </c:extLst>
            </c:dLbl>
            <c:dLbl>
              <c:idx val="2"/>
              <c:layout/>
              <c:tx>
                <c:rich>
                  <a:bodyPr/>
                  <a:lstStyle/>
                  <a:p>
                    <a:fld id="{3845A760-0911-4FE6-BF95-7D8F676FB7AF}" type="VALUE">
                      <a:rPr lang="en-US"/>
                      <a:pPr/>
                      <a:t>[HODNOTA]</a:t>
                    </a:fld>
                    <a:r>
                      <a:rPr lang="en-US"/>
                      <a:t> (50 %)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C-5FAD-4404-A23C-5B78C740AB0F}"/>
                </c:ext>
              </c:extLst>
            </c:dLbl>
            <c:dLbl>
              <c:idx val="3"/>
              <c:delete val="1"/>
              <c:extLst>
                <c:ext xmlns:c15="http://schemas.microsoft.com/office/drawing/2012/chart" uri="{CE6537A1-D6FC-4f65-9D91-7224C49458BB}"/>
                <c:ext xmlns:c16="http://schemas.microsoft.com/office/drawing/2014/chart" uri="{C3380CC4-5D6E-409C-BE32-E72D297353CC}">
                  <c16:uniqueId val="{0000000D-5FAD-4404-A23C-5B78C740AB0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cs-CZ"/>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(Náležitosti!$Q$167,Náležitosti!$S$167,Náležitosti!$U$167,Náležitosti!$W$167)</c:f>
              <c:strCache>
                <c:ptCount val="4"/>
                <c:pt idx="0">
                  <c:v>Odpovědný subjekt</c:v>
                </c:pt>
                <c:pt idx="1">
                  <c:v>Kritérium splnění</c:v>
                </c:pt>
                <c:pt idx="2">
                  <c:v>Časový údaj</c:v>
                </c:pt>
                <c:pt idx="3">
                  <c:v>Určené aktivity </c:v>
                </c:pt>
              </c:strCache>
            </c:strRef>
          </c:cat>
          <c:val>
            <c:numRef>
              <c:f>(Náležitosti!$Q$170,Náležitosti!$S$170,Náležitosti!$U$170,Náležitosti!$W$170)</c:f>
              <c:numCache>
                <c:formatCode>General</c:formatCode>
                <c:ptCount val="4"/>
                <c:pt idx="0">
                  <c:v>3</c:v>
                </c:pt>
                <c:pt idx="1">
                  <c:v>3</c:v>
                </c:pt>
                <c:pt idx="2">
                  <c:v>2</c:v>
                </c:pt>
                <c:pt idx="3">
                  <c:v>0</c:v>
                </c:pt>
              </c:numCache>
            </c:numRef>
          </c:val>
          <c:extLst>
            <c:ext xmlns:c16="http://schemas.microsoft.com/office/drawing/2014/chart" uri="{C3380CC4-5D6E-409C-BE32-E72D297353CC}">
              <c16:uniqueId val="{0000000E-5FAD-4404-A23C-5B78C740AB0F}"/>
            </c:ext>
          </c:extLst>
        </c:ser>
        <c:ser>
          <c:idx val="3"/>
          <c:order val="3"/>
          <c:tx>
            <c:strRef>
              <c:f>Náležitosti!$P$171</c:f>
              <c:strCache>
                <c:ptCount val="1"/>
                <c:pt idx="0">
                  <c:v>Nelze určit</c:v>
                </c:pt>
              </c:strCache>
            </c:strRef>
          </c:tx>
          <c:spPr>
            <a:solidFill>
              <a:schemeClr val="accent2"/>
            </a:solidFill>
            <a:ln>
              <a:noFill/>
            </a:ln>
            <a:effectLst/>
          </c:spPr>
          <c:invertIfNegative val="0"/>
          <c:dLbls>
            <c:delete val="1"/>
          </c:dLbls>
          <c:cat>
            <c:strRef>
              <c:f>(Náležitosti!$Q$167,Náležitosti!$S$167,Náležitosti!$U$167,Náležitosti!$W$167)</c:f>
              <c:strCache>
                <c:ptCount val="4"/>
                <c:pt idx="0">
                  <c:v>Odpovědný subjekt</c:v>
                </c:pt>
                <c:pt idx="1">
                  <c:v>Kritérium splnění</c:v>
                </c:pt>
                <c:pt idx="2">
                  <c:v>Časový údaj</c:v>
                </c:pt>
                <c:pt idx="3">
                  <c:v>Určené aktivity </c:v>
                </c:pt>
              </c:strCache>
            </c:strRef>
          </c:cat>
          <c:val>
            <c:numRef>
              <c:f>(Náležitosti!$Q$171,Náležitosti!$S$171,Náležitosti!$U$171,Náležitosti!$W$171)</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F-5FAD-4404-A23C-5B78C740AB0F}"/>
            </c:ext>
          </c:extLst>
        </c:ser>
        <c:dLbls>
          <c:dLblPos val="ctr"/>
          <c:showLegendKey val="0"/>
          <c:showVal val="1"/>
          <c:showCatName val="0"/>
          <c:showSerName val="0"/>
          <c:showPercent val="0"/>
          <c:showBubbleSize val="0"/>
        </c:dLbls>
        <c:gapWidth val="150"/>
        <c:overlap val="100"/>
        <c:axId val="434530944"/>
        <c:axId val="571157168"/>
      </c:barChart>
      <c:catAx>
        <c:axId val="4345309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s-CZ"/>
          </a:p>
        </c:txPr>
        <c:crossAx val="571157168"/>
        <c:crosses val="autoZero"/>
        <c:auto val="1"/>
        <c:lblAlgn val="ctr"/>
        <c:lblOffset val="100"/>
        <c:noMultiLvlLbl val="0"/>
      </c:catAx>
      <c:valAx>
        <c:axId val="571157168"/>
        <c:scaling>
          <c:orientation val="minMax"/>
          <c:max val="4"/>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s-CZ"/>
          </a:p>
        </c:txPr>
        <c:crossAx val="434530944"/>
        <c:crosses val="autoZero"/>
        <c:crossBetween val="between"/>
        <c:majorUnit val="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s-CZ"/>
        </a:p>
      </c:txPr>
    </c:legend>
    <c:plotVisOnly val="1"/>
    <c:dispBlanksAs val="gap"/>
    <c:showDLblsOverMax val="0"/>
  </c:chart>
  <c:spPr>
    <a:noFill/>
    <a:ln>
      <a:noFill/>
    </a:ln>
    <a:effectLst/>
  </c:spPr>
  <c:txPr>
    <a:bodyPr/>
    <a:lstStyle/>
    <a:p>
      <a:pPr>
        <a:defRPr/>
      </a:pPr>
      <a:endParaRPr lang="cs-CZ"/>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Náležitosti!$R$135</c:f>
              <c:strCache>
                <c:ptCount val="1"/>
                <c:pt idx="0">
                  <c:v>Všechny náležitosti chyběly u všech dílčích cílů</c:v>
                </c:pt>
              </c:strCache>
            </c:strRef>
          </c:tx>
          <c:spPr>
            <a:solidFill>
              <a:schemeClr val="accent4"/>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1-EA6E-4C44-B5E2-2A6F8784C744}"/>
              </c:ext>
            </c:extLst>
          </c:dPt>
          <c:dLbls>
            <c:dLbl>
              <c:idx val="0"/>
              <c:layout/>
              <c:tx>
                <c:rich>
                  <a:bodyPr/>
                  <a:lstStyle/>
                  <a:p>
                    <a:fld id="{8543CCBB-01F3-4E74-9FC8-195E058955A7}" type="VALUE">
                      <a:rPr lang="en-US"/>
                      <a:pPr/>
                      <a:t>[HODNOTA]</a:t>
                    </a:fld>
                    <a:r>
                      <a:rPr lang="en-US"/>
                      <a:t> (7 %)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EA6E-4C44-B5E2-2A6F8784C74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cs-CZ"/>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Náležitosti!$S$135</c:f>
              <c:numCache>
                <c:formatCode>General</c:formatCode>
                <c:ptCount val="1"/>
                <c:pt idx="0">
                  <c:v>1</c:v>
                </c:pt>
              </c:numCache>
            </c:numRef>
          </c:val>
          <c:extLst>
            <c:ext xmlns:c16="http://schemas.microsoft.com/office/drawing/2014/chart" uri="{C3380CC4-5D6E-409C-BE32-E72D297353CC}">
              <c16:uniqueId val="{00000002-EA6E-4C44-B5E2-2A6F8784C744}"/>
            </c:ext>
          </c:extLst>
        </c:ser>
        <c:ser>
          <c:idx val="1"/>
          <c:order val="1"/>
          <c:tx>
            <c:strRef>
              <c:f>Náležitosti!$R$136</c:f>
              <c:strCache>
                <c:ptCount val="1"/>
                <c:pt idx="0">
                  <c:v>Tři nálěžitosti chyběly a jedna náležitost byla u všech dílčích cílů </c:v>
                </c:pt>
              </c:strCache>
            </c:strRef>
          </c:tx>
          <c:spPr>
            <a:solidFill>
              <a:schemeClr val="accent5"/>
            </a:solidFill>
            <a:ln>
              <a:noFill/>
            </a:ln>
            <a:effectLst/>
          </c:spPr>
          <c:invertIfNegative val="0"/>
          <c:dLbls>
            <c:dLbl>
              <c:idx val="0"/>
              <c:layout/>
              <c:tx>
                <c:rich>
                  <a:bodyPr/>
                  <a:lstStyle/>
                  <a:p>
                    <a:fld id="{9BF46A1A-934E-42E6-A51F-E5159A3D91A0}" type="VALUE">
                      <a:rPr lang="en-US"/>
                      <a:pPr/>
                      <a:t>[HODNOTA]</a:t>
                    </a:fld>
                    <a:r>
                      <a:rPr lang="en-US"/>
                      <a:t> (29 %)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EA6E-4C44-B5E2-2A6F8784C74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cs-CZ"/>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Náležitosti!$S$136</c:f>
              <c:numCache>
                <c:formatCode>General</c:formatCode>
                <c:ptCount val="1"/>
                <c:pt idx="0">
                  <c:v>4</c:v>
                </c:pt>
              </c:numCache>
            </c:numRef>
          </c:val>
          <c:extLst>
            <c:ext xmlns:c16="http://schemas.microsoft.com/office/drawing/2014/chart" uri="{C3380CC4-5D6E-409C-BE32-E72D297353CC}">
              <c16:uniqueId val="{00000004-EA6E-4C44-B5E2-2A6F8784C744}"/>
            </c:ext>
          </c:extLst>
        </c:ser>
        <c:ser>
          <c:idx val="2"/>
          <c:order val="2"/>
          <c:tx>
            <c:strRef>
              <c:f>Náležitosti!$R$137</c:f>
              <c:strCache>
                <c:ptCount val="1"/>
                <c:pt idx="0">
                  <c:v>Dvě náležitosti chyběly  a zároveň dvě náležitosti byly u všech cílů</c:v>
                </c:pt>
              </c:strCache>
            </c:strRef>
          </c:tx>
          <c:spPr>
            <a:solidFill>
              <a:schemeClr val="accent6"/>
            </a:solidFill>
            <a:ln>
              <a:noFill/>
            </a:ln>
            <a:effectLst/>
          </c:spPr>
          <c:invertIfNegative val="0"/>
          <c:dLbls>
            <c:dLbl>
              <c:idx val="0"/>
              <c:layout/>
              <c:tx>
                <c:rich>
                  <a:bodyPr/>
                  <a:lstStyle/>
                  <a:p>
                    <a:fld id="{27966339-83EB-41C8-97DF-2A9E3340EDDC}" type="VALUE">
                      <a:rPr lang="en-US"/>
                      <a:pPr/>
                      <a:t>[HODNOTA]</a:t>
                    </a:fld>
                    <a:r>
                      <a:rPr lang="en-US"/>
                      <a:t> (14 %)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5-EA6E-4C44-B5E2-2A6F8784C74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cs-CZ"/>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Náležitosti!$S$137</c:f>
              <c:numCache>
                <c:formatCode>General</c:formatCode>
                <c:ptCount val="1"/>
                <c:pt idx="0">
                  <c:v>2</c:v>
                </c:pt>
              </c:numCache>
            </c:numRef>
          </c:val>
          <c:extLst>
            <c:ext xmlns:c16="http://schemas.microsoft.com/office/drawing/2014/chart" uri="{C3380CC4-5D6E-409C-BE32-E72D297353CC}">
              <c16:uniqueId val="{00000006-EA6E-4C44-B5E2-2A6F8784C744}"/>
            </c:ext>
          </c:extLst>
        </c:ser>
        <c:ser>
          <c:idx val="3"/>
          <c:order val="3"/>
          <c:tx>
            <c:strRef>
              <c:f>Náležitosti!$R$138</c:f>
              <c:strCache>
                <c:ptCount val="1"/>
                <c:pt idx="0">
                  <c:v>Jedna náležitost chyběla a tři nálěžitosti byly u všech cílů</c:v>
                </c:pt>
              </c:strCache>
            </c:strRef>
          </c:tx>
          <c:spPr>
            <a:solidFill>
              <a:schemeClr val="accent3"/>
            </a:solidFill>
            <a:ln>
              <a:noFill/>
            </a:ln>
            <a:effectLst/>
          </c:spPr>
          <c:invertIfNegative val="0"/>
          <c:dLbls>
            <c:dLbl>
              <c:idx val="0"/>
              <c:layout/>
              <c:tx>
                <c:rich>
                  <a:bodyPr/>
                  <a:lstStyle/>
                  <a:p>
                    <a:fld id="{FFE68823-733F-42AA-B3DE-FDF171CD6D85}" type="VALUE">
                      <a:rPr lang="en-US"/>
                      <a:pPr/>
                      <a:t>[HODNOTA]</a:t>
                    </a:fld>
                    <a:r>
                      <a:rPr lang="en-US"/>
                      <a:t> (14 %)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7-EA6E-4C44-B5E2-2A6F8784C74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cs-CZ"/>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Náležitosti!$S$138</c:f>
              <c:numCache>
                <c:formatCode>General</c:formatCode>
                <c:ptCount val="1"/>
                <c:pt idx="0">
                  <c:v>2</c:v>
                </c:pt>
              </c:numCache>
            </c:numRef>
          </c:val>
          <c:extLst>
            <c:ext xmlns:c16="http://schemas.microsoft.com/office/drawing/2014/chart" uri="{C3380CC4-5D6E-409C-BE32-E72D297353CC}">
              <c16:uniqueId val="{00000008-EA6E-4C44-B5E2-2A6F8784C744}"/>
            </c:ext>
          </c:extLst>
        </c:ser>
        <c:ser>
          <c:idx val="4"/>
          <c:order val="4"/>
          <c:tx>
            <c:strRef>
              <c:f>Náležitosti!$R$139</c:f>
              <c:strCache>
                <c:ptCount val="1"/>
                <c:pt idx="0">
                  <c:v>Všechny náležitosti byly u všech cílů </c:v>
                </c:pt>
              </c:strCache>
            </c:strRef>
          </c:tx>
          <c:spPr>
            <a:solidFill>
              <a:schemeClr val="accent1"/>
            </a:solidFill>
            <a:ln>
              <a:noFill/>
            </a:ln>
            <a:effectLst/>
          </c:spPr>
          <c:invertIfNegative val="0"/>
          <c:dLbls>
            <c:dLbl>
              <c:idx val="0"/>
              <c:layout/>
              <c:tx>
                <c:rich>
                  <a:bodyPr/>
                  <a:lstStyle/>
                  <a:p>
                    <a:fld id="{C41A3652-BEC4-4CF3-AEC1-0D81603278F0}" type="VALUE">
                      <a:rPr lang="en-US"/>
                      <a:pPr/>
                      <a:t>[HODNOTA]</a:t>
                    </a:fld>
                    <a:r>
                      <a:rPr lang="en-US"/>
                      <a:t> (14 %)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9-EA6E-4C44-B5E2-2A6F8784C74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cs-CZ"/>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Náležitosti!$S$139</c:f>
              <c:numCache>
                <c:formatCode>General</c:formatCode>
                <c:ptCount val="1"/>
                <c:pt idx="0">
                  <c:v>2</c:v>
                </c:pt>
              </c:numCache>
            </c:numRef>
          </c:val>
          <c:extLst>
            <c:ext xmlns:c16="http://schemas.microsoft.com/office/drawing/2014/chart" uri="{C3380CC4-5D6E-409C-BE32-E72D297353CC}">
              <c16:uniqueId val="{0000000A-EA6E-4C44-B5E2-2A6F8784C744}"/>
            </c:ext>
          </c:extLst>
        </c:ser>
        <c:ser>
          <c:idx val="5"/>
          <c:order val="5"/>
          <c:tx>
            <c:strRef>
              <c:f>Náležitosti!$R$140</c:f>
              <c:strCache>
                <c:ptCount val="1"/>
                <c:pt idx="0">
                  <c:v>Jiné</c:v>
                </c:pt>
              </c:strCache>
            </c:strRef>
          </c:tx>
          <c:spPr>
            <a:solidFill>
              <a:schemeClr val="accent2"/>
            </a:solidFill>
            <a:ln>
              <a:noFill/>
            </a:ln>
            <a:effectLst/>
          </c:spPr>
          <c:invertIfNegative val="0"/>
          <c:dLbls>
            <c:dLbl>
              <c:idx val="0"/>
              <c:layout/>
              <c:tx>
                <c:rich>
                  <a:bodyPr/>
                  <a:lstStyle/>
                  <a:p>
                    <a:fld id="{43421167-B347-4CBD-8DAF-3F11C384F7B2}" type="VALUE">
                      <a:rPr lang="en-US"/>
                      <a:pPr/>
                      <a:t>[HODNOTA]</a:t>
                    </a:fld>
                    <a:r>
                      <a:rPr lang="en-US"/>
                      <a:t> (22 %)</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B-EA6E-4C44-B5E2-2A6F8784C74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cs-CZ"/>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Náležitosti!$S$140</c:f>
              <c:numCache>
                <c:formatCode>General</c:formatCode>
                <c:ptCount val="1"/>
                <c:pt idx="0">
                  <c:v>3</c:v>
                </c:pt>
              </c:numCache>
            </c:numRef>
          </c:val>
          <c:extLst>
            <c:ext xmlns:c16="http://schemas.microsoft.com/office/drawing/2014/chart" uri="{C3380CC4-5D6E-409C-BE32-E72D297353CC}">
              <c16:uniqueId val="{0000000C-EA6E-4C44-B5E2-2A6F8784C744}"/>
            </c:ext>
          </c:extLst>
        </c:ser>
        <c:dLbls>
          <c:dLblPos val="ctr"/>
          <c:showLegendKey val="0"/>
          <c:showVal val="1"/>
          <c:showCatName val="0"/>
          <c:showSerName val="0"/>
          <c:showPercent val="0"/>
          <c:showBubbleSize val="0"/>
        </c:dLbls>
        <c:gapWidth val="150"/>
        <c:overlap val="100"/>
        <c:axId val="462570912"/>
        <c:axId val="462570256"/>
      </c:barChart>
      <c:catAx>
        <c:axId val="462570912"/>
        <c:scaling>
          <c:orientation val="minMax"/>
        </c:scaling>
        <c:delete val="1"/>
        <c:axPos val="l"/>
        <c:numFmt formatCode="General" sourceLinked="1"/>
        <c:majorTickMark val="none"/>
        <c:minorTickMark val="none"/>
        <c:tickLblPos val="nextTo"/>
        <c:crossAx val="462570256"/>
        <c:crosses val="autoZero"/>
        <c:auto val="1"/>
        <c:lblAlgn val="ctr"/>
        <c:lblOffset val="100"/>
        <c:noMultiLvlLbl val="0"/>
      </c:catAx>
      <c:valAx>
        <c:axId val="46257025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s-CZ"/>
          </a:p>
        </c:txPr>
        <c:crossAx val="4625709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cs-CZ"/>
        </a:p>
      </c:txPr>
    </c:legend>
    <c:plotVisOnly val="1"/>
    <c:dispBlanksAs val="gap"/>
    <c:showDLblsOverMax val="0"/>
  </c:chart>
  <c:spPr>
    <a:noFill/>
    <a:ln>
      <a:noFill/>
    </a:ln>
    <a:effectLst/>
  </c:spPr>
  <c:txPr>
    <a:bodyPr/>
    <a:lstStyle/>
    <a:p>
      <a:pPr>
        <a:defRPr/>
      </a:pPr>
      <a:endParaRPr lang="cs-CZ"/>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9E3CB-1B27-4A70-8E53-AE96B76FB7A9}" type="datetimeFigureOut">
              <a:rPr lang="cs-CZ" smtClean="0"/>
              <a:t>29.11.2023</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B9897-96AB-49AB-A1EB-7D2BD44E8001}" type="slidenum">
              <a:rPr lang="cs-CZ" smtClean="0"/>
              <a:t>‹#›</a:t>
            </a:fld>
            <a:endParaRPr lang="cs-CZ"/>
          </a:p>
        </p:txBody>
      </p:sp>
    </p:spTree>
    <p:extLst>
      <p:ext uri="{BB962C8B-B14F-4D97-AF65-F5344CB8AC3E}">
        <p14:creationId xmlns:p14="http://schemas.microsoft.com/office/powerpoint/2010/main" val="2959144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1</a:t>
            </a:fld>
            <a:endParaRPr lang="cs-CZ"/>
          </a:p>
        </p:txBody>
      </p:sp>
    </p:spTree>
    <p:extLst>
      <p:ext uri="{BB962C8B-B14F-4D97-AF65-F5344CB8AC3E}">
        <p14:creationId xmlns:p14="http://schemas.microsoft.com/office/powerpoint/2010/main" val="2027333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13</a:t>
            </a:fld>
            <a:endParaRPr lang="cs-CZ"/>
          </a:p>
        </p:txBody>
      </p:sp>
    </p:spTree>
    <p:extLst>
      <p:ext uri="{BB962C8B-B14F-4D97-AF65-F5344CB8AC3E}">
        <p14:creationId xmlns:p14="http://schemas.microsoft.com/office/powerpoint/2010/main" val="1542790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Criteria for community-based social services</a:t>
            </a:r>
            <a:r>
              <a:rPr lang="cs-CZ" dirty="0"/>
              <a:t> </a:t>
            </a:r>
            <a:r>
              <a:rPr lang="cs-CZ" dirty="0" err="1"/>
              <a:t>is</a:t>
            </a:r>
            <a:r>
              <a:rPr lang="cs-CZ" dirty="0"/>
              <a:t> a</a:t>
            </a:r>
            <a:r>
              <a:rPr lang="cs-CZ" baseline="0" dirty="0"/>
              <a:t> </a:t>
            </a:r>
            <a:r>
              <a:rPr lang="cs-CZ" baseline="0" dirty="0" err="1"/>
              <a:t>document</a:t>
            </a:r>
            <a:r>
              <a:rPr lang="cs-CZ" baseline="0" dirty="0"/>
              <a:t> non-</a:t>
            </a:r>
            <a:r>
              <a:rPr lang="cs-CZ" baseline="0" dirty="0" err="1"/>
              <a:t>binding</a:t>
            </a:r>
            <a:r>
              <a:rPr lang="cs-CZ" baseline="0" dirty="0"/>
              <a:t> in </a:t>
            </a:r>
            <a:r>
              <a:rPr lang="cs-CZ" baseline="0" dirty="0" err="1"/>
              <a:t>providing</a:t>
            </a:r>
            <a:r>
              <a:rPr lang="cs-CZ" baseline="0" dirty="0"/>
              <a:t> </a:t>
            </a:r>
            <a:r>
              <a:rPr lang="cs-CZ" baseline="0" dirty="0" err="1"/>
              <a:t>social</a:t>
            </a:r>
            <a:r>
              <a:rPr lang="cs-CZ" baseline="0" dirty="0"/>
              <a:t> </a:t>
            </a:r>
            <a:r>
              <a:rPr lang="cs-CZ" baseline="0" dirty="0" err="1"/>
              <a:t>services</a:t>
            </a:r>
            <a:r>
              <a:rPr lang="cs-CZ" baseline="0" dirty="0"/>
              <a:t>. </a:t>
            </a:r>
            <a:r>
              <a:rPr lang="cs-CZ" baseline="0" dirty="0" err="1"/>
              <a:t>Nevertheless</a:t>
            </a:r>
            <a:r>
              <a:rPr lang="cs-CZ" baseline="0" dirty="0"/>
              <a:t>, </a:t>
            </a:r>
            <a:r>
              <a:rPr lang="cs-CZ" baseline="0" dirty="0" err="1"/>
              <a:t>it</a:t>
            </a:r>
            <a:r>
              <a:rPr lang="cs-CZ" baseline="0" dirty="0"/>
              <a:t> </a:t>
            </a:r>
            <a:r>
              <a:rPr lang="cs-CZ" baseline="0" dirty="0" err="1"/>
              <a:t>is</a:t>
            </a:r>
            <a:r>
              <a:rPr lang="cs-CZ" baseline="0" dirty="0"/>
              <a:t> </a:t>
            </a:r>
            <a:r>
              <a:rPr lang="cs-CZ" baseline="0" dirty="0" err="1"/>
              <a:t>used</a:t>
            </a:r>
            <a:r>
              <a:rPr lang="cs-CZ" baseline="0" dirty="0"/>
              <a:t> as </a:t>
            </a:r>
            <a:r>
              <a:rPr lang="cs-CZ" baseline="0" dirty="0" err="1"/>
              <a:t>binding</a:t>
            </a:r>
            <a:r>
              <a:rPr lang="cs-CZ" baseline="0" dirty="0"/>
              <a:t> </a:t>
            </a:r>
            <a:r>
              <a:rPr lang="cs-CZ" baseline="0" dirty="0" err="1"/>
              <a:t>while</a:t>
            </a:r>
            <a:r>
              <a:rPr lang="cs-CZ" baseline="0" dirty="0"/>
              <a:t> </a:t>
            </a:r>
            <a:r>
              <a:rPr lang="cs-CZ" baseline="0" dirty="0" err="1"/>
              <a:t>building</a:t>
            </a:r>
            <a:r>
              <a:rPr lang="cs-CZ" baseline="0" dirty="0"/>
              <a:t>/</a:t>
            </a:r>
            <a:r>
              <a:rPr lang="cs-CZ" baseline="0" dirty="0" err="1"/>
              <a:t>reconstructing</a:t>
            </a:r>
            <a:r>
              <a:rPr lang="cs-CZ" baseline="0" dirty="0"/>
              <a:t> </a:t>
            </a:r>
            <a:r>
              <a:rPr lang="cs-CZ" baseline="0" dirty="0" err="1"/>
              <a:t>new</a:t>
            </a:r>
            <a:r>
              <a:rPr lang="cs-CZ" baseline="0" dirty="0"/>
              <a:t> </a:t>
            </a:r>
            <a:r>
              <a:rPr lang="cs-CZ" baseline="0" dirty="0" err="1"/>
              <a:t>facilities</a:t>
            </a:r>
            <a:r>
              <a:rPr lang="cs-CZ" baseline="0" dirty="0"/>
              <a:t> </a:t>
            </a:r>
            <a:r>
              <a:rPr lang="cs-CZ" baseline="0" dirty="0" err="1"/>
              <a:t>for</a:t>
            </a:r>
            <a:r>
              <a:rPr lang="cs-CZ" baseline="0" dirty="0"/>
              <a:t> </a:t>
            </a:r>
            <a:r>
              <a:rPr lang="cs-CZ" baseline="0" dirty="0" err="1"/>
              <a:t>social</a:t>
            </a:r>
            <a:r>
              <a:rPr lang="cs-CZ" baseline="0" dirty="0"/>
              <a:t> </a:t>
            </a:r>
            <a:r>
              <a:rPr lang="cs-CZ" baseline="0" dirty="0" err="1"/>
              <a:t>serivres</a:t>
            </a:r>
            <a:r>
              <a:rPr lang="cs-CZ" baseline="0" dirty="0"/>
              <a:t>, </a:t>
            </a:r>
            <a:r>
              <a:rPr lang="cs-CZ" baseline="0" dirty="0" err="1"/>
              <a:t>which</a:t>
            </a:r>
            <a:r>
              <a:rPr lang="cs-CZ" baseline="0" dirty="0"/>
              <a:t> are </a:t>
            </a:r>
            <a:r>
              <a:rPr lang="cs-CZ" baseline="0" dirty="0" err="1"/>
              <a:t>financed</a:t>
            </a:r>
            <a:r>
              <a:rPr lang="cs-CZ" baseline="0" dirty="0"/>
              <a:t> </a:t>
            </a:r>
            <a:r>
              <a:rPr lang="cs-CZ" baseline="0" dirty="0" err="1"/>
              <a:t>from</a:t>
            </a:r>
            <a:r>
              <a:rPr lang="cs-CZ" baseline="0" dirty="0"/>
              <a:t> </a:t>
            </a:r>
            <a:r>
              <a:rPr lang="cs-CZ" baseline="0" dirty="0" err="1"/>
              <a:t>Eu</a:t>
            </a:r>
            <a:r>
              <a:rPr lang="cs-CZ" baseline="0" dirty="0"/>
              <a:t> </a:t>
            </a:r>
            <a:r>
              <a:rPr lang="cs-CZ" baseline="0" dirty="0" err="1"/>
              <a:t>structural</a:t>
            </a:r>
            <a:r>
              <a:rPr lang="cs-CZ" baseline="0" dirty="0"/>
              <a:t> </a:t>
            </a:r>
            <a:r>
              <a:rPr lang="cs-CZ" baseline="0" dirty="0" err="1"/>
              <a:t>funds</a:t>
            </a:r>
            <a:r>
              <a:rPr lang="cs-CZ" baseline="0" dirty="0"/>
              <a:t>. </a:t>
            </a:r>
            <a:r>
              <a:rPr lang="cs-CZ" baseline="0" dirty="0" err="1"/>
              <a:t>It</a:t>
            </a:r>
            <a:r>
              <a:rPr lang="cs-CZ" baseline="0" dirty="0"/>
              <a:t> </a:t>
            </a:r>
            <a:r>
              <a:rPr lang="cs-CZ" baseline="0" dirty="0" err="1"/>
              <a:t>is</a:t>
            </a:r>
            <a:r>
              <a:rPr lang="cs-CZ" baseline="0" dirty="0"/>
              <a:t> </a:t>
            </a:r>
            <a:r>
              <a:rPr lang="cs-CZ" baseline="0" dirty="0" err="1"/>
              <a:t>currently</a:t>
            </a:r>
            <a:r>
              <a:rPr lang="cs-CZ" baseline="0" dirty="0"/>
              <a:t> </a:t>
            </a:r>
            <a:r>
              <a:rPr lang="cs-CZ" baseline="0" dirty="0" err="1"/>
              <a:t>the</a:t>
            </a:r>
            <a:r>
              <a:rPr lang="cs-CZ" baseline="0" dirty="0"/>
              <a:t> </a:t>
            </a:r>
            <a:r>
              <a:rPr lang="cs-CZ" baseline="0" dirty="0" err="1"/>
              <a:t>only</a:t>
            </a:r>
            <a:r>
              <a:rPr lang="cs-CZ" baseline="0" dirty="0"/>
              <a:t> </a:t>
            </a:r>
            <a:r>
              <a:rPr lang="cs-CZ" baseline="0" dirty="0" err="1"/>
              <a:t>document</a:t>
            </a:r>
            <a:r>
              <a:rPr lang="cs-CZ" baseline="0" dirty="0"/>
              <a:t> </a:t>
            </a:r>
            <a:r>
              <a:rPr lang="cs-CZ" baseline="0" dirty="0" err="1"/>
              <a:t>which</a:t>
            </a:r>
            <a:r>
              <a:rPr lang="cs-CZ" baseline="0" dirty="0"/>
              <a:t> </a:t>
            </a:r>
            <a:r>
              <a:rPr lang="cs-CZ" baseline="0" dirty="0" err="1"/>
              <a:t>contains</a:t>
            </a:r>
            <a:r>
              <a:rPr lang="cs-CZ" baseline="0" dirty="0"/>
              <a:t> </a:t>
            </a:r>
            <a:r>
              <a:rPr lang="cs-CZ" baseline="0" dirty="0" err="1"/>
              <a:t>the</a:t>
            </a:r>
            <a:r>
              <a:rPr lang="cs-CZ" baseline="0" dirty="0"/>
              <a:t> </a:t>
            </a:r>
            <a:r>
              <a:rPr lang="cs-CZ" baseline="0" dirty="0" err="1"/>
              <a:t>definition</a:t>
            </a:r>
            <a:r>
              <a:rPr lang="cs-CZ" baseline="0" dirty="0"/>
              <a:t> </a:t>
            </a:r>
            <a:r>
              <a:rPr lang="cs-CZ" baseline="0" dirty="0" err="1"/>
              <a:t>of</a:t>
            </a:r>
            <a:r>
              <a:rPr lang="cs-CZ" baseline="0" dirty="0"/>
              <a:t> </a:t>
            </a:r>
            <a:r>
              <a:rPr lang="cs-CZ" baseline="0" dirty="0" err="1"/>
              <a:t>comunity</a:t>
            </a:r>
            <a:r>
              <a:rPr lang="cs-CZ" baseline="0" dirty="0"/>
              <a:t> </a:t>
            </a:r>
            <a:r>
              <a:rPr lang="cs-CZ" baseline="0" dirty="0" err="1"/>
              <a:t>based</a:t>
            </a:r>
            <a:r>
              <a:rPr lang="cs-CZ" baseline="0" dirty="0"/>
              <a:t> </a:t>
            </a:r>
            <a:r>
              <a:rPr lang="cs-CZ" baseline="0" dirty="0" err="1"/>
              <a:t>services</a:t>
            </a:r>
            <a:r>
              <a:rPr lang="cs-CZ" baseline="0" dirty="0"/>
              <a:t>. </a:t>
            </a:r>
            <a:endParaRPr lang="cs-CZ" dirty="0"/>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15</a:t>
            </a:fld>
            <a:endParaRPr lang="cs-CZ"/>
          </a:p>
        </p:txBody>
      </p:sp>
    </p:spTree>
    <p:extLst>
      <p:ext uri="{BB962C8B-B14F-4D97-AF65-F5344CB8AC3E}">
        <p14:creationId xmlns:p14="http://schemas.microsoft.com/office/powerpoint/2010/main" val="3866683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16</a:t>
            </a:fld>
            <a:endParaRPr lang="cs-CZ"/>
          </a:p>
        </p:txBody>
      </p:sp>
    </p:spTree>
    <p:extLst>
      <p:ext uri="{BB962C8B-B14F-4D97-AF65-F5344CB8AC3E}">
        <p14:creationId xmlns:p14="http://schemas.microsoft.com/office/powerpoint/2010/main" val="1035286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smtClean="0"/>
              <a:t>Kriteria</a:t>
            </a:r>
            <a:r>
              <a:rPr lang="cs-CZ" baseline="0" dirty="0" smtClean="0"/>
              <a:t> jsme si zvolili jako referenční dokument, neboť nejvíce odpovídají </a:t>
            </a:r>
            <a:r>
              <a:rPr lang="cs-CZ" baseline="0" dirty="0" err="1" smtClean="0"/>
              <a:t>Úmuvě</a:t>
            </a:r>
            <a:r>
              <a:rPr lang="cs-CZ" baseline="0" dirty="0" smtClean="0"/>
              <a:t> a je na nich shoda v tom smyslu, že jsou používána v projektech transformace </a:t>
            </a:r>
            <a:r>
              <a:rPr lang="cs-CZ" baseline="0" dirty="0" err="1" smtClean="0"/>
              <a:t>financovanch</a:t>
            </a:r>
            <a:r>
              <a:rPr lang="cs-CZ" baseline="0" dirty="0" smtClean="0"/>
              <a:t> z </a:t>
            </a:r>
            <a:r>
              <a:rPr lang="cs-CZ" baseline="0" dirty="0" err="1" smtClean="0"/>
              <a:t>evr</a:t>
            </a:r>
            <a:r>
              <a:rPr lang="cs-CZ" baseline="0" dirty="0" smtClean="0"/>
              <a:t>, fondů</a:t>
            </a:r>
          </a:p>
          <a:p>
            <a:endParaRPr lang="cs-CZ" dirty="0" smtClean="0"/>
          </a:p>
          <a:p>
            <a:r>
              <a:rPr lang="cs-CZ" dirty="0" smtClean="0"/>
              <a:t>Přitom Výbor CRPD jakékoli další investice do ústavů jasně zapovídá.</a:t>
            </a:r>
          </a:p>
          <a:p>
            <a:endParaRPr lang="cs-CZ" dirty="0" smtClean="0"/>
          </a:p>
          <a:p>
            <a:r>
              <a:rPr lang="cs-CZ" dirty="0" smtClean="0"/>
              <a:t>Nejasnost terminologie</a:t>
            </a:r>
            <a:r>
              <a:rPr lang="cs-CZ" baseline="0" dirty="0" smtClean="0"/>
              <a:t> také ukazuje, že závazek k DEI není zvnitřněný a jednoznačný.</a:t>
            </a:r>
            <a:endParaRPr lang="cs-CZ" dirty="0"/>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17</a:t>
            </a:fld>
            <a:endParaRPr lang="cs-CZ"/>
          </a:p>
        </p:txBody>
      </p:sp>
    </p:spTree>
    <p:extLst>
      <p:ext uri="{BB962C8B-B14F-4D97-AF65-F5344CB8AC3E}">
        <p14:creationId xmlns:p14="http://schemas.microsoft.com/office/powerpoint/2010/main" val="3926404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An integral part of the transformation of social services from the institutional model to the community model is the abolition of institutions (reduction of capacities in institutions) and the development of community-based social services. </a:t>
            </a:r>
            <a:endParaRPr lang="cs-CZ" dirty="0"/>
          </a:p>
          <a:p>
            <a:endParaRPr lang="cs-CZ" dirty="0"/>
          </a:p>
          <a:p>
            <a:r>
              <a:rPr lang="cs-CZ" dirty="0" err="1"/>
              <a:t>Therefore</a:t>
            </a:r>
            <a:r>
              <a:rPr lang="cs-CZ" baseline="0" dirty="0"/>
              <a:t> </a:t>
            </a:r>
            <a:r>
              <a:rPr lang="cs-CZ" baseline="0" dirty="0" err="1"/>
              <a:t>we</a:t>
            </a:r>
            <a:r>
              <a:rPr lang="cs-CZ" baseline="0" dirty="0"/>
              <a:t> </a:t>
            </a:r>
            <a:r>
              <a:rPr lang="cs-CZ" baseline="0" dirty="0" err="1"/>
              <a:t>decided</a:t>
            </a:r>
            <a:r>
              <a:rPr lang="cs-CZ" baseline="0" dirty="0"/>
              <a:t> to </a:t>
            </a:r>
            <a:r>
              <a:rPr lang="cs-CZ" baseline="0" dirty="0" err="1"/>
              <a:t>assess</a:t>
            </a:r>
            <a:r>
              <a:rPr lang="cs-CZ" baseline="0" dirty="0"/>
              <a:t> </a:t>
            </a:r>
            <a:r>
              <a:rPr lang="cs-CZ" baseline="0" dirty="0" err="1"/>
              <a:t>the</a:t>
            </a:r>
            <a:r>
              <a:rPr lang="cs-CZ" baseline="0" dirty="0"/>
              <a:t> </a:t>
            </a:r>
            <a:r>
              <a:rPr lang="cs-CZ" baseline="0" dirty="0" err="1"/>
              <a:t>objectives</a:t>
            </a:r>
            <a:r>
              <a:rPr lang="cs-CZ" baseline="0" dirty="0"/>
              <a:t> in </a:t>
            </a:r>
            <a:r>
              <a:rPr lang="cs-CZ" baseline="0" dirty="0" err="1"/>
              <a:t>strategic</a:t>
            </a:r>
            <a:r>
              <a:rPr lang="cs-CZ" baseline="0" dirty="0"/>
              <a:t> </a:t>
            </a:r>
            <a:r>
              <a:rPr lang="cs-CZ" baseline="0" dirty="0" err="1"/>
              <a:t>plans</a:t>
            </a:r>
            <a:r>
              <a:rPr lang="cs-CZ" baseline="0" dirty="0"/>
              <a:t> </a:t>
            </a:r>
            <a:r>
              <a:rPr lang="cs-CZ" baseline="0" dirty="0" err="1"/>
              <a:t>concerning</a:t>
            </a:r>
            <a:r>
              <a:rPr lang="cs-CZ" baseline="0" dirty="0"/>
              <a:t> these </a:t>
            </a:r>
            <a:r>
              <a:rPr lang="cs-CZ" baseline="0" dirty="0" err="1"/>
              <a:t>two</a:t>
            </a:r>
            <a:r>
              <a:rPr lang="cs-CZ" baseline="0" dirty="0"/>
              <a:t> </a:t>
            </a:r>
            <a:r>
              <a:rPr lang="cs-CZ" baseline="0" dirty="0" err="1"/>
              <a:t>main</a:t>
            </a:r>
            <a:r>
              <a:rPr lang="cs-CZ" baseline="0" dirty="0"/>
              <a:t> </a:t>
            </a:r>
            <a:r>
              <a:rPr lang="cs-CZ" baseline="0" dirty="0" err="1"/>
              <a:t>goals</a:t>
            </a:r>
            <a:r>
              <a:rPr lang="cs-CZ" baseline="0" dirty="0"/>
              <a:t> </a:t>
            </a:r>
            <a:r>
              <a:rPr lang="cs-CZ" baseline="0" dirty="0" err="1"/>
              <a:t>of</a:t>
            </a:r>
            <a:r>
              <a:rPr lang="cs-CZ" baseline="0" dirty="0"/>
              <a:t> DI.</a:t>
            </a:r>
          </a:p>
          <a:p>
            <a:r>
              <a:rPr lang="cs-CZ" baseline="0" dirty="0" err="1"/>
              <a:t>The</a:t>
            </a:r>
            <a:r>
              <a:rPr lang="cs-CZ" baseline="0" dirty="0"/>
              <a:t> </a:t>
            </a:r>
            <a:r>
              <a:rPr lang="cs-CZ" baseline="0" dirty="0" err="1"/>
              <a:t>graph</a:t>
            </a:r>
            <a:r>
              <a:rPr lang="cs-CZ" baseline="0" dirty="0"/>
              <a:t> </a:t>
            </a:r>
            <a:r>
              <a:rPr lang="cs-CZ" baseline="0" dirty="0" err="1"/>
              <a:t>shows</a:t>
            </a:r>
            <a:r>
              <a:rPr lang="cs-CZ" baseline="0" dirty="0"/>
              <a:t> </a:t>
            </a:r>
            <a:r>
              <a:rPr lang="cs-CZ" baseline="0" dirty="0" err="1"/>
              <a:t>that</a:t>
            </a:r>
            <a:r>
              <a:rPr lang="cs-CZ" baseline="0" dirty="0"/>
              <a:t>…</a:t>
            </a:r>
            <a:endParaRPr lang="cs-CZ" dirty="0"/>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18</a:t>
            </a:fld>
            <a:endParaRPr lang="cs-CZ"/>
          </a:p>
        </p:txBody>
      </p:sp>
    </p:spTree>
    <p:extLst>
      <p:ext uri="{BB962C8B-B14F-4D97-AF65-F5344CB8AC3E}">
        <p14:creationId xmlns:p14="http://schemas.microsoft.com/office/powerpoint/2010/main" val="3971045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An integral part of the transformation of social services from the institutional model to the community model is the abolition of institutions (reduction of capacities in institutions) and the development of community-based social services. </a:t>
            </a:r>
            <a:endParaRPr lang="cs-CZ" dirty="0"/>
          </a:p>
          <a:p>
            <a:endParaRPr lang="cs-CZ" dirty="0"/>
          </a:p>
          <a:p>
            <a:r>
              <a:rPr lang="cs-CZ" dirty="0" err="1"/>
              <a:t>Therefore</a:t>
            </a:r>
            <a:r>
              <a:rPr lang="cs-CZ" baseline="0" dirty="0"/>
              <a:t> </a:t>
            </a:r>
            <a:r>
              <a:rPr lang="cs-CZ" baseline="0" dirty="0" err="1"/>
              <a:t>we</a:t>
            </a:r>
            <a:r>
              <a:rPr lang="cs-CZ" baseline="0" dirty="0"/>
              <a:t> </a:t>
            </a:r>
            <a:r>
              <a:rPr lang="cs-CZ" baseline="0" dirty="0" err="1"/>
              <a:t>decided</a:t>
            </a:r>
            <a:r>
              <a:rPr lang="cs-CZ" baseline="0" dirty="0"/>
              <a:t> to </a:t>
            </a:r>
            <a:r>
              <a:rPr lang="cs-CZ" baseline="0" dirty="0" err="1"/>
              <a:t>assess</a:t>
            </a:r>
            <a:r>
              <a:rPr lang="cs-CZ" baseline="0" dirty="0"/>
              <a:t> </a:t>
            </a:r>
            <a:r>
              <a:rPr lang="cs-CZ" baseline="0" dirty="0" err="1"/>
              <a:t>the</a:t>
            </a:r>
            <a:r>
              <a:rPr lang="cs-CZ" baseline="0" dirty="0"/>
              <a:t> </a:t>
            </a:r>
            <a:r>
              <a:rPr lang="cs-CZ" baseline="0" dirty="0" err="1"/>
              <a:t>objectives</a:t>
            </a:r>
            <a:r>
              <a:rPr lang="cs-CZ" baseline="0" dirty="0"/>
              <a:t> in </a:t>
            </a:r>
            <a:r>
              <a:rPr lang="cs-CZ" baseline="0" dirty="0" err="1"/>
              <a:t>strategic</a:t>
            </a:r>
            <a:r>
              <a:rPr lang="cs-CZ" baseline="0" dirty="0"/>
              <a:t> </a:t>
            </a:r>
            <a:r>
              <a:rPr lang="cs-CZ" baseline="0" dirty="0" err="1"/>
              <a:t>plans</a:t>
            </a:r>
            <a:r>
              <a:rPr lang="cs-CZ" baseline="0" dirty="0"/>
              <a:t> </a:t>
            </a:r>
            <a:r>
              <a:rPr lang="cs-CZ" baseline="0" dirty="0" err="1"/>
              <a:t>concerning</a:t>
            </a:r>
            <a:r>
              <a:rPr lang="cs-CZ" baseline="0" dirty="0"/>
              <a:t> these </a:t>
            </a:r>
            <a:r>
              <a:rPr lang="cs-CZ" baseline="0" dirty="0" err="1"/>
              <a:t>two</a:t>
            </a:r>
            <a:r>
              <a:rPr lang="cs-CZ" baseline="0" dirty="0"/>
              <a:t> </a:t>
            </a:r>
            <a:r>
              <a:rPr lang="cs-CZ" baseline="0" dirty="0" err="1"/>
              <a:t>main</a:t>
            </a:r>
            <a:r>
              <a:rPr lang="cs-CZ" baseline="0" dirty="0"/>
              <a:t> </a:t>
            </a:r>
            <a:r>
              <a:rPr lang="cs-CZ" baseline="0" dirty="0" err="1"/>
              <a:t>goals</a:t>
            </a:r>
            <a:r>
              <a:rPr lang="cs-CZ" baseline="0" dirty="0"/>
              <a:t> </a:t>
            </a:r>
            <a:r>
              <a:rPr lang="cs-CZ" baseline="0" dirty="0" err="1"/>
              <a:t>of</a:t>
            </a:r>
            <a:r>
              <a:rPr lang="cs-CZ" baseline="0" dirty="0"/>
              <a:t> DI.</a:t>
            </a:r>
          </a:p>
          <a:p>
            <a:r>
              <a:rPr lang="cs-CZ" baseline="0" dirty="0" err="1"/>
              <a:t>The</a:t>
            </a:r>
            <a:r>
              <a:rPr lang="cs-CZ" baseline="0" dirty="0"/>
              <a:t> </a:t>
            </a:r>
            <a:r>
              <a:rPr lang="cs-CZ" baseline="0" dirty="0" err="1"/>
              <a:t>graph</a:t>
            </a:r>
            <a:r>
              <a:rPr lang="cs-CZ" baseline="0" dirty="0"/>
              <a:t> </a:t>
            </a:r>
            <a:r>
              <a:rPr lang="cs-CZ" baseline="0" dirty="0" err="1"/>
              <a:t>shows</a:t>
            </a:r>
            <a:r>
              <a:rPr lang="cs-CZ" baseline="0" dirty="0"/>
              <a:t> </a:t>
            </a:r>
            <a:r>
              <a:rPr lang="cs-CZ" baseline="0" dirty="0" err="1"/>
              <a:t>that</a:t>
            </a:r>
            <a:r>
              <a:rPr lang="cs-CZ" baseline="0" dirty="0"/>
              <a:t>…</a:t>
            </a:r>
            <a:endParaRPr lang="cs-CZ" dirty="0"/>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19</a:t>
            </a:fld>
            <a:endParaRPr lang="cs-CZ"/>
          </a:p>
        </p:txBody>
      </p:sp>
    </p:spTree>
    <p:extLst>
      <p:ext uri="{BB962C8B-B14F-4D97-AF65-F5344CB8AC3E}">
        <p14:creationId xmlns:p14="http://schemas.microsoft.com/office/powerpoint/2010/main" val="1723584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smtClean="0"/>
              <a:t>Všechny </a:t>
            </a:r>
            <a:r>
              <a:rPr lang="cs-CZ" dirty="0" err="1" smtClean="0"/>
              <a:t>SPrSS</a:t>
            </a:r>
            <a:r>
              <a:rPr lang="cs-CZ" dirty="0" smtClean="0"/>
              <a:t> mluví v dílčích cílech</a:t>
            </a:r>
            <a:r>
              <a:rPr lang="cs-CZ" baseline="0" dirty="0" smtClean="0"/>
              <a:t> o rozvoji komunitních služeb. Pokud jde o úplné rušení ústavů, klade si za cíl pouze 29% plánů. Snižování kapacit ústavů uvádí jako cíl více SPRSS, ale na </a:t>
            </a:r>
            <a:r>
              <a:rPr lang="cs-CZ" baseline="0" dirty="0" err="1" smtClean="0"/>
              <a:t>úrpveň</a:t>
            </a:r>
            <a:r>
              <a:rPr lang="cs-CZ" baseline="0" dirty="0" smtClean="0"/>
              <a:t> Komunitního charakteru pouze plány dva, další dva ne a u 6 to nelze určit.</a:t>
            </a:r>
          </a:p>
          <a:p>
            <a:endParaRPr lang="cs-CZ" baseline="0" dirty="0" smtClean="0"/>
          </a:p>
          <a:p>
            <a:endParaRPr lang="cs-CZ" dirty="0"/>
          </a:p>
        </p:txBody>
      </p:sp>
      <p:sp>
        <p:nvSpPr>
          <p:cNvPr id="4" name="Zástupný symbol pro číslo snímku 3"/>
          <p:cNvSpPr>
            <a:spLocks noGrp="1"/>
          </p:cNvSpPr>
          <p:nvPr>
            <p:ph type="sldNum" sz="quarter" idx="10"/>
          </p:nvPr>
        </p:nvSpPr>
        <p:spPr/>
        <p:txBody>
          <a:bodyPr/>
          <a:lstStyle/>
          <a:p>
            <a:fld id="{D02B9897-96AB-49AB-A1EB-7D2BD44E8001}" type="slidenum">
              <a:rPr lang="cs-CZ" smtClean="0"/>
              <a:t>20</a:t>
            </a:fld>
            <a:endParaRPr lang="cs-CZ"/>
          </a:p>
        </p:txBody>
      </p:sp>
    </p:spTree>
    <p:extLst>
      <p:ext uri="{BB962C8B-B14F-4D97-AF65-F5344CB8AC3E}">
        <p14:creationId xmlns:p14="http://schemas.microsoft.com/office/powerpoint/2010/main" val="1975751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sz="1200" b="0" kern="1200" dirty="0" err="1">
                <a:solidFill>
                  <a:schemeClr val="tx1"/>
                </a:solidFill>
                <a:effectLst/>
                <a:latin typeface="+mn-lt"/>
                <a:ea typeface="+mn-ea"/>
                <a:cs typeface="+mn-cs"/>
              </a:rPr>
              <a:t>The</a:t>
            </a:r>
            <a:r>
              <a:rPr lang="cs-CZ" sz="1200" b="0" kern="1200" dirty="0">
                <a:solidFill>
                  <a:schemeClr val="tx1"/>
                </a:solidFill>
                <a:effectLst/>
                <a:latin typeface="+mn-lt"/>
                <a:ea typeface="+mn-ea"/>
                <a:cs typeface="+mn-cs"/>
              </a:rPr>
              <a:t> </a:t>
            </a:r>
            <a:r>
              <a:rPr lang="cs-CZ" sz="1200" b="0" kern="1200" dirty="0" err="1">
                <a:solidFill>
                  <a:schemeClr val="tx1"/>
                </a:solidFill>
                <a:effectLst/>
                <a:latin typeface="+mn-lt"/>
                <a:ea typeface="+mn-ea"/>
                <a:cs typeface="+mn-cs"/>
              </a:rPr>
              <a:t>state</a:t>
            </a:r>
            <a:r>
              <a:rPr lang="cs-CZ" sz="1200" b="0" kern="1200" baseline="0" dirty="0">
                <a:solidFill>
                  <a:schemeClr val="tx1"/>
                </a:solidFill>
                <a:effectLst/>
                <a:latin typeface="+mn-lt"/>
                <a:ea typeface="+mn-ea"/>
                <a:cs typeface="+mn-cs"/>
              </a:rPr>
              <a:t> has - </a:t>
            </a:r>
            <a:r>
              <a:rPr lang="cs-CZ" sz="1200" b="0" kern="1200" baseline="0" dirty="0" err="1">
                <a:solidFill>
                  <a:schemeClr val="tx1"/>
                </a:solidFill>
                <a:effectLst/>
                <a:latin typeface="+mn-lt"/>
                <a:ea typeface="+mn-ea"/>
                <a:cs typeface="+mn-cs"/>
              </a:rPr>
              <a:t>under</a:t>
            </a:r>
            <a:r>
              <a:rPr lang="cs-CZ" sz="1200" b="0" kern="1200" baseline="0" dirty="0">
                <a:solidFill>
                  <a:schemeClr val="tx1"/>
                </a:solidFill>
                <a:effectLst/>
                <a:latin typeface="+mn-lt"/>
                <a:ea typeface="+mn-ea"/>
                <a:cs typeface="+mn-cs"/>
              </a:rPr>
              <a:t> </a:t>
            </a:r>
            <a:r>
              <a:rPr lang="cs-CZ" sz="1200" b="0" kern="1200" baseline="0" dirty="0" err="1">
                <a:solidFill>
                  <a:schemeClr val="tx1"/>
                </a:solidFill>
                <a:effectLst/>
                <a:latin typeface="+mn-lt"/>
                <a:ea typeface="+mn-ea"/>
                <a:cs typeface="+mn-cs"/>
              </a:rPr>
              <a:t>the</a:t>
            </a:r>
            <a:r>
              <a:rPr lang="cs-CZ" sz="1200" b="0" kern="1200" baseline="0" dirty="0">
                <a:solidFill>
                  <a:schemeClr val="tx1"/>
                </a:solidFill>
                <a:effectLst/>
                <a:latin typeface="+mn-lt"/>
                <a:ea typeface="+mn-ea"/>
                <a:cs typeface="+mn-cs"/>
              </a:rPr>
              <a:t> </a:t>
            </a:r>
            <a:r>
              <a:rPr lang="cs-CZ" sz="1200" b="0" kern="1200" baseline="0" dirty="0" err="1">
                <a:solidFill>
                  <a:schemeClr val="tx1"/>
                </a:solidFill>
                <a:effectLst/>
                <a:latin typeface="+mn-lt"/>
                <a:ea typeface="+mn-ea"/>
                <a:cs typeface="+mn-cs"/>
              </a:rPr>
              <a:t>article</a:t>
            </a:r>
            <a:r>
              <a:rPr lang="cs-CZ" sz="1200" b="0" kern="1200" baseline="0" dirty="0">
                <a:solidFill>
                  <a:schemeClr val="tx1"/>
                </a:solidFill>
                <a:effectLst/>
                <a:latin typeface="+mn-lt"/>
                <a:ea typeface="+mn-ea"/>
                <a:cs typeface="+mn-cs"/>
              </a:rPr>
              <a:t> 19 </a:t>
            </a:r>
            <a:r>
              <a:rPr lang="cs-CZ" sz="1200" b="0" kern="1200" baseline="0" dirty="0" err="1">
                <a:solidFill>
                  <a:schemeClr val="tx1"/>
                </a:solidFill>
                <a:effectLst/>
                <a:latin typeface="+mn-lt"/>
                <a:ea typeface="+mn-ea"/>
                <a:cs typeface="+mn-cs"/>
              </a:rPr>
              <a:t>of</a:t>
            </a:r>
            <a:r>
              <a:rPr lang="cs-CZ" sz="1200" b="0" kern="1200" baseline="0" dirty="0">
                <a:solidFill>
                  <a:schemeClr val="tx1"/>
                </a:solidFill>
                <a:effectLst/>
                <a:latin typeface="+mn-lt"/>
                <a:ea typeface="+mn-ea"/>
                <a:cs typeface="+mn-cs"/>
              </a:rPr>
              <a:t> CRPD -  </a:t>
            </a:r>
            <a:r>
              <a:rPr lang="cs-CZ" sz="1200" b="0" kern="1200" dirty="0" err="1">
                <a:solidFill>
                  <a:schemeClr val="tx1"/>
                </a:solidFill>
                <a:effectLst/>
                <a:latin typeface="+mn-lt"/>
                <a:ea typeface="+mn-ea"/>
                <a:cs typeface="+mn-cs"/>
              </a:rPr>
              <a:t>immediate</a:t>
            </a:r>
            <a:r>
              <a:rPr lang="cs-CZ" sz="1200" b="0" kern="1200" dirty="0">
                <a:solidFill>
                  <a:schemeClr val="tx1"/>
                </a:solidFill>
                <a:effectLst/>
                <a:latin typeface="+mn-lt"/>
                <a:ea typeface="+mn-ea"/>
                <a:cs typeface="+mn-cs"/>
              </a:rPr>
              <a:t> </a:t>
            </a:r>
            <a:r>
              <a:rPr lang="cs-CZ" sz="1200" b="0" kern="1200" dirty="0" err="1">
                <a:solidFill>
                  <a:schemeClr val="tx1"/>
                </a:solidFill>
                <a:effectLst/>
                <a:latin typeface="+mn-lt"/>
                <a:ea typeface="+mn-ea"/>
                <a:cs typeface="+mn-cs"/>
              </a:rPr>
              <a:t>obligation</a:t>
            </a:r>
            <a:r>
              <a:rPr lang="cs-CZ" sz="1200" b="0" kern="1200" dirty="0">
                <a:solidFill>
                  <a:schemeClr val="tx1"/>
                </a:solidFill>
                <a:effectLst/>
                <a:latin typeface="+mn-lt"/>
                <a:ea typeface="+mn-ea"/>
                <a:cs typeface="+mn-cs"/>
              </a:rPr>
              <a:t> to enter </a:t>
            </a:r>
            <a:r>
              <a:rPr lang="cs-CZ" sz="1200" b="0" kern="1200" dirty="0" err="1">
                <a:solidFill>
                  <a:schemeClr val="tx1"/>
                </a:solidFill>
                <a:effectLst/>
                <a:latin typeface="+mn-lt"/>
                <a:ea typeface="+mn-ea"/>
                <a:cs typeface="+mn-cs"/>
              </a:rPr>
              <a:t>into</a:t>
            </a:r>
            <a:r>
              <a:rPr lang="cs-CZ" sz="1200" b="0" kern="1200" dirty="0">
                <a:solidFill>
                  <a:schemeClr val="tx1"/>
                </a:solidFill>
                <a:effectLst/>
                <a:latin typeface="+mn-lt"/>
                <a:ea typeface="+mn-ea"/>
                <a:cs typeface="+mn-cs"/>
              </a:rPr>
              <a:t> </a:t>
            </a:r>
            <a:r>
              <a:rPr lang="cs-CZ" sz="1200" b="0" kern="1200" dirty="0" err="1">
                <a:solidFill>
                  <a:schemeClr val="tx1"/>
                </a:solidFill>
                <a:effectLst/>
                <a:latin typeface="+mn-lt"/>
                <a:ea typeface="+mn-ea"/>
                <a:cs typeface="+mn-cs"/>
              </a:rPr>
              <a:t>strategic</a:t>
            </a:r>
            <a:r>
              <a:rPr lang="cs-CZ" sz="1200" b="0" kern="1200" dirty="0">
                <a:solidFill>
                  <a:schemeClr val="tx1"/>
                </a:solidFill>
                <a:effectLst/>
                <a:latin typeface="+mn-lt"/>
                <a:ea typeface="+mn-ea"/>
                <a:cs typeface="+mn-cs"/>
              </a:rPr>
              <a:t> </a:t>
            </a:r>
            <a:r>
              <a:rPr lang="cs-CZ" sz="1200" b="0" kern="1200" dirty="0" err="1">
                <a:solidFill>
                  <a:schemeClr val="tx1"/>
                </a:solidFill>
                <a:effectLst/>
                <a:latin typeface="+mn-lt"/>
                <a:ea typeface="+mn-ea"/>
                <a:cs typeface="+mn-cs"/>
              </a:rPr>
              <a:t>planning</a:t>
            </a:r>
            <a:r>
              <a:rPr lang="cs-CZ" sz="1200" b="0" kern="1200" dirty="0">
                <a:solidFill>
                  <a:schemeClr val="tx1"/>
                </a:solidFill>
                <a:effectLst/>
                <a:latin typeface="+mn-lt"/>
                <a:ea typeface="+mn-ea"/>
                <a:cs typeface="+mn-cs"/>
              </a:rPr>
              <a:t> </a:t>
            </a:r>
            <a:r>
              <a:rPr lang="cs-CZ" sz="1200" b="0" kern="1200" dirty="0" err="1">
                <a:solidFill>
                  <a:schemeClr val="tx1"/>
                </a:solidFill>
                <a:effectLst/>
                <a:latin typeface="+mn-lt"/>
                <a:ea typeface="+mn-ea"/>
                <a:cs typeface="+mn-cs"/>
              </a:rPr>
              <a:t>concerning</a:t>
            </a:r>
            <a:r>
              <a:rPr lang="cs-CZ" sz="1200" b="0" kern="1200" baseline="0" dirty="0">
                <a:solidFill>
                  <a:schemeClr val="tx1"/>
                </a:solidFill>
                <a:effectLst/>
                <a:latin typeface="+mn-lt"/>
                <a:ea typeface="+mn-ea"/>
                <a:cs typeface="+mn-cs"/>
              </a:rPr>
              <a:t> DI</a:t>
            </a:r>
            <a:r>
              <a:rPr lang="cs-CZ" sz="1200" b="0" kern="1200" dirty="0">
                <a:solidFill>
                  <a:schemeClr val="tx1"/>
                </a:solidFill>
                <a:effectLst/>
                <a:latin typeface="+mn-lt"/>
                <a:ea typeface="+mn-ea"/>
                <a:cs typeface="+mn-cs"/>
              </a:rPr>
              <a:t>, </a:t>
            </a:r>
            <a:r>
              <a:rPr lang="cs-CZ" sz="1200" b="0" kern="1200" dirty="0" err="1">
                <a:solidFill>
                  <a:schemeClr val="tx1"/>
                </a:solidFill>
                <a:effectLst/>
                <a:latin typeface="+mn-lt"/>
                <a:ea typeface="+mn-ea"/>
                <a:cs typeface="+mn-cs"/>
              </a:rPr>
              <a:t>with</a:t>
            </a:r>
            <a:r>
              <a:rPr lang="cs-CZ" sz="1200" b="0" kern="1200" dirty="0">
                <a:solidFill>
                  <a:schemeClr val="tx1"/>
                </a:solidFill>
                <a:effectLst/>
                <a:latin typeface="+mn-lt"/>
                <a:ea typeface="+mn-ea"/>
                <a:cs typeface="+mn-cs"/>
              </a:rPr>
              <a:t> </a:t>
            </a:r>
            <a:r>
              <a:rPr lang="cs-CZ" sz="1200" b="0" kern="1200" dirty="0" err="1">
                <a:solidFill>
                  <a:schemeClr val="tx1"/>
                </a:solidFill>
                <a:effectLst/>
                <a:latin typeface="+mn-lt"/>
                <a:ea typeface="+mn-ea"/>
                <a:cs typeface="+mn-cs"/>
              </a:rPr>
              <a:t>adequate</a:t>
            </a:r>
            <a:r>
              <a:rPr lang="cs-CZ" sz="1200" b="0" kern="1200" dirty="0">
                <a:solidFill>
                  <a:schemeClr val="tx1"/>
                </a:solidFill>
                <a:effectLst/>
                <a:latin typeface="+mn-lt"/>
                <a:ea typeface="+mn-ea"/>
                <a:cs typeface="+mn-cs"/>
              </a:rPr>
              <a:t> </a:t>
            </a:r>
            <a:r>
              <a:rPr lang="cs-CZ" sz="1200" b="0" kern="1200" dirty="0" err="1">
                <a:solidFill>
                  <a:schemeClr val="tx1"/>
                </a:solidFill>
                <a:effectLst/>
                <a:latin typeface="+mn-lt"/>
                <a:ea typeface="+mn-ea"/>
                <a:cs typeface="+mn-cs"/>
              </a:rPr>
              <a:t>time</a:t>
            </a:r>
            <a:r>
              <a:rPr lang="cs-CZ" sz="1200" b="0" kern="1200" dirty="0">
                <a:solidFill>
                  <a:schemeClr val="tx1"/>
                </a:solidFill>
                <a:effectLst/>
                <a:latin typeface="+mn-lt"/>
                <a:ea typeface="+mn-ea"/>
                <a:cs typeface="+mn-cs"/>
              </a:rPr>
              <a:t> </a:t>
            </a:r>
            <a:r>
              <a:rPr lang="cs-CZ" sz="1200" b="0" kern="1200" dirty="0" err="1">
                <a:solidFill>
                  <a:schemeClr val="tx1"/>
                </a:solidFill>
                <a:effectLst/>
                <a:latin typeface="+mn-lt"/>
                <a:ea typeface="+mn-ea"/>
                <a:cs typeface="+mn-cs"/>
              </a:rPr>
              <a:t>frames</a:t>
            </a:r>
            <a:r>
              <a:rPr lang="cs-CZ" sz="1200" b="0" kern="1200" dirty="0">
                <a:solidFill>
                  <a:schemeClr val="tx1"/>
                </a:solidFill>
                <a:effectLst/>
                <a:latin typeface="+mn-lt"/>
                <a:ea typeface="+mn-ea"/>
                <a:cs typeface="+mn-cs"/>
              </a:rPr>
              <a:t> and </a:t>
            </a:r>
            <a:r>
              <a:rPr lang="cs-CZ" sz="1200" b="0" kern="1200" dirty="0" err="1">
                <a:solidFill>
                  <a:schemeClr val="tx1"/>
                </a:solidFill>
                <a:effectLst/>
                <a:latin typeface="+mn-lt"/>
                <a:ea typeface="+mn-ea"/>
                <a:cs typeface="+mn-cs"/>
              </a:rPr>
              <a:t>resourcing</a:t>
            </a:r>
            <a:r>
              <a:rPr lang="cs-CZ" sz="1200" b="0" kern="1200" dirty="0">
                <a:solidFill>
                  <a:schemeClr val="tx1"/>
                </a:solidFill>
                <a:effectLst/>
                <a:latin typeface="+mn-lt"/>
                <a:ea typeface="+mn-ea"/>
                <a:cs typeface="+mn-cs"/>
              </a:rPr>
              <a:t>. </a:t>
            </a:r>
            <a:r>
              <a:rPr lang="cs-CZ" sz="1200" b="0" kern="1200" dirty="0" err="1">
                <a:solidFill>
                  <a:schemeClr val="tx1"/>
                </a:solidFill>
                <a:effectLst/>
                <a:latin typeface="+mn-lt"/>
                <a:ea typeface="+mn-ea"/>
                <a:cs typeface="+mn-cs"/>
              </a:rPr>
              <a:t>Therefore</a:t>
            </a:r>
            <a:r>
              <a:rPr lang="cs-CZ" sz="1200" b="0" kern="1200" dirty="0">
                <a:solidFill>
                  <a:schemeClr val="tx1"/>
                </a:solidFill>
                <a:effectLst/>
                <a:latin typeface="+mn-lt"/>
                <a:ea typeface="+mn-ea"/>
                <a:cs typeface="+mn-cs"/>
              </a:rPr>
              <a:t> </a:t>
            </a:r>
            <a:r>
              <a:rPr lang="cs-CZ" sz="1200" b="0" kern="1200" dirty="0" err="1">
                <a:solidFill>
                  <a:schemeClr val="tx1"/>
                </a:solidFill>
                <a:effectLst/>
                <a:latin typeface="+mn-lt"/>
                <a:ea typeface="+mn-ea"/>
                <a:cs typeface="+mn-cs"/>
              </a:rPr>
              <a:t>we</a:t>
            </a:r>
            <a:r>
              <a:rPr lang="cs-CZ" sz="1200" b="0" kern="1200" dirty="0">
                <a:solidFill>
                  <a:schemeClr val="tx1"/>
                </a:solidFill>
                <a:effectLst/>
                <a:latin typeface="+mn-lt"/>
                <a:ea typeface="+mn-ea"/>
                <a:cs typeface="+mn-cs"/>
              </a:rPr>
              <a:t> </a:t>
            </a:r>
            <a:r>
              <a:rPr lang="cs-CZ" sz="1200" b="0" kern="1200" dirty="0" err="1">
                <a:solidFill>
                  <a:schemeClr val="tx1"/>
                </a:solidFill>
                <a:effectLst/>
                <a:latin typeface="+mn-lt"/>
                <a:ea typeface="+mn-ea"/>
                <a:cs typeface="+mn-cs"/>
              </a:rPr>
              <a:t>decided</a:t>
            </a:r>
            <a:r>
              <a:rPr lang="cs-CZ" sz="1200" b="0" kern="1200" dirty="0">
                <a:solidFill>
                  <a:schemeClr val="tx1"/>
                </a:solidFill>
                <a:effectLst/>
                <a:latin typeface="+mn-lt"/>
                <a:ea typeface="+mn-ea"/>
                <a:cs typeface="+mn-cs"/>
              </a:rPr>
              <a:t> to </a:t>
            </a:r>
            <a:r>
              <a:rPr lang="cs-CZ" sz="1200" b="0" kern="1200" dirty="0" err="1">
                <a:solidFill>
                  <a:schemeClr val="tx1"/>
                </a:solidFill>
                <a:effectLst/>
                <a:latin typeface="+mn-lt"/>
                <a:ea typeface="+mn-ea"/>
                <a:cs typeface="+mn-cs"/>
              </a:rPr>
              <a:t>assess</a:t>
            </a:r>
            <a:r>
              <a:rPr lang="cs-CZ" sz="1200" b="0" kern="1200" dirty="0">
                <a:solidFill>
                  <a:schemeClr val="tx1"/>
                </a:solidFill>
                <a:effectLst/>
                <a:latin typeface="+mn-lt"/>
                <a:ea typeface="+mn-ea"/>
                <a:cs typeface="+mn-cs"/>
              </a:rPr>
              <a:t>, </a:t>
            </a:r>
            <a:r>
              <a:rPr lang="cs-CZ" sz="1200" b="0" kern="1200" dirty="0" err="1">
                <a:solidFill>
                  <a:schemeClr val="tx1"/>
                </a:solidFill>
                <a:effectLst/>
                <a:latin typeface="+mn-lt"/>
                <a:ea typeface="+mn-ea"/>
                <a:cs typeface="+mn-cs"/>
              </a:rPr>
              <a:t>whether</a:t>
            </a:r>
            <a:r>
              <a:rPr lang="cs-CZ" sz="1200" b="0" kern="1200" dirty="0">
                <a:solidFill>
                  <a:schemeClr val="tx1"/>
                </a:solidFill>
                <a:effectLst/>
                <a:latin typeface="+mn-lt"/>
                <a:ea typeface="+mn-ea"/>
                <a:cs typeface="+mn-cs"/>
              </a:rPr>
              <a:t> ti </a:t>
            </a:r>
            <a:r>
              <a:rPr lang="cs-CZ" sz="1200" b="0" kern="1200" dirty="0" err="1">
                <a:solidFill>
                  <a:schemeClr val="tx1"/>
                </a:solidFill>
                <a:effectLst/>
                <a:latin typeface="+mn-lt"/>
                <a:ea typeface="+mn-ea"/>
                <a:cs typeface="+mn-cs"/>
              </a:rPr>
              <a:t>goals</a:t>
            </a:r>
            <a:r>
              <a:rPr lang="cs-CZ" sz="1200" b="0" kern="1200" dirty="0">
                <a:solidFill>
                  <a:schemeClr val="tx1"/>
                </a:solidFill>
                <a:effectLst/>
                <a:latin typeface="+mn-lt"/>
                <a:ea typeface="+mn-ea"/>
                <a:cs typeface="+mn-cs"/>
              </a:rPr>
              <a:t> to DI in </a:t>
            </a:r>
            <a:r>
              <a:rPr lang="cs-CZ" sz="1200" b="0" kern="1200" dirty="0" err="1">
                <a:solidFill>
                  <a:schemeClr val="tx1"/>
                </a:solidFill>
                <a:effectLst/>
                <a:latin typeface="+mn-lt"/>
                <a:ea typeface="+mn-ea"/>
                <a:cs typeface="+mn-cs"/>
              </a:rPr>
              <a:t>strategic</a:t>
            </a:r>
            <a:r>
              <a:rPr lang="cs-CZ" sz="1200" b="0" kern="1200" baseline="0" dirty="0">
                <a:solidFill>
                  <a:schemeClr val="tx1"/>
                </a:solidFill>
                <a:effectLst/>
                <a:latin typeface="+mn-lt"/>
                <a:ea typeface="+mn-ea"/>
                <a:cs typeface="+mn-cs"/>
              </a:rPr>
              <a:t> </a:t>
            </a:r>
            <a:r>
              <a:rPr lang="cs-CZ" sz="1200" b="0" kern="1200" baseline="0" dirty="0" err="1">
                <a:solidFill>
                  <a:schemeClr val="tx1"/>
                </a:solidFill>
                <a:effectLst/>
                <a:latin typeface="+mn-lt"/>
                <a:ea typeface="+mn-ea"/>
                <a:cs typeface="+mn-cs"/>
              </a:rPr>
              <a:t>plans</a:t>
            </a:r>
            <a:r>
              <a:rPr lang="cs-CZ" sz="1200" b="0" kern="1200" baseline="0" dirty="0">
                <a:solidFill>
                  <a:schemeClr val="tx1"/>
                </a:solidFill>
                <a:effectLst/>
                <a:latin typeface="+mn-lt"/>
                <a:ea typeface="+mn-ea"/>
                <a:cs typeface="+mn-cs"/>
              </a:rPr>
              <a:t> are </a:t>
            </a:r>
            <a:r>
              <a:rPr lang="cs-CZ" sz="1200" b="0" kern="1200" baseline="0" dirty="0" err="1">
                <a:solidFill>
                  <a:schemeClr val="tx1"/>
                </a:solidFill>
                <a:effectLst/>
                <a:latin typeface="+mn-lt"/>
                <a:ea typeface="+mn-ea"/>
                <a:cs typeface="+mn-cs"/>
              </a:rPr>
              <a:t>of</a:t>
            </a:r>
            <a:r>
              <a:rPr lang="cs-CZ" sz="1200" b="0" kern="1200" baseline="0" dirty="0">
                <a:solidFill>
                  <a:schemeClr val="tx1"/>
                </a:solidFill>
                <a:effectLst/>
                <a:latin typeface="+mn-lt"/>
                <a:ea typeface="+mn-ea"/>
                <a:cs typeface="+mn-cs"/>
              </a:rPr>
              <a:t> </a:t>
            </a:r>
            <a:r>
              <a:rPr lang="cs-CZ" sz="1200" b="0" kern="1200" baseline="0" dirty="0" err="1">
                <a:solidFill>
                  <a:schemeClr val="tx1"/>
                </a:solidFill>
                <a:effectLst/>
                <a:latin typeface="+mn-lt"/>
                <a:ea typeface="+mn-ea"/>
                <a:cs typeface="+mn-cs"/>
              </a:rPr>
              <a:t>sufficient</a:t>
            </a:r>
            <a:r>
              <a:rPr lang="cs-CZ" sz="1200" b="0" kern="1200" baseline="0" dirty="0">
                <a:solidFill>
                  <a:schemeClr val="tx1"/>
                </a:solidFill>
                <a:effectLst/>
                <a:latin typeface="+mn-lt"/>
                <a:ea typeface="+mn-ea"/>
                <a:cs typeface="+mn-cs"/>
              </a:rPr>
              <a:t> </a:t>
            </a:r>
            <a:r>
              <a:rPr lang="cs-CZ" sz="1200" b="0" kern="1200" baseline="0" dirty="0" err="1">
                <a:solidFill>
                  <a:schemeClr val="tx1"/>
                </a:solidFill>
                <a:effectLst/>
                <a:latin typeface="+mn-lt"/>
                <a:ea typeface="+mn-ea"/>
                <a:cs typeface="+mn-cs"/>
              </a:rPr>
              <a:t>quality</a:t>
            </a:r>
            <a:r>
              <a:rPr lang="cs-CZ" sz="1200" b="0" kern="1200" baseline="0" dirty="0">
                <a:solidFill>
                  <a:schemeClr val="tx1"/>
                </a:solidFill>
                <a:effectLst/>
                <a:latin typeface="+mn-lt"/>
                <a:ea typeface="+mn-ea"/>
                <a:cs typeface="+mn-cs"/>
              </a:rPr>
              <a:t>, so </a:t>
            </a:r>
            <a:r>
              <a:rPr lang="cs-CZ" sz="1200" b="0" kern="1200" baseline="0" dirty="0" err="1">
                <a:solidFill>
                  <a:schemeClr val="tx1"/>
                </a:solidFill>
                <a:effectLst/>
                <a:latin typeface="+mn-lt"/>
                <a:ea typeface="+mn-ea"/>
                <a:cs typeface="+mn-cs"/>
              </a:rPr>
              <a:t>that</a:t>
            </a:r>
            <a:r>
              <a:rPr lang="cs-CZ" sz="1200" b="0" kern="1200" baseline="0" dirty="0">
                <a:solidFill>
                  <a:schemeClr val="tx1"/>
                </a:solidFill>
                <a:effectLst/>
                <a:latin typeface="+mn-lt"/>
                <a:ea typeface="+mn-ea"/>
                <a:cs typeface="+mn-cs"/>
              </a:rPr>
              <a:t> </a:t>
            </a:r>
            <a:r>
              <a:rPr lang="cs-CZ" sz="1200" b="0" kern="1200" baseline="0" dirty="0" err="1">
                <a:solidFill>
                  <a:schemeClr val="tx1"/>
                </a:solidFill>
                <a:effectLst/>
                <a:latin typeface="+mn-lt"/>
                <a:ea typeface="+mn-ea"/>
                <a:cs typeface="+mn-cs"/>
              </a:rPr>
              <a:t>they</a:t>
            </a:r>
            <a:r>
              <a:rPr lang="cs-CZ" sz="1200" b="0" kern="1200" baseline="0" dirty="0">
                <a:solidFill>
                  <a:schemeClr val="tx1"/>
                </a:solidFill>
                <a:effectLst/>
                <a:latin typeface="+mn-lt"/>
                <a:ea typeface="+mn-ea"/>
                <a:cs typeface="+mn-cs"/>
              </a:rPr>
              <a:t> </a:t>
            </a:r>
            <a:r>
              <a:rPr lang="cs-CZ" sz="1200" b="0" kern="1200" baseline="0" dirty="0" err="1">
                <a:solidFill>
                  <a:schemeClr val="tx1"/>
                </a:solidFill>
                <a:effectLst/>
                <a:latin typeface="+mn-lt"/>
                <a:ea typeface="+mn-ea"/>
                <a:cs typeface="+mn-cs"/>
              </a:rPr>
              <a:t>can</a:t>
            </a:r>
            <a:r>
              <a:rPr lang="cs-CZ" sz="1200" b="0" kern="1200" baseline="0" dirty="0">
                <a:solidFill>
                  <a:schemeClr val="tx1"/>
                </a:solidFill>
                <a:effectLst/>
                <a:latin typeface="+mn-lt"/>
                <a:ea typeface="+mn-ea"/>
                <a:cs typeface="+mn-cs"/>
              </a:rPr>
              <a:t> </a:t>
            </a:r>
            <a:r>
              <a:rPr lang="cs-CZ" sz="1200" b="0" kern="1200" baseline="0" dirty="0" err="1">
                <a:solidFill>
                  <a:schemeClr val="tx1"/>
                </a:solidFill>
                <a:effectLst/>
                <a:latin typeface="+mn-lt"/>
                <a:ea typeface="+mn-ea"/>
                <a:cs typeface="+mn-cs"/>
              </a:rPr>
              <a:t>be</a:t>
            </a:r>
            <a:r>
              <a:rPr lang="cs-CZ" sz="1200" b="0" kern="1200" baseline="0" dirty="0">
                <a:solidFill>
                  <a:schemeClr val="tx1"/>
                </a:solidFill>
                <a:effectLst/>
                <a:latin typeface="+mn-lt"/>
                <a:ea typeface="+mn-ea"/>
                <a:cs typeface="+mn-cs"/>
              </a:rPr>
              <a:t> </a:t>
            </a:r>
            <a:r>
              <a:rPr lang="cs-CZ" sz="1200" b="0" kern="1200" baseline="0" dirty="0" err="1">
                <a:solidFill>
                  <a:schemeClr val="tx1"/>
                </a:solidFill>
                <a:effectLst/>
                <a:latin typeface="+mn-lt"/>
                <a:ea typeface="+mn-ea"/>
                <a:cs typeface="+mn-cs"/>
              </a:rPr>
              <a:t>considered</a:t>
            </a:r>
            <a:r>
              <a:rPr lang="cs-CZ" sz="1200" b="0" kern="1200" baseline="0" dirty="0">
                <a:solidFill>
                  <a:schemeClr val="tx1"/>
                </a:solidFill>
                <a:effectLst/>
                <a:latin typeface="+mn-lt"/>
                <a:ea typeface="+mn-ea"/>
                <a:cs typeface="+mn-cs"/>
              </a:rPr>
              <a:t> </a:t>
            </a:r>
            <a:r>
              <a:rPr lang="cs-CZ" sz="1200" b="0" kern="1200" baseline="0" dirty="0" err="1">
                <a:solidFill>
                  <a:schemeClr val="tx1"/>
                </a:solidFill>
                <a:effectLst/>
                <a:latin typeface="+mn-lt"/>
                <a:ea typeface="+mn-ea"/>
                <a:cs typeface="+mn-cs"/>
              </a:rPr>
              <a:t>strategic</a:t>
            </a:r>
            <a:r>
              <a:rPr lang="cs-CZ" sz="1200" b="0" kern="1200" baseline="0" dirty="0">
                <a:solidFill>
                  <a:schemeClr val="tx1"/>
                </a:solidFill>
                <a:effectLst/>
                <a:latin typeface="+mn-lt"/>
                <a:ea typeface="+mn-ea"/>
                <a:cs typeface="+mn-cs"/>
              </a:rPr>
              <a:t> DI </a:t>
            </a:r>
            <a:r>
              <a:rPr lang="cs-CZ" sz="1200" b="0" kern="1200" baseline="0" dirty="0" err="1">
                <a:solidFill>
                  <a:schemeClr val="tx1"/>
                </a:solidFill>
                <a:effectLst/>
                <a:latin typeface="+mn-lt"/>
                <a:ea typeface="+mn-ea"/>
                <a:cs typeface="+mn-cs"/>
              </a:rPr>
              <a:t>plans</a:t>
            </a:r>
            <a:r>
              <a:rPr lang="cs-CZ" sz="1200" b="0" kern="1200" baseline="0" dirty="0">
                <a:solidFill>
                  <a:schemeClr val="tx1"/>
                </a:solidFill>
                <a:effectLst/>
                <a:latin typeface="+mn-lt"/>
                <a:ea typeface="+mn-ea"/>
                <a:cs typeface="+mn-cs"/>
              </a:rPr>
              <a:t> </a:t>
            </a:r>
            <a:r>
              <a:rPr lang="cs-CZ" sz="1200" b="0" kern="1200" baseline="0" dirty="0" err="1">
                <a:solidFill>
                  <a:schemeClr val="tx1"/>
                </a:solidFill>
                <a:effectLst/>
                <a:latin typeface="+mn-lt"/>
                <a:ea typeface="+mn-ea"/>
                <a:cs typeface="+mn-cs"/>
              </a:rPr>
              <a:t>anticipated</a:t>
            </a:r>
            <a:r>
              <a:rPr lang="cs-CZ" sz="1200" b="0" kern="1200" baseline="0" dirty="0">
                <a:solidFill>
                  <a:schemeClr val="tx1"/>
                </a:solidFill>
                <a:effectLst/>
                <a:latin typeface="+mn-lt"/>
                <a:ea typeface="+mn-ea"/>
                <a:cs typeface="+mn-cs"/>
              </a:rPr>
              <a:t> by </a:t>
            </a:r>
            <a:r>
              <a:rPr lang="cs-CZ" sz="1200" b="0" kern="1200" baseline="0" dirty="0" err="1">
                <a:solidFill>
                  <a:schemeClr val="tx1"/>
                </a:solidFill>
                <a:effectLst/>
                <a:latin typeface="+mn-lt"/>
                <a:ea typeface="+mn-ea"/>
                <a:cs typeface="+mn-cs"/>
              </a:rPr>
              <a:t>the</a:t>
            </a:r>
            <a:r>
              <a:rPr lang="cs-CZ" sz="1200" b="0" kern="1200" baseline="0" dirty="0">
                <a:solidFill>
                  <a:schemeClr val="tx1"/>
                </a:solidFill>
                <a:effectLst/>
                <a:latin typeface="+mn-lt"/>
                <a:ea typeface="+mn-ea"/>
                <a:cs typeface="+mn-cs"/>
              </a:rPr>
              <a:t> CRPD.</a:t>
            </a:r>
          </a:p>
          <a:p>
            <a:endParaRPr lang="cs-CZ" sz="1200" b="0" kern="1200" baseline="0" dirty="0">
              <a:solidFill>
                <a:schemeClr val="tx1"/>
              </a:solidFill>
              <a:effectLst/>
              <a:latin typeface="+mn-lt"/>
              <a:ea typeface="+mn-ea"/>
              <a:cs typeface="+mn-cs"/>
            </a:endParaRPr>
          </a:p>
          <a:p>
            <a:r>
              <a:rPr lang="cs-CZ" sz="1200" b="0" kern="1200" baseline="0" dirty="0" err="1">
                <a:solidFill>
                  <a:schemeClr val="tx1"/>
                </a:solidFill>
                <a:effectLst/>
                <a:latin typeface="+mn-lt"/>
                <a:ea typeface="+mn-ea"/>
                <a:cs typeface="+mn-cs"/>
              </a:rPr>
              <a:t>We</a:t>
            </a:r>
            <a:r>
              <a:rPr lang="cs-CZ" sz="1200" b="0" kern="1200" baseline="0" dirty="0">
                <a:solidFill>
                  <a:schemeClr val="tx1"/>
                </a:solidFill>
                <a:effectLst/>
                <a:latin typeface="+mn-lt"/>
                <a:ea typeface="+mn-ea"/>
                <a:cs typeface="+mn-cs"/>
              </a:rPr>
              <a:t> </a:t>
            </a:r>
            <a:r>
              <a:rPr lang="cs-CZ" sz="1200" b="0" kern="1200" baseline="0" dirty="0" err="1">
                <a:solidFill>
                  <a:schemeClr val="tx1"/>
                </a:solidFill>
                <a:effectLst/>
                <a:latin typeface="+mn-lt"/>
                <a:ea typeface="+mn-ea"/>
                <a:cs typeface="+mn-cs"/>
              </a:rPr>
              <a:t>assesed</a:t>
            </a:r>
            <a:r>
              <a:rPr lang="cs-CZ" sz="1200" b="0" kern="1200" baseline="0" dirty="0">
                <a:solidFill>
                  <a:schemeClr val="tx1"/>
                </a:solidFill>
                <a:effectLst/>
                <a:latin typeface="+mn-lt"/>
                <a:ea typeface="+mn-ea"/>
                <a:cs typeface="+mn-cs"/>
              </a:rPr>
              <a:t> </a:t>
            </a:r>
            <a:r>
              <a:rPr lang="cs-CZ" sz="1200" b="0" kern="1200" baseline="0" dirty="0" err="1">
                <a:solidFill>
                  <a:schemeClr val="tx1"/>
                </a:solidFill>
                <a:effectLst/>
                <a:latin typeface="+mn-lt"/>
                <a:ea typeface="+mn-ea"/>
                <a:cs typeface="+mn-cs"/>
              </a:rPr>
              <a:t>the</a:t>
            </a:r>
            <a:r>
              <a:rPr lang="cs-CZ" sz="1200" b="0" kern="1200" baseline="0" dirty="0">
                <a:solidFill>
                  <a:schemeClr val="tx1"/>
                </a:solidFill>
                <a:effectLst/>
                <a:latin typeface="+mn-lt"/>
                <a:ea typeface="+mn-ea"/>
                <a:cs typeface="+mn-cs"/>
              </a:rPr>
              <a:t> </a:t>
            </a:r>
            <a:r>
              <a:rPr lang="cs-CZ" sz="1200" b="0" kern="1200" baseline="0" dirty="0" err="1">
                <a:solidFill>
                  <a:schemeClr val="tx1"/>
                </a:solidFill>
                <a:effectLst/>
                <a:latin typeface="+mn-lt"/>
                <a:ea typeface="+mn-ea"/>
                <a:cs typeface="+mn-cs"/>
              </a:rPr>
              <a:t>followinf</a:t>
            </a:r>
            <a:r>
              <a:rPr lang="cs-CZ" sz="1200" b="0" kern="1200" baseline="0" dirty="0">
                <a:solidFill>
                  <a:schemeClr val="tx1"/>
                </a:solidFill>
                <a:effectLst/>
                <a:latin typeface="+mn-lt"/>
                <a:ea typeface="+mn-ea"/>
                <a:cs typeface="+mn-cs"/>
              </a:rPr>
              <a:t> </a:t>
            </a:r>
            <a:r>
              <a:rPr lang="cs-CZ" sz="1200" b="0" kern="1200" baseline="0" dirty="0" err="1">
                <a:solidFill>
                  <a:schemeClr val="tx1"/>
                </a:solidFill>
                <a:effectLst/>
                <a:latin typeface="+mn-lt"/>
                <a:ea typeface="+mn-ea"/>
                <a:cs typeface="+mn-cs"/>
              </a:rPr>
              <a:t>qualities</a:t>
            </a:r>
            <a:r>
              <a:rPr lang="cs-CZ" sz="1200" b="0" kern="1200" baseline="0" dirty="0">
                <a:solidFill>
                  <a:schemeClr val="tx1"/>
                </a:solidFill>
                <a:effectLst/>
                <a:latin typeface="+mn-lt"/>
                <a:ea typeface="+mn-ea"/>
                <a:cs typeface="+mn-cs"/>
              </a:rPr>
              <a:t>…</a:t>
            </a:r>
            <a:endParaRPr lang="cs-CZ" b="0" dirty="0"/>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21</a:t>
            </a:fld>
            <a:endParaRPr lang="cs-CZ"/>
          </a:p>
        </p:txBody>
      </p:sp>
    </p:spTree>
    <p:extLst>
      <p:ext uri="{BB962C8B-B14F-4D97-AF65-F5344CB8AC3E}">
        <p14:creationId xmlns:p14="http://schemas.microsoft.com/office/powerpoint/2010/main" val="166906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sz="1200" b="0" i="0" kern="1200" dirty="0" smtClean="0">
                <a:solidFill>
                  <a:schemeClr val="tx1"/>
                </a:solidFill>
                <a:effectLst/>
                <a:latin typeface="+mn-lt"/>
                <a:ea typeface="+mn-ea"/>
                <a:cs typeface="+mn-cs"/>
              </a:rPr>
              <a:t>Alespoň jeden cíl v NSRSS chybí kritéria dosažení, jinak všechny cíle splňují tři požadavky.</a:t>
            </a:r>
          </a:p>
          <a:p>
            <a:r>
              <a:rPr lang="cs-CZ" sz="1200" b="0" i="0" kern="1200" dirty="0" smtClean="0">
                <a:solidFill>
                  <a:schemeClr val="tx1"/>
                </a:solidFill>
                <a:effectLst/>
                <a:latin typeface="+mn-lt"/>
                <a:ea typeface="+mn-ea"/>
                <a:cs typeface="+mn-cs"/>
              </a:rPr>
              <a:t>Speciální strategické dokumenty:</a:t>
            </a:r>
          </a:p>
          <a:p>
            <a:r>
              <a:rPr lang="cs-CZ" sz="1200" b="0" i="0" kern="1200" dirty="0" smtClean="0">
                <a:solidFill>
                  <a:schemeClr val="tx1"/>
                </a:solidFill>
                <a:effectLst/>
                <a:latin typeface="+mn-lt"/>
                <a:ea typeface="+mn-ea"/>
                <a:cs typeface="+mn-cs"/>
              </a:rPr>
              <a:t>Žádný ze speciálních strategických dokumentů neobsahoval všechna sledovaná kritéria pro všechny cíle:</a:t>
            </a:r>
          </a:p>
          <a:p>
            <a:pPr lvl="1"/>
            <a:r>
              <a:rPr lang="cs-CZ" sz="1200" b="0" i="0" kern="1200" dirty="0" smtClean="0">
                <a:solidFill>
                  <a:schemeClr val="tx1"/>
                </a:solidFill>
                <a:effectLst/>
                <a:latin typeface="+mn-lt"/>
                <a:ea typeface="+mn-ea"/>
                <a:cs typeface="+mn-cs"/>
              </a:rPr>
              <a:t>2 zahrnovaly pouze aktivity směřující k dosažení částečného cíle pro všechny částečné cíle (ostatní kritéria chyběla).</a:t>
            </a:r>
          </a:p>
          <a:p>
            <a:pPr lvl="1"/>
            <a:r>
              <a:rPr lang="cs-CZ" sz="1200" b="0" i="0" kern="1200" dirty="0" smtClean="0">
                <a:solidFill>
                  <a:schemeClr val="tx1"/>
                </a:solidFill>
                <a:effectLst/>
                <a:latin typeface="+mn-lt"/>
                <a:ea typeface="+mn-ea"/>
                <a:cs typeface="+mn-cs"/>
              </a:rPr>
              <a:t>1 měl tři ze čtyř kritérií pro všechny částečné cíle, přičemž chyběl pouze určený zodpovědný subjekt.</a:t>
            </a:r>
          </a:p>
          <a:p>
            <a:pPr lvl="1"/>
            <a:r>
              <a:rPr lang="cs-CZ" sz="1200" b="0" i="0" kern="1200" dirty="0" smtClean="0">
                <a:solidFill>
                  <a:schemeClr val="tx1"/>
                </a:solidFill>
                <a:effectLst/>
                <a:latin typeface="+mn-lt"/>
                <a:ea typeface="+mn-ea"/>
                <a:cs typeface="+mn-cs"/>
              </a:rPr>
              <a:t>1 zahrnoval dvě kritéria pro všechny cíle (aktivity a zodpovědný subjekt), jedno kritérium bylo specifikováno pouze pro některé cíle (časový rámec). A jedno kritérium zcela chybělo (kritéria pro dosažení cíle).</a:t>
            </a:r>
            <a:endParaRPr lang="cs-CZ" sz="1200" b="0" i="0"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23</a:t>
            </a:fld>
            <a:endParaRPr lang="cs-CZ"/>
          </a:p>
        </p:txBody>
      </p:sp>
    </p:spTree>
    <p:extLst>
      <p:ext uri="{BB962C8B-B14F-4D97-AF65-F5344CB8AC3E}">
        <p14:creationId xmlns:p14="http://schemas.microsoft.com/office/powerpoint/2010/main" val="2231428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smtClean="0"/>
              <a:t>Plány</a:t>
            </a:r>
            <a:r>
              <a:rPr lang="cs-CZ" baseline="0" dirty="0" smtClean="0"/>
              <a:t> </a:t>
            </a:r>
            <a:r>
              <a:rPr lang="cs-CZ" baseline="0" dirty="0" err="1" smtClean="0"/>
              <a:t>deinstitucionalizace</a:t>
            </a:r>
            <a:r>
              <a:rPr lang="cs-CZ" baseline="0" dirty="0" smtClean="0"/>
              <a:t> podle Úmluvy mají obsahovat konkrétní kroky, které povedou ke změně </a:t>
            </a:r>
            <a:r>
              <a:rPr lang="cs-CZ" baseline="0" dirty="0" err="1" smtClean="0"/>
              <a:t>směremod</a:t>
            </a:r>
            <a:r>
              <a:rPr lang="cs-CZ" baseline="0" dirty="0" smtClean="0"/>
              <a:t> ústavního </a:t>
            </a:r>
            <a:r>
              <a:rPr lang="cs-CZ" baseline="0" dirty="0" err="1" smtClean="0"/>
              <a:t>modeliu</a:t>
            </a:r>
            <a:r>
              <a:rPr lang="cs-CZ" baseline="0" dirty="0" smtClean="0"/>
              <a:t> péče. Aby </a:t>
            </a:r>
            <a:r>
              <a:rPr lang="cs-CZ" baseline="0" dirty="0" err="1" smtClean="0"/>
              <a:t>deinstitucionalizace</a:t>
            </a:r>
            <a:r>
              <a:rPr lang="cs-CZ" baseline="0" dirty="0" smtClean="0"/>
              <a:t> </a:t>
            </a:r>
            <a:r>
              <a:rPr lang="cs-CZ" baseline="0" dirty="0" err="1" smtClean="0"/>
              <a:t>nebla</a:t>
            </a:r>
            <a:r>
              <a:rPr lang="cs-CZ" baseline="0" dirty="0" smtClean="0"/>
              <a:t> jen proklamací na papíře, je nezbytné, aby konkrétní cíle byly dostatečně kvalitní – konkrétní, časově ukotvené, s uvedením finančních zdrojů i </a:t>
            </a:r>
            <a:r>
              <a:rPr lang="cs-CZ" baseline="0" dirty="0" err="1" smtClean="0"/>
              <a:t>odpověědnách</a:t>
            </a:r>
            <a:r>
              <a:rPr lang="cs-CZ" baseline="0" dirty="0" smtClean="0"/>
              <a:t> osob, Jen takové cíle skýtají naději či příslib, že budou naplněny – </a:t>
            </a:r>
            <a:r>
              <a:rPr lang="cs-CZ" baseline="0" dirty="0" err="1" smtClean="0"/>
              <a:t>nebo%t</a:t>
            </a:r>
            <a:r>
              <a:rPr lang="cs-CZ" baseline="0" dirty="0" smtClean="0"/>
              <a:t> i mohou být vyhodnoceny. </a:t>
            </a:r>
            <a:endParaRPr lang="cs-CZ" dirty="0"/>
          </a:p>
        </p:txBody>
      </p:sp>
      <p:sp>
        <p:nvSpPr>
          <p:cNvPr id="4" name="Zástupný symbol pro číslo snímku 3"/>
          <p:cNvSpPr>
            <a:spLocks noGrp="1"/>
          </p:cNvSpPr>
          <p:nvPr>
            <p:ph type="sldNum" sz="quarter" idx="10"/>
          </p:nvPr>
        </p:nvSpPr>
        <p:spPr/>
        <p:txBody>
          <a:bodyPr/>
          <a:lstStyle/>
          <a:p>
            <a:fld id="{D02B9897-96AB-49AB-A1EB-7D2BD44E8001}" type="slidenum">
              <a:rPr lang="cs-CZ" smtClean="0"/>
              <a:t>24</a:t>
            </a:fld>
            <a:endParaRPr lang="cs-CZ"/>
          </a:p>
        </p:txBody>
      </p:sp>
    </p:spTree>
    <p:extLst>
      <p:ext uri="{BB962C8B-B14F-4D97-AF65-F5344CB8AC3E}">
        <p14:creationId xmlns:p14="http://schemas.microsoft.com/office/powerpoint/2010/main" val="3482674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smtClean="0"/>
              <a:t>Dámy</a:t>
            </a:r>
            <a:r>
              <a:rPr lang="cs-CZ" baseline="0" dirty="0" smtClean="0"/>
              <a:t> a pánové, dovolte abych zahájila druhý blok </a:t>
            </a:r>
            <a:r>
              <a:rPr lang="cs-CZ" baseline="0" dirty="0" err="1" smtClean="0"/>
              <a:t>dneší</a:t>
            </a:r>
            <a:r>
              <a:rPr lang="cs-CZ" baseline="0" dirty="0" smtClean="0"/>
              <a:t> konference. Ještě než s mou kolegyní z oddělení výzkumu Lucií Novotnou přistoupíme k </a:t>
            </a:r>
            <a:r>
              <a:rPr lang="cs-CZ" baseline="0" smtClean="0"/>
              <a:t>představení výzkumu</a:t>
            </a:r>
            <a:r>
              <a:rPr lang="cs-CZ" baseline="0" dirty="0" smtClean="0"/>
              <a:t>, ráda bych na úvod shrnula působnost ochránce v oblasti monitorování práv lidí s postižením</a:t>
            </a:r>
            <a:endParaRPr lang="cs-CZ" dirty="0" smtClean="0"/>
          </a:p>
          <a:p>
            <a:endParaRPr lang="cs-CZ" dirty="0" smtClean="0"/>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2</a:t>
            </a:fld>
            <a:endParaRPr lang="cs-CZ"/>
          </a:p>
        </p:txBody>
      </p:sp>
    </p:spTree>
    <p:extLst>
      <p:ext uri="{BB962C8B-B14F-4D97-AF65-F5344CB8AC3E}">
        <p14:creationId xmlns:p14="http://schemas.microsoft.com/office/powerpoint/2010/main" val="3617933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smtClean="0"/>
              <a:t>Zjistli</a:t>
            </a:r>
            <a:r>
              <a:rPr lang="cs-CZ" baseline="0" dirty="0" smtClean="0"/>
              <a:t> jsme:</a:t>
            </a:r>
          </a:p>
          <a:p>
            <a:endParaRPr lang="cs-CZ" baseline="0" dirty="0" smtClean="0"/>
          </a:p>
          <a:p>
            <a:r>
              <a:rPr lang="cs-CZ" baseline="0" dirty="0" smtClean="0"/>
              <a:t>Lze usuzovat:</a:t>
            </a:r>
          </a:p>
          <a:p>
            <a:pPr marL="171450" indent="-171450">
              <a:buFontTx/>
              <a:buChar char="-"/>
            </a:pPr>
            <a:r>
              <a:rPr lang="cs-CZ" baseline="0" dirty="0" smtClean="0"/>
              <a:t>Není shoda na definici kom služby)nízká participace </a:t>
            </a:r>
            <a:r>
              <a:rPr lang="cs-CZ" baseline="0" dirty="0" err="1" smtClean="0"/>
              <a:t>LsP</a:t>
            </a:r>
            <a:r>
              <a:rPr lang="cs-CZ" baseline="0" dirty="0" smtClean="0"/>
              <a:t>, málo rušení ústavů a přenos ústavních prvků </a:t>
            </a:r>
          </a:p>
          <a:p>
            <a:pPr marL="171450" indent="-171450">
              <a:buFontTx/>
              <a:buChar char="-"/>
            </a:pPr>
            <a:r>
              <a:rPr lang="cs-CZ" baseline="0" dirty="0" smtClean="0"/>
              <a:t>A i kdyby závazy byly – kvalita cílů není dostatečná pro zajištění toho, že budou </a:t>
            </a:r>
            <a:r>
              <a:rPr lang="cs-CZ" baseline="0" dirty="0" err="1" smtClean="0"/>
              <a:t>naponěny</a:t>
            </a:r>
            <a:r>
              <a:rPr lang="cs-CZ" baseline="0" dirty="0" smtClean="0"/>
              <a:t> – hrozí že zůstanou na papíře</a:t>
            </a:r>
          </a:p>
          <a:p>
            <a:pPr marL="171450" indent="-171450">
              <a:buFontTx/>
              <a:buChar char="-"/>
            </a:pPr>
            <a:endParaRPr lang="cs-CZ" baseline="0" dirty="0" smtClean="0"/>
          </a:p>
          <a:p>
            <a:pPr marL="171450" indent="-171450">
              <a:buFontTx/>
              <a:buChar char="-"/>
            </a:pPr>
            <a:r>
              <a:rPr lang="cs-CZ" baseline="0" dirty="0" smtClean="0"/>
              <a:t>Z toho plyne – že plnit povinnost mít plány DEI bychom měli plnit </a:t>
            </a:r>
            <a:r>
              <a:rPr lang="cs-CZ" baseline="0" dirty="0" smtClean="0"/>
              <a:t>lépe</a:t>
            </a:r>
          </a:p>
          <a:p>
            <a:pPr marL="171450" indent="-171450">
              <a:buFontTx/>
              <a:buChar char="-"/>
            </a:pPr>
            <a:endParaRPr lang="cs-CZ" baseline="0" dirty="0" smtClean="0"/>
          </a:p>
          <a:p>
            <a:pPr marL="171450" indent="-171450">
              <a:buFontTx/>
              <a:buChar char="-"/>
            </a:pPr>
            <a:r>
              <a:rPr lang="cs-CZ" baseline="0" dirty="0" smtClean="0"/>
              <a:t>Neplýtvat energií na tom, ZDA </a:t>
            </a:r>
            <a:r>
              <a:rPr lang="cs-CZ" baseline="0" dirty="0" err="1" smtClean="0"/>
              <a:t>realizvat</a:t>
            </a:r>
            <a:r>
              <a:rPr lang="cs-CZ" baseline="0" dirty="0" smtClean="0"/>
              <a:t> DEI, ale JAK. Jakým způsobem, jak rychle, kolik můžeme investovat peněz, abychom dosáhli cíle, neboť na tom závisí důstojnost a kvalita života desítek tisíc konkrétních lidí. K tomu nám mohou napomoci právě kvalitní plány DEI, jak je předpokládá Úmluva.</a:t>
            </a:r>
            <a:endParaRPr lang="cs-CZ" baseline="0" dirty="0" smtClean="0"/>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25</a:t>
            </a:fld>
            <a:endParaRPr lang="cs-CZ"/>
          </a:p>
        </p:txBody>
      </p:sp>
    </p:spTree>
    <p:extLst>
      <p:ext uri="{BB962C8B-B14F-4D97-AF65-F5344CB8AC3E}">
        <p14:creationId xmlns:p14="http://schemas.microsoft.com/office/powerpoint/2010/main" val="1896018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to, co </a:t>
            </a:r>
            <a:r>
              <a:rPr lang="en-US" sz="1200" kern="1200" dirty="0" err="1" smtClean="0">
                <a:solidFill>
                  <a:schemeClr val="tx1"/>
                </a:solidFill>
                <a:effectLst/>
                <a:latin typeface="+mn-lt"/>
                <a:ea typeface="+mn-ea"/>
                <a:cs typeface="+mn-cs"/>
              </a:rPr>
              <a:t>říká</a:t>
            </a:r>
            <a:r>
              <a:rPr lang="en-US" sz="1200" kern="1200" dirty="0" smtClean="0">
                <a:solidFill>
                  <a:schemeClr val="tx1"/>
                </a:solidFill>
                <a:effectLst/>
                <a:latin typeface="+mn-lt"/>
                <a:ea typeface="+mn-ea"/>
                <a:cs typeface="+mn-cs"/>
              </a:rPr>
              <a:t> pan </a:t>
            </a:r>
            <a:r>
              <a:rPr lang="en-US" sz="1200" kern="1200" dirty="0" err="1" smtClean="0">
                <a:solidFill>
                  <a:schemeClr val="tx1"/>
                </a:solidFill>
                <a:effectLst/>
                <a:latin typeface="+mn-lt"/>
                <a:ea typeface="+mn-ea"/>
                <a:cs typeface="+mn-cs"/>
              </a:rPr>
              <a:t>vedoucí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taky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souvisí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úzce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s </a:t>
            </a:r>
            <a:r>
              <a:rPr lang="en-US" sz="1200" kern="1200" dirty="0" err="1" smtClean="0">
                <a:solidFill>
                  <a:schemeClr val="tx1"/>
                </a:solidFill>
                <a:effectLst/>
                <a:latin typeface="+mn-lt"/>
                <a:ea typeface="+mn-ea"/>
                <a:cs typeface="+mn-cs"/>
              </a:rPr>
              <a:t>takovým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politickým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nastavením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nebo</a:t>
            </a:r>
            <a:r>
              <a:rPr lang="en-US" sz="1200" kern="1200" dirty="0" smtClean="0">
                <a:solidFill>
                  <a:schemeClr val="tx1"/>
                </a:solidFill>
                <a:effectLst/>
                <a:latin typeface="+mn-lt"/>
                <a:ea typeface="+mn-ea"/>
                <a:cs typeface="+mn-cs"/>
              </a:rPr>
              <a:t> s </a:t>
            </a:r>
            <a:r>
              <a:rPr lang="en-US" sz="1200" kern="1200" dirty="0" err="1" smtClean="0">
                <a:solidFill>
                  <a:schemeClr val="tx1"/>
                </a:solidFill>
                <a:effectLst/>
                <a:latin typeface="+mn-lt"/>
                <a:ea typeface="+mn-ea"/>
                <a:cs typeface="+mn-cs"/>
              </a:rPr>
              <a:t>politickým</a:t>
            </a:r>
            <a:r>
              <a:rPr lang="cs-CZ"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vnímáním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protože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nejenom</a:t>
            </a:r>
            <a:r>
              <a:rPr lang="en-US" sz="1200" kern="1200" dirty="0" smtClean="0">
                <a:solidFill>
                  <a:schemeClr val="tx1"/>
                </a:solidFill>
                <a:effectLst/>
                <a:latin typeface="+mn-lt"/>
                <a:ea typeface="+mn-ea"/>
                <a:cs typeface="+mn-cs"/>
              </a:rPr>
              <a:t> v </a:t>
            </a:r>
            <a:r>
              <a:rPr lang="en-US" sz="1200" kern="1200" dirty="0" err="1" smtClean="0">
                <a:solidFill>
                  <a:schemeClr val="tx1"/>
                </a:solidFill>
                <a:effectLst/>
                <a:latin typeface="+mn-lt"/>
                <a:ea typeface="+mn-ea"/>
                <a:cs typeface="+mn-cs"/>
              </a:rPr>
              <a:t>minulosti</a:t>
            </a:r>
            <a:r>
              <a:rPr lang="en-US" sz="1200" kern="1200" dirty="0" smtClean="0">
                <a:solidFill>
                  <a:schemeClr val="tx1"/>
                </a:solidFill>
                <a:effectLst/>
                <a:latin typeface="+mn-lt"/>
                <a:ea typeface="+mn-ea"/>
                <a:cs typeface="+mn-cs"/>
              </a:rPr>
              <a:t>, ale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v </a:t>
            </a:r>
            <a:r>
              <a:rPr lang="en-US" sz="1200" kern="1200" dirty="0" err="1" smtClean="0">
                <a:solidFill>
                  <a:schemeClr val="tx1"/>
                </a:solidFill>
                <a:effectLst/>
                <a:latin typeface="+mn-lt"/>
                <a:ea typeface="+mn-ea"/>
                <a:cs typeface="+mn-cs"/>
              </a:rPr>
              <a:t>současnosti</a:t>
            </a:r>
            <a:r>
              <a:rPr lang="en-US" sz="1200" kern="1200" dirty="0" smtClean="0">
                <a:solidFill>
                  <a:schemeClr val="tx1"/>
                </a:solidFill>
                <a:effectLst/>
                <a:latin typeface="+mn-lt"/>
                <a:ea typeface="+mn-ea"/>
                <a:cs typeface="+mn-cs"/>
              </a:rPr>
              <a:t> se z </a:t>
            </a:r>
            <a:r>
              <a:rPr lang="en-US" sz="1200" kern="1200" dirty="0" err="1" smtClean="0">
                <a:solidFill>
                  <a:schemeClr val="tx1"/>
                </a:solidFill>
                <a:effectLst/>
                <a:latin typeface="+mn-lt"/>
                <a:ea typeface="+mn-ea"/>
                <a:cs typeface="+mn-cs"/>
              </a:rPr>
              <a:t>toho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někdy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stává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politické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téma</a:t>
            </a:r>
            <a:r>
              <a:rPr lang="cs-CZ"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pro </a:t>
            </a:r>
            <a:r>
              <a:rPr lang="en-US" sz="1200" kern="1200" dirty="0" err="1" smtClean="0">
                <a:solidFill>
                  <a:schemeClr val="tx1"/>
                </a:solidFill>
                <a:effectLst/>
                <a:latin typeface="+mn-lt"/>
                <a:ea typeface="+mn-ea"/>
                <a:cs typeface="+mn-cs"/>
              </a:rPr>
              <a:t>určité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politické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skupiny</a:t>
            </a:r>
            <a:r>
              <a:rPr lang="en-US" sz="1200" kern="1200" dirty="0" smtClean="0">
                <a:solidFill>
                  <a:schemeClr val="tx1"/>
                </a:solidFill>
                <a:effectLst/>
                <a:latin typeface="+mn-lt"/>
                <a:ea typeface="+mn-ea"/>
                <a:cs typeface="+mn-cs"/>
              </a:rPr>
              <a:t> je </a:t>
            </a:r>
            <a:r>
              <a:rPr lang="en-US" sz="1200" kern="1200" dirty="0" err="1" smtClean="0">
                <a:solidFill>
                  <a:schemeClr val="tx1"/>
                </a:solidFill>
                <a:effectLst/>
                <a:latin typeface="+mn-lt"/>
                <a:ea typeface="+mn-ea"/>
                <a:cs typeface="+mn-cs"/>
              </a:rPr>
              <a:t>téma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deinstitucionalizace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vnímáno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negativně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Trošku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vidím</a:t>
            </a:r>
            <a:r>
              <a:rPr lang="en-US" sz="1200" kern="1200" dirty="0" smtClean="0">
                <a:solidFill>
                  <a:schemeClr val="tx1"/>
                </a:solidFill>
                <a:effectLst/>
                <a:latin typeface="+mn-lt"/>
                <a:ea typeface="+mn-ea"/>
                <a:cs typeface="+mn-cs"/>
              </a:rPr>
              <a:t> tam</a:t>
            </a:r>
            <a:r>
              <a:rPr lang="cs-CZ"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určitou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paralelu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byť</a:t>
            </a:r>
            <a:r>
              <a:rPr lang="en-US" sz="1200" kern="1200" dirty="0" smtClean="0">
                <a:solidFill>
                  <a:schemeClr val="tx1"/>
                </a:solidFill>
                <a:effectLst/>
                <a:latin typeface="+mn-lt"/>
                <a:ea typeface="+mn-ea"/>
                <a:cs typeface="+mn-cs"/>
              </a:rPr>
              <a:t> je to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jiná</a:t>
            </a:r>
            <a:r>
              <a:rPr lang="en-US" sz="1200" kern="1200" dirty="0" smtClean="0">
                <a:solidFill>
                  <a:schemeClr val="tx1"/>
                </a:solidFill>
                <a:effectLst/>
                <a:latin typeface="+mn-lt"/>
                <a:ea typeface="+mn-ea"/>
                <a:cs typeface="+mn-cs"/>
              </a:rPr>
              <a:t> oblast, ale </a:t>
            </a:r>
            <a:r>
              <a:rPr lang="en-US" sz="1200" kern="1200" dirty="0" err="1" smtClean="0">
                <a:solidFill>
                  <a:schemeClr val="tx1"/>
                </a:solidFill>
                <a:effectLst/>
                <a:latin typeface="+mn-lt"/>
                <a:ea typeface="+mn-ea"/>
                <a:cs typeface="+mn-cs"/>
              </a:rPr>
              <a:t>určitou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paralelu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vidím</a:t>
            </a:r>
            <a:r>
              <a:rPr lang="en-US" sz="1200" kern="1200" dirty="0" smtClean="0">
                <a:solidFill>
                  <a:schemeClr val="tx1"/>
                </a:solidFill>
                <a:effectLst/>
                <a:latin typeface="+mn-lt"/>
                <a:ea typeface="+mn-ea"/>
                <a:cs typeface="+mn-cs"/>
              </a:rPr>
              <a:t> v </a:t>
            </a:r>
            <a:r>
              <a:rPr lang="en-US" sz="1200" kern="1200" dirty="0" err="1" smtClean="0">
                <a:solidFill>
                  <a:schemeClr val="tx1"/>
                </a:solidFill>
                <a:effectLst/>
                <a:latin typeface="+mn-lt"/>
                <a:ea typeface="+mn-ea"/>
                <a:cs typeface="+mn-cs"/>
              </a:rPr>
              <a:t>oblasti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školství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inkluzi</a:t>
            </a:r>
            <a:r>
              <a:rPr lang="en-US" sz="1200" kern="1200" dirty="0" smtClean="0">
                <a:solidFill>
                  <a:schemeClr val="tx1"/>
                </a:solidFill>
                <a:effectLst/>
                <a:latin typeface="+mn-lt"/>
                <a:ea typeface="+mn-ea"/>
                <a:cs typeface="+mn-cs"/>
              </a:rPr>
              <a:t>. Tam</a:t>
            </a:r>
            <a:r>
              <a:rPr lang="cs-CZ"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 </a:t>
            </a:r>
            <a:r>
              <a:rPr lang="en-US" sz="1200" kern="1200" dirty="0" err="1" smtClean="0">
                <a:solidFill>
                  <a:schemeClr val="tx1"/>
                </a:solidFill>
                <a:effectLst/>
                <a:latin typeface="+mn-lt"/>
                <a:ea typeface="+mn-ea"/>
                <a:cs typeface="+mn-cs"/>
              </a:rPr>
              <a:t>naladění</a:t>
            </a:r>
            <a:r>
              <a:rPr lang="en-US" sz="1200" kern="1200" dirty="0" smtClean="0">
                <a:solidFill>
                  <a:schemeClr val="tx1"/>
                </a:solidFill>
                <a:effectLst/>
                <a:latin typeface="+mn-lt"/>
                <a:ea typeface="+mn-ea"/>
                <a:cs typeface="+mn-cs"/>
              </a:rPr>
              <a:t> je </a:t>
            </a:r>
            <a:r>
              <a:rPr lang="en-US" sz="1200" kern="1200" dirty="0" err="1" smtClean="0">
                <a:solidFill>
                  <a:schemeClr val="tx1"/>
                </a:solidFill>
                <a:effectLst/>
                <a:latin typeface="+mn-lt"/>
                <a:ea typeface="+mn-ea"/>
                <a:cs typeface="+mn-cs"/>
              </a:rPr>
              <a:t>takové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negativní</a:t>
            </a:r>
            <a:r>
              <a:rPr lang="en-US" sz="1200" kern="1200" dirty="0" smtClean="0">
                <a:solidFill>
                  <a:schemeClr val="tx1"/>
                </a:solidFill>
                <a:effectLst/>
                <a:latin typeface="+mn-lt"/>
                <a:ea typeface="+mn-ea"/>
                <a:cs typeface="+mn-cs"/>
              </a:rPr>
              <a:t>. Ne, </a:t>
            </a:r>
            <a:r>
              <a:rPr lang="en-US" sz="1200" kern="1200" dirty="0" err="1" smtClean="0">
                <a:solidFill>
                  <a:schemeClr val="tx1"/>
                </a:solidFill>
                <a:effectLst/>
                <a:latin typeface="+mn-lt"/>
                <a:ea typeface="+mn-ea"/>
                <a:cs typeface="+mn-cs"/>
              </a:rPr>
              <a:t>že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bych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chtěl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teďka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srovnávat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proces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inkluze</a:t>
            </a:r>
            <a:r>
              <a:rPr lang="en-US" sz="1200" kern="1200" dirty="0" smtClean="0">
                <a:solidFill>
                  <a:schemeClr val="tx1"/>
                </a:solidFill>
                <a:effectLst/>
                <a:latin typeface="+mn-lt"/>
                <a:ea typeface="+mn-ea"/>
                <a:cs typeface="+mn-cs"/>
              </a:rPr>
              <a:t> a </a:t>
            </a:r>
            <a:r>
              <a:rPr lang="en-US" sz="1200" kern="1200" dirty="0" err="1" smtClean="0">
                <a:solidFill>
                  <a:schemeClr val="tx1"/>
                </a:solidFill>
                <a:effectLst/>
                <a:latin typeface="+mn-lt"/>
                <a:ea typeface="+mn-ea"/>
                <a:cs typeface="+mn-cs"/>
              </a:rPr>
              <a:t>proces</a:t>
            </a:r>
            <a:r>
              <a:rPr lang="cs-CZ"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deinstitucionalizace</a:t>
            </a:r>
            <a:r>
              <a:rPr lang="en-US" sz="1200" kern="1200" dirty="0" smtClean="0">
                <a:solidFill>
                  <a:schemeClr val="tx1"/>
                </a:solidFill>
                <a:effectLst/>
                <a:latin typeface="+mn-lt"/>
                <a:ea typeface="+mn-ea"/>
                <a:cs typeface="+mn-cs"/>
              </a:rPr>
              <a:t>.</a:t>
            </a:r>
            <a:r>
              <a:rPr lang="cs-CZ" sz="1200" kern="1200" dirty="0" smtClean="0">
                <a:solidFill>
                  <a:schemeClr val="tx1"/>
                </a:solidFill>
                <a:effectLst/>
                <a:latin typeface="+mn-lt"/>
                <a:ea typeface="+mn-ea"/>
                <a:cs typeface="+mn-cs"/>
              </a:rPr>
              <a:t>“ </a:t>
            </a:r>
            <a:r>
              <a:rPr lang="cs-CZ" sz="1200" b="1" i="1" kern="1200" dirty="0" smtClean="0">
                <a:solidFill>
                  <a:schemeClr val="tx1"/>
                </a:solidFill>
                <a:effectLst/>
                <a:latin typeface="+mn-lt"/>
                <a:ea typeface="+mn-ea"/>
                <a:cs typeface="+mn-cs"/>
              </a:rPr>
              <a:t>MPSV</a:t>
            </a:r>
            <a:r>
              <a:rPr lang="en-US" sz="1200" i="0" kern="1200" dirty="0" smtClean="0">
                <a:solidFill>
                  <a:schemeClr val="tx1"/>
                </a:solidFill>
                <a:effectLst/>
                <a:latin typeface="+mn-lt"/>
                <a:ea typeface="+mn-ea"/>
                <a:cs typeface="+mn-cs"/>
              </a:rPr>
              <a:t> </a:t>
            </a:r>
            <a:endParaRPr lang="cs-CZ" sz="1200" kern="1200" dirty="0" smtClean="0">
              <a:solidFill>
                <a:schemeClr val="tx1"/>
              </a:solidFill>
              <a:effectLst/>
              <a:latin typeface="+mn-lt"/>
              <a:ea typeface="+mn-ea"/>
              <a:cs typeface="+mn-cs"/>
            </a:endParaRPr>
          </a:p>
          <a:p>
            <a:endParaRPr lang="cs-CZ" dirty="0"/>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29</a:t>
            </a:fld>
            <a:endParaRPr lang="cs-CZ"/>
          </a:p>
        </p:txBody>
      </p:sp>
    </p:spTree>
    <p:extLst>
      <p:ext uri="{BB962C8B-B14F-4D97-AF65-F5344CB8AC3E}">
        <p14:creationId xmlns:p14="http://schemas.microsoft.com/office/powerpoint/2010/main" val="579760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342900" indent="-342900">
              <a:buFont typeface="Arial" panose="020B0604020202020204" pitchFamily="34" charset="0"/>
              <a:buChar char="•"/>
            </a:pPr>
            <a:r>
              <a:rPr lang="cs-CZ" dirty="0" smtClean="0"/>
              <a:t>Mají blíže k občanům v rámci území</a:t>
            </a:r>
          </a:p>
          <a:p>
            <a:pPr marL="342900" indent="-342900">
              <a:buFont typeface="Arial" panose="020B0604020202020204" pitchFamily="34" charset="0"/>
              <a:buChar char="•"/>
            </a:pPr>
            <a:r>
              <a:rPr lang="cs-CZ" dirty="0" smtClean="0"/>
              <a:t>Tvoří síť služeb a plánují rozvoj</a:t>
            </a:r>
          </a:p>
          <a:p>
            <a:endParaRPr lang="cs-CZ" dirty="0" smtClean="0"/>
          </a:p>
          <a:p>
            <a:r>
              <a:rPr lang="cs-CZ" dirty="0" smtClean="0"/>
              <a:t>Obce – hlášení potřeb, zřizování</a:t>
            </a:r>
            <a:r>
              <a:rPr lang="cs-CZ" baseline="0" dirty="0" smtClean="0"/>
              <a:t> </a:t>
            </a:r>
            <a:r>
              <a:rPr lang="cs-CZ" dirty="0" smtClean="0"/>
              <a:t>služeb</a:t>
            </a:r>
            <a:r>
              <a:rPr lang="cs-CZ" baseline="0" dirty="0" smtClean="0"/>
              <a:t> vlastních i umisťování jiných</a:t>
            </a:r>
          </a:p>
          <a:p>
            <a:endParaRPr lang="cs-CZ" dirty="0" smtClean="0"/>
          </a:p>
          <a:p>
            <a:r>
              <a:rPr lang="cs-CZ" dirty="0" smtClean="0"/>
              <a:t>Nyní</a:t>
            </a:r>
            <a:r>
              <a:rPr lang="cs-CZ" baseline="0" dirty="0" smtClean="0"/>
              <a:t> </a:t>
            </a:r>
            <a:r>
              <a:rPr lang="cs-CZ" baseline="0" dirty="0" smtClean="0"/>
              <a:t>závisí na odvaze a rozhodnosti politiků zastat se rozvoje služeb KCH pro </a:t>
            </a:r>
            <a:r>
              <a:rPr lang="cs-CZ" baseline="0" dirty="0" err="1" smtClean="0"/>
              <a:t>LsP</a:t>
            </a:r>
            <a:r>
              <a:rPr lang="cs-CZ" baseline="0" dirty="0" smtClean="0"/>
              <a:t> i proti vůli místní </a:t>
            </a:r>
            <a:r>
              <a:rPr lang="cs-CZ" baseline="0" dirty="0" smtClean="0"/>
              <a:t>komunity</a:t>
            </a:r>
            <a:endParaRPr lang="cs-CZ" dirty="0" smtClean="0"/>
          </a:p>
          <a:p>
            <a:endParaRPr lang="cs-CZ" dirty="0"/>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30</a:t>
            </a:fld>
            <a:endParaRPr lang="cs-CZ"/>
          </a:p>
        </p:txBody>
      </p:sp>
    </p:spTree>
    <p:extLst>
      <p:ext uri="{BB962C8B-B14F-4D97-AF65-F5344CB8AC3E}">
        <p14:creationId xmlns:p14="http://schemas.microsoft.com/office/powerpoint/2010/main" val="3282175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smtClean="0"/>
              <a:t>Ochránce sleduje i naplňování čl. 19,</a:t>
            </a:r>
            <a:r>
              <a:rPr lang="cs-CZ" baseline="0" dirty="0" smtClean="0"/>
              <a:t> který zakotvuje právo na nezávislý způsob života a zapojení do komunity. Lidé s postižením mají právo si zvolit, kde a s kým budou žít a nesmí být nuceni žít v ústavech (institucích); mít </a:t>
            </a:r>
            <a:r>
              <a:rPr lang="cs-CZ" baseline="0" dirty="0" err="1" smtClean="0"/>
              <a:t>postřebou</a:t>
            </a:r>
            <a:r>
              <a:rPr lang="cs-CZ" baseline="0" dirty="0" smtClean="0"/>
              <a:t> podporu umožňující život v přirození prostředí a přístup ke všem službám určeným veřejnosti.</a:t>
            </a:r>
          </a:p>
          <a:p>
            <a:endParaRPr lang="cs-CZ" baseline="0" dirty="0" smtClean="0"/>
          </a:p>
          <a:p>
            <a:pPr marL="228600" indent="-228600">
              <a:buAutoNum type="alphaLcParenR"/>
            </a:pPr>
            <a:r>
              <a:rPr lang="cs-CZ" baseline="0" dirty="0" smtClean="0"/>
              <a:t>Občanské apolitické právo přímo aplikovatelné</a:t>
            </a:r>
          </a:p>
          <a:p>
            <a:pPr marL="228600" indent="-228600">
              <a:buAutoNum type="alphaLcParenR"/>
            </a:pPr>
            <a:r>
              <a:rPr lang="cs-CZ" baseline="0" dirty="0" smtClean="0"/>
              <a:t>A c) práva hospodářská sociální a kulturní, tedy ta, jejichž naplnění je možné postupně v závislosti na možnostech konkrétního státu.</a:t>
            </a:r>
          </a:p>
          <a:p>
            <a:pPr marL="228600" indent="-228600">
              <a:buAutoNum type="alphaLcParenR"/>
            </a:pPr>
            <a:endParaRPr lang="cs-CZ" baseline="0" dirty="0" smtClean="0"/>
          </a:p>
          <a:p>
            <a:pPr marL="228600" indent="-228600">
              <a:buAutoNum type="alphaLcParenR"/>
            </a:pPr>
            <a:r>
              <a:rPr lang="cs-CZ" baseline="0" dirty="0" smtClean="0"/>
              <a:t>- nutné investovat maximální možné množství finančních prostředků</a:t>
            </a:r>
          </a:p>
          <a:p>
            <a:endParaRPr lang="cs-CZ" sz="1200" b="0" i="0" u="none" strike="noStrike" kern="1200" baseline="0" dirty="0" smtClean="0">
              <a:solidFill>
                <a:schemeClr val="tx1"/>
              </a:solidFill>
              <a:latin typeface="+mn-lt"/>
              <a:ea typeface="+mn-ea"/>
              <a:cs typeface="+mn-cs"/>
            </a:endParaRPr>
          </a:p>
          <a:p>
            <a:r>
              <a:rPr lang="cs-CZ" sz="1200" b="0" i="0" u="none" strike="noStrike" kern="1200" baseline="0" dirty="0" smtClean="0">
                <a:solidFill>
                  <a:schemeClr val="tx1"/>
                </a:solidFill>
                <a:latin typeface="+mn-lt"/>
                <a:ea typeface="+mn-ea"/>
                <a:cs typeface="+mn-cs"/>
              </a:rPr>
              <a:t>39. Povinnosti států, které jsou smluvní stranou úmluvy, musí odrážet povahu lidských práv jakožto absolutních a okamžitě použitelných (občanských a politických) práv nebo postupně použitelných (hospodářských, sociálních a kulturních) práv. Ustanovení čl. 19 písm. a), právo zvolit si místo pobytu a kde, jak a s kým žít, je okamžitě použitelné, neboť se jedná o občanské a politické právo. Ustanovení čl. 19 písm. b), právo na přístup k individuálním, posuzovaným podpůrným službám, je hospodářským, sociálním a kulturním právem. Ustanovení čl. 19 písm. c), právo na přístup k službám a zařízením, je hospodářským, sociálním a kulturním právem, neboť mnoho hlavních služeb, například přístupné informační a komunikační technologie, internetové stránky, sociální média, kina, veřejné parky, divadla a sportovní zařízení, slouží jak sociálním, tak kulturním úče-</a:t>
            </a:r>
            <a:r>
              <a:rPr lang="cs-CZ" sz="1200" b="0" i="0" u="none" strike="noStrike" kern="1200" baseline="0" dirty="0" err="1" smtClean="0">
                <a:solidFill>
                  <a:schemeClr val="tx1"/>
                </a:solidFill>
                <a:latin typeface="+mn-lt"/>
                <a:ea typeface="+mn-ea"/>
                <a:cs typeface="+mn-cs"/>
              </a:rPr>
              <a:t>lům</a:t>
            </a:r>
            <a:r>
              <a:rPr lang="cs-CZ" sz="1200" b="0" i="0" u="none" strike="noStrike" kern="1200" baseline="0" dirty="0" smtClean="0">
                <a:solidFill>
                  <a:schemeClr val="tx1"/>
                </a:solidFill>
                <a:latin typeface="+mn-lt"/>
                <a:ea typeface="+mn-ea"/>
                <a:cs typeface="+mn-cs"/>
              </a:rPr>
              <a:t>. Postupné uplatňování znamená okamžitou povinnost navrhnout a přijmout konkrétní strate-</a:t>
            </a:r>
            <a:r>
              <a:rPr lang="cs-CZ" sz="1200" b="0" i="0" u="none" strike="noStrike" kern="1200" baseline="0" dirty="0" err="1" smtClean="0">
                <a:solidFill>
                  <a:schemeClr val="tx1"/>
                </a:solidFill>
                <a:latin typeface="+mn-lt"/>
                <a:ea typeface="+mn-ea"/>
                <a:cs typeface="+mn-cs"/>
              </a:rPr>
              <a:t>gie</a:t>
            </a:r>
            <a:r>
              <a:rPr lang="cs-CZ" sz="1200" b="0" i="0" u="none" strike="noStrike" kern="1200" baseline="0" dirty="0" smtClean="0">
                <a:solidFill>
                  <a:schemeClr val="tx1"/>
                </a:solidFill>
                <a:latin typeface="+mn-lt"/>
                <a:ea typeface="+mn-ea"/>
                <a:cs typeface="+mn-cs"/>
              </a:rPr>
              <a:t>, akční plány a zdroje pro rozvoj podpůrných služeb a pro to, aby se stávající i nové obecné služby staly inkluzivními pro osoby se zdravotním postižením. </a:t>
            </a:r>
          </a:p>
          <a:p>
            <a:endParaRPr lang="cs-CZ" sz="1200" b="0" i="0" u="none" strike="noStrike" kern="1200" baseline="0" dirty="0" smtClean="0">
              <a:solidFill>
                <a:schemeClr val="tx1"/>
              </a:solidFill>
              <a:latin typeface="+mn-lt"/>
              <a:ea typeface="+mn-ea"/>
              <a:cs typeface="+mn-cs"/>
            </a:endParaRPr>
          </a:p>
          <a:p>
            <a:endParaRPr lang="cs-CZ" sz="1200" b="0" i="0" u="none" strike="noStrike" kern="1200" baseline="0" dirty="0" smtClean="0">
              <a:solidFill>
                <a:schemeClr val="tx1"/>
              </a:solidFill>
              <a:latin typeface="+mn-lt"/>
              <a:ea typeface="+mn-ea"/>
              <a:cs typeface="+mn-cs"/>
            </a:endParaRPr>
          </a:p>
          <a:p>
            <a:r>
              <a:rPr lang="cs-CZ" sz="1200" b="0" i="0" u="none" strike="noStrike" kern="1200" baseline="0" dirty="0" smtClean="0">
                <a:solidFill>
                  <a:schemeClr val="tx1"/>
                </a:solidFill>
                <a:latin typeface="+mn-lt"/>
                <a:ea typeface="+mn-ea"/>
                <a:cs typeface="+mn-cs"/>
              </a:rPr>
              <a:t>Pro postupné uplatňování hospodářských, sociálních a kulturních práv musí státy, které jsou smluvní stranou úmluvy, přijmout opatření s maximálním využitím dostupných zdrojů.5 Tato opatření musí být přijata ihned nebo v přiměřené době. Tato opatření by měla být uvážená, </a:t>
            </a:r>
            <a:r>
              <a:rPr lang="cs-CZ" sz="1200" b="0" i="0" u="none" strike="noStrike" kern="1200" baseline="0" dirty="0" err="1" smtClean="0">
                <a:solidFill>
                  <a:schemeClr val="tx1"/>
                </a:solidFill>
                <a:latin typeface="+mn-lt"/>
                <a:ea typeface="+mn-ea"/>
                <a:cs typeface="+mn-cs"/>
              </a:rPr>
              <a:t>kon-krétní</a:t>
            </a:r>
            <a:r>
              <a:rPr lang="cs-CZ" sz="1200" b="0" i="0" u="none" strike="noStrike" kern="1200" baseline="0" dirty="0" smtClean="0">
                <a:solidFill>
                  <a:schemeClr val="tx1"/>
                </a:solidFill>
                <a:latin typeface="+mn-lt"/>
                <a:ea typeface="+mn-ea"/>
                <a:cs typeface="+mn-cs"/>
              </a:rPr>
              <a:t> a cílená za použití odpovídajících prostředků.6 Systematické uplatňování práva na </a:t>
            </a:r>
            <a:r>
              <a:rPr lang="cs-CZ" sz="1200" b="0" i="0" u="none" strike="noStrike" kern="1200" baseline="0" dirty="0" err="1" smtClean="0">
                <a:solidFill>
                  <a:schemeClr val="tx1"/>
                </a:solidFill>
                <a:latin typeface="+mn-lt"/>
                <a:ea typeface="+mn-ea"/>
                <a:cs typeface="+mn-cs"/>
              </a:rPr>
              <a:t>nezá-vislý</a:t>
            </a:r>
            <a:r>
              <a:rPr lang="cs-CZ" sz="1200" b="0" i="0" u="none" strike="noStrike" kern="1200" baseline="0" dirty="0" smtClean="0">
                <a:solidFill>
                  <a:schemeClr val="tx1"/>
                </a:solidFill>
                <a:latin typeface="+mn-lt"/>
                <a:ea typeface="+mn-ea"/>
                <a:cs typeface="+mn-cs"/>
              </a:rPr>
              <a:t> způsob života v komunitě vyžaduje strukturální změny. Zejména to platí pro </a:t>
            </a:r>
            <a:r>
              <a:rPr lang="cs-CZ" sz="1200" b="0" i="0" u="none" strike="noStrike" kern="1200" baseline="0" dirty="0" err="1" smtClean="0">
                <a:solidFill>
                  <a:schemeClr val="tx1"/>
                </a:solidFill>
                <a:latin typeface="+mn-lt"/>
                <a:ea typeface="+mn-ea"/>
                <a:cs typeface="+mn-cs"/>
              </a:rPr>
              <a:t>deinstituciona-lizaci</a:t>
            </a:r>
            <a:r>
              <a:rPr lang="cs-CZ" sz="1200" b="0" i="0" u="none" strike="noStrike" kern="1200" baseline="0" dirty="0" smtClean="0">
                <a:solidFill>
                  <a:schemeClr val="tx1"/>
                </a:solidFill>
                <a:latin typeface="+mn-lt"/>
                <a:ea typeface="+mn-ea"/>
                <a:cs typeface="+mn-cs"/>
              </a:rPr>
              <a:t> ve všech jejích formách. </a:t>
            </a:r>
          </a:p>
          <a:p>
            <a:pPr marL="228600" indent="-228600">
              <a:buAutoNum type="alphaLcParenR"/>
            </a:pPr>
            <a:endParaRPr lang="cs-CZ" baseline="0" dirty="0" smtClean="0"/>
          </a:p>
          <a:p>
            <a:endParaRPr lang="cs-CZ" baseline="0" dirty="0" smtClean="0"/>
          </a:p>
          <a:p>
            <a:r>
              <a:rPr lang="cs-CZ" baseline="0" dirty="0" smtClean="0"/>
              <a:t>Výbor OSN pro práva lidí s postižením ve svém obecném komentáři č. 5 k článku 19 podrobně </a:t>
            </a:r>
            <a:r>
              <a:rPr lang="cs-CZ" baseline="0" dirty="0" err="1" smtClean="0"/>
              <a:t>vykládá,jaké</a:t>
            </a:r>
            <a:r>
              <a:rPr lang="cs-CZ" baseline="0" dirty="0" smtClean="0"/>
              <a:t> závazky plynou smluvním státům z tohoto článku.</a:t>
            </a:r>
          </a:p>
          <a:p>
            <a:endParaRPr lang="cs-CZ" dirty="0" smtClean="0"/>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4</a:t>
            </a:fld>
            <a:endParaRPr lang="cs-CZ"/>
          </a:p>
        </p:txBody>
      </p:sp>
    </p:spTree>
    <p:extLst>
      <p:ext uri="{BB962C8B-B14F-4D97-AF65-F5344CB8AC3E}">
        <p14:creationId xmlns:p14="http://schemas.microsoft.com/office/powerpoint/2010/main" val="3490200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sz="1200" b="0" i="0" u="none" strike="noStrike" kern="1200" baseline="0" dirty="0" smtClean="0">
                <a:solidFill>
                  <a:schemeClr val="tx1"/>
                </a:solidFill>
                <a:latin typeface="+mn-lt"/>
                <a:ea typeface="+mn-ea"/>
                <a:cs typeface="+mn-cs"/>
              </a:rPr>
              <a:t>42. Státy, které jsou smluvní stranou úmluvy, mají okamžitou povinnost zahájit strategické plánování s odpovídajícími lhůtami a financováním po úzkých a zdvořilých konzultacích s organizacemi zastupujícími osoby se zdravotním postižením, aby nahradily institucionální prostředí službami podporujícími nezávislý způsob života. Hodnocení států, které jsou smluvní stranou úmluvy, se týká provádění programů, a nikoliv otázky nahrazení institucionálního prostředí. Státy, které jsou smluvní stranou úmluvy, by měly po přímých konzultacích s osobami se zdravotním postižením zastoupenými jejich organizacemi vypracovat přechodné plány, aby zajistily plné zapojení osob se zdravotním postižením do komunity. </a:t>
            </a:r>
          </a:p>
          <a:p>
            <a:endParaRPr lang="cs-CZ" sz="1200" b="0" i="0" u="none" strike="noStrike" kern="1200" baseline="0" dirty="0" smtClean="0">
              <a:solidFill>
                <a:schemeClr val="tx1"/>
              </a:solidFill>
              <a:latin typeface="+mn-lt"/>
              <a:ea typeface="+mn-ea"/>
              <a:cs typeface="+mn-cs"/>
            </a:endParaRPr>
          </a:p>
          <a:p>
            <a:r>
              <a:rPr lang="cs-CZ" sz="1200" b="0" i="0" u="none" strike="noStrike" kern="1200" baseline="0" dirty="0" smtClean="0">
                <a:solidFill>
                  <a:schemeClr val="tx1"/>
                </a:solidFill>
                <a:latin typeface="+mn-lt"/>
                <a:ea typeface="+mn-ea"/>
                <a:cs typeface="+mn-cs"/>
              </a:rPr>
              <a:t>Proto jsme se rozhodli provést výzkum, abychom zjistili, nakolik ČR naplňuje tento </a:t>
            </a:r>
            <a:r>
              <a:rPr lang="cs-CZ" sz="1200" b="0" i="0" u="none" strike="noStrike" kern="1200" baseline="0" dirty="0" err="1" smtClean="0">
                <a:solidFill>
                  <a:schemeClr val="tx1"/>
                </a:solidFill>
                <a:latin typeface="+mn-lt"/>
                <a:ea typeface="+mn-ea"/>
                <a:cs typeface="+mn-cs"/>
              </a:rPr>
              <a:t>ávazek</a:t>
            </a:r>
            <a:r>
              <a:rPr lang="cs-CZ" sz="1200" b="0" i="0" u="none" strike="noStrike" kern="1200" baseline="0" dirty="0" smtClean="0">
                <a:solidFill>
                  <a:schemeClr val="tx1"/>
                </a:solidFill>
                <a:latin typeface="+mn-lt"/>
                <a:ea typeface="+mn-ea"/>
                <a:cs typeface="+mn-cs"/>
              </a:rPr>
              <a:t> z Úmluvy a dnes bychom vám rádi tento výzkum představili.</a:t>
            </a:r>
          </a:p>
          <a:p>
            <a:endParaRPr lang="cs-CZ" sz="1200" b="1" kern="1200" dirty="0">
              <a:solidFill>
                <a:schemeClr val="tx1"/>
              </a:solidFill>
              <a:effectLst/>
              <a:latin typeface="+mn-lt"/>
              <a:ea typeface="+mn-ea"/>
              <a:cs typeface="+mn-cs"/>
            </a:endParaRPr>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5</a:t>
            </a:fld>
            <a:endParaRPr lang="cs-CZ"/>
          </a:p>
        </p:txBody>
      </p:sp>
    </p:spTree>
    <p:extLst>
      <p:ext uri="{BB962C8B-B14F-4D97-AF65-F5344CB8AC3E}">
        <p14:creationId xmlns:p14="http://schemas.microsoft.com/office/powerpoint/2010/main" val="1206043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a:spcBef>
                <a:spcPts val="600"/>
              </a:spcBef>
            </a:pPr>
            <a:r>
              <a:rPr lang="cs-CZ" b="1" dirty="0" smtClean="0"/>
              <a:t>Participace jako zásada úmluvy i obecný závazek</a:t>
            </a:r>
          </a:p>
          <a:p>
            <a:pPr>
              <a:spcBef>
                <a:spcPts val="600"/>
              </a:spcBef>
            </a:pPr>
            <a:endParaRPr lang="cs-CZ" b="1" dirty="0" smtClean="0"/>
          </a:p>
          <a:p>
            <a:pPr>
              <a:spcBef>
                <a:spcPts val="600"/>
              </a:spcBef>
            </a:pPr>
            <a:r>
              <a:rPr lang="en-US" b="1" dirty="0" smtClean="0"/>
              <a:t>Trendy v </a:t>
            </a:r>
            <a:r>
              <a:rPr lang="en-US" b="1" dirty="0" err="1" smtClean="0"/>
              <a:t>deinstitucionalizaci</a:t>
            </a:r>
            <a:r>
              <a:rPr lang="en-US" b="1" dirty="0" smtClean="0"/>
              <a:t> v </a:t>
            </a:r>
            <a:r>
              <a:rPr lang="en-US" b="1" dirty="0" err="1" smtClean="0"/>
              <a:t>České</a:t>
            </a:r>
            <a:r>
              <a:rPr lang="en-US" b="1" dirty="0" smtClean="0"/>
              <a:t> </a:t>
            </a:r>
            <a:r>
              <a:rPr lang="en-US" b="1" dirty="0" err="1" smtClean="0"/>
              <a:t>republice</a:t>
            </a:r>
            <a:r>
              <a:rPr lang="en-US" b="1" dirty="0" smtClean="0"/>
              <a:t>:</a:t>
            </a:r>
          </a:p>
          <a:p>
            <a:pPr indent="-342900">
              <a:spcBef>
                <a:spcPts val="600"/>
              </a:spcBef>
              <a:buFont typeface="Arial" panose="020B0604020202020204" pitchFamily="34" charset="0"/>
              <a:buChar char="•"/>
            </a:pPr>
            <a:r>
              <a:rPr lang="en-US" sz="1200" dirty="0" err="1" smtClean="0"/>
              <a:t>Ratifikace</a:t>
            </a:r>
            <a:r>
              <a:rPr lang="en-US" sz="1200" dirty="0" smtClean="0"/>
              <a:t> </a:t>
            </a:r>
            <a:r>
              <a:rPr lang="en-US" sz="1200" dirty="0" err="1" smtClean="0"/>
              <a:t>Úmluvy</a:t>
            </a:r>
            <a:r>
              <a:rPr lang="en-US" sz="1200" dirty="0" smtClean="0"/>
              <a:t> o </a:t>
            </a:r>
            <a:r>
              <a:rPr lang="en-US" sz="1200" dirty="0" err="1" smtClean="0"/>
              <a:t>právech</a:t>
            </a:r>
            <a:r>
              <a:rPr lang="en-US" sz="1200" dirty="0" smtClean="0"/>
              <a:t> </a:t>
            </a:r>
            <a:r>
              <a:rPr lang="en-US" sz="1200" dirty="0" err="1" smtClean="0"/>
              <a:t>osob</a:t>
            </a:r>
            <a:r>
              <a:rPr lang="en-US" sz="1200" dirty="0" smtClean="0"/>
              <a:t> s </a:t>
            </a:r>
            <a:r>
              <a:rPr lang="en-US" sz="1200" dirty="0" err="1" smtClean="0"/>
              <a:t>postižením</a:t>
            </a:r>
            <a:r>
              <a:rPr lang="en-US" sz="1200" dirty="0" smtClean="0"/>
              <a:t> (CRPD) v </a:t>
            </a:r>
            <a:r>
              <a:rPr lang="en-US" sz="1200" dirty="0" err="1" smtClean="0"/>
              <a:t>roce</a:t>
            </a:r>
            <a:r>
              <a:rPr lang="en-US" sz="1200" dirty="0" smtClean="0"/>
              <a:t> 2009</a:t>
            </a:r>
          </a:p>
          <a:p>
            <a:pPr indent="-342900">
              <a:spcBef>
                <a:spcPts val="600"/>
              </a:spcBef>
              <a:buFont typeface="Arial" panose="020B0604020202020204" pitchFamily="34" charset="0"/>
              <a:buChar char="•"/>
            </a:pPr>
            <a:r>
              <a:rPr lang="en-US" sz="1200" dirty="0" err="1" smtClean="0"/>
              <a:t>Proces</a:t>
            </a:r>
            <a:r>
              <a:rPr lang="en-US" sz="1200" dirty="0" smtClean="0"/>
              <a:t> </a:t>
            </a:r>
            <a:r>
              <a:rPr lang="en-US" sz="1200" dirty="0" err="1" smtClean="0"/>
              <a:t>dezinstitucionalizace</a:t>
            </a:r>
            <a:r>
              <a:rPr lang="en-US" sz="1200" dirty="0" smtClean="0"/>
              <a:t> (</a:t>
            </a:r>
            <a:r>
              <a:rPr lang="en-US" sz="1200" dirty="0" err="1" smtClean="0"/>
              <a:t>zahájen</a:t>
            </a:r>
            <a:r>
              <a:rPr lang="en-US" sz="1200" dirty="0" smtClean="0"/>
              <a:t> 2007, od </a:t>
            </a:r>
            <a:r>
              <a:rPr lang="en-US" sz="1200" dirty="0" err="1" smtClean="0"/>
              <a:t>roku</a:t>
            </a:r>
            <a:r>
              <a:rPr lang="en-US" sz="1200" dirty="0" smtClean="0"/>
              <a:t> 2016</a:t>
            </a:r>
            <a:r>
              <a:rPr lang="cs-CZ" sz="1200" dirty="0" smtClean="0"/>
              <a:t> stagnace</a:t>
            </a:r>
            <a:r>
              <a:rPr lang="en-US" sz="1200" dirty="0" smtClean="0"/>
              <a:t>)</a:t>
            </a:r>
          </a:p>
          <a:p>
            <a:pPr indent="-342900">
              <a:spcBef>
                <a:spcPts val="600"/>
              </a:spcBef>
              <a:buFont typeface="Arial" panose="020B0604020202020204" pitchFamily="34" charset="0"/>
              <a:buChar char="•"/>
            </a:pPr>
            <a:r>
              <a:rPr lang="en-US" sz="1200" dirty="0" err="1" smtClean="0"/>
              <a:t>Tři</a:t>
            </a:r>
            <a:r>
              <a:rPr lang="en-US" sz="1200" dirty="0" smtClean="0"/>
              <a:t> </a:t>
            </a:r>
            <a:r>
              <a:rPr lang="en-US" sz="1200" dirty="0" err="1" smtClean="0"/>
              <a:t>projekty</a:t>
            </a:r>
            <a:r>
              <a:rPr lang="en-US" sz="1200" dirty="0" smtClean="0"/>
              <a:t> </a:t>
            </a:r>
            <a:r>
              <a:rPr lang="cs-CZ" sz="1200" dirty="0" smtClean="0"/>
              <a:t>řízené MPSV </a:t>
            </a:r>
            <a:r>
              <a:rPr lang="en-US" sz="1200" dirty="0" smtClean="0"/>
              <a:t>(2009-2013, 2013-2015, 2016-2019)</a:t>
            </a:r>
          </a:p>
          <a:p>
            <a:pPr indent="-342900">
              <a:spcBef>
                <a:spcPts val="600"/>
              </a:spcBef>
              <a:buFont typeface="Arial" panose="020B0604020202020204" pitchFamily="34" charset="0"/>
              <a:buChar char="•"/>
            </a:pPr>
            <a:r>
              <a:rPr lang="cs-CZ" sz="1200" dirty="0" smtClean="0"/>
              <a:t>Zásadní množství finančních prostředků do </a:t>
            </a:r>
            <a:r>
              <a:rPr lang="cs-CZ" sz="1200" dirty="0" err="1" smtClean="0"/>
              <a:t>deinstitucionalizace</a:t>
            </a:r>
            <a:r>
              <a:rPr lang="cs-CZ" sz="1200" dirty="0" smtClean="0"/>
              <a:t> pochází ze strukturálních fondů EU ( v programovém období 2021 -2027 programy IROP a OPZ+) a částečně též z Nástroje pro oživení a odolnost skrze Národní plán obnovy </a:t>
            </a:r>
          </a:p>
          <a:p>
            <a:pPr indent="-342900">
              <a:spcBef>
                <a:spcPts val="600"/>
              </a:spcBef>
              <a:buFont typeface="Arial" panose="020B0604020202020204" pitchFamily="34" charset="0"/>
              <a:buChar char="•"/>
            </a:pPr>
            <a:r>
              <a:rPr lang="en-US" sz="1200" b="1" dirty="0" err="1" smtClean="0">
                <a:solidFill>
                  <a:srgbClr val="FF0000"/>
                </a:solidFill>
              </a:rPr>
              <a:t>Posun</a:t>
            </a:r>
            <a:r>
              <a:rPr lang="en-US" sz="1200" b="1" dirty="0" smtClean="0">
                <a:solidFill>
                  <a:srgbClr val="FF0000"/>
                </a:solidFill>
              </a:rPr>
              <a:t> v </a:t>
            </a:r>
            <a:r>
              <a:rPr lang="en-US" sz="1200" b="1" dirty="0" err="1" smtClean="0">
                <a:solidFill>
                  <a:srgbClr val="FF0000"/>
                </a:solidFill>
              </a:rPr>
              <a:t>odpovědnosti</a:t>
            </a:r>
            <a:r>
              <a:rPr lang="en-US" sz="1200" b="1" dirty="0" smtClean="0">
                <a:solidFill>
                  <a:srgbClr val="FF0000"/>
                </a:solidFill>
              </a:rPr>
              <a:t> (2015):</a:t>
            </a:r>
          </a:p>
          <a:p>
            <a:pPr indent="-342900">
              <a:spcBef>
                <a:spcPts val="600"/>
              </a:spcBef>
              <a:buFont typeface="Arial" panose="020B0604020202020204" pitchFamily="34" charset="0"/>
              <a:buChar char="•"/>
            </a:pPr>
            <a:r>
              <a:rPr lang="en-US" sz="1200" dirty="0" err="1" smtClean="0">
                <a:solidFill>
                  <a:srgbClr val="FF0000"/>
                </a:solidFill>
              </a:rPr>
              <a:t>Odpovědnost</a:t>
            </a:r>
            <a:r>
              <a:rPr lang="en-US" sz="1200" dirty="0" smtClean="0">
                <a:solidFill>
                  <a:srgbClr val="FF0000"/>
                </a:solidFill>
              </a:rPr>
              <a:t> </a:t>
            </a:r>
            <a:r>
              <a:rPr lang="en-US" sz="1200" dirty="0" err="1" smtClean="0">
                <a:solidFill>
                  <a:srgbClr val="FF0000"/>
                </a:solidFill>
              </a:rPr>
              <a:t>za</a:t>
            </a:r>
            <a:r>
              <a:rPr lang="en-US" sz="1200" dirty="0" smtClean="0">
                <a:solidFill>
                  <a:srgbClr val="FF0000"/>
                </a:solidFill>
              </a:rPr>
              <a:t> </a:t>
            </a:r>
            <a:r>
              <a:rPr lang="en-US" sz="1200" dirty="0" err="1" smtClean="0">
                <a:solidFill>
                  <a:srgbClr val="FF0000"/>
                </a:solidFill>
              </a:rPr>
              <a:t>dostupnost</a:t>
            </a:r>
            <a:r>
              <a:rPr lang="en-US" sz="1200" dirty="0" smtClean="0">
                <a:solidFill>
                  <a:srgbClr val="FF0000"/>
                </a:solidFill>
              </a:rPr>
              <a:t> </a:t>
            </a:r>
            <a:r>
              <a:rPr lang="en-US" sz="1200" dirty="0" err="1" smtClean="0">
                <a:solidFill>
                  <a:srgbClr val="FF0000"/>
                </a:solidFill>
              </a:rPr>
              <a:t>sociálních</a:t>
            </a:r>
            <a:r>
              <a:rPr lang="en-US" sz="1200" dirty="0" smtClean="0">
                <a:solidFill>
                  <a:srgbClr val="FF0000"/>
                </a:solidFill>
              </a:rPr>
              <a:t> </a:t>
            </a:r>
            <a:r>
              <a:rPr lang="en-US" sz="1200" dirty="0" err="1" smtClean="0">
                <a:solidFill>
                  <a:srgbClr val="FF0000"/>
                </a:solidFill>
              </a:rPr>
              <a:t>služeb</a:t>
            </a:r>
            <a:r>
              <a:rPr lang="en-US" sz="1200" dirty="0" smtClean="0">
                <a:solidFill>
                  <a:srgbClr val="FF0000"/>
                </a:solidFill>
              </a:rPr>
              <a:t> a </a:t>
            </a:r>
            <a:r>
              <a:rPr lang="en-US" sz="1200" dirty="0" err="1" smtClean="0">
                <a:solidFill>
                  <a:srgbClr val="FF0000"/>
                </a:solidFill>
              </a:rPr>
              <a:t>vytváření</a:t>
            </a:r>
            <a:r>
              <a:rPr lang="en-US" sz="1200" dirty="0" smtClean="0">
                <a:solidFill>
                  <a:srgbClr val="FF0000"/>
                </a:solidFill>
              </a:rPr>
              <a:t> "</a:t>
            </a:r>
            <a:r>
              <a:rPr lang="en-US" sz="1200" dirty="0" err="1" smtClean="0">
                <a:solidFill>
                  <a:srgbClr val="FF0000"/>
                </a:solidFill>
              </a:rPr>
              <a:t>sítě</a:t>
            </a:r>
            <a:r>
              <a:rPr lang="en-US" sz="1200" dirty="0" smtClean="0">
                <a:solidFill>
                  <a:srgbClr val="FF0000"/>
                </a:solidFill>
              </a:rPr>
              <a:t> </a:t>
            </a:r>
            <a:r>
              <a:rPr lang="en-US" sz="1200" dirty="0" err="1" smtClean="0">
                <a:solidFill>
                  <a:srgbClr val="FF0000"/>
                </a:solidFill>
              </a:rPr>
              <a:t>dostupných</a:t>
            </a:r>
            <a:r>
              <a:rPr lang="en-US" sz="1200" dirty="0" smtClean="0">
                <a:solidFill>
                  <a:srgbClr val="FF0000"/>
                </a:solidFill>
              </a:rPr>
              <a:t> a </a:t>
            </a:r>
            <a:r>
              <a:rPr lang="en-US" sz="1200" dirty="0" err="1" smtClean="0">
                <a:solidFill>
                  <a:srgbClr val="FF0000"/>
                </a:solidFill>
              </a:rPr>
              <a:t>vhodných</a:t>
            </a:r>
            <a:r>
              <a:rPr lang="en-US" sz="1200" dirty="0" smtClean="0">
                <a:solidFill>
                  <a:srgbClr val="FF0000"/>
                </a:solidFill>
              </a:rPr>
              <a:t> </a:t>
            </a:r>
            <a:r>
              <a:rPr lang="en-US" sz="1200" dirty="0" err="1" smtClean="0">
                <a:solidFill>
                  <a:srgbClr val="FF0000"/>
                </a:solidFill>
              </a:rPr>
              <a:t>sociálních</a:t>
            </a:r>
            <a:r>
              <a:rPr lang="en-US" sz="1200" dirty="0" smtClean="0">
                <a:solidFill>
                  <a:srgbClr val="FF0000"/>
                </a:solidFill>
              </a:rPr>
              <a:t> </a:t>
            </a:r>
            <a:r>
              <a:rPr lang="en-US" sz="1200" dirty="0" err="1" smtClean="0">
                <a:solidFill>
                  <a:srgbClr val="FF0000"/>
                </a:solidFill>
              </a:rPr>
              <a:t>služeb</a:t>
            </a:r>
            <a:r>
              <a:rPr lang="en-US" sz="1200" dirty="0" smtClean="0">
                <a:solidFill>
                  <a:srgbClr val="FF0000"/>
                </a:solidFill>
              </a:rPr>
              <a:t>" </a:t>
            </a:r>
            <a:r>
              <a:rPr lang="en-US" sz="1200" dirty="0" err="1" smtClean="0">
                <a:solidFill>
                  <a:srgbClr val="FF0000"/>
                </a:solidFill>
              </a:rPr>
              <a:t>přešla</a:t>
            </a:r>
            <a:r>
              <a:rPr lang="en-US" sz="1200" dirty="0" smtClean="0">
                <a:solidFill>
                  <a:srgbClr val="FF0000"/>
                </a:solidFill>
              </a:rPr>
              <a:t> </a:t>
            </a:r>
            <a:r>
              <a:rPr lang="en-US" sz="1200" dirty="0" err="1" smtClean="0">
                <a:solidFill>
                  <a:srgbClr val="FF0000"/>
                </a:solidFill>
              </a:rPr>
              <a:t>na</a:t>
            </a:r>
            <a:r>
              <a:rPr lang="en-US" sz="1200" dirty="0" smtClean="0">
                <a:solidFill>
                  <a:srgbClr val="FF0000"/>
                </a:solidFill>
              </a:rPr>
              <a:t> </a:t>
            </a:r>
            <a:r>
              <a:rPr lang="en-US" sz="1200" dirty="0" err="1" smtClean="0">
                <a:solidFill>
                  <a:srgbClr val="FF0000"/>
                </a:solidFill>
              </a:rPr>
              <a:t>krajské</a:t>
            </a:r>
            <a:r>
              <a:rPr lang="en-US" sz="1200" dirty="0" smtClean="0">
                <a:solidFill>
                  <a:srgbClr val="FF0000"/>
                </a:solidFill>
              </a:rPr>
              <a:t> </a:t>
            </a:r>
            <a:r>
              <a:rPr lang="en-US" sz="1200" dirty="0" err="1" smtClean="0">
                <a:solidFill>
                  <a:srgbClr val="FF0000"/>
                </a:solidFill>
              </a:rPr>
              <a:t>orgány</a:t>
            </a:r>
            <a:r>
              <a:rPr lang="en-US" sz="1200" dirty="0" smtClean="0">
                <a:solidFill>
                  <a:srgbClr val="FF0000"/>
                </a:solidFill>
              </a:rPr>
              <a:t> (</a:t>
            </a:r>
            <a:r>
              <a:rPr lang="en-US" sz="1200" dirty="0" err="1" smtClean="0">
                <a:solidFill>
                  <a:srgbClr val="FF0000"/>
                </a:solidFill>
              </a:rPr>
              <a:t>kraje</a:t>
            </a:r>
            <a:r>
              <a:rPr lang="en-US" sz="1200" dirty="0" smtClean="0">
                <a:solidFill>
                  <a:srgbClr val="FF0000"/>
                </a:solidFill>
              </a:rPr>
              <a:t>).</a:t>
            </a:r>
          </a:p>
          <a:p>
            <a:pPr indent="-342900">
              <a:spcBef>
                <a:spcPts val="600"/>
              </a:spcBef>
              <a:buFont typeface="Arial" panose="020B0604020202020204" pitchFamily="34" charset="0"/>
              <a:buChar char="•"/>
            </a:pPr>
            <a:r>
              <a:rPr lang="cs-CZ" sz="1200" dirty="0" smtClean="0">
                <a:solidFill>
                  <a:srgbClr val="FF0000"/>
                </a:solidFill>
              </a:rPr>
              <a:t>P</a:t>
            </a:r>
            <a:r>
              <a:rPr lang="en-US" sz="1200" dirty="0" err="1" smtClean="0">
                <a:solidFill>
                  <a:srgbClr val="FF0000"/>
                </a:solidFill>
              </a:rPr>
              <a:t>osun</a:t>
            </a:r>
            <a:r>
              <a:rPr lang="en-US" sz="1200" dirty="0" smtClean="0">
                <a:solidFill>
                  <a:srgbClr val="FF0000"/>
                </a:solidFill>
              </a:rPr>
              <a:t> od </a:t>
            </a:r>
            <a:r>
              <a:rPr lang="en-US" sz="1200" dirty="0" err="1" smtClean="0">
                <a:solidFill>
                  <a:srgbClr val="FF0000"/>
                </a:solidFill>
              </a:rPr>
              <a:t>centrální</a:t>
            </a:r>
            <a:r>
              <a:rPr lang="en-US" sz="1200" dirty="0" smtClean="0">
                <a:solidFill>
                  <a:srgbClr val="FF0000"/>
                </a:solidFill>
              </a:rPr>
              <a:t> </a:t>
            </a:r>
            <a:r>
              <a:rPr lang="en-US" sz="1200" dirty="0" err="1" smtClean="0">
                <a:solidFill>
                  <a:srgbClr val="FF0000"/>
                </a:solidFill>
              </a:rPr>
              <a:t>strategické</a:t>
            </a:r>
            <a:r>
              <a:rPr lang="en-US" sz="1200" dirty="0" smtClean="0">
                <a:solidFill>
                  <a:srgbClr val="FF0000"/>
                </a:solidFill>
              </a:rPr>
              <a:t> </a:t>
            </a:r>
            <a:r>
              <a:rPr lang="en-US" sz="1200" dirty="0" err="1" smtClean="0">
                <a:solidFill>
                  <a:srgbClr val="FF0000"/>
                </a:solidFill>
              </a:rPr>
              <a:t>vize</a:t>
            </a:r>
            <a:r>
              <a:rPr lang="en-US" sz="1200" dirty="0" smtClean="0">
                <a:solidFill>
                  <a:srgbClr val="FF0000"/>
                </a:solidFill>
              </a:rPr>
              <a:t> k </a:t>
            </a:r>
            <a:r>
              <a:rPr lang="en-US" sz="1200" dirty="0" err="1" smtClean="0">
                <a:solidFill>
                  <a:srgbClr val="FF0000"/>
                </a:solidFill>
              </a:rPr>
              <a:t>více</a:t>
            </a:r>
            <a:r>
              <a:rPr lang="en-US" sz="1200" dirty="0" smtClean="0">
                <a:solidFill>
                  <a:srgbClr val="FF0000"/>
                </a:solidFill>
              </a:rPr>
              <a:t> </a:t>
            </a:r>
            <a:r>
              <a:rPr lang="en-US" sz="1200" dirty="0" err="1" smtClean="0">
                <a:solidFill>
                  <a:srgbClr val="FF0000"/>
                </a:solidFill>
              </a:rPr>
              <a:t>lokalizovanému</a:t>
            </a:r>
            <a:r>
              <a:rPr lang="en-US" sz="1200" dirty="0" smtClean="0">
                <a:solidFill>
                  <a:srgbClr val="FF0000"/>
                </a:solidFill>
              </a:rPr>
              <a:t> </a:t>
            </a:r>
            <a:r>
              <a:rPr lang="en-US" sz="1200" dirty="0" err="1" smtClean="0">
                <a:solidFill>
                  <a:srgbClr val="FF0000"/>
                </a:solidFill>
              </a:rPr>
              <a:t>přístupu</a:t>
            </a:r>
            <a:r>
              <a:rPr lang="cs-CZ" sz="1200" dirty="0" smtClean="0">
                <a:solidFill>
                  <a:srgbClr val="FF0000"/>
                </a:solidFill>
              </a:rPr>
              <a:t>( podle </a:t>
            </a:r>
            <a:r>
              <a:rPr lang="en-US" sz="1200" dirty="0" err="1" smtClean="0">
                <a:solidFill>
                  <a:srgbClr val="FF0000"/>
                </a:solidFill>
              </a:rPr>
              <a:t>Asociace</a:t>
            </a:r>
            <a:r>
              <a:rPr lang="en-US" sz="1200" dirty="0" smtClean="0">
                <a:solidFill>
                  <a:srgbClr val="FF0000"/>
                </a:solidFill>
              </a:rPr>
              <a:t> pro </a:t>
            </a:r>
            <a:r>
              <a:rPr lang="en-US" sz="1200" dirty="0" err="1" smtClean="0">
                <a:solidFill>
                  <a:srgbClr val="FF0000"/>
                </a:solidFill>
              </a:rPr>
              <a:t>deinstitucionalizaci</a:t>
            </a:r>
            <a:r>
              <a:rPr lang="en-US" sz="1200" dirty="0" smtClean="0">
                <a:solidFill>
                  <a:srgbClr val="FF0000"/>
                </a:solidFill>
              </a:rPr>
              <a:t>).</a:t>
            </a:r>
          </a:p>
          <a:p>
            <a:pPr>
              <a:spcBef>
                <a:spcPts val="600"/>
              </a:spcBef>
            </a:pPr>
            <a:r>
              <a:rPr lang="en-US" sz="1200" b="1" dirty="0" err="1" smtClean="0">
                <a:solidFill>
                  <a:srgbClr val="FF0000"/>
                </a:solidFill>
              </a:rPr>
              <a:t>Výzvy</a:t>
            </a:r>
            <a:r>
              <a:rPr lang="en-US" sz="1200" b="1" dirty="0" smtClean="0">
                <a:solidFill>
                  <a:srgbClr val="FF0000"/>
                </a:solidFill>
              </a:rPr>
              <a:t>:</a:t>
            </a:r>
          </a:p>
          <a:p>
            <a:pPr marL="285750" indent="-285750">
              <a:spcBef>
                <a:spcPts val="600"/>
              </a:spcBef>
              <a:buFont typeface="Arial" panose="020B0604020202020204" pitchFamily="34" charset="0"/>
              <a:buChar char="•"/>
            </a:pPr>
            <a:r>
              <a:rPr lang="en-US" sz="1200" dirty="0" err="1" smtClean="0">
                <a:solidFill>
                  <a:srgbClr val="FF0000"/>
                </a:solidFill>
              </a:rPr>
              <a:t>Chybějící</a:t>
            </a:r>
            <a:r>
              <a:rPr lang="en-US" sz="1200" dirty="0" smtClean="0">
                <a:solidFill>
                  <a:srgbClr val="FF0000"/>
                </a:solidFill>
              </a:rPr>
              <a:t> </a:t>
            </a:r>
            <a:r>
              <a:rPr lang="en-US" sz="1200" dirty="0" err="1" smtClean="0">
                <a:solidFill>
                  <a:srgbClr val="FF0000"/>
                </a:solidFill>
              </a:rPr>
              <a:t>silná</a:t>
            </a:r>
            <a:r>
              <a:rPr lang="en-US" sz="1200" dirty="0" smtClean="0">
                <a:solidFill>
                  <a:srgbClr val="FF0000"/>
                </a:solidFill>
              </a:rPr>
              <a:t> </a:t>
            </a:r>
            <a:r>
              <a:rPr lang="en-US" sz="1200" dirty="0" err="1" smtClean="0">
                <a:solidFill>
                  <a:srgbClr val="FF0000"/>
                </a:solidFill>
              </a:rPr>
              <a:t>strategická</a:t>
            </a:r>
            <a:r>
              <a:rPr lang="en-US" sz="1200" dirty="0" smtClean="0">
                <a:solidFill>
                  <a:srgbClr val="FF0000"/>
                </a:solidFill>
              </a:rPr>
              <a:t> </a:t>
            </a:r>
            <a:r>
              <a:rPr lang="en-US" sz="1200" dirty="0" err="1" smtClean="0">
                <a:solidFill>
                  <a:srgbClr val="FF0000"/>
                </a:solidFill>
              </a:rPr>
              <a:t>vize</a:t>
            </a:r>
            <a:r>
              <a:rPr lang="en-US" sz="1200" dirty="0" smtClean="0">
                <a:solidFill>
                  <a:srgbClr val="FF0000"/>
                </a:solidFill>
              </a:rPr>
              <a:t> </a:t>
            </a:r>
            <a:r>
              <a:rPr lang="en-US" sz="1200" dirty="0" err="1" smtClean="0">
                <a:solidFill>
                  <a:srgbClr val="FF0000"/>
                </a:solidFill>
              </a:rPr>
              <a:t>na</a:t>
            </a:r>
            <a:r>
              <a:rPr lang="en-US" sz="1200" dirty="0" smtClean="0">
                <a:solidFill>
                  <a:srgbClr val="FF0000"/>
                </a:solidFill>
              </a:rPr>
              <a:t> </a:t>
            </a:r>
            <a:r>
              <a:rPr lang="en-US" sz="1200" dirty="0" err="1" smtClean="0">
                <a:solidFill>
                  <a:srgbClr val="FF0000"/>
                </a:solidFill>
              </a:rPr>
              <a:t>úrovni</a:t>
            </a:r>
            <a:r>
              <a:rPr lang="en-US" sz="1200" dirty="0" smtClean="0">
                <a:solidFill>
                  <a:srgbClr val="FF0000"/>
                </a:solidFill>
              </a:rPr>
              <a:t> </a:t>
            </a:r>
            <a:r>
              <a:rPr lang="en-US" sz="1200" dirty="0" err="1" smtClean="0">
                <a:solidFill>
                  <a:srgbClr val="FF0000"/>
                </a:solidFill>
              </a:rPr>
              <a:t>státu</a:t>
            </a:r>
            <a:r>
              <a:rPr lang="en-US" sz="1200" dirty="0" smtClean="0">
                <a:solidFill>
                  <a:srgbClr val="FF0000"/>
                </a:solidFill>
              </a:rPr>
              <a:t>, </a:t>
            </a:r>
            <a:r>
              <a:rPr lang="cs-CZ" sz="1200" dirty="0" smtClean="0">
                <a:solidFill>
                  <a:srgbClr val="FF0000"/>
                </a:solidFill>
              </a:rPr>
              <a:t>dei je </a:t>
            </a:r>
            <a:r>
              <a:rPr lang="en-US" sz="1200" dirty="0" smtClean="0">
                <a:solidFill>
                  <a:srgbClr val="FF0000"/>
                </a:solidFill>
              </a:rPr>
              <a:t>"</a:t>
            </a:r>
            <a:r>
              <a:rPr lang="en-US" sz="1200" dirty="0" err="1" smtClean="0">
                <a:solidFill>
                  <a:srgbClr val="FF0000"/>
                </a:solidFill>
              </a:rPr>
              <a:t>projektová</a:t>
            </a:r>
            <a:r>
              <a:rPr lang="en-US" sz="1200" dirty="0" smtClean="0">
                <a:solidFill>
                  <a:srgbClr val="FF0000"/>
                </a:solidFill>
              </a:rPr>
              <a:t>" </a:t>
            </a:r>
            <a:r>
              <a:rPr lang="cs-CZ" sz="1200" dirty="0" smtClean="0">
                <a:solidFill>
                  <a:srgbClr val="FF0000"/>
                </a:solidFill>
              </a:rPr>
              <a:t>(</a:t>
            </a:r>
            <a:r>
              <a:rPr lang="en-US" sz="1200" dirty="0" err="1" smtClean="0">
                <a:solidFill>
                  <a:srgbClr val="FF0000"/>
                </a:solidFill>
              </a:rPr>
              <a:t>Evropsk</a:t>
            </a:r>
            <a:r>
              <a:rPr lang="cs-CZ" sz="1200" dirty="0" smtClean="0">
                <a:solidFill>
                  <a:srgbClr val="FF0000"/>
                </a:solidFill>
              </a:rPr>
              <a:t>á</a:t>
            </a:r>
            <a:r>
              <a:rPr lang="en-US" sz="1200" dirty="0" smtClean="0">
                <a:solidFill>
                  <a:srgbClr val="FF0000"/>
                </a:solidFill>
              </a:rPr>
              <a:t> </a:t>
            </a:r>
            <a:r>
              <a:rPr lang="en-US" sz="1200" dirty="0" err="1" smtClean="0">
                <a:solidFill>
                  <a:srgbClr val="FF0000"/>
                </a:solidFill>
              </a:rPr>
              <a:t>expertní</a:t>
            </a:r>
            <a:r>
              <a:rPr lang="en-US" sz="1200" dirty="0" smtClean="0">
                <a:solidFill>
                  <a:srgbClr val="FF0000"/>
                </a:solidFill>
              </a:rPr>
              <a:t> </a:t>
            </a:r>
            <a:r>
              <a:rPr lang="en-US" sz="1200" dirty="0" err="1" smtClean="0">
                <a:solidFill>
                  <a:srgbClr val="FF0000"/>
                </a:solidFill>
              </a:rPr>
              <a:t>skupin</a:t>
            </a:r>
            <a:r>
              <a:rPr lang="cs-CZ" sz="1200" dirty="0" smtClean="0">
                <a:solidFill>
                  <a:srgbClr val="FF0000"/>
                </a:solidFill>
              </a:rPr>
              <a:t>a)</a:t>
            </a:r>
            <a:endParaRPr lang="en-US" sz="1200" dirty="0" smtClean="0">
              <a:solidFill>
                <a:srgbClr val="FF0000"/>
              </a:solidFill>
            </a:endParaRPr>
          </a:p>
          <a:p>
            <a:pPr marL="285750" indent="-285750">
              <a:spcBef>
                <a:spcPts val="600"/>
              </a:spcBef>
              <a:buFont typeface="Arial" panose="020B0604020202020204" pitchFamily="34" charset="0"/>
              <a:buChar char="•"/>
            </a:pPr>
            <a:r>
              <a:rPr lang="en-US" sz="1200" dirty="0" err="1" smtClean="0">
                <a:solidFill>
                  <a:srgbClr val="FF0000"/>
                </a:solidFill>
              </a:rPr>
              <a:t>Zpoždění</a:t>
            </a:r>
            <a:r>
              <a:rPr lang="en-US" sz="1200" dirty="0" smtClean="0">
                <a:solidFill>
                  <a:srgbClr val="FF0000"/>
                </a:solidFill>
              </a:rPr>
              <a:t> v </a:t>
            </a:r>
            <a:r>
              <a:rPr lang="en-US" sz="1200" dirty="0" err="1" smtClean="0">
                <a:solidFill>
                  <a:srgbClr val="FF0000"/>
                </a:solidFill>
              </a:rPr>
              <a:t>procesu</a:t>
            </a:r>
            <a:r>
              <a:rPr lang="en-US" sz="1200" dirty="0" smtClean="0">
                <a:solidFill>
                  <a:srgbClr val="FF0000"/>
                </a:solidFill>
              </a:rPr>
              <a:t> </a:t>
            </a:r>
            <a:r>
              <a:rPr lang="en-US" sz="1200" dirty="0" err="1" smtClean="0">
                <a:solidFill>
                  <a:srgbClr val="FF0000"/>
                </a:solidFill>
              </a:rPr>
              <a:t>dezinstitucionalizace</a:t>
            </a:r>
            <a:endParaRPr lang="cs-CZ" sz="1200" dirty="0" smtClean="0">
              <a:solidFill>
                <a:srgbClr val="FF0000"/>
              </a:solidFill>
            </a:endParaRPr>
          </a:p>
          <a:p>
            <a:endParaRPr lang="cs-CZ" baseline="0" dirty="0" smtClean="0"/>
          </a:p>
          <a:p>
            <a:r>
              <a:rPr lang="cs-CZ" baseline="0" dirty="0" smtClean="0"/>
              <a:t>Proto jsme se rozhodli provést výzkum!</a:t>
            </a:r>
            <a:endParaRPr lang="cs-CZ" baseline="0" dirty="0"/>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6</a:t>
            </a:fld>
            <a:endParaRPr lang="cs-CZ"/>
          </a:p>
        </p:txBody>
      </p:sp>
    </p:spTree>
    <p:extLst>
      <p:ext uri="{BB962C8B-B14F-4D97-AF65-F5344CB8AC3E}">
        <p14:creationId xmlns:p14="http://schemas.microsoft.com/office/powerpoint/2010/main" val="2171802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8</a:t>
            </a:fld>
            <a:endParaRPr lang="cs-CZ"/>
          </a:p>
        </p:txBody>
      </p:sp>
    </p:spTree>
    <p:extLst>
      <p:ext uri="{BB962C8B-B14F-4D97-AF65-F5344CB8AC3E}">
        <p14:creationId xmlns:p14="http://schemas.microsoft.com/office/powerpoint/2010/main" val="1044446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b="0" dirty="0"/>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9</a:t>
            </a:fld>
            <a:endParaRPr lang="cs-CZ"/>
          </a:p>
        </p:txBody>
      </p:sp>
    </p:spTree>
    <p:extLst>
      <p:ext uri="{BB962C8B-B14F-4D97-AF65-F5344CB8AC3E}">
        <p14:creationId xmlns:p14="http://schemas.microsoft.com/office/powerpoint/2010/main" val="2844332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4412F7DB-1B3F-4585-8ABF-8B9D978B9678}" type="slidenum">
              <a:rPr lang="cs-CZ" smtClean="0"/>
              <a:t>10</a:t>
            </a:fld>
            <a:endParaRPr lang="cs-CZ"/>
          </a:p>
        </p:txBody>
      </p:sp>
    </p:spTree>
    <p:extLst>
      <p:ext uri="{BB962C8B-B14F-4D97-AF65-F5344CB8AC3E}">
        <p14:creationId xmlns:p14="http://schemas.microsoft.com/office/powerpoint/2010/main" val="140593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D02B9897-96AB-49AB-A1EB-7D2BD44E8001}" type="slidenum">
              <a:rPr lang="cs-CZ" smtClean="0"/>
              <a:t>11</a:t>
            </a:fld>
            <a:endParaRPr lang="cs-CZ"/>
          </a:p>
        </p:txBody>
      </p:sp>
    </p:spTree>
    <p:extLst>
      <p:ext uri="{BB962C8B-B14F-4D97-AF65-F5344CB8AC3E}">
        <p14:creationId xmlns:p14="http://schemas.microsoft.com/office/powerpoint/2010/main" val="2448801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cs-CZ" smtClean="0"/>
              <a:t>Kliknutím lze upravit styl.</a:t>
            </a:r>
            <a:endParaRPr lang="cs-CZ"/>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smtClean="0"/>
              <a:t>Kliknutím můžete upravit styl předlohy.</a:t>
            </a:r>
            <a:endParaRPr lang="cs-CZ"/>
          </a:p>
        </p:txBody>
      </p:sp>
      <p:sp>
        <p:nvSpPr>
          <p:cNvPr id="4" name="Zástupný symbol pro datum 3"/>
          <p:cNvSpPr>
            <a:spLocks noGrp="1"/>
          </p:cNvSpPr>
          <p:nvPr>
            <p:ph type="dt" sz="half" idx="10"/>
          </p:nvPr>
        </p:nvSpPr>
        <p:spPr/>
        <p:txBody>
          <a:bodyPr/>
          <a:lstStyle/>
          <a:p>
            <a:fld id="{DAA22D2F-1D3B-4D0A-9B3E-199EE72BF6D8}" type="datetimeFigureOut">
              <a:rPr lang="cs-CZ" smtClean="0"/>
              <a:t>29.11.2023</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7CF1C62E-2210-493F-9408-D6B8DB6213EA}" type="slidenum">
              <a:rPr lang="cs-CZ" smtClean="0"/>
              <a:t>‹#›</a:t>
            </a:fld>
            <a:endParaRPr lang="cs-CZ"/>
          </a:p>
        </p:txBody>
      </p:sp>
    </p:spTree>
    <p:extLst>
      <p:ext uri="{BB962C8B-B14F-4D97-AF65-F5344CB8AC3E}">
        <p14:creationId xmlns:p14="http://schemas.microsoft.com/office/powerpoint/2010/main" val="1838260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svislý text 2"/>
          <p:cNvSpPr>
            <a:spLocks noGrp="1"/>
          </p:cNvSpPr>
          <p:nvPr>
            <p:ph type="body" orient="vert" idx="1"/>
          </p:nvPr>
        </p:nvSpPr>
        <p:spPr/>
        <p:txBody>
          <a:bodyPr vert="eaVert"/>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DAA22D2F-1D3B-4D0A-9B3E-199EE72BF6D8}" type="datetimeFigureOut">
              <a:rPr lang="cs-CZ" smtClean="0"/>
              <a:t>29.11.2023</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7CF1C62E-2210-493F-9408-D6B8DB6213EA}" type="slidenum">
              <a:rPr lang="cs-CZ" smtClean="0"/>
              <a:t>‹#›</a:t>
            </a:fld>
            <a:endParaRPr lang="cs-CZ"/>
          </a:p>
        </p:txBody>
      </p:sp>
    </p:spTree>
    <p:extLst>
      <p:ext uri="{BB962C8B-B14F-4D97-AF65-F5344CB8AC3E}">
        <p14:creationId xmlns:p14="http://schemas.microsoft.com/office/powerpoint/2010/main" val="307254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8724900" y="365125"/>
            <a:ext cx="2628900" cy="5811838"/>
          </a:xfrm>
        </p:spPr>
        <p:txBody>
          <a:bodyPr vert="eaVert"/>
          <a:lstStyle/>
          <a:p>
            <a:r>
              <a:rPr lang="cs-CZ" smtClean="0"/>
              <a:t>Kliknutím lze upravit styl.</a:t>
            </a:r>
            <a:endParaRPr lang="cs-CZ"/>
          </a:p>
        </p:txBody>
      </p:sp>
      <p:sp>
        <p:nvSpPr>
          <p:cNvPr id="3" name="Zástupný symbol pro svislý text 2"/>
          <p:cNvSpPr>
            <a:spLocks noGrp="1"/>
          </p:cNvSpPr>
          <p:nvPr>
            <p:ph type="body" orient="vert" idx="1"/>
          </p:nvPr>
        </p:nvSpPr>
        <p:spPr>
          <a:xfrm>
            <a:off x="838200" y="365125"/>
            <a:ext cx="7734300" cy="5811838"/>
          </a:xfrm>
        </p:spPr>
        <p:txBody>
          <a:bodyPr vert="eaVert"/>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DAA22D2F-1D3B-4D0A-9B3E-199EE72BF6D8}" type="datetimeFigureOut">
              <a:rPr lang="cs-CZ" smtClean="0"/>
              <a:t>29.11.2023</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7CF1C62E-2210-493F-9408-D6B8DB6213EA}" type="slidenum">
              <a:rPr lang="cs-CZ" smtClean="0"/>
              <a:t>‹#›</a:t>
            </a:fld>
            <a:endParaRPr lang="cs-CZ"/>
          </a:p>
        </p:txBody>
      </p:sp>
    </p:spTree>
    <p:extLst>
      <p:ext uri="{BB962C8B-B14F-4D97-AF65-F5344CB8AC3E}">
        <p14:creationId xmlns:p14="http://schemas.microsoft.com/office/powerpoint/2010/main" val="3785465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EDADCD9-4CC7-4358-808D-5ADDCFF09F54}"/>
              </a:ext>
            </a:extLst>
          </p:cNvPr>
          <p:cNvSpPr>
            <a:spLocks noGrp="1"/>
          </p:cNvSpPr>
          <p:nvPr>
            <p:ph type="ctrTitle" hasCustomPrompt="1"/>
          </p:nvPr>
        </p:nvSpPr>
        <p:spPr>
          <a:xfrm>
            <a:off x="-58995" y="974885"/>
            <a:ext cx="12250995" cy="1856807"/>
          </a:xfrm>
          <a:noFill/>
          <a:ln>
            <a:noFill/>
          </a:ln>
        </p:spPr>
        <p:txBody>
          <a:bodyPr lIns="648000" anchor="ctr" anchorCtr="0">
            <a:normAutofit/>
          </a:bodyPr>
          <a:lstStyle>
            <a:lvl1pPr marL="0" indent="0" algn="l">
              <a:defRPr sz="3300">
                <a:solidFill>
                  <a:srgbClr val="008276"/>
                </a:solidFill>
              </a:defRPr>
            </a:lvl1pPr>
          </a:lstStyle>
          <a:p>
            <a:r>
              <a:rPr lang="cs-CZ" dirty="0"/>
              <a:t>SLAĎOVÁNÍ PRACOVNÍHO,</a:t>
            </a:r>
            <a:br>
              <a:rPr lang="cs-CZ" dirty="0"/>
            </a:br>
            <a:r>
              <a:rPr lang="cs-CZ" dirty="0"/>
              <a:t>OSOBNÍHO A RODINNÉHO ŽIVOTA</a:t>
            </a:r>
          </a:p>
        </p:txBody>
      </p:sp>
      <p:sp>
        <p:nvSpPr>
          <p:cNvPr id="3" name="Podnadpis 2">
            <a:extLst>
              <a:ext uri="{FF2B5EF4-FFF2-40B4-BE49-F238E27FC236}">
                <a16:creationId xmlns:a16="http://schemas.microsoft.com/office/drawing/2014/main" id="{5B32B835-7194-48BC-950F-A2A23A61C695}"/>
              </a:ext>
            </a:extLst>
          </p:cNvPr>
          <p:cNvSpPr>
            <a:spLocks noGrp="1"/>
          </p:cNvSpPr>
          <p:nvPr>
            <p:ph type="subTitle" idx="1" hasCustomPrompt="1"/>
          </p:nvPr>
        </p:nvSpPr>
        <p:spPr>
          <a:xfrm>
            <a:off x="-58993" y="5202238"/>
            <a:ext cx="8421329" cy="1655762"/>
          </a:xfrm>
          <a:solidFill>
            <a:srgbClr val="008276"/>
          </a:solidFill>
          <a:ln>
            <a:solidFill>
              <a:srgbClr val="008276"/>
            </a:solidFill>
          </a:ln>
        </p:spPr>
        <p:txBody>
          <a:bodyPr lIns="720000" anchor="ctr" anchorCtr="0">
            <a:normAutofit/>
          </a:bodyPr>
          <a:lstStyle>
            <a:lvl1pPr marL="0" indent="0" algn="l">
              <a:spcBef>
                <a:spcPts val="0"/>
              </a:spcBef>
              <a:buNone/>
              <a:defRPr sz="2400" b="1" i="0"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cs-CZ" dirty="0"/>
              <a:t>typ zprávy</a:t>
            </a:r>
          </a:p>
          <a:p>
            <a:r>
              <a:rPr lang="cs-CZ" dirty="0"/>
              <a:t>z čeho</a:t>
            </a:r>
          </a:p>
        </p:txBody>
      </p:sp>
      <p:sp>
        <p:nvSpPr>
          <p:cNvPr id="11" name="Zástupný symbol pro text 10">
            <a:extLst>
              <a:ext uri="{FF2B5EF4-FFF2-40B4-BE49-F238E27FC236}">
                <a16:creationId xmlns:a16="http://schemas.microsoft.com/office/drawing/2014/main" id="{DBA5C3D0-A166-48A6-AE13-A7DB25D831D5}"/>
              </a:ext>
            </a:extLst>
          </p:cNvPr>
          <p:cNvSpPr>
            <a:spLocks noGrp="1"/>
          </p:cNvSpPr>
          <p:nvPr>
            <p:ph type="body" sz="quarter" idx="10" hasCustomPrompt="1"/>
          </p:nvPr>
        </p:nvSpPr>
        <p:spPr>
          <a:xfrm>
            <a:off x="8746461" y="486698"/>
            <a:ext cx="2855764" cy="502777"/>
          </a:xfrm>
        </p:spPr>
        <p:txBody>
          <a:bodyPr anchor="ctr" anchorCtr="0">
            <a:noAutofit/>
          </a:bodyPr>
          <a:lstStyle>
            <a:lvl1pPr marL="0" indent="0" algn="r">
              <a:buNone/>
              <a:defRPr sz="1800" b="1">
                <a:solidFill>
                  <a:schemeClr val="tx1"/>
                </a:solidFill>
              </a:defRPr>
            </a:lvl1pPr>
          </a:lstStyle>
          <a:p>
            <a:pPr lvl="0"/>
            <a:r>
              <a:rPr lang="cs-CZ" dirty="0"/>
              <a:t>jméno příjmení</a:t>
            </a:r>
          </a:p>
        </p:txBody>
      </p:sp>
      <p:pic>
        <p:nvPicPr>
          <p:cNvPr id="17" name="Obrázek 16">
            <a:extLst>
              <a:ext uri="{FF2B5EF4-FFF2-40B4-BE49-F238E27FC236}">
                <a16:creationId xmlns:a16="http://schemas.microsoft.com/office/drawing/2014/main" id="{42F32869-EB23-4FB0-8023-EFDC01D2FB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688298"/>
            <a:ext cx="12192000" cy="170688"/>
          </a:xfrm>
          <a:prstGeom prst="rect">
            <a:avLst/>
          </a:prstGeom>
        </p:spPr>
      </p:pic>
      <p:sp>
        <p:nvSpPr>
          <p:cNvPr id="19" name="Zástupný symbol obrázku 18">
            <a:extLst>
              <a:ext uri="{FF2B5EF4-FFF2-40B4-BE49-F238E27FC236}">
                <a16:creationId xmlns:a16="http://schemas.microsoft.com/office/drawing/2014/main" id="{4663E019-A5B4-4EE3-8096-7C363D1D5DFB}"/>
              </a:ext>
            </a:extLst>
          </p:cNvPr>
          <p:cNvSpPr>
            <a:spLocks noGrp="1"/>
          </p:cNvSpPr>
          <p:nvPr>
            <p:ph type="pic" sz="quarter" idx="11"/>
          </p:nvPr>
        </p:nvSpPr>
        <p:spPr>
          <a:xfrm>
            <a:off x="-58995" y="2906971"/>
            <a:ext cx="6048000" cy="2232000"/>
          </a:xfrm>
        </p:spPr>
        <p:txBody>
          <a:bodyPr/>
          <a:lstStyle/>
          <a:p>
            <a:r>
              <a:rPr lang="cs-CZ"/>
              <a:t>Kliknutím na ikonu přidáte obrázek.</a:t>
            </a:r>
          </a:p>
        </p:txBody>
      </p:sp>
      <p:sp>
        <p:nvSpPr>
          <p:cNvPr id="20" name="Zástupný symbol obrázku 18">
            <a:extLst>
              <a:ext uri="{FF2B5EF4-FFF2-40B4-BE49-F238E27FC236}">
                <a16:creationId xmlns:a16="http://schemas.microsoft.com/office/drawing/2014/main" id="{0F48F9AC-F5BF-43EE-A2C7-DCB85B97D365}"/>
              </a:ext>
            </a:extLst>
          </p:cNvPr>
          <p:cNvSpPr>
            <a:spLocks noGrp="1"/>
          </p:cNvSpPr>
          <p:nvPr>
            <p:ph type="pic" sz="quarter" idx="12"/>
          </p:nvPr>
        </p:nvSpPr>
        <p:spPr>
          <a:xfrm>
            <a:off x="6130352" y="2910237"/>
            <a:ext cx="6111691" cy="2232000"/>
          </a:xfrm>
        </p:spPr>
        <p:txBody>
          <a:bodyPr/>
          <a:lstStyle/>
          <a:p>
            <a:r>
              <a:rPr lang="cs-CZ"/>
              <a:t>Kliknutím na ikonu přidáte obrázek.</a:t>
            </a:r>
          </a:p>
        </p:txBody>
      </p:sp>
      <p:sp>
        <p:nvSpPr>
          <p:cNvPr id="22" name="Zástupný symbol pro text 21">
            <a:extLst>
              <a:ext uri="{FF2B5EF4-FFF2-40B4-BE49-F238E27FC236}">
                <a16:creationId xmlns:a16="http://schemas.microsoft.com/office/drawing/2014/main" id="{5E08AF9F-5C2D-405E-9A0F-732E2050937C}"/>
              </a:ext>
            </a:extLst>
          </p:cNvPr>
          <p:cNvSpPr>
            <a:spLocks noGrp="1"/>
          </p:cNvSpPr>
          <p:nvPr>
            <p:ph type="body" sz="quarter" idx="13" hasCustomPrompt="1"/>
          </p:nvPr>
        </p:nvSpPr>
        <p:spPr>
          <a:xfrm>
            <a:off x="8010526" y="5200190"/>
            <a:ext cx="4231517" cy="1655762"/>
          </a:xfrm>
          <a:solidFill>
            <a:srgbClr val="008276"/>
          </a:solidFill>
          <a:ln>
            <a:solidFill>
              <a:srgbClr val="008276"/>
            </a:solidFill>
          </a:ln>
        </p:spPr>
        <p:txBody>
          <a:bodyPr tIns="360000" rIns="720000" anchor="ctr" anchorCtr="0">
            <a:normAutofit/>
          </a:bodyPr>
          <a:lstStyle>
            <a:lvl1pPr marL="0" indent="0" algn="r">
              <a:buNone/>
              <a:defRPr sz="2400" b="1" cap="all" baseline="0">
                <a:solidFill>
                  <a:schemeClr val="bg1"/>
                </a:solidFill>
                <a:latin typeface="Calibri" panose="020F0502020204030204" pitchFamily="34" charset="0"/>
              </a:defRPr>
            </a:lvl1pPr>
          </a:lstStyle>
          <a:p>
            <a:pPr lvl="0"/>
            <a:r>
              <a:rPr lang="cs-CZ" dirty="0"/>
              <a:t>rok</a:t>
            </a:r>
          </a:p>
        </p:txBody>
      </p:sp>
      <p:pic>
        <p:nvPicPr>
          <p:cNvPr id="5" name="Obrázek 4">
            <a:extLst>
              <a:ext uri="{FF2B5EF4-FFF2-40B4-BE49-F238E27FC236}">
                <a16:creationId xmlns:a16="http://schemas.microsoft.com/office/drawing/2014/main" id="{79BD23CA-37E6-47BE-A3BD-E76D7EB89C3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4079" y="208796"/>
            <a:ext cx="3840000" cy="735444"/>
          </a:xfrm>
          <a:prstGeom prst="rect">
            <a:avLst/>
          </a:prstGeom>
        </p:spPr>
      </p:pic>
    </p:spTree>
    <p:extLst>
      <p:ext uri="{BB962C8B-B14F-4D97-AF65-F5344CB8AC3E}">
        <p14:creationId xmlns:p14="http://schemas.microsoft.com/office/powerpoint/2010/main" val="2100322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Nadpis jednořadkový a obsah">
    <p:spTree>
      <p:nvGrpSpPr>
        <p:cNvPr id="1" name=""/>
        <p:cNvGrpSpPr/>
        <p:nvPr/>
      </p:nvGrpSpPr>
      <p:grpSpPr>
        <a:xfrm>
          <a:off x="0" y="0"/>
          <a:ext cx="0" cy="0"/>
          <a:chOff x="0" y="0"/>
          <a:chExt cx="0" cy="0"/>
        </a:xfrm>
      </p:grpSpPr>
      <p:sp>
        <p:nvSpPr>
          <p:cNvPr id="19" name="Obdélník 18">
            <a:extLst>
              <a:ext uri="{FF2B5EF4-FFF2-40B4-BE49-F238E27FC236}">
                <a16:creationId xmlns:a16="http://schemas.microsoft.com/office/drawing/2014/main" id="{6D773097-E1D1-4068-BFDF-28B0431E804D}"/>
              </a:ext>
            </a:extLst>
          </p:cNvPr>
          <p:cNvSpPr/>
          <p:nvPr userDrawn="1"/>
        </p:nvSpPr>
        <p:spPr>
          <a:xfrm>
            <a:off x="0" y="1"/>
            <a:ext cx="12240000" cy="1385155"/>
          </a:xfrm>
          <a:prstGeom prst="rect">
            <a:avLst/>
          </a:prstGeom>
          <a:solidFill>
            <a:srgbClr val="008276"/>
          </a:solidFill>
          <a:ln>
            <a:solidFill>
              <a:srgbClr val="00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15" name="Nadpis 1">
            <a:extLst>
              <a:ext uri="{FF2B5EF4-FFF2-40B4-BE49-F238E27FC236}">
                <a16:creationId xmlns:a16="http://schemas.microsoft.com/office/drawing/2014/main" id="{0FBD9941-1351-4307-864A-F5EA5E0FD7EA}"/>
              </a:ext>
            </a:extLst>
          </p:cNvPr>
          <p:cNvSpPr>
            <a:spLocks noGrp="1"/>
          </p:cNvSpPr>
          <p:nvPr>
            <p:ph type="title" hasCustomPrompt="1"/>
          </p:nvPr>
        </p:nvSpPr>
        <p:spPr>
          <a:xfrm>
            <a:off x="0" y="2"/>
            <a:ext cx="12192000" cy="1385155"/>
          </a:xfrm>
        </p:spPr>
        <p:txBody>
          <a:bodyPr/>
          <a:lstStyle>
            <a:lvl1pPr>
              <a:defRPr/>
            </a:lvl1pPr>
          </a:lstStyle>
          <a:p>
            <a:r>
              <a:rPr lang="cs-CZ" dirty="0"/>
              <a:t>jednořádkový nadpis</a:t>
            </a:r>
          </a:p>
        </p:txBody>
      </p:sp>
      <p:sp>
        <p:nvSpPr>
          <p:cNvPr id="3" name="Zástupný symbol pro obsah 2">
            <a:extLst>
              <a:ext uri="{FF2B5EF4-FFF2-40B4-BE49-F238E27FC236}">
                <a16:creationId xmlns:a16="http://schemas.microsoft.com/office/drawing/2014/main" id="{9EB65C06-7458-4B09-87AF-9E8F9E339E28}"/>
              </a:ext>
            </a:extLst>
          </p:cNvPr>
          <p:cNvSpPr>
            <a:spLocks noGrp="1"/>
          </p:cNvSpPr>
          <p:nvPr>
            <p:ph idx="1"/>
          </p:nvPr>
        </p:nvSpPr>
        <p:spPr>
          <a:xfrm>
            <a:off x="838201" y="1678676"/>
            <a:ext cx="10593855" cy="4439706"/>
          </a:xfrm>
        </p:spPr>
        <p:txBody>
          <a:bodyPr/>
          <a:lstStyle>
            <a:lvl1pPr marL="0" indent="0">
              <a:buNone/>
              <a:defRPr/>
            </a:lvl1pPr>
          </a:lstStyle>
          <a:p>
            <a:pPr lvl="0"/>
            <a:r>
              <a:rPr lang="cs-CZ"/>
              <a:t>Upravte styly předlohy textu.</a:t>
            </a:r>
          </a:p>
        </p:txBody>
      </p:sp>
      <p:sp>
        <p:nvSpPr>
          <p:cNvPr id="6" name="Zástupný symbol pro číslo snímku 5">
            <a:extLst>
              <a:ext uri="{FF2B5EF4-FFF2-40B4-BE49-F238E27FC236}">
                <a16:creationId xmlns:a16="http://schemas.microsoft.com/office/drawing/2014/main" id="{FA4CE084-D11D-42CE-A2D3-310DA1C55994}"/>
              </a:ext>
            </a:extLst>
          </p:cNvPr>
          <p:cNvSpPr>
            <a:spLocks noGrp="1"/>
          </p:cNvSpPr>
          <p:nvPr>
            <p:ph type="sldNum" sz="quarter" idx="12"/>
          </p:nvPr>
        </p:nvSpPr>
        <p:spPr>
          <a:xfrm>
            <a:off x="8637891" y="6479184"/>
            <a:ext cx="2794164" cy="365125"/>
          </a:xfrm>
        </p:spPr>
        <p:txBody>
          <a:bodyPr/>
          <a:lstStyle>
            <a:lvl1pPr>
              <a:defRPr>
                <a:solidFill>
                  <a:srgbClr val="008276"/>
                </a:solidFill>
              </a:defRPr>
            </a:lvl1pPr>
          </a:lstStyle>
          <a:p>
            <a:fld id="{D83BD07D-5885-48DF-B570-0C7EF7FA7CBC}" type="slidenum">
              <a:rPr lang="cs-CZ" smtClean="0"/>
              <a:pPr/>
              <a:t>‹#›</a:t>
            </a:fld>
            <a:endParaRPr lang="cs-CZ"/>
          </a:p>
        </p:txBody>
      </p:sp>
      <p:pic>
        <p:nvPicPr>
          <p:cNvPr id="16" name="Obrázek 15">
            <a:extLst>
              <a:ext uri="{FF2B5EF4-FFF2-40B4-BE49-F238E27FC236}">
                <a16:creationId xmlns:a16="http://schemas.microsoft.com/office/drawing/2014/main" id="{E99A084F-AC47-4B73-B5F9-CCA9E4D875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 y="1398026"/>
            <a:ext cx="12191913" cy="128015"/>
          </a:xfrm>
          <a:prstGeom prst="rect">
            <a:avLst/>
          </a:prstGeom>
        </p:spPr>
      </p:pic>
      <p:sp>
        <p:nvSpPr>
          <p:cNvPr id="9" name="Zástupný symbol pro text 8">
            <a:extLst>
              <a:ext uri="{FF2B5EF4-FFF2-40B4-BE49-F238E27FC236}">
                <a16:creationId xmlns:a16="http://schemas.microsoft.com/office/drawing/2014/main" id="{CB904088-836B-4F96-832E-C43FDB462DF5}"/>
              </a:ext>
            </a:extLst>
          </p:cNvPr>
          <p:cNvSpPr>
            <a:spLocks noGrp="1"/>
          </p:cNvSpPr>
          <p:nvPr>
            <p:ph type="body" sz="quarter" idx="15" hasCustomPrompt="1"/>
          </p:nvPr>
        </p:nvSpPr>
        <p:spPr>
          <a:xfrm>
            <a:off x="838201" y="6478590"/>
            <a:ext cx="7621588" cy="365125"/>
          </a:xfrm>
        </p:spPr>
        <p:txBody>
          <a:bodyPr>
            <a:normAutofit/>
          </a:bodyPr>
          <a:lstStyle>
            <a:lvl1pPr marL="0" indent="0">
              <a:buNone/>
              <a:defRPr sz="1600"/>
            </a:lvl1pPr>
          </a:lstStyle>
          <a:p>
            <a:pPr lvl="0"/>
            <a:r>
              <a:rPr lang="cs-CZ" dirty="0"/>
              <a:t>místo pro poznámku</a:t>
            </a:r>
          </a:p>
        </p:txBody>
      </p:sp>
      <p:pic>
        <p:nvPicPr>
          <p:cNvPr id="17" name="Obrázek 16">
            <a:extLst>
              <a:ext uri="{FF2B5EF4-FFF2-40B4-BE49-F238E27FC236}">
                <a16:creationId xmlns:a16="http://schemas.microsoft.com/office/drawing/2014/main" id="{C8A78607-7E5D-4949-B270-A553FDC2611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75833" y="485422"/>
            <a:ext cx="2880000" cy="540001"/>
          </a:xfrm>
          <a:prstGeom prst="rect">
            <a:avLst/>
          </a:prstGeom>
        </p:spPr>
      </p:pic>
    </p:spTree>
    <p:extLst>
      <p:ext uri="{BB962C8B-B14F-4D97-AF65-F5344CB8AC3E}">
        <p14:creationId xmlns:p14="http://schemas.microsoft.com/office/powerpoint/2010/main" val="1392146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Předělová strana modrá">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DB7BFEE9-F05E-4DF8-9177-4E764E1480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Nadpis 1">
            <a:extLst>
              <a:ext uri="{FF2B5EF4-FFF2-40B4-BE49-F238E27FC236}">
                <a16:creationId xmlns:a16="http://schemas.microsoft.com/office/drawing/2014/main" id="{0FBD9941-1351-4307-864A-F5EA5E0FD7EA}"/>
              </a:ext>
            </a:extLst>
          </p:cNvPr>
          <p:cNvSpPr>
            <a:spLocks noGrp="1"/>
          </p:cNvSpPr>
          <p:nvPr>
            <p:ph type="title" hasCustomPrompt="1"/>
          </p:nvPr>
        </p:nvSpPr>
        <p:spPr>
          <a:xfrm>
            <a:off x="0" y="1"/>
            <a:ext cx="12192000" cy="1913020"/>
          </a:xfrm>
        </p:spPr>
        <p:txBody>
          <a:bodyPr/>
          <a:lstStyle>
            <a:lvl1pPr>
              <a:defRPr>
                <a:solidFill>
                  <a:schemeClr val="bg1"/>
                </a:solidFill>
              </a:defRPr>
            </a:lvl1pPr>
          </a:lstStyle>
          <a:p>
            <a:r>
              <a:rPr lang="cs-CZ" dirty="0"/>
              <a:t>nadpis předělové strany</a:t>
            </a:r>
          </a:p>
        </p:txBody>
      </p:sp>
      <p:sp>
        <p:nvSpPr>
          <p:cNvPr id="9" name="Zástupný symbol pro text 8">
            <a:extLst>
              <a:ext uri="{FF2B5EF4-FFF2-40B4-BE49-F238E27FC236}">
                <a16:creationId xmlns:a16="http://schemas.microsoft.com/office/drawing/2014/main" id="{CB904088-836B-4F96-832E-C43FDB462DF5}"/>
              </a:ext>
            </a:extLst>
          </p:cNvPr>
          <p:cNvSpPr>
            <a:spLocks noGrp="1"/>
          </p:cNvSpPr>
          <p:nvPr>
            <p:ph type="body" sz="quarter" idx="15" hasCustomPrompt="1"/>
          </p:nvPr>
        </p:nvSpPr>
        <p:spPr>
          <a:xfrm>
            <a:off x="822157" y="4596064"/>
            <a:ext cx="11369843" cy="1648325"/>
          </a:xfrm>
          <a:solidFill>
            <a:srgbClr val="008276">
              <a:alpha val="80000"/>
            </a:srgbClr>
          </a:solidFill>
          <a:ln>
            <a:solidFill>
              <a:srgbClr val="008276"/>
            </a:solidFill>
          </a:ln>
        </p:spPr>
        <p:txBody>
          <a:bodyPr>
            <a:normAutofit/>
          </a:bodyPr>
          <a:lstStyle>
            <a:lvl1pPr marL="0" indent="0">
              <a:buNone/>
              <a:defRPr sz="2400">
                <a:solidFill>
                  <a:schemeClr val="bg1"/>
                </a:solidFill>
              </a:defRPr>
            </a:lvl1pPr>
          </a:lstStyle>
          <a:p>
            <a:pPr lvl="0"/>
            <a:r>
              <a:rPr lang="cs-CZ" dirty="0"/>
              <a:t>text předělové strany</a:t>
            </a:r>
          </a:p>
        </p:txBody>
      </p:sp>
    </p:spTree>
    <p:extLst>
      <p:ext uri="{BB962C8B-B14F-4D97-AF65-F5344CB8AC3E}">
        <p14:creationId xmlns:p14="http://schemas.microsoft.com/office/powerpoint/2010/main" val="266699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Nadpis dvouřadkový a citace">
    <p:spTree>
      <p:nvGrpSpPr>
        <p:cNvPr id="1" name=""/>
        <p:cNvGrpSpPr/>
        <p:nvPr/>
      </p:nvGrpSpPr>
      <p:grpSpPr>
        <a:xfrm>
          <a:off x="0" y="0"/>
          <a:ext cx="0" cy="0"/>
          <a:chOff x="0" y="0"/>
          <a:chExt cx="0" cy="0"/>
        </a:xfrm>
      </p:grpSpPr>
      <p:sp>
        <p:nvSpPr>
          <p:cNvPr id="14" name="Obdélník 13">
            <a:extLst>
              <a:ext uri="{FF2B5EF4-FFF2-40B4-BE49-F238E27FC236}">
                <a16:creationId xmlns:a16="http://schemas.microsoft.com/office/drawing/2014/main" id="{0E3082C6-27F3-4E0F-A78D-958E911D15E1}"/>
              </a:ext>
            </a:extLst>
          </p:cNvPr>
          <p:cNvSpPr/>
          <p:nvPr userDrawn="1"/>
        </p:nvSpPr>
        <p:spPr>
          <a:xfrm>
            <a:off x="8543497" y="1678634"/>
            <a:ext cx="2880000" cy="2160000"/>
          </a:xfrm>
          <a:prstGeom prst="rect">
            <a:avLst/>
          </a:prstGeom>
          <a:solidFill>
            <a:srgbClr val="008276"/>
          </a:solidFill>
          <a:ln>
            <a:solidFill>
              <a:srgbClr val="00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19" name="Obdélník 18">
            <a:extLst>
              <a:ext uri="{FF2B5EF4-FFF2-40B4-BE49-F238E27FC236}">
                <a16:creationId xmlns:a16="http://schemas.microsoft.com/office/drawing/2014/main" id="{6D773097-E1D1-4068-BFDF-28B0431E804D}"/>
              </a:ext>
            </a:extLst>
          </p:cNvPr>
          <p:cNvSpPr/>
          <p:nvPr userDrawn="1"/>
        </p:nvSpPr>
        <p:spPr>
          <a:xfrm>
            <a:off x="0" y="1"/>
            <a:ext cx="12240000" cy="1385155"/>
          </a:xfrm>
          <a:prstGeom prst="rect">
            <a:avLst/>
          </a:prstGeom>
          <a:solidFill>
            <a:srgbClr val="008276"/>
          </a:solidFill>
          <a:ln>
            <a:solidFill>
              <a:srgbClr val="0082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350"/>
          </a:p>
        </p:txBody>
      </p:sp>
      <p:sp>
        <p:nvSpPr>
          <p:cNvPr id="4" name="Zástupný symbol pro text 3">
            <a:extLst>
              <a:ext uri="{FF2B5EF4-FFF2-40B4-BE49-F238E27FC236}">
                <a16:creationId xmlns:a16="http://schemas.microsoft.com/office/drawing/2014/main" id="{CD481A2F-9ED0-49D2-8CCC-7E3C31155616}"/>
              </a:ext>
            </a:extLst>
          </p:cNvPr>
          <p:cNvSpPr>
            <a:spLocks noGrp="1"/>
          </p:cNvSpPr>
          <p:nvPr>
            <p:ph type="body" sz="quarter" idx="13" hasCustomPrompt="1"/>
          </p:nvPr>
        </p:nvSpPr>
        <p:spPr>
          <a:xfrm>
            <a:off x="8543497" y="1701770"/>
            <a:ext cx="2880000" cy="2160000"/>
          </a:xfrm>
          <a:noFill/>
          <a:ln>
            <a:noFill/>
          </a:ln>
        </p:spPr>
        <p:txBody>
          <a:bodyPr anchor="ctr" anchorCtr="0">
            <a:normAutofit/>
          </a:bodyPr>
          <a:lstStyle>
            <a:lvl1pPr marL="266700" indent="0">
              <a:buNone/>
              <a:defRPr sz="2100">
                <a:solidFill>
                  <a:schemeClr val="bg1"/>
                </a:solidFill>
              </a:defRPr>
            </a:lvl1pPr>
          </a:lstStyle>
          <a:p>
            <a:pPr lvl="0"/>
            <a:r>
              <a:rPr lang="cs-CZ" dirty="0"/>
              <a:t>citace nebo drobný text</a:t>
            </a:r>
          </a:p>
        </p:txBody>
      </p:sp>
      <p:sp>
        <p:nvSpPr>
          <p:cNvPr id="15" name="Nadpis 1">
            <a:extLst>
              <a:ext uri="{FF2B5EF4-FFF2-40B4-BE49-F238E27FC236}">
                <a16:creationId xmlns:a16="http://schemas.microsoft.com/office/drawing/2014/main" id="{0FBD9941-1351-4307-864A-F5EA5E0FD7EA}"/>
              </a:ext>
            </a:extLst>
          </p:cNvPr>
          <p:cNvSpPr>
            <a:spLocks noGrp="1"/>
          </p:cNvSpPr>
          <p:nvPr>
            <p:ph type="title" hasCustomPrompt="1"/>
          </p:nvPr>
        </p:nvSpPr>
        <p:spPr>
          <a:xfrm>
            <a:off x="0" y="2"/>
            <a:ext cx="12192000" cy="1385155"/>
          </a:xfrm>
        </p:spPr>
        <p:txBody>
          <a:bodyPr/>
          <a:lstStyle>
            <a:lvl1pPr>
              <a:defRPr/>
            </a:lvl1pPr>
          </a:lstStyle>
          <a:p>
            <a:r>
              <a:rPr lang="cs-CZ" dirty="0"/>
              <a:t>první řádek nadpisu</a:t>
            </a:r>
          </a:p>
        </p:txBody>
      </p:sp>
      <p:sp>
        <p:nvSpPr>
          <p:cNvPr id="3" name="Zástupný symbol pro obsah 2">
            <a:extLst>
              <a:ext uri="{FF2B5EF4-FFF2-40B4-BE49-F238E27FC236}">
                <a16:creationId xmlns:a16="http://schemas.microsoft.com/office/drawing/2014/main" id="{9EB65C06-7458-4B09-87AF-9E8F9E339E28}"/>
              </a:ext>
            </a:extLst>
          </p:cNvPr>
          <p:cNvSpPr>
            <a:spLocks noGrp="1"/>
          </p:cNvSpPr>
          <p:nvPr>
            <p:ph idx="1"/>
          </p:nvPr>
        </p:nvSpPr>
        <p:spPr>
          <a:xfrm>
            <a:off x="838201" y="1678676"/>
            <a:ext cx="7486935" cy="2183094"/>
          </a:xfrm>
        </p:spPr>
        <p:txBody>
          <a:bodyPr/>
          <a:lstStyle>
            <a:lvl1pPr marL="0" indent="0">
              <a:buNone/>
              <a:defRPr/>
            </a:lvl1pPr>
          </a:lstStyle>
          <a:p>
            <a:pPr lvl="0"/>
            <a:r>
              <a:rPr lang="cs-CZ"/>
              <a:t>Upravte styly předlohy textu.</a:t>
            </a:r>
          </a:p>
        </p:txBody>
      </p:sp>
      <p:sp>
        <p:nvSpPr>
          <p:cNvPr id="6" name="Zástupný symbol pro číslo snímku 5">
            <a:extLst>
              <a:ext uri="{FF2B5EF4-FFF2-40B4-BE49-F238E27FC236}">
                <a16:creationId xmlns:a16="http://schemas.microsoft.com/office/drawing/2014/main" id="{FA4CE084-D11D-42CE-A2D3-310DA1C55994}"/>
              </a:ext>
            </a:extLst>
          </p:cNvPr>
          <p:cNvSpPr>
            <a:spLocks noGrp="1"/>
          </p:cNvSpPr>
          <p:nvPr>
            <p:ph type="sldNum" sz="quarter" idx="12"/>
          </p:nvPr>
        </p:nvSpPr>
        <p:spPr>
          <a:xfrm>
            <a:off x="8637891" y="6479184"/>
            <a:ext cx="2794164" cy="365125"/>
          </a:xfrm>
        </p:spPr>
        <p:txBody>
          <a:bodyPr/>
          <a:lstStyle>
            <a:lvl1pPr>
              <a:defRPr>
                <a:solidFill>
                  <a:srgbClr val="008276"/>
                </a:solidFill>
              </a:defRPr>
            </a:lvl1pPr>
          </a:lstStyle>
          <a:p>
            <a:fld id="{D83BD07D-5885-48DF-B570-0C7EF7FA7CBC}" type="slidenum">
              <a:rPr lang="cs-CZ" smtClean="0"/>
              <a:pPr/>
              <a:t>‹#›</a:t>
            </a:fld>
            <a:endParaRPr lang="cs-CZ"/>
          </a:p>
        </p:txBody>
      </p:sp>
      <p:sp>
        <p:nvSpPr>
          <p:cNvPr id="7" name="Zástupný symbol pro text 6">
            <a:extLst>
              <a:ext uri="{FF2B5EF4-FFF2-40B4-BE49-F238E27FC236}">
                <a16:creationId xmlns:a16="http://schemas.microsoft.com/office/drawing/2014/main" id="{A35A8BBC-20BC-4A89-8DEB-027CA02E1403}"/>
              </a:ext>
            </a:extLst>
          </p:cNvPr>
          <p:cNvSpPr>
            <a:spLocks noGrp="1"/>
          </p:cNvSpPr>
          <p:nvPr>
            <p:ph type="body" sz="quarter" idx="14"/>
          </p:nvPr>
        </p:nvSpPr>
        <p:spPr>
          <a:xfrm>
            <a:off x="838200" y="4001974"/>
            <a:ext cx="10593857" cy="2294604"/>
          </a:xfrm>
        </p:spPr>
        <p:txBody>
          <a:bodyPr/>
          <a:lstStyle>
            <a:lvl2pPr marL="342900" indent="0">
              <a:buNone/>
              <a:defRPr/>
            </a:lvl2pPr>
          </a:lstStyle>
          <a:p>
            <a:pPr lvl="0"/>
            <a:r>
              <a:rPr lang="cs-CZ"/>
              <a:t>Upravte styly předlohy textu.</a:t>
            </a:r>
          </a:p>
        </p:txBody>
      </p:sp>
      <p:sp>
        <p:nvSpPr>
          <p:cNvPr id="9" name="Zástupný symbol pro text 8">
            <a:extLst>
              <a:ext uri="{FF2B5EF4-FFF2-40B4-BE49-F238E27FC236}">
                <a16:creationId xmlns:a16="http://schemas.microsoft.com/office/drawing/2014/main" id="{CB904088-836B-4F96-832E-C43FDB462DF5}"/>
              </a:ext>
            </a:extLst>
          </p:cNvPr>
          <p:cNvSpPr>
            <a:spLocks noGrp="1"/>
          </p:cNvSpPr>
          <p:nvPr>
            <p:ph type="body" sz="quarter" idx="15" hasCustomPrompt="1"/>
          </p:nvPr>
        </p:nvSpPr>
        <p:spPr>
          <a:xfrm>
            <a:off x="838201" y="6478590"/>
            <a:ext cx="7621588" cy="365125"/>
          </a:xfrm>
        </p:spPr>
        <p:txBody>
          <a:bodyPr>
            <a:normAutofit/>
          </a:bodyPr>
          <a:lstStyle>
            <a:lvl1pPr marL="0" indent="0">
              <a:buNone/>
              <a:defRPr sz="1600"/>
            </a:lvl1pPr>
          </a:lstStyle>
          <a:p>
            <a:pPr lvl="0"/>
            <a:r>
              <a:rPr lang="cs-CZ" dirty="0"/>
              <a:t>místo pro poznámku</a:t>
            </a:r>
          </a:p>
        </p:txBody>
      </p:sp>
      <p:pic>
        <p:nvPicPr>
          <p:cNvPr id="10" name="Obrázek 9">
            <a:extLst>
              <a:ext uri="{FF2B5EF4-FFF2-40B4-BE49-F238E27FC236}">
                <a16:creationId xmlns:a16="http://schemas.microsoft.com/office/drawing/2014/main" id="{A6362E37-B6F4-406F-8C9D-377ECF469B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18395" y="1757281"/>
            <a:ext cx="432000" cy="317390"/>
          </a:xfrm>
          <a:prstGeom prst="rect">
            <a:avLst/>
          </a:prstGeom>
        </p:spPr>
      </p:pic>
      <p:pic>
        <p:nvPicPr>
          <p:cNvPr id="20" name="Obrázek 19">
            <a:extLst>
              <a:ext uri="{FF2B5EF4-FFF2-40B4-BE49-F238E27FC236}">
                <a16:creationId xmlns:a16="http://schemas.microsoft.com/office/drawing/2014/main" id="{4762E413-8D66-41C2-9D7A-31C92C7524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32285" y="3451884"/>
            <a:ext cx="432000" cy="317390"/>
          </a:xfrm>
          <a:prstGeom prst="rect">
            <a:avLst/>
          </a:prstGeom>
        </p:spPr>
      </p:pic>
      <p:sp>
        <p:nvSpPr>
          <p:cNvPr id="11" name="Zástupný symbol pro text 10">
            <a:extLst>
              <a:ext uri="{FF2B5EF4-FFF2-40B4-BE49-F238E27FC236}">
                <a16:creationId xmlns:a16="http://schemas.microsoft.com/office/drawing/2014/main" id="{61BD0127-6D03-4DD7-BD1B-E839F028DB5F}"/>
              </a:ext>
            </a:extLst>
          </p:cNvPr>
          <p:cNvSpPr>
            <a:spLocks noGrp="1"/>
          </p:cNvSpPr>
          <p:nvPr>
            <p:ph type="body" sz="quarter" idx="16" hasCustomPrompt="1"/>
          </p:nvPr>
        </p:nvSpPr>
        <p:spPr>
          <a:xfrm>
            <a:off x="759943" y="871622"/>
            <a:ext cx="7301335" cy="405266"/>
          </a:xfrm>
        </p:spPr>
        <p:txBody>
          <a:bodyPr>
            <a:normAutofit/>
          </a:bodyPr>
          <a:lstStyle>
            <a:lvl1pPr marL="0" indent="0">
              <a:buNone/>
              <a:defRPr sz="2800" b="1">
                <a:solidFill>
                  <a:schemeClr val="bg1"/>
                </a:solidFill>
              </a:defRPr>
            </a:lvl1pPr>
          </a:lstStyle>
          <a:p>
            <a:pPr lvl="0"/>
            <a:r>
              <a:rPr lang="cs-CZ" dirty="0"/>
              <a:t>druhý řádek textu</a:t>
            </a:r>
          </a:p>
        </p:txBody>
      </p:sp>
      <p:pic>
        <p:nvPicPr>
          <p:cNvPr id="18" name="Obrázek 17">
            <a:extLst>
              <a:ext uri="{FF2B5EF4-FFF2-40B4-BE49-F238E27FC236}">
                <a16:creationId xmlns:a16="http://schemas.microsoft.com/office/drawing/2014/main" id="{60710F27-5468-472A-903B-2917B09C8B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 y="1398026"/>
            <a:ext cx="12191913" cy="128015"/>
          </a:xfrm>
          <a:prstGeom prst="rect">
            <a:avLst/>
          </a:prstGeom>
        </p:spPr>
      </p:pic>
      <p:pic>
        <p:nvPicPr>
          <p:cNvPr id="16" name="Obrázek 15">
            <a:extLst>
              <a:ext uri="{FF2B5EF4-FFF2-40B4-BE49-F238E27FC236}">
                <a16:creationId xmlns:a16="http://schemas.microsoft.com/office/drawing/2014/main" id="{CF80FE6C-EA42-4F15-9CDE-A35EB5850C0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75833" y="485422"/>
            <a:ext cx="2880000" cy="540001"/>
          </a:xfrm>
          <a:prstGeom prst="rect">
            <a:avLst/>
          </a:prstGeom>
        </p:spPr>
      </p:pic>
    </p:spTree>
    <p:extLst>
      <p:ext uri="{BB962C8B-B14F-4D97-AF65-F5344CB8AC3E}">
        <p14:creationId xmlns:p14="http://schemas.microsoft.com/office/powerpoint/2010/main" val="91773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obsah 2"/>
          <p:cNvSpPr>
            <a:spLocks noGrp="1"/>
          </p:cNvSpPr>
          <p:nvPr>
            <p:ph idx="1"/>
          </p:nvPr>
        </p:nvSpPr>
        <p:spPr/>
        <p:txBody>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DAA22D2F-1D3B-4D0A-9B3E-199EE72BF6D8}" type="datetimeFigureOut">
              <a:rPr lang="cs-CZ" smtClean="0"/>
              <a:t>29.11.2023</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7CF1C62E-2210-493F-9408-D6B8DB6213EA}" type="slidenum">
              <a:rPr lang="cs-CZ" smtClean="0"/>
              <a:t>‹#›</a:t>
            </a:fld>
            <a:endParaRPr lang="cs-CZ"/>
          </a:p>
        </p:txBody>
      </p:sp>
    </p:spTree>
    <p:extLst>
      <p:ext uri="{BB962C8B-B14F-4D97-AF65-F5344CB8AC3E}">
        <p14:creationId xmlns:p14="http://schemas.microsoft.com/office/powerpoint/2010/main" val="299890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cs-CZ" smtClean="0"/>
              <a:t>Kliknutím lze upravit styl.</a:t>
            </a:r>
            <a:endParaRPr lang="cs-CZ"/>
          </a:p>
        </p:txBody>
      </p:sp>
      <p:sp>
        <p:nvSpPr>
          <p:cNvPr id="3" name="Zástupný symbol pro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smtClean="0"/>
              <a:t>Upravte styly předlohy textu.</a:t>
            </a:r>
          </a:p>
        </p:txBody>
      </p:sp>
      <p:sp>
        <p:nvSpPr>
          <p:cNvPr id="4" name="Zástupný symbol pro datum 3"/>
          <p:cNvSpPr>
            <a:spLocks noGrp="1"/>
          </p:cNvSpPr>
          <p:nvPr>
            <p:ph type="dt" sz="half" idx="10"/>
          </p:nvPr>
        </p:nvSpPr>
        <p:spPr/>
        <p:txBody>
          <a:bodyPr/>
          <a:lstStyle/>
          <a:p>
            <a:fld id="{DAA22D2F-1D3B-4D0A-9B3E-199EE72BF6D8}" type="datetimeFigureOut">
              <a:rPr lang="cs-CZ" smtClean="0"/>
              <a:t>29.11.2023</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7CF1C62E-2210-493F-9408-D6B8DB6213EA}" type="slidenum">
              <a:rPr lang="cs-CZ" smtClean="0"/>
              <a:t>‹#›</a:t>
            </a:fld>
            <a:endParaRPr lang="cs-CZ"/>
          </a:p>
        </p:txBody>
      </p:sp>
    </p:spTree>
    <p:extLst>
      <p:ext uri="{BB962C8B-B14F-4D97-AF65-F5344CB8AC3E}">
        <p14:creationId xmlns:p14="http://schemas.microsoft.com/office/powerpoint/2010/main" val="2220686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obsah 2"/>
          <p:cNvSpPr>
            <a:spLocks noGrp="1"/>
          </p:cNvSpPr>
          <p:nvPr>
            <p:ph sz="half" idx="1"/>
          </p:nvPr>
        </p:nvSpPr>
        <p:spPr>
          <a:xfrm>
            <a:off x="838200" y="1825625"/>
            <a:ext cx="5181600" cy="4351338"/>
          </a:xfrm>
        </p:spPr>
        <p:txBody>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obsah 3"/>
          <p:cNvSpPr>
            <a:spLocks noGrp="1"/>
          </p:cNvSpPr>
          <p:nvPr>
            <p:ph sz="half" idx="2"/>
          </p:nvPr>
        </p:nvSpPr>
        <p:spPr>
          <a:xfrm>
            <a:off x="6172200" y="1825625"/>
            <a:ext cx="5181600" cy="4351338"/>
          </a:xfrm>
        </p:spPr>
        <p:txBody>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datum 4"/>
          <p:cNvSpPr>
            <a:spLocks noGrp="1"/>
          </p:cNvSpPr>
          <p:nvPr>
            <p:ph type="dt" sz="half" idx="10"/>
          </p:nvPr>
        </p:nvSpPr>
        <p:spPr/>
        <p:txBody>
          <a:bodyPr/>
          <a:lstStyle/>
          <a:p>
            <a:fld id="{DAA22D2F-1D3B-4D0A-9B3E-199EE72BF6D8}" type="datetimeFigureOut">
              <a:rPr lang="cs-CZ" smtClean="0"/>
              <a:t>29.11.2023</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7CF1C62E-2210-493F-9408-D6B8DB6213EA}" type="slidenum">
              <a:rPr lang="cs-CZ" smtClean="0"/>
              <a:t>‹#›</a:t>
            </a:fld>
            <a:endParaRPr lang="cs-CZ"/>
          </a:p>
        </p:txBody>
      </p:sp>
    </p:spTree>
    <p:extLst>
      <p:ext uri="{BB962C8B-B14F-4D97-AF65-F5344CB8AC3E}">
        <p14:creationId xmlns:p14="http://schemas.microsoft.com/office/powerpoint/2010/main" val="366730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cs-CZ" smtClean="0"/>
              <a:t>Kliknutím lze upravit styl.</a:t>
            </a:r>
            <a:endParaRPr lang="cs-CZ"/>
          </a:p>
        </p:txBody>
      </p:sp>
      <p:sp>
        <p:nvSpPr>
          <p:cNvPr id="3" name="Zástupný symbol pro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Upravte styly předlohy textu.</a:t>
            </a:r>
          </a:p>
        </p:txBody>
      </p:sp>
      <p:sp>
        <p:nvSpPr>
          <p:cNvPr id="4" name="Zástupný symbol pro obsah 3"/>
          <p:cNvSpPr>
            <a:spLocks noGrp="1"/>
          </p:cNvSpPr>
          <p:nvPr>
            <p:ph sz="half" idx="2"/>
          </p:nvPr>
        </p:nvSpPr>
        <p:spPr>
          <a:xfrm>
            <a:off x="839788" y="2505075"/>
            <a:ext cx="5157787" cy="3684588"/>
          </a:xfrm>
        </p:spPr>
        <p:txBody>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Upravte styly předlohy textu.</a:t>
            </a:r>
          </a:p>
        </p:txBody>
      </p:sp>
      <p:sp>
        <p:nvSpPr>
          <p:cNvPr id="6" name="Zástupný symbol pro obsah 5"/>
          <p:cNvSpPr>
            <a:spLocks noGrp="1"/>
          </p:cNvSpPr>
          <p:nvPr>
            <p:ph sz="quarter" idx="4"/>
          </p:nvPr>
        </p:nvSpPr>
        <p:spPr>
          <a:xfrm>
            <a:off x="6172200" y="2505075"/>
            <a:ext cx="5183188" cy="3684588"/>
          </a:xfrm>
        </p:spPr>
        <p:txBody>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7" name="Zástupný symbol pro datum 6"/>
          <p:cNvSpPr>
            <a:spLocks noGrp="1"/>
          </p:cNvSpPr>
          <p:nvPr>
            <p:ph type="dt" sz="half" idx="10"/>
          </p:nvPr>
        </p:nvSpPr>
        <p:spPr/>
        <p:txBody>
          <a:bodyPr/>
          <a:lstStyle/>
          <a:p>
            <a:fld id="{DAA22D2F-1D3B-4D0A-9B3E-199EE72BF6D8}" type="datetimeFigureOut">
              <a:rPr lang="cs-CZ" smtClean="0"/>
              <a:t>29.11.2023</a:t>
            </a:fld>
            <a:endParaRPr lang="cs-CZ"/>
          </a:p>
        </p:txBody>
      </p:sp>
      <p:sp>
        <p:nvSpPr>
          <p:cNvPr id="8" name="Zástupný symbol pro zápatí 7"/>
          <p:cNvSpPr>
            <a:spLocks noGrp="1"/>
          </p:cNvSpPr>
          <p:nvPr>
            <p:ph type="ftr" sz="quarter" idx="11"/>
          </p:nvPr>
        </p:nvSpPr>
        <p:spPr/>
        <p:txBody>
          <a:bodyPr/>
          <a:lstStyle/>
          <a:p>
            <a:endParaRPr lang="cs-CZ"/>
          </a:p>
        </p:txBody>
      </p:sp>
      <p:sp>
        <p:nvSpPr>
          <p:cNvPr id="9" name="Zástupný symbol pro číslo snímku 8"/>
          <p:cNvSpPr>
            <a:spLocks noGrp="1"/>
          </p:cNvSpPr>
          <p:nvPr>
            <p:ph type="sldNum" sz="quarter" idx="12"/>
          </p:nvPr>
        </p:nvSpPr>
        <p:spPr/>
        <p:txBody>
          <a:bodyPr/>
          <a:lstStyle/>
          <a:p>
            <a:fld id="{7CF1C62E-2210-493F-9408-D6B8DB6213EA}" type="slidenum">
              <a:rPr lang="cs-CZ" smtClean="0"/>
              <a:t>‹#›</a:t>
            </a:fld>
            <a:endParaRPr lang="cs-CZ"/>
          </a:p>
        </p:txBody>
      </p:sp>
    </p:spTree>
    <p:extLst>
      <p:ext uri="{BB962C8B-B14F-4D97-AF65-F5344CB8AC3E}">
        <p14:creationId xmlns:p14="http://schemas.microsoft.com/office/powerpoint/2010/main" val="371571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Kliknutím lze upravit styl.</a:t>
            </a:r>
            <a:endParaRPr lang="cs-CZ"/>
          </a:p>
        </p:txBody>
      </p:sp>
      <p:sp>
        <p:nvSpPr>
          <p:cNvPr id="3" name="Zástupný symbol pro datum 2"/>
          <p:cNvSpPr>
            <a:spLocks noGrp="1"/>
          </p:cNvSpPr>
          <p:nvPr>
            <p:ph type="dt" sz="half" idx="10"/>
          </p:nvPr>
        </p:nvSpPr>
        <p:spPr/>
        <p:txBody>
          <a:bodyPr/>
          <a:lstStyle/>
          <a:p>
            <a:fld id="{DAA22D2F-1D3B-4D0A-9B3E-199EE72BF6D8}" type="datetimeFigureOut">
              <a:rPr lang="cs-CZ" smtClean="0"/>
              <a:t>29.11.2023</a:t>
            </a:fld>
            <a:endParaRPr lang="cs-CZ"/>
          </a:p>
        </p:txBody>
      </p:sp>
      <p:sp>
        <p:nvSpPr>
          <p:cNvPr id="4" name="Zástupný symbol pro zápatí 3"/>
          <p:cNvSpPr>
            <a:spLocks noGrp="1"/>
          </p:cNvSpPr>
          <p:nvPr>
            <p:ph type="ftr" sz="quarter" idx="11"/>
          </p:nvPr>
        </p:nvSpPr>
        <p:spPr/>
        <p:txBody>
          <a:bodyPr/>
          <a:lstStyle/>
          <a:p>
            <a:endParaRPr lang="cs-CZ"/>
          </a:p>
        </p:txBody>
      </p:sp>
      <p:sp>
        <p:nvSpPr>
          <p:cNvPr id="5" name="Zástupný symbol pro číslo snímku 4"/>
          <p:cNvSpPr>
            <a:spLocks noGrp="1"/>
          </p:cNvSpPr>
          <p:nvPr>
            <p:ph type="sldNum" sz="quarter" idx="12"/>
          </p:nvPr>
        </p:nvSpPr>
        <p:spPr/>
        <p:txBody>
          <a:bodyPr/>
          <a:lstStyle/>
          <a:p>
            <a:fld id="{7CF1C62E-2210-493F-9408-D6B8DB6213EA}" type="slidenum">
              <a:rPr lang="cs-CZ" smtClean="0"/>
              <a:t>‹#›</a:t>
            </a:fld>
            <a:endParaRPr lang="cs-CZ"/>
          </a:p>
        </p:txBody>
      </p:sp>
    </p:spTree>
    <p:extLst>
      <p:ext uri="{BB962C8B-B14F-4D97-AF65-F5344CB8AC3E}">
        <p14:creationId xmlns:p14="http://schemas.microsoft.com/office/powerpoint/2010/main" val="2386034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DAA22D2F-1D3B-4D0A-9B3E-199EE72BF6D8}" type="datetimeFigureOut">
              <a:rPr lang="cs-CZ" smtClean="0"/>
              <a:t>29.11.2023</a:t>
            </a:fld>
            <a:endParaRPr lang="cs-CZ"/>
          </a:p>
        </p:txBody>
      </p:sp>
      <p:sp>
        <p:nvSpPr>
          <p:cNvPr id="3" name="Zástupný symbol pro zápatí 2"/>
          <p:cNvSpPr>
            <a:spLocks noGrp="1"/>
          </p:cNvSpPr>
          <p:nvPr>
            <p:ph type="ftr" sz="quarter" idx="11"/>
          </p:nvPr>
        </p:nvSpPr>
        <p:spPr/>
        <p:txBody>
          <a:bodyPr/>
          <a:lstStyle/>
          <a:p>
            <a:endParaRPr lang="cs-CZ"/>
          </a:p>
        </p:txBody>
      </p:sp>
      <p:sp>
        <p:nvSpPr>
          <p:cNvPr id="4" name="Zástupný symbol pro číslo snímku 3"/>
          <p:cNvSpPr>
            <a:spLocks noGrp="1"/>
          </p:cNvSpPr>
          <p:nvPr>
            <p:ph type="sldNum" sz="quarter" idx="12"/>
          </p:nvPr>
        </p:nvSpPr>
        <p:spPr/>
        <p:txBody>
          <a:bodyPr/>
          <a:lstStyle/>
          <a:p>
            <a:fld id="{7CF1C62E-2210-493F-9408-D6B8DB6213EA}" type="slidenum">
              <a:rPr lang="cs-CZ" smtClean="0"/>
              <a:t>‹#›</a:t>
            </a:fld>
            <a:endParaRPr lang="cs-CZ"/>
          </a:p>
        </p:txBody>
      </p:sp>
    </p:spTree>
    <p:extLst>
      <p:ext uri="{BB962C8B-B14F-4D97-AF65-F5344CB8AC3E}">
        <p14:creationId xmlns:p14="http://schemas.microsoft.com/office/powerpoint/2010/main" val="3746187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cs-CZ" smtClean="0"/>
              <a:t>Kliknutím lze upravit styl.</a:t>
            </a:r>
            <a:endParaRPr lang="cs-CZ"/>
          </a:p>
        </p:txBody>
      </p:sp>
      <p:sp>
        <p:nvSpPr>
          <p:cNvPr id="3" name="Zástupný symbol pro obsah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smtClean="0"/>
              <a:t>Upravte styly předlohy textu.</a:t>
            </a:r>
          </a:p>
        </p:txBody>
      </p:sp>
      <p:sp>
        <p:nvSpPr>
          <p:cNvPr id="5" name="Zástupný symbol pro datum 4"/>
          <p:cNvSpPr>
            <a:spLocks noGrp="1"/>
          </p:cNvSpPr>
          <p:nvPr>
            <p:ph type="dt" sz="half" idx="10"/>
          </p:nvPr>
        </p:nvSpPr>
        <p:spPr/>
        <p:txBody>
          <a:bodyPr/>
          <a:lstStyle/>
          <a:p>
            <a:fld id="{DAA22D2F-1D3B-4D0A-9B3E-199EE72BF6D8}" type="datetimeFigureOut">
              <a:rPr lang="cs-CZ" smtClean="0"/>
              <a:t>29.11.2023</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7CF1C62E-2210-493F-9408-D6B8DB6213EA}" type="slidenum">
              <a:rPr lang="cs-CZ" smtClean="0"/>
              <a:t>‹#›</a:t>
            </a:fld>
            <a:endParaRPr lang="cs-CZ"/>
          </a:p>
        </p:txBody>
      </p:sp>
    </p:spTree>
    <p:extLst>
      <p:ext uri="{BB962C8B-B14F-4D97-AF65-F5344CB8AC3E}">
        <p14:creationId xmlns:p14="http://schemas.microsoft.com/office/powerpoint/2010/main" val="311601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cs-CZ" smtClean="0"/>
              <a:t>Kliknutím lze upravit styl.</a:t>
            </a:r>
            <a:endParaRPr lang="cs-CZ"/>
          </a:p>
        </p:txBody>
      </p:sp>
      <p:sp>
        <p:nvSpPr>
          <p:cNvPr id="3" name="Zástupný symbol pro obrázek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symbol pro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smtClean="0"/>
              <a:t>Upravte styly předlohy textu.</a:t>
            </a:r>
          </a:p>
        </p:txBody>
      </p:sp>
      <p:sp>
        <p:nvSpPr>
          <p:cNvPr id="5" name="Zástupný symbol pro datum 4"/>
          <p:cNvSpPr>
            <a:spLocks noGrp="1"/>
          </p:cNvSpPr>
          <p:nvPr>
            <p:ph type="dt" sz="half" idx="10"/>
          </p:nvPr>
        </p:nvSpPr>
        <p:spPr/>
        <p:txBody>
          <a:bodyPr/>
          <a:lstStyle/>
          <a:p>
            <a:fld id="{DAA22D2F-1D3B-4D0A-9B3E-199EE72BF6D8}" type="datetimeFigureOut">
              <a:rPr lang="cs-CZ" smtClean="0"/>
              <a:t>29.11.2023</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7CF1C62E-2210-493F-9408-D6B8DB6213EA}" type="slidenum">
              <a:rPr lang="cs-CZ" smtClean="0"/>
              <a:t>‹#›</a:t>
            </a:fld>
            <a:endParaRPr lang="cs-CZ"/>
          </a:p>
        </p:txBody>
      </p:sp>
    </p:spTree>
    <p:extLst>
      <p:ext uri="{BB962C8B-B14F-4D97-AF65-F5344CB8AC3E}">
        <p14:creationId xmlns:p14="http://schemas.microsoft.com/office/powerpoint/2010/main" val="90704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smtClean="0"/>
              <a:t>Kliknutím lze upravit styl.</a:t>
            </a:r>
            <a:endParaRPr lang="cs-CZ"/>
          </a:p>
        </p:txBody>
      </p:sp>
      <p:sp>
        <p:nvSpPr>
          <p:cNvPr id="3" name="Zástupný symbol pro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smtClean="0"/>
              <a:t>Upravte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A22D2F-1D3B-4D0A-9B3E-199EE72BF6D8}" type="datetimeFigureOut">
              <a:rPr lang="cs-CZ" smtClean="0"/>
              <a:t>29.11.2023</a:t>
            </a:fld>
            <a:endParaRPr lang="cs-CZ"/>
          </a:p>
        </p:txBody>
      </p:sp>
      <p:sp>
        <p:nvSpPr>
          <p:cNvPr id="5" name="Zástupný symbol pro zápatí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1C62E-2210-493F-9408-D6B8DB6213EA}" type="slidenum">
              <a:rPr lang="cs-CZ" smtClean="0"/>
              <a:t>‹#›</a:t>
            </a:fld>
            <a:endParaRPr lang="cs-CZ"/>
          </a:p>
        </p:txBody>
      </p:sp>
    </p:spTree>
    <p:extLst>
      <p:ext uri="{BB962C8B-B14F-4D97-AF65-F5344CB8AC3E}">
        <p14:creationId xmlns:p14="http://schemas.microsoft.com/office/powerpoint/2010/main" val="1045268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0.jpeg"/><Relationship Id="rId5" Type="http://schemas.openxmlformats.org/officeDocument/2006/relationships/image" Target="../media/image9.jpg"/><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chart" Target="../charts/char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chart" Target="../charts/chart5.xml"/></Relationships>
</file>

<file path=ppt/slides/_rels/slide2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chart" Target="../charts/char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029154-D157-4F9F-AE4C-C3C312A5E2DB}"/>
              </a:ext>
            </a:extLst>
          </p:cNvPr>
          <p:cNvSpPr>
            <a:spLocks noGrp="1"/>
          </p:cNvSpPr>
          <p:nvPr>
            <p:ph type="ctrTitle"/>
          </p:nvPr>
        </p:nvSpPr>
        <p:spPr/>
        <p:txBody>
          <a:bodyPr/>
          <a:lstStyle/>
          <a:p>
            <a:r>
              <a:rPr lang="cs-CZ" b="0" dirty="0" smtClean="0"/>
              <a:t>Představení výzkumu </a:t>
            </a:r>
            <a:r>
              <a:rPr lang="cs-CZ" b="0" dirty="0" smtClean="0"/>
              <a:t>ochránce k </a:t>
            </a:r>
            <a:r>
              <a:rPr lang="cs-CZ" b="0" dirty="0" err="1" smtClean="0"/>
              <a:t>deinstitucionalizaci</a:t>
            </a:r>
            <a:endParaRPr lang="cs-CZ" b="0" dirty="0"/>
          </a:p>
        </p:txBody>
      </p:sp>
      <p:sp>
        <p:nvSpPr>
          <p:cNvPr id="3" name="Podnadpis 2">
            <a:extLst>
              <a:ext uri="{FF2B5EF4-FFF2-40B4-BE49-F238E27FC236}">
                <a16:creationId xmlns:a16="http://schemas.microsoft.com/office/drawing/2014/main" id="{1E27DB6C-1ACF-4013-A9E4-BF7E72D9E518}"/>
              </a:ext>
            </a:extLst>
          </p:cNvPr>
          <p:cNvSpPr>
            <a:spLocks noGrp="1"/>
          </p:cNvSpPr>
          <p:nvPr>
            <p:ph type="subTitle" idx="1"/>
          </p:nvPr>
        </p:nvSpPr>
        <p:spPr/>
        <p:txBody>
          <a:bodyPr/>
          <a:lstStyle/>
          <a:p>
            <a:r>
              <a:rPr lang="cs-CZ" dirty="0" smtClean="0"/>
              <a:t>Workshop v rámci konference </a:t>
            </a:r>
          </a:p>
          <a:p>
            <a:r>
              <a:rPr lang="cs-CZ" dirty="0" smtClean="0"/>
              <a:t>„Můj život, moje volba </a:t>
            </a:r>
            <a:r>
              <a:rPr lang="cs-CZ" smtClean="0"/>
              <a:t>aneb sebeurčení“</a:t>
            </a:r>
            <a:endParaRPr lang="cs-CZ" dirty="0"/>
          </a:p>
        </p:txBody>
      </p:sp>
      <p:sp>
        <p:nvSpPr>
          <p:cNvPr id="4" name="Zástupný symbol pro text 3">
            <a:extLst>
              <a:ext uri="{FF2B5EF4-FFF2-40B4-BE49-F238E27FC236}">
                <a16:creationId xmlns:a16="http://schemas.microsoft.com/office/drawing/2014/main" id="{6FF9B8F2-02D4-49C6-947A-DE6B32115170}"/>
              </a:ext>
            </a:extLst>
          </p:cNvPr>
          <p:cNvSpPr>
            <a:spLocks noGrp="1"/>
          </p:cNvSpPr>
          <p:nvPr>
            <p:ph type="body" sz="quarter" idx="10"/>
          </p:nvPr>
        </p:nvSpPr>
        <p:spPr/>
        <p:txBody>
          <a:bodyPr/>
          <a:lstStyle/>
          <a:p>
            <a:r>
              <a:rPr lang="cs-CZ" dirty="0" smtClean="0"/>
              <a:t>Nosková</a:t>
            </a:r>
          </a:p>
          <a:p>
            <a:r>
              <a:rPr lang="cs-CZ" dirty="0" smtClean="0"/>
              <a:t>Novotná</a:t>
            </a:r>
          </a:p>
          <a:p>
            <a:endParaRPr lang="cs-CZ" dirty="0"/>
          </a:p>
        </p:txBody>
      </p:sp>
      <p:sp>
        <p:nvSpPr>
          <p:cNvPr id="7" name="Zástupný symbol pro text 6">
            <a:extLst>
              <a:ext uri="{FF2B5EF4-FFF2-40B4-BE49-F238E27FC236}">
                <a16:creationId xmlns:a16="http://schemas.microsoft.com/office/drawing/2014/main" id="{AFF1EB3C-17A2-477F-B6CA-C4DBEFC228D9}"/>
              </a:ext>
            </a:extLst>
          </p:cNvPr>
          <p:cNvSpPr>
            <a:spLocks noGrp="1"/>
          </p:cNvSpPr>
          <p:nvPr>
            <p:ph type="body" sz="quarter" idx="13"/>
          </p:nvPr>
        </p:nvSpPr>
        <p:spPr/>
        <p:txBody>
          <a:bodyPr/>
          <a:lstStyle/>
          <a:p>
            <a:r>
              <a:rPr lang="cs-CZ" dirty="0"/>
              <a:t>2023</a:t>
            </a:r>
          </a:p>
        </p:txBody>
      </p:sp>
      <p:grpSp>
        <p:nvGrpSpPr>
          <p:cNvPr id="8" name="Skupina 7"/>
          <p:cNvGrpSpPr/>
          <p:nvPr/>
        </p:nvGrpSpPr>
        <p:grpSpPr>
          <a:xfrm>
            <a:off x="1524000" y="0"/>
            <a:ext cx="9144000" cy="1138844"/>
            <a:chOff x="0" y="0"/>
            <a:chExt cx="9144000" cy="1138844"/>
          </a:xfrm>
        </p:grpSpPr>
        <p:sp>
          <p:nvSpPr>
            <p:cNvPr id="10" name="Obdélník 9"/>
            <p:cNvSpPr/>
            <p:nvPr/>
          </p:nvSpPr>
          <p:spPr>
            <a:xfrm>
              <a:off x="0" y="0"/>
              <a:ext cx="9144000" cy="11388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pic>
          <p:nvPicPr>
            <p:cNvPr id="12" name="Obráze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800" y="298800"/>
              <a:ext cx="712697" cy="799200"/>
            </a:xfrm>
            <a:prstGeom prst="rect">
              <a:avLst/>
            </a:prstGeom>
          </p:spPr>
        </p:pic>
      </p:grpSp>
      <p:pic>
        <p:nvPicPr>
          <p:cNvPr id="13" name="Obrázek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05216" y="374179"/>
            <a:ext cx="2165963" cy="540705"/>
          </a:xfrm>
          <a:prstGeom prst="rect">
            <a:avLst/>
          </a:prstGeom>
        </p:spPr>
      </p:pic>
      <p:pic>
        <p:nvPicPr>
          <p:cNvPr id="17" name="Zástupný symbol pro obrázek 16"/>
          <p:cNvPicPr>
            <a:picLocks noGrp="1" noChangeAspect="1"/>
          </p:cNvPicPr>
          <p:nvPr>
            <p:ph type="pic" sz="quarter" idx="11"/>
          </p:nvPr>
        </p:nvPicPr>
        <p:blipFill>
          <a:blip r:embed="rId5">
            <a:extLst>
              <a:ext uri="{28A0092B-C50C-407E-A947-70E740481C1C}">
                <a14:useLocalDpi xmlns:a14="http://schemas.microsoft.com/office/drawing/2010/main" val="0"/>
              </a:ext>
            </a:extLst>
          </a:blip>
          <a:srcRect t="23965" b="23965"/>
          <a:stretch>
            <a:fillRect/>
          </a:stretch>
        </p:blipFill>
        <p:spPr>
          <a:xfrm>
            <a:off x="1524000" y="2871099"/>
            <a:ext cx="4530437" cy="2314442"/>
          </a:xfrm>
        </p:spPr>
      </p:pic>
      <p:pic>
        <p:nvPicPr>
          <p:cNvPr id="19" name="Zástupný symbol pro obrázek 18"/>
          <p:cNvPicPr>
            <a:picLocks noGrp="1" noChangeAspect="1"/>
          </p:cNvPicPr>
          <p:nvPr>
            <p:ph type="pic" sz="quarter" idx="12"/>
          </p:nvPr>
        </p:nvPicPr>
        <p:blipFill>
          <a:blip r:embed="rId6" cstate="print">
            <a:extLst>
              <a:ext uri="{28A0092B-C50C-407E-A947-70E740481C1C}">
                <a14:useLocalDpi xmlns:a14="http://schemas.microsoft.com/office/drawing/2010/main" val="0"/>
              </a:ext>
            </a:extLst>
          </a:blip>
          <a:srcRect t="13513" b="13513"/>
          <a:stretch>
            <a:fillRect/>
          </a:stretch>
        </p:blipFill>
        <p:spPr>
          <a:xfrm>
            <a:off x="6054726" y="2869051"/>
            <a:ext cx="4613275" cy="2315724"/>
          </a:xfrm>
        </p:spPr>
      </p:pic>
      <p:sp>
        <p:nvSpPr>
          <p:cNvPr id="6" name="Obdélník 5"/>
          <p:cNvSpPr/>
          <p:nvPr/>
        </p:nvSpPr>
        <p:spPr>
          <a:xfrm>
            <a:off x="1435817" y="6581002"/>
            <a:ext cx="6140016" cy="276999"/>
          </a:xfrm>
          <a:prstGeom prst="rect">
            <a:avLst/>
          </a:prstGeom>
        </p:spPr>
        <p:txBody>
          <a:bodyPr wrap="square">
            <a:spAutoFit/>
          </a:bodyPr>
          <a:lstStyle/>
          <a:p>
            <a:r>
              <a:rPr lang="cs-CZ" sz="1200" dirty="0" err="1">
                <a:solidFill>
                  <a:schemeClr val="bg1"/>
                </a:solidFill>
              </a:rPr>
              <a:t>Opening</a:t>
            </a:r>
            <a:r>
              <a:rPr lang="cs-CZ" sz="1200" dirty="0">
                <a:solidFill>
                  <a:schemeClr val="bg1"/>
                </a:solidFill>
              </a:rPr>
              <a:t> </a:t>
            </a:r>
            <a:r>
              <a:rPr lang="cs-CZ" sz="1200" dirty="0" err="1">
                <a:solidFill>
                  <a:schemeClr val="bg1"/>
                </a:solidFill>
              </a:rPr>
              <a:t>page</a:t>
            </a:r>
            <a:r>
              <a:rPr lang="cs-CZ" sz="1200" dirty="0">
                <a:solidFill>
                  <a:schemeClr val="bg1"/>
                </a:solidFill>
              </a:rPr>
              <a:t> </a:t>
            </a:r>
            <a:r>
              <a:rPr lang="cs-CZ" sz="1200" dirty="0" err="1">
                <a:solidFill>
                  <a:schemeClr val="bg1"/>
                </a:solidFill>
              </a:rPr>
              <a:t>photo</a:t>
            </a:r>
            <a:r>
              <a:rPr lang="cs-CZ" sz="1200" dirty="0">
                <a:solidFill>
                  <a:schemeClr val="bg1"/>
                </a:solidFill>
              </a:rPr>
              <a:t>: Public </a:t>
            </a:r>
            <a:r>
              <a:rPr lang="cs-CZ" sz="1200" dirty="0" err="1">
                <a:solidFill>
                  <a:schemeClr val="bg1"/>
                </a:solidFill>
              </a:rPr>
              <a:t>defender</a:t>
            </a:r>
            <a:r>
              <a:rPr lang="cs-CZ" sz="1200" dirty="0">
                <a:solidFill>
                  <a:schemeClr val="bg1"/>
                </a:solidFill>
              </a:rPr>
              <a:t> </a:t>
            </a:r>
            <a:r>
              <a:rPr lang="cs-CZ" sz="1200" dirty="0" err="1">
                <a:solidFill>
                  <a:schemeClr val="bg1"/>
                </a:solidFill>
              </a:rPr>
              <a:t>of</a:t>
            </a:r>
            <a:r>
              <a:rPr lang="cs-CZ" sz="1200" dirty="0">
                <a:solidFill>
                  <a:schemeClr val="bg1"/>
                </a:solidFill>
              </a:rPr>
              <a:t> </a:t>
            </a:r>
            <a:r>
              <a:rPr lang="cs-CZ" sz="1200" dirty="0" err="1">
                <a:solidFill>
                  <a:schemeClr val="bg1"/>
                </a:solidFill>
              </a:rPr>
              <a:t>rights</a:t>
            </a:r>
            <a:r>
              <a:rPr lang="cs-CZ" sz="1200" dirty="0">
                <a:solidFill>
                  <a:schemeClr val="bg1"/>
                </a:solidFill>
              </a:rPr>
              <a:t> Czech </a:t>
            </a:r>
            <a:r>
              <a:rPr lang="cs-CZ" sz="1200" dirty="0" err="1">
                <a:solidFill>
                  <a:schemeClr val="bg1"/>
                </a:solidFill>
              </a:rPr>
              <a:t>republic</a:t>
            </a:r>
            <a:r>
              <a:rPr lang="cs-CZ" sz="1200" dirty="0">
                <a:solidFill>
                  <a:schemeClr val="bg1"/>
                </a:solidFill>
              </a:rPr>
              <a:t>,  https://unsplash.com/ </a:t>
            </a:r>
          </a:p>
        </p:txBody>
      </p:sp>
    </p:spTree>
    <p:extLst>
      <p:ext uri="{BB962C8B-B14F-4D97-AF65-F5344CB8AC3E}">
        <p14:creationId xmlns:p14="http://schemas.microsoft.com/office/powerpoint/2010/main" val="2432303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p:txBody>
          <a:bodyPr>
            <a:normAutofit lnSpcReduction="10000"/>
          </a:bodyPr>
          <a:lstStyle/>
          <a:p>
            <a:r>
              <a:rPr lang="en-US" b="1" dirty="0" err="1"/>
              <a:t>Obsahová</a:t>
            </a:r>
            <a:r>
              <a:rPr lang="en-US" b="1" dirty="0"/>
              <a:t> </a:t>
            </a:r>
            <a:r>
              <a:rPr lang="en-US" b="1" dirty="0" err="1"/>
              <a:t>analýza</a:t>
            </a:r>
            <a:r>
              <a:rPr lang="en-US" b="1" dirty="0"/>
              <a:t> </a:t>
            </a:r>
            <a:r>
              <a:rPr lang="en-US" b="1" dirty="0" err="1" smtClean="0"/>
              <a:t>strategických</a:t>
            </a:r>
            <a:r>
              <a:rPr lang="en-US" b="1" dirty="0" smtClean="0"/>
              <a:t> </a:t>
            </a:r>
            <a:r>
              <a:rPr lang="en-US" b="1" dirty="0" err="1" smtClean="0"/>
              <a:t>dokumentů</a:t>
            </a:r>
            <a:r>
              <a:rPr lang="cs-CZ" b="1" dirty="0" smtClean="0"/>
              <a:t> </a:t>
            </a:r>
            <a:r>
              <a:rPr lang="en-US" b="1" dirty="0" smtClean="0"/>
              <a:t>(</a:t>
            </a:r>
            <a:r>
              <a:rPr lang="en-US" b="1" dirty="0" err="1">
                <a:solidFill>
                  <a:srgbClr val="FF0000"/>
                </a:solidFill>
              </a:rPr>
              <a:t>Předběžné</a:t>
            </a:r>
            <a:r>
              <a:rPr lang="en-US" b="1" dirty="0">
                <a:solidFill>
                  <a:srgbClr val="FF0000"/>
                </a:solidFill>
              </a:rPr>
              <a:t> </a:t>
            </a:r>
            <a:r>
              <a:rPr lang="en-US" b="1" dirty="0" err="1">
                <a:solidFill>
                  <a:srgbClr val="FF0000"/>
                </a:solidFill>
              </a:rPr>
              <a:t>výsledky</a:t>
            </a:r>
            <a:r>
              <a:rPr lang="en-US" b="1" dirty="0" smtClean="0"/>
              <a:t>):</a:t>
            </a:r>
            <a:endParaRPr lang="cs-CZ" b="1" dirty="0"/>
          </a:p>
          <a:p>
            <a:r>
              <a:rPr lang="en-US" b="1" i="1" dirty="0" err="1"/>
              <a:t>Cíl</a:t>
            </a:r>
            <a:r>
              <a:rPr lang="en-US" b="1" i="1" dirty="0"/>
              <a:t>: </a:t>
            </a:r>
            <a:r>
              <a:rPr lang="en-US" dirty="0" err="1"/>
              <a:t>Mapovat</a:t>
            </a:r>
            <a:r>
              <a:rPr lang="en-US" dirty="0"/>
              <a:t> </a:t>
            </a:r>
            <a:r>
              <a:rPr lang="en-US" dirty="0" err="1"/>
              <a:t>závazky</a:t>
            </a:r>
            <a:r>
              <a:rPr lang="en-US" dirty="0"/>
              <a:t> </a:t>
            </a:r>
            <a:r>
              <a:rPr lang="en-US" dirty="0" err="1"/>
              <a:t>jednotlivých</a:t>
            </a:r>
            <a:r>
              <a:rPr lang="en-US" dirty="0"/>
              <a:t> </a:t>
            </a:r>
            <a:r>
              <a:rPr lang="en-US" dirty="0" err="1"/>
              <a:t>regionů</a:t>
            </a:r>
            <a:r>
              <a:rPr lang="en-US" dirty="0"/>
              <a:t>/MPSV k </a:t>
            </a:r>
            <a:r>
              <a:rPr lang="en-US" dirty="0" err="1" smtClean="0"/>
              <a:t>dezinstitucionalizaci</a:t>
            </a:r>
            <a:endParaRPr lang="cs-CZ" dirty="0" smtClean="0"/>
          </a:p>
          <a:p>
            <a:endParaRPr lang="en-US" dirty="0"/>
          </a:p>
          <a:p>
            <a:r>
              <a:rPr lang="en-US" dirty="0" err="1" smtClean="0"/>
              <a:t>Zdroj</a:t>
            </a:r>
            <a:r>
              <a:rPr lang="en-US" dirty="0" smtClean="0"/>
              <a:t> </a:t>
            </a:r>
            <a:r>
              <a:rPr lang="en-US" dirty="0"/>
              <a:t>a </a:t>
            </a:r>
            <a:r>
              <a:rPr lang="en-US" dirty="0" err="1"/>
              <a:t>metoda</a:t>
            </a:r>
            <a:r>
              <a:rPr lang="en-US" dirty="0"/>
              <a:t> </a:t>
            </a:r>
            <a:r>
              <a:rPr lang="en-US" dirty="0" err="1"/>
              <a:t>sběru</a:t>
            </a:r>
            <a:r>
              <a:rPr lang="en-US" dirty="0" smtClean="0"/>
              <a:t>:</a:t>
            </a:r>
            <a:endParaRPr lang="cs-CZ" dirty="0" smtClean="0"/>
          </a:p>
          <a:p>
            <a:pPr marL="342900" indent="-342900">
              <a:buFont typeface="Arial" panose="020B0604020202020204" pitchFamily="34" charset="0"/>
              <a:buChar char="•"/>
            </a:pPr>
            <a:r>
              <a:rPr lang="en-US" sz="2200" dirty="0" err="1"/>
              <a:t>Dokumenty</a:t>
            </a:r>
            <a:r>
              <a:rPr lang="en-US" sz="2200" dirty="0"/>
              <a:t> </a:t>
            </a:r>
            <a:r>
              <a:rPr lang="en-US" sz="2200" dirty="0" err="1"/>
              <a:t>byly</a:t>
            </a:r>
            <a:r>
              <a:rPr lang="en-US" sz="2200" dirty="0"/>
              <a:t> </a:t>
            </a:r>
            <a:r>
              <a:rPr lang="en-US" sz="2200" dirty="0" err="1"/>
              <a:t>shromážděny</a:t>
            </a:r>
            <a:r>
              <a:rPr lang="en-US" sz="2200" dirty="0"/>
              <a:t> </a:t>
            </a:r>
            <a:r>
              <a:rPr lang="en-US" sz="2200" dirty="0" err="1"/>
              <a:t>jako</a:t>
            </a:r>
            <a:r>
              <a:rPr lang="en-US" sz="2200" dirty="0"/>
              <a:t> </a:t>
            </a:r>
            <a:r>
              <a:rPr lang="en-US" sz="2200" dirty="0" err="1"/>
              <a:t>odpověď</a:t>
            </a:r>
            <a:r>
              <a:rPr lang="en-US" sz="2200" dirty="0"/>
              <a:t> </a:t>
            </a:r>
            <a:r>
              <a:rPr lang="en-US" sz="2200" dirty="0" err="1"/>
              <a:t>na</a:t>
            </a:r>
            <a:r>
              <a:rPr lang="en-US" sz="2200" dirty="0"/>
              <a:t> </a:t>
            </a:r>
            <a:r>
              <a:rPr lang="en-US" sz="2200" dirty="0" err="1"/>
              <a:t>výzvu</a:t>
            </a:r>
            <a:r>
              <a:rPr lang="en-US" sz="2200" dirty="0"/>
              <a:t> </a:t>
            </a:r>
            <a:r>
              <a:rPr lang="en-US" sz="2200" dirty="0" err="1"/>
              <a:t>zaslanou</a:t>
            </a:r>
            <a:r>
              <a:rPr lang="en-US" sz="2200" dirty="0"/>
              <a:t> </a:t>
            </a:r>
            <a:r>
              <a:rPr lang="en-US" sz="2200" dirty="0" err="1"/>
              <a:t>regionům</a:t>
            </a:r>
            <a:r>
              <a:rPr lang="en-US" sz="2200" dirty="0"/>
              <a:t>/MPSV v </a:t>
            </a:r>
            <a:r>
              <a:rPr lang="en-US" sz="2200" dirty="0" err="1"/>
              <a:t>dubnu</a:t>
            </a:r>
            <a:r>
              <a:rPr lang="en-US" sz="2200" dirty="0"/>
              <a:t> </a:t>
            </a:r>
            <a:r>
              <a:rPr lang="en-US" sz="2200" dirty="0"/>
              <a:t>2022.</a:t>
            </a:r>
            <a:endParaRPr lang="cs-CZ" sz="2200" dirty="0"/>
          </a:p>
          <a:p>
            <a:pPr marL="857250" lvl="1" indent="-342900"/>
            <a:r>
              <a:rPr lang="cs-CZ" dirty="0" smtClean="0"/>
              <a:t>Střednědobé plány rozvoje sociálních služeb </a:t>
            </a:r>
            <a:r>
              <a:rPr lang="en-US" dirty="0" smtClean="0"/>
              <a:t>(</a:t>
            </a:r>
            <a:r>
              <a:rPr lang="en-US" dirty="0"/>
              <a:t>SPRSS): 14 </a:t>
            </a:r>
            <a:r>
              <a:rPr lang="en-US" dirty="0" smtClean="0"/>
              <a:t>do</a:t>
            </a:r>
            <a:r>
              <a:rPr lang="cs-CZ" dirty="0" err="1" smtClean="0"/>
              <a:t>kumentů</a:t>
            </a:r>
            <a:endParaRPr lang="en-US" dirty="0"/>
          </a:p>
          <a:p>
            <a:pPr marL="857250" lvl="1" indent="-342900"/>
            <a:r>
              <a:rPr lang="cs-CZ" dirty="0" smtClean="0"/>
              <a:t>Národní strategie rozvoje sociálních služeb </a:t>
            </a:r>
            <a:r>
              <a:rPr lang="en-US" dirty="0" smtClean="0"/>
              <a:t>(NSRSS</a:t>
            </a:r>
            <a:r>
              <a:rPr lang="en-US" dirty="0"/>
              <a:t>): 1 </a:t>
            </a:r>
            <a:r>
              <a:rPr lang="en-US" dirty="0" smtClean="0"/>
              <a:t>do</a:t>
            </a:r>
            <a:r>
              <a:rPr lang="cs-CZ" dirty="0" smtClean="0"/>
              <a:t>k</a:t>
            </a:r>
            <a:r>
              <a:rPr lang="en-US" dirty="0" err="1" smtClean="0"/>
              <a:t>ument</a:t>
            </a:r>
            <a:endParaRPr lang="en-US" dirty="0"/>
          </a:p>
          <a:p>
            <a:pPr marL="857250" lvl="1" indent="-342900"/>
            <a:r>
              <a:rPr lang="cs-CZ" dirty="0" smtClean="0"/>
              <a:t>Zvláštní strategické</a:t>
            </a:r>
            <a:r>
              <a:rPr lang="en-US" dirty="0" smtClean="0"/>
              <a:t> </a:t>
            </a:r>
            <a:r>
              <a:rPr lang="cs-CZ" dirty="0"/>
              <a:t>DI </a:t>
            </a:r>
            <a:r>
              <a:rPr lang="cs-CZ" dirty="0" smtClean="0"/>
              <a:t>dokumenty z </a:t>
            </a:r>
            <a:r>
              <a:rPr lang="en-US" dirty="0" smtClean="0"/>
              <a:t>3 </a:t>
            </a:r>
            <a:r>
              <a:rPr lang="cs-CZ" dirty="0" smtClean="0"/>
              <a:t>krajů</a:t>
            </a:r>
            <a:r>
              <a:rPr lang="en-US" dirty="0" smtClean="0"/>
              <a:t>: </a:t>
            </a:r>
            <a:r>
              <a:rPr lang="cs-CZ" dirty="0" smtClean="0"/>
              <a:t>4 dokumenty</a:t>
            </a:r>
            <a:endParaRPr lang="cs-CZ" dirty="0"/>
          </a:p>
          <a:p>
            <a:r>
              <a:rPr lang="cs-CZ" dirty="0" smtClean="0"/>
              <a:t>Kódování:</a:t>
            </a:r>
            <a:endParaRPr lang="cs-CZ" dirty="0"/>
          </a:p>
          <a:p>
            <a:pPr marL="342900" indent="-342900">
              <a:buFont typeface="Arial" panose="020B0604020202020204" pitchFamily="34" charset="0"/>
              <a:buChar char="•"/>
            </a:pPr>
            <a:r>
              <a:rPr lang="cs-CZ" sz="2200" dirty="0"/>
              <a:t>Říjen </a:t>
            </a:r>
            <a:r>
              <a:rPr lang="en-US" sz="2200" dirty="0"/>
              <a:t>2022 </a:t>
            </a:r>
            <a:r>
              <a:rPr lang="cs-CZ" sz="2200" dirty="0"/>
              <a:t>až</a:t>
            </a:r>
            <a:r>
              <a:rPr lang="en-US" sz="2200" dirty="0"/>
              <a:t> </a:t>
            </a:r>
            <a:r>
              <a:rPr lang="cs-CZ" sz="2200" dirty="0"/>
              <a:t>Duben</a:t>
            </a:r>
            <a:r>
              <a:rPr lang="en-US" sz="2200" dirty="0"/>
              <a:t> 2023</a:t>
            </a:r>
            <a:endParaRPr lang="cs-CZ" sz="2200" dirty="0"/>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10</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lstStyle/>
          <a:p>
            <a:r>
              <a:rPr lang="cs-CZ" dirty="0" smtClean="0"/>
              <a:t>LN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Tree>
    <p:extLst>
      <p:ext uri="{BB962C8B-B14F-4D97-AF65-F5344CB8AC3E}">
        <p14:creationId xmlns:p14="http://schemas.microsoft.com/office/powerpoint/2010/main" val="1696682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a:xfrm>
            <a:off x="838201" y="1678676"/>
            <a:ext cx="10593854" cy="4439706"/>
          </a:xfrm>
        </p:spPr>
        <p:txBody>
          <a:bodyPr>
            <a:normAutofit lnSpcReduction="10000"/>
          </a:bodyPr>
          <a:lstStyle/>
          <a:p>
            <a:r>
              <a:rPr lang="en-US" b="1" dirty="0" smtClean="0"/>
              <a:t>T</a:t>
            </a:r>
            <a:r>
              <a:rPr lang="cs-CZ" b="1" dirty="0"/>
              <a:t>e</a:t>
            </a:r>
            <a:r>
              <a:rPr lang="en-US" b="1" dirty="0" err="1" smtClean="0"/>
              <a:t>matická</a:t>
            </a:r>
            <a:r>
              <a:rPr lang="en-US" b="1" dirty="0" smtClean="0"/>
              <a:t> </a:t>
            </a:r>
            <a:r>
              <a:rPr lang="en-US" b="1" dirty="0" err="1"/>
              <a:t>analýza</a:t>
            </a:r>
            <a:r>
              <a:rPr lang="en-US" b="1" dirty="0"/>
              <a:t> </a:t>
            </a:r>
            <a:r>
              <a:rPr lang="en-US" b="1" dirty="0" err="1"/>
              <a:t>hloubkových</a:t>
            </a:r>
            <a:r>
              <a:rPr lang="en-US" b="1" dirty="0"/>
              <a:t> </a:t>
            </a:r>
            <a:r>
              <a:rPr lang="en-US" b="1" dirty="0" err="1"/>
              <a:t>rozhovorů</a:t>
            </a:r>
            <a:r>
              <a:rPr lang="en-US" b="1" dirty="0"/>
              <a:t> </a:t>
            </a:r>
            <a:r>
              <a:rPr lang="en-US" b="1" dirty="0" smtClean="0"/>
              <a:t>(</a:t>
            </a:r>
            <a:r>
              <a:rPr lang="en-US" b="1" dirty="0" err="1" smtClean="0">
                <a:solidFill>
                  <a:srgbClr val="FF0000"/>
                </a:solidFill>
              </a:rPr>
              <a:t>Předběžné</a:t>
            </a:r>
            <a:r>
              <a:rPr lang="en-US" b="1" dirty="0" smtClean="0">
                <a:solidFill>
                  <a:srgbClr val="FF0000"/>
                </a:solidFill>
              </a:rPr>
              <a:t> </a:t>
            </a:r>
            <a:r>
              <a:rPr lang="en-US" b="1" dirty="0" err="1">
                <a:solidFill>
                  <a:srgbClr val="FF0000"/>
                </a:solidFill>
              </a:rPr>
              <a:t>výsledky</a:t>
            </a:r>
            <a:r>
              <a:rPr lang="en-US" b="1" dirty="0" smtClean="0"/>
              <a:t>):</a:t>
            </a:r>
            <a:endParaRPr lang="cs-CZ" b="1" dirty="0" smtClean="0"/>
          </a:p>
          <a:p>
            <a:r>
              <a:rPr lang="cs-CZ" b="1" i="1" dirty="0"/>
              <a:t>Cíl: </a:t>
            </a:r>
            <a:r>
              <a:rPr lang="cs-CZ" dirty="0" smtClean="0"/>
              <a:t>Identifikace bariér, zjištění stavu DI </a:t>
            </a:r>
          </a:p>
          <a:p>
            <a:endParaRPr lang="cs-CZ" dirty="0"/>
          </a:p>
          <a:p>
            <a:r>
              <a:rPr lang="en-US" dirty="0" err="1" smtClean="0"/>
              <a:t>Zdroj</a:t>
            </a:r>
            <a:r>
              <a:rPr lang="en-US" dirty="0" smtClean="0"/>
              <a:t> </a:t>
            </a:r>
            <a:r>
              <a:rPr lang="en-US" dirty="0"/>
              <a:t>a </a:t>
            </a:r>
            <a:r>
              <a:rPr lang="en-US" dirty="0" err="1"/>
              <a:t>metoda</a:t>
            </a:r>
            <a:r>
              <a:rPr lang="en-US" dirty="0"/>
              <a:t> </a:t>
            </a:r>
            <a:r>
              <a:rPr lang="en-US" dirty="0" err="1"/>
              <a:t>sběru</a:t>
            </a:r>
            <a:r>
              <a:rPr lang="en-US" dirty="0"/>
              <a:t>:</a:t>
            </a:r>
          </a:p>
          <a:p>
            <a:pPr marL="342900" indent="-342900">
              <a:buFont typeface="Arial" panose="020B0604020202020204" pitchFamily="34" charset="0"/>
              <a:buChar char="•"/>
            </a:pPr>
            <a:r>
              <a:rPr lang="en-US" sz="2200" dirty="0" err="1"/>
              <a:t>Bylo</a:t>
            </a:r>
            <a:r>
              <a:rPr lang="en-US" sz="2200" dirty="0"/>
              <a:t> </a:t>
            </a:r>
            <a:r>
              <a:rPr lang="en-US" sz="2200" dirty="0" err="1"/>
              <a:t>provedeno</a:t>
            </a:r>
            <a:r>
              <a:rPr lang="en-US" sz="2200" dirty="0"/>
              <a:t> 15 </a:t>
            </a:r>
            <a:r>
              <a:rPr lang="en-US" sz="2200" dirty="0" err="1"/>
              <a:t>rozhovorů</a:t>
            </a:r>
            <a:r>
              <a:rPr lang="en-US" sz="2200" dirty="0"/>
              <a:t> se </a:t>
            </a:r>
            <a:r>
              <a:rPr lang="en-US" sz="2200" dirty="0" err="1"/>
              <a:t>zástupci</a:t>
            </a:r>
            <a:r>
              <a:rPr lang="en-US" sz="2200" dirty="0"/>
              <a:t> </a:t>
            </a:r>
            <a:r>
              <a:rPr lang="cs-CZ" sz="2200" dirty="0"/>
              <a:t>z krajů </a:t>
            </a:r>
            <a:r>
              <a:rPr lang="en-US" sz="2200" dirty="0"/>
              <a:t>a </a:t>
            </a:r>
            <a:r>
              <a:rPr lang="en-US" sz="2200" dirty="0"/>
              <a:t>MPSV </a:t>
            </a:r>
            <a:r>
              <a:rPr lang="en-US" sz="2200" dirty="0" err="1"/>
              <a:t>zapojenými</a:t>
            </a:r>
            <a:r>
              <a:rPr lang="en-US" sz="2200" dirty="0"/>
              <a:t> do </a:t>
            </a:r>
            <a:r>
              <a:rPr lang="en-US" sz="2200" dirty="0" err="1"/>
              <a:t>zřizování</a:t>
            </a:r>
            <a:r>
              <a:rPr lang="en-US" sz="2200" dirty="0"/>
              <a:t> a </a:t>
            </a:r>
            <a:r>
              <a:rPr lang="en-US" sz="2200" dirty="0" err="1"/>
              <a:t>rozvoje</a:t>
            </a:r>
            <a:r>
              <a:rPr lang="en-US" sz="2200" dirty="0"/>
              <a:t> </a:t>
            </a:r>
            <a:r>
              <a:rPr lang="en-US" sz="2200" dirty="0" err="1"/>
              <a:t>sociálních</a:t>
            </a:r>
            <a:r>
              <a:rPr lang="en-US" sz="2200" dirty="0"/>
              <a:t> </a:t>
            </a:r>
            <a:r>
              <a:rPr lang="en-US" sz="2200" dirty="0" err="1"/>
              <a:t>služeb</a:t>
            </a:r>
            <a:endParaRPr lang="en-US" sz="2200" dirty="0"/>
          </a:p>
          <a:p>
            <a:pPr marL="342900" indent="-342900">
              <a:buFont typeface="Arial" panose="020B0604020202020204" pitchFamily="34" charset="0"/>
              <a:buChar char="•"/>
            </a:pPr>
            <a:r>
              <a:rPr lang="en-US" sz="2200" dirty="0" err="1"/>
              <a:t>Probíhalo</a:t>
            </a:r>
            <a:r>
              <a:rPr lang="en-US" sz="2200" dirty="0"/>
              <a:t> </a:t>
            </a:r>
            <a:r>
              <a:rPr lang="en-US" sz="2200" dirty="0" err="1"/>
              <a:t>osobně</a:t>
            </a:r>
            <a:r>
              <a:rPr lang="en-US" sz="2200" dirty="0"/>
              <a:t> </a:t>
            </a:r>
            <a:r>
              <a:rPr lang="en-US" sz="2200" dirty="0" err="1"/>
              <a:t>nebo</a:t>
            </a:r>
            <a:r>
              <a:rPr lang="en-US" sz="2200" dirty="0"/>
              <a:t> online </a:t>
            </a:r>
            <a:r>
              <a:rPr lang="en-US" sz="2200" dirty="0" err="1"/>
              <a:t>během</a:t>
            </a:r>
            <a:r>
              <a:rPr lang="en-US" sz="2200" dirty="0"/>
              <a:t> </a:t>
            </a:r>
            <a:r>
              <a:rPr lang="en-US" sz="2200" dirty="0" err="1"/>
              <a:t>července</a:t>
            </a:r>
            <a:r>
              <a:rPr lang="en-US" sz="2200" dirty="0"/>
              <a:t> a </a:t>
            </a:r>
            <a:r>
              <a:rPr lang="en-US" sz="2200" dirty="0" err="1"/>
              <a:t>srpna</a:t>
            </a:r>
            <a:r>
              <a:rPr lang="en-US" sz="2200" dirty="0"/>
              <a:t> 2023</a:t>
            </a:r>
          </a:p>
          <a:p>
            <a:pPr marL="342900" indent="-342900">
              <a:buFont typeface="Arial" panose="020B0604020202020204" pitchFamily="34" charset="0"/>
              <a:buChar char="•"/>
            </a:pPr>
            <a:r>
              <a:rPr lang="en-US" sz="2200" dirty="0" err="1"/>
              <a:t>Plná</a:t>
            </a:r>
            <a:r>
              <a:rPr lang="en-US" sz="2200" dirty="0"/>
              <a:t> </a:t>
            </a:r>
            <a:r>
              <a:rPr lang="en-US" sz="2200" dirty="0" err="1"/>
              <a:t>anonymita</a:t>
            </a:r>
            <a:r>
              <a:rPr lang="en-US" sz="2200" dirty="0"/>
              <a:t> (</a:t>
            </a:r>
            <a:r>
              <a:rPr lang="en-US" sz="2200" dirty="0" err="1"/>
              <a:t>kromě</a:t>
            </a:r>
            <a:r>
              <a:rPr lang="en-US" sz="2200" dirty="0"/>
              <a:t> MPSV a </a:t>
            </a:r>
            <a:r>
              <a:rPr lang="en-US" sz="2200" dirty="0" err="1"/>
              <a:t>typů</a:t>
            </a:r>
            <a:r>
              <a:rPr lang="en-US" sz="2200" dirty="0"/>
              <a:t> </a:t>
            </a:r>
            <a:r>
              <a:rPr lang="en-US" sz="2200" dirty="0" err="1"/>
              <a:t>dezinstitucionalizovaných</a:t>
            </a:r>
            <a:r>
              <a:rPr lang="en-US" sz="2200" dirty="0"/>
              <a:t> </a:t>
            </a:r>
            <a:r>
              <a:rPr lang="en-US" sz="2200" dirty="0" err="1"/>
              <a:t>služeb</a:t>
            </a:r>
            <a:r>
              <a:rPr lang="cs-CZ" sz="2200" dirty="0"/>
              <a:t> v krajích</a:t>
            </a:r>
            <a:r>
              <a:rPr lang="en-US" sz="2200" dirty="0"/>
              <a:t>)</a:t>
            </a:r>
            <a:endParaRPr lang="en-US" sz="2200" dirty="0"/>
          </a:p>
          <a:p>
            <a:r>
              <a:rPr lang="en-US" dirty="0" err="1"/>
              <a:t>Proces</a:t>
            </a:r>
            <a:r>
              <a:rPr lang="en-US" dirty="0"/>
              <a:t> </a:t>
            </a:r>
            <a:r>
              <a:rPr lang="en-US" dirty="0" err="1"/>
              <a:t>tematické</a:t>
            </a:r>
            <a:r>
              <a:rPr lang="en-US" dirty="0"/>
              <a:t> </a:t>
            </a:r>
            <a:r>
              <a:rPr lang="en-US" dirty="0" err="1"/>
              <a:t>analýzy</a:t>
            </a:r>
            <a:r>
              <a:rPr lang="en-US" dirty="0"/>
              <a:t>:</a:t>
            </a:r>
          </a:p>
          <a:p>
            <a:pPr marL="342900" indent="-342900">
              <a:buFont typeface="Arial" panose="020B0604020202020204" pitchFamily="34" charset="0"/>
              <a:buChar char="•"/>
            </a:pPr>
            <a:r>
              <a:rPr lang="cs-CZ" sz="2200" dirty="0"/>
              <a:t>Ř</a:t>
            </a:r>
            <a:r>
              <a:rPr lang="en-US" sz="2200" dirty="0" err="1"/>
              <a:t>íj</a:t>
            </a:r>
            <a:r>
              <a:rPr lang="cs-CZ" sz="2200" dirty="0"/>
              <a:t>e</a:t>
            </a:r>
            <a:r>
              <a:rPr lang="en-US" sz="2200" dirty="0"/>
              <a:t>n </a:t>
            </a:r>
            <a:r>
              <a:rPr lang="cs-CZ" sz="2200" dirty="0"/>
              <a:t>až l</a:t>
            </a:r>
            <a:r>
              <a:rPr lang="en-US" sz="2200" dirty="0" err="1"/>
              <a:t>istopadu</a:t>
            </a:r>
            <a:r>
              <a:rPr lang="en-US" sz="2200" dirty="0"/>
              <a:t> 2023</a:t>
            </a:r>
            <a:endParaRPr lang="cs-CZ" sz="2200" dirty="0"/>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11</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lstStyle/>
          <a:p>
            <a:r>
              <a:rPr lang="cs-CZ" dirty="0" smtClean="0"/>
              <a:t>LN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Tree>
    <p:extLst>
      <p:ext uri="{BB962C8B-B14F-4D97-AF65-F5344CB8AC3E}">
        <p14:creationId xmlns:p14="http://schemas.microsoft.com/office/powerpoint/2010/main" val="283423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p:cNvSpPr>
            <a:spLocks noGrp="1"/>
          </p:cNvSpPr>
          <p:nvPr>
            <p:ph type="title"/>
          </p:nvPr>
        </p:nvSpPr>
        <p:spPr/>
        <p:txBody>
          <a:bodyPr/>
          <a:lstStyle/>
          <a:p>
            <a:endParaRPr lang="cs-CZ" dirty="0"/>
          </a:p>
        </p:txBody>
      </p:sp>
      <p:sp>
        <p:nvSpPr>
          <p:cNvPr id="7" name="Zástupný symbol pro text 6"/>
          <p:cNvSpPr>
            <a:spLocks noGrp="1"/>
          </p:cNvSpPr>
          <p:nvPr>
            <p:ph type="body" sz="quarter" idx="15"/>
          </p:nvPr>
        </p:nvSpPr>
        <p:spPr/>
        <p:txBody>
          <a:bodyPr/>
          <a:lstStyle/>
          <a:p>
            <a:r>
              <a:rPr lang="cs-CZ" dirty="0"/>
              <a:t>Obsahová analýza strategických dokumentů</a:t>
            </a:r>
          </a:p>
          <a:p>
            <a:endParaRPr lang="cs-CZ" dirty="0"/>
          </a:p>
        </p:txBody>
      </p:sp>
      <p:sp>
        <p:nvSpPr>
          <p:cNvPr id="4" name="Zástupný symbol pro číslo snímku 3"/>
          <p:cNvSpPr>
            <a:spLocks noGrp="1"/>
          </p:cNvSpPr>
          <p:nvPr>
            <p:ph type="sldNum" sz="quarter" idx="4294967295"/>
          </p:nvPr>
        </p:nvSpPr>
        <p:spPr>
          <a:xfrm>
            <a:off x="8572500" y="6478589"/>
            <a:ext cx="2095500" cy="365125"/>
          </a:xfrm>
        </p:spPr>
        <p:txBody>
          <a:bodyPr/>
          <a:lstStyle/>
          <a:p>
            <a:fld id="{D83BD07D-5885-48DF-B570-0C7EF7FA7CBC}" type="slidenum">
              <a:rPr lang="cs-CZ" smtClean="0"/>
              <a:pPr/>
              <a:t>12</a:t>
            </a:fld>
            <a:endParaRPr lang="cs-CZ"/>
          </a:p>
        </p:txBody>
      </p:sp>
    </p:spTree>
    <p:extLst>
      <p:ext uri="{BB962C8B-B14F-4D97-AF65-F5344CB8AC3E}">
        <p14:creationId xmlns:p14="http://schemas.microsoft.com/office/powerpoint/2010/main" val="2635752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p:txBody>
          <a:bodyPr/>
          <a:lstStyle/>
          <a:p>
            <a:r>
              <a:rPr lang="en-US" b="1" dirty="0" err="1" smtClean="0"/>
              <a:t>Obsahová</a:t>
            </a:r>
            <a:r>
              <a:rPr lang="en-US" b="1" dirty="0" smtClean="0"/>
              <a:t> </a:t>
            </a:r>
            <a:r>
              <a:rPr lang="en-US" b="1" dirty="0" err="1"/>
              <a:t>analýza</a:t>
            </a:r>
            <a:r>
              <a:rPr lang="en-US" b="1" dirty="0"/>
              <a:t> </a:t>
            </a:r>
            <a:r>
              <a:rPr lang="en-US" b="1" dirty="0" err="1"/>
              <a:t>strategických</a:t>
            </a:r>
            <a:r>
              <a:rPr lang="en-US" b="1" dirty="0"/>
              <a:t> </a:t>
            </a:r>
            <a:r>
              <a:rPr lang="en-US" b="1" dirty="0" err="1" smtClean="0"/>
              <a:t>dokumentů</a:t>
            </a:r>
            <a:r>
              <a:rPr lang="cs-CZ" b="1" dirty="0" smtClean="0"/>
              <a:t>:</a:t>
            </a:r>
          </a:p>
          <a:p>
            <a:pPr marL="342900" indent="-342900">
              <a:buFont typeface="Arial" panose="020B0604020202020204" pitchFamily="34" charset="0"/>
              <a:buChar char="•"/>
            </a:pPr>
            <a:r>
              <a:rPr lang="en-US" dirty="0" err="1" smtClean="0"/>
              <a:t>Definice</a:t>
            </a:r>
            <a:r>
              <a:rPr lang="en-US" dirty="0" smtClean="0"/>
              <a:t> </a:t>
            </a:r>
            <a:r>
              <a:rPr lang="en-US" dirty="0" err="1"/>
              <a:t>klíčových</a:t>
            </a:r>
            <a:r>
              <a:rPr lang="en-US" dirty="0"/>
              <a:t> </a:t>
            </a:r>
            <a:r>
              <a:rPr lang="en-US" dirty="0" err="1"/>
              <a:t>pojmů</a:t>
            </a:r>
            <a:r>
              <a:rPr lang="en-US" dirty="0"/>
              <a:t>	</a:t>
            </a:r>
          </a:p>
          <a:p>
            <a:pPr marL="342900" indent="-342900">
              <a:buFont typeface="Arial" panose="020B0604020202020204" pitchFamily="34" charset="0"/>
              <a:buChar char="•"/>
            </a:pPr>
            <a:r>
              <a:rPr lang="en-US" dirty="0" err="1" smtClean="0">
                <a:solidFill>
                  <a:schemeClr val="tx2">
                    <a:lumMod val="50000"/>
                  </a:schemeClr>
                </a:solidFill>
              </a:rPr>
              <a:t>Zapojení</a:t>
            </a:r>
            <a:r>
              <a:rPr lang="en-US" dirty="0" smtClean="0">
                <a:solidFill>
                  <a:schemeClr val="tx2">
                    <a:lumMod val="50000"/>
                  </a:schemeClr>
                </a:solidFill>
              </a:rPr>
              <a:t> </a:t>
            </a:r>
            <a:r>
              <a:rPr lang="en-US" dirty="0" err="1">
                <a:solidFill>
                  <a:schemeClr val="tx2">
                    <a:lumMod val="50000"/>
                  </a:schemeClr>
                </a:solidFill>
              </a:rPr>
              <a:t>subjektů</a:t>
            </a:r>
            <a:r>
              <a:rPr lang="en-US" dirty="0">
                <a:solidFill>
                  <a:schemeClr val="tx2">
                    <a:lumMod val="50000"/>
                  </a:schemeClr>
                </a:solidFill>
              </a:rPr>
              <a:t> do </a:t>
            </a:r>
            <a:r>
              <a:rPr lang="en-US" dirty="0" err="1">
                <a:solidFill>
                  <a:schemeClr val="tx2">
                    <a:lumMod val="50000"/>
                  </a:schemeClr>
                </a:solidFill>
              </a:rPr>
              <a:t>zpracování</a:t>
            </a:r>
            <a:r>
              <a:rPr lang="en-US" dirty="0">
                <a:solidFill>
                  <a:schemeClr val="tx2">
                    <a:lumMod val="50000"/>
                  </a:schemeClr>
                </a:solidFill>
              </a:rPr>
              <a:t> </a:t>
            </a:r>
            <a:r>
              <a:rPr lang="en-US" dirty="0" err="1" smtClean="0">
                <a:solidFill>
                  <a:schemeClr val="tx2">
                    <a:lumMod val="50000"/>
                  </a:schemeClr>
                </a:solidFill>
              </a:rPr>
              <a:t>dokumentu</a:t>
            </a:r>
            <a:endParaRPr lang="cs-CZ" dirty="0" smtClean="0">
              <a:solidFill>
                <a:schemeClr val="tx2">
                  <a:lumMod val="50000"/>
                </a:schemeClr>
              </a:solidFill>
            </a:endParaRPr>
          </a:p>
          <a:p>
            <a:pPr marL="342900" indent="-342900">
              <a:buFont typeface="Arial" panose="020B0604020202020204" pitchFamily="34" charset="0"/>
              <a:buChar char="•"/>
            </a:pPr>
            <a:r>
              <a:rPr lang="en-US" dirty="0" err="1" smtClean="0">
                <a:solidFill>
                  <a:schemeClr val="tx2">
                    <a:lumMod val="50000"/>
                  </a:schemeClr>
                </a:solidFill>
              </a:rPr>
              <a:t>Strategické</a:t>
            </a:r>
            <a:r>
              <a:rPr lang="en-US" dirty="0" smtClean="0">
                <a:solidFill>
                  <a:schemeClr val="tx2">
                    <a:lumMod val="50000"/>
                  </a:schemeClr>
                </a:solidFill>
              </a:rPr>
              <a:t> </a:t>
            </a:r>
            <a:r>
              <a:rPr lang="en-US" dirty="0" err="1">
                <a:solidFill>
                  <a:schemeClr val="tx2">
                    <a:lumMod val="50000"/>
                  </a:schemeClr>
                </a:solidFill>
              </a:rPr>
              <a:t>cíle</a:t>
            </a:r>
            <a:r>
              <a:rPr lang="en-US" dirty="0">
                <a:solidFill>
                  <a:schemeClr val="tx2">
                    <a:lumMod val="50000"/>
                  </a:schemeClr>
                </a:solidFill>
              </a:rPr>
              <a:t> </a:t>
            </a:r>
            <a:r>
              <a:rPr lang="en-US" dirty="0" err="1" smtClean="0">
                <a:solidFill>
                  <a:schemeClr val="tx2">
                    <a:lumMod val="50000"/>
                  </a:schemeClr>
                </a:solidFill>
              </a:rPr>
              <a:t>deinstitucionalizace</a:t>
            </a:r>
            <a:endParaRPr lang="cs-CZ" dirty="0" smtClean="0">
              <a:solidFill>
                <a:schemeClr val="tx2">
                  <a:lumMod val="50000"/>
                </a:schemeClr>
              </a:solidFill>
            </a:endParaRPr>
          </a:p>
          <a:p>
            <a:pPr marL="342900" indent="-342900">
              <a:buFont typeface="Arial" panose="020B0604020202020204" pitchFamily="34" charset="0"/>
              <a:buChar char="•"/>
            </a:pPr>
            <a:r>
              <a:rPr lang="en-US" dirty="0" err="1" smtClean="0"/>
              <a:t>Transformace</a:t>
            </a:r>
            <a:r>
              <a:rPr lang="en-US" dirty="0" smtClean="0"/>
              <a:t> </a:t>
            </a:r>
            <a:r>
              <a:rPr lang="en-US" dirty="0" err="1"/>
              <a:t>sociálních</a:t>
            </a:r>
            <a:r>
              <a:rPr lang="en-US" dirty="0"/>
              <a:t> </a:t>
            </a:r>
            <a:r>
              <a:rPr lang="en-US" dirty="0" err="1"/>
              <a:t>služeb</a:t>
            </a:r>
            <a:r>
              <a:rPr lang="en-US" dirty="0"/>
              <a:t> v </a:t>
            </a:r>
            <a:r>
              <a:rPr lang="en-US" dirty="0" err="1"/>
              <a:t>dílčích</a:t>
            </a:r>
            <a:r>
              <a:rPr lang="en-US" dirty="0"/>
              <a:t> </a:t>
            </a:r>
            <a:r>
              <a:rPr lang="en-US" dirty="0" err="1" smtClean="0"/>
              <a:t>cílech</a:t>
            </a:r>
            <a:endParaRPr lang="cs-CZ" dirty="0" smtClean="0"/>
          </a:p>
          <a:p>
            <a:pPr marL="342900" indent="-342900">
              <a:buFont typeface="Arial" panose="020B0604020202020204" pitchFamily="34" charset="0"/>
              <a:buChar char="•"/>
            </a:pPr>
            <a:r>
              <a:rPr lang="en-US" dirty="0" err="1" smtClean="0">
                <a:solidFill>
                  <a:schemeClr val="tx2">
                    <a:lumMod val="50000"/>
                  </a:schemeClr>
                </a:solidFill>
              </a:rPr>
              <a:t>Rozvoj</a:t>
            </a:r>
            <a:r>
              <a:rPr lang="en-US" dirty="0" smtClean="0">
                <a:solidFill>
                  <a:schemeClr val="tx2">
                    <a:lumMod val="50000"/>
                  </a:schemeClr>
                </a:solidFill>
              </a:rPr>
              <a:t> </a:t>
            </a:r>
            <a:r>
              <a:rPr lang="en-US" dirty="0" err="1">
                <a:solidFill>
                  <a:schemeClr val="tx2">
                    <a:lumMod val="50000"/>
                  </a:schemeClr>
                </a:solidFill>
              </a:rPr>
              <a:t>sociálních</a:t>
            </a:r>
            <a:r>
              <a:rPr lang="en-US" dirty="0">
                <a:solidFill>
                  <a:schemeClr val="tx2">
                    <a:lumMod val="50000"/>
                  </a:schemeClr>
                </a:solidFill>
              </a:rPr>
              <a:t> </a:t>
            </a:r>
            <a:r>
              <a:rPr lang="en-US" dirty="0" err="1">
                <a:solidFill>
                  <a:schemeClr val="tx2">
                    <a:lumMod val="50000"/>
                  </a:schemeClr>
                </a:solidFill>
              </a:rPr>
              <a:t>služeb</a:t>
            </a:r>
            <a:r>
              <a:rPr lang="en-US" dirty="0">
                <a:solidFill>
                  <a:schemeClr val="tx2">
                    <a:lumMod val="50000"/>
                  </a:schemeClr>
                </a:solidFill>
              </a:rPr>
              <a:t> </a:t>
            </a:r>
            <a:r>
              <a:rPr lang="en-US" dirty="0" err="1">
                <a:solidFill>
                  <a:schemeClr val="tx2">
                    <a:lumMod val="50000"/>
                  </a:schemeClr>
                </a:solidFill>
              </a:rPr>
              <a:t>komunitního</a:t>
            </a:r>
            <a:r>
              <a:rPr lang="en-US" dirty="0">
                <a:solidFill>
                  <a:schemeClr val="tx2">
                    <a:lumMod val="50000"/>
                  </a:schemeClr>
                </a:solidFill>
              </a:rPr>
              <a:t> </a:t>
            </a:r>
            <a:r>
              <a:rPr lang="en-US" dirty="0" err="1">
                <a:solidFill>
                  <a:schemeClr val="tx2">
                    <a:lumMod val="50000"/>
                  </a:schemeClr>
                </a:solidFill>
              </a:rPr>
              <a:t>charakteru</a:t>
            </a:r>
            <a:r>
              <a:rPr lang="en-US" dirty="0">
                <a:solidFill>
                  <a:schemeClr val="tx2">
                    <a:lumMod val="50000"/>
                  </a:schemeClr>
                </a:solidFill>
              </a:rPr>
              <a:t> v </a:t>
            </a:r>
            <a:r>
              <a:rPr lang="en-US" dirty="0" err="1">
                <a:solidFill>
                  <a:schemeClr val="tx2">
                    <a:lumMod val="50000"/>
                  </a:schemeClr>
                </a:solidFill>
              </a:rPr>
              <a:t>dílčích</a:t>
            </a:r>
            <a:r>
              <a:rPr lang="en-US" dirty="0">
                <a:solidFill>
                  <a:schemeClr val="tx2">
                    <a:lumMod val="50000"/>
                  </a:schemeClr>
                </a:solidFill>
              </a:rPr>
              <a:t> </a:t>
            </a:r>
            <a:r>
              <a:rPr lang="en-US" dirty="0" err="1" smtClean="0">
                <a:solidFill>
                  <a:schemeClr val="tx2">
                    <a:lumMod val="50000"/>
                  </a:schemeClr>
                </a:solidFill>
              </a:rPr>
              <a:t>cílech</a:t>
            </a:r>
            <a:endParaRPr lang="en-US" dirty="0">
              <a:solidFill>
                <a:schemeClr val="tx2">
                  <a:lumMod val="50000"/>
                </a:schemeClr>
              </a:solidFill>
            </a:endParaRPr>
          </a:p>
          <a:p>
            <a:pPr marL="342900" indent="-342900">
              <a:buFont typeface="Arial" panose="020B0604020202020204" pitchFamily="34" charset="0"/>
              <a:buChar char="•"/>
            </a:pPr>
            <a:r>
              <a:rPr lang="en-US" dirty="0" err="1" smtClean="0"/>
              <a:t>Náležitosti</a:t>
            </a:r>
            <a:r>
              <a:rPr lang="en-US" dirty="0" smtClean="0"/>
              <a:t> </a:t>
            </a:r>
            <a:r>
              <a:rPr lang="en-US" dirty="0" err="1"/>
              <a:t>strategického</a:t>
            </a:r>
            <a:r>
              <a:rPr lang="en-US" dirty="0"/>
              <a:t> </a:t>
            </a:r>
            <a:r>
              <a:rPr lang="en-US" dirty="0" err="1" smtClean="0"/>
              <a:t>dokumentu</a:t>
            </a:r>
            <a:endParaRPr lang="cs-CZ" dirty="0"/>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13</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lstStyle/>
          <a:p>
            <a:r>
              <a:rPr lang="cs-CZ" dirty="0" smtClean="0"/>
              <a:t>LN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Tree>
    <p:extLst>
      <p:ext uri="{BB962C8B-B14F-4D97-AF65-F5344CB8AC3E}">
        <p14:creationId xmlns:p14="http://schemas.microsoft.com/office/powerpoint/2010/main" val="2068976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a:xfrm>
            <a:off x="2152651" y="1484768"/>
            <a:ext cx="7945391" cy="4633614"/>
          </a:xfrm>
        </p:spPr>
        <p:txBody>
          <a:bodyPr/>
          <a:lstStyle/>
          <a:p>
            <a:r>
              <a:rPr lang="en-US" sz="2000" b="1" dirty="0" err="1"/>
              <a:t>Definice</a:t>
            </a:r>
            <a:r>
              <a:rPr lang="en-US" sz="2000" b="1" dirty="0"/>
              <a:t> </a:t>
            </a:r>
            <a:r>
              <a:rPr lang="en-US" sz="2000" b="1" dirty="0" err="1"/>
              <a:t>klíčových</a:t>
            </a:r>
            <a:r>
              <a:rPr lang="en-US" sz="2000" b="1" dirty="0"/>
              <a:t> </a:t>
            </a:r>
            <a:r>
              <a:rPr lang="en-US" sz="2000" b="1" dirty="0" err="1"/>
              <a:t>pojmů</a:t>
            </a:r>
            <a:endParaRPr lang="cs-CZ" sz="2000" b="1" dirty="0"/>
          </a:p>
          <a:p>
            <a:r>
              <a:rPr lang="cs-CZ" sz="1800" dirty="0"/>
              <a:t>Graf 1 Počet SPRSS, které užívají a definují vybrané pojmy: </a:t>
            </a:r>
            <a:r>
              <a:rPr lang="cs-CZ" sz="1800" dirty="0" err="1"/>
              <a:t>deinstitucionalizace</a:t>
            </a:r>
            <a:r>
              <a:rPr lang="cs-CZ" sz="1800" dirty="0"/>
              <a:t>, transformace a </a:t>
            </a:r>
            <a:r>
              <a:rPr lang="cs-CZ" sz="1800" dirty="0"/>
              <a:t>humanizace (N=14)</a:t>
            </a:r>
          </a:p>
          <a:p>
            <a:endParaRPr lang="cs-CZ" dirty="0"/>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14</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lstStyle/>
          <a:p>
            <a:r>
              <a:rPr lang="cs-CZ" dirty="0" smtClean="0"/>
              <a:t>LN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
        <p:nvSpPr>
          <p:cNvPr id="11" name="Obdélník 10"/>
          <p:cNvSpPr/>
          <p:nvPr/>
        </p:nvSpPr>
        <p:spPr>
          <a:xfrm>
            <a:off x="8203515" y="2489656"/>
            <a:ext cx="2154790" cy="3291670"/>
          </a:xfrm>
          <a:prstGeom prst="rect">
            <a:avLst/>
          </a:prstGeom>
        </p:spPr>
        <p:txBody>
          <a:bodyPr wrap="square">
            <a:spAutoFit/>
          </a:bodyPr>
          <a:lstStyle/>
          <a:p>
            <a:pPr>
              <a:lnSpc>
                <a:spcPct val="105000"/>
              </a:lnSpc>
            </a:pPr>
            <a:r>
              <a:rPr lang="cs-CZ" sz="1100" b="1" u="sng" dirty="0">
                <a:latin typeface="Calibri" panose="020F0502020204030204" pitchFamily="34" charset="0"/>
                <a:ea typeface="Calibri" panose="020F0502020204030204" pitchFamily="34" charset="0"/>
                <a:cs typeface="Times New Roman" panose="02020603050405020304" pitchFamily="18" charset="0"/>
              </a:rPr>
              <a:t>NSRSS:</a:t>
            </a:r>
          </a:p>
          <a:p>
            <a:pPr>
              <a:lnSpc>
                <a:spcPct val="105000"/>
              </a:lnSpc>
            </a:pPr>
            <a:r>
              <a:rPr lang="cs-CZ" sz="1100" b="1" dirty="0">
                <a:latin typeface="Calibri" panose="020F0502020204030204" pitchFamily="34" charset="0"/>
                <a:ea typeface="Calibri" panose="020F0502020204030204" pitchFamily="34" charset="0"/>
                <a:cs typeface="Times New Roman" panose="02020603050405020304" pitchFamily="18" charset="0"/>
              </a:rPr>
              <a:t>Používá </a:t>
            </a:r>
            <a:r>
              <a:rPr lang="cs-CZ" sz="1100" b="1" dirty="0">
                <a:latin typeface="Calibri" panose="020F0502020204030204" pitchFamily="34" charset="0"/>
                <a:ea typeface="Calibri" panose="020F0502020204030204" pitchFamily="34" charset="0"/>
                <a:cs typeface="Times New Roman" panose="02020603050405020304" pitchFamily="18" charset="0"/>
              </a:rPr>
              <a:t>a definuje pojmy</a:t>
            </a:r>
            <a:r>
              <a:rPr lang="cs-CZ" sz="1100" dirty="0">
                <a:latin typeface="Calibri" panose="020F0502020204030204" pitchFamily="34" charset="0"/>
                <a:ea typeface="Calibri" panose="020F0502020204030204" pitchFamily="34" charset="0"/>
                <a:cs typeface="Times New Roman" panose="02020603050405020304" pitchFamily="18" charset="0"/>
              </a:rPr>
              <a:t> </a:t>
            </a:r>
            <a:r>
              <a:rPr lang="cs-CZ" sz="1100" b="1" dirty="0">
                <a:latin typeface="Calibri" panose="020F0502020204030204" pitchFamily="34" charset="0"/>
                <a:ea typeface="Calibri" panose="020F0502020204030204" pitchFamily="34" charset="0"/>
                <a:cs typeface="Times New Roman" panose="02020603050405020304" pitchFamily="18" charset="0"/>
              </a:rPr>
              <a:t>'</a:t>
            </a:r>
            <a:r>
              <a:rPr lang="cs-CZ" sz="1100" b="1" dirty="0" err="1">
                <a:latin typeface="Calibri" panose="020F0502020204030204" pitchFamily="34" charset="0"/>
                <a:ea typeface="Calibri" panose="020F0502020204030204" pitchFamily="34" charset="0"/>
                <a:cs typeface="Times New Roman" panose="02020603050405020304" pitchFamily="18" charset="0"/>
              </a:rPr>
              <a:t>deinstitucionalizac</a:t>
            </a:r>
            <a:r>
              <a:rPr lang="cs-CZ" sz="1100" dirty="0" err="1">
                <a:latin typeface="Calibri" panose="020F0502020204030204" pitchFamily="34" charset="0"/>
                <a:ea typeface="Calibri" panose="020F0502020204030204" pitchFamily="34" charset="0"/>
                <a:cs typeface="Times New Roman" panose="02020603050405020304" pitchFamily="18" charset="0"/>
              </a:rPr>
              <a:t>e</a:t>
            </a:r>
            <a:r>
              <a:rPr lang="cs-CZ" sz="1100" dirty="0">
                <a:latin typeface="Calibri" panose="020F0502020204030204" pitchFamily="34" charset="0"/>
                <a:ea typeface="Calibri" panose="020F0502020204030204" pitchFamily="34" charset="0"/>
                <a:cs typeface="Times New Roman" panose="02020603050405020304" pitchFamily="18" charset="0"/>
              </a:rPr>
              <a:t>' a '</a:t>
            </a:r>
            <a:r>
              <a:rPr lang="cs-CZ" sz="1100" b="1" dirty="0">
                <a:latin typeface="Calibri" panose="020F0502020204030204" pitchFamily="34" charset="0"/>
                <a:ea typeface="Calibri" panose="020F0502020204030204" pitchFamily="34" charset="0"/>
                <a:cs typeface="Times New Roman" panose="02020603050405020304" pitchFamily="18" charset="0"/>
              </a:rPr>
              <a:t>transformace</a:t>
            </a:r>
            <a:r>
              <a:rPr lang="cs-CZ" sz="1100" dirty="0">
                <a:latin typeface="Calibri" panose="020F0502020204030204" pitchFamily="34" charset="0"/>
                <a:ea typeface="Calibri" panose="020F0502020204030204" pitchFamily="34" charset="0"/>
                <a:cs typeface="Times New Roman" panose="02020603050405020304" pitchFamily="18" charset="0"/>
              </a:rPr>
              <a:t>'.</a:t>
            </a:r>
          </a:p>
          <a:p>
            <a:pPr>
              <a:lnSpc>
                <a:spcPct val="105000"/>
              </a:lnSpc>
            </a:pPr>
            <a:r>
              <a:rPr lang="cs-CZ" sz="1100" dirty="0">
                <a:latin typeface="Calibri" panose="020F0502020204030204" pitchFamily="34" charset="0"/>
                <a:ea typeface="Calibri" panose="020F0502020204030204" pitchFamily="34" charset="0"/>
                <a:cs typeface="Times New Roman" panose="02020603050405020304" pitchFamily="18" charset="0"/>
              </a:rPr>
              <a:t>Pojem </a:t>
            </a:r>
            <a:r>
              <a:rPr lang="cs-CZ" sz="1100" b="1" dirty="0">
                <a:latin typeface="Calibri" panose="020F0502020204030204" pitchFamily="34" charset="0"/>
                <a:ea typeface="Calibri" panose="020F0502020204030204" pitchFamily="34" charset="0"/>
                <a:cs typeface="Times New Roman" panose="02020603050405020304" pitchFamily="18" charset="0"/>
              </a:rPr>
              <a:t>'humanizace</a:t>
            </a:r>
            <a:r>
              <a:rPr lang="cs-CZ" sz="1100" dirty="0">
                <a:latin typeface="Calibri" panose="020F0502020204030204" pitchFamily="34" charset="0"/>
                <a:ea typeface="Calibri" panose="020F0502020204030204" pitchFamily="34" charset="0"/>
                <a:cs typeface="Times New Roman" panose="02020603050405020304" pitchFamily="18" charset="0"/>
              </a:rPr>
              <a:t>' je použit, ale </a:t>
            </a:r>
            <a:r>
              <a:rPr lang="cs-CZ" sz="1100" b="1" dirty="0">
                <a:latin typeface="Calibri" panose="020F0502020204030204" pitchFamily="34" charset="0"/>
                <a:ea typeface="Calibri" panose="020F0502020204030204" pitchFamily="34" charset="0"/>
                <a:cs typeface="Times New Roman" panose="02020603050405020304" pitchFamily="18" charset="0"/>
              </a:rPr>
              <a:t>chybí definice</a:t>
            </a:r>
            <a:r>
              <a:rPr lang="cs-CZ" sz="1100" dirty="0">
                <a:latin typeface="Calibri" panose="020F0502020204030204" pitchFamily="34" charset="0"/>
                <a:ea typeface="Calibri" panose="020F0502020204030204" pitchFamily="34" charset="0"/>
                <a:cs typeface="Times New Roman" panose="02020603050405020304" pitchFamily="18" charset="0"/>
              </a:rPr>
              <a:t>.</a:t>
            </a:r>
          </a:p>
          <a:p>
            <a:pPr>
              <a:lnSpc>
                <a:spcPct val="105000"/>
              </a:lnSpc>
            </a:pPr>
            <a:endParaRPr lang="cs-CZ" sz="1100" dirty="0">
              <a:latin typeface="Calibri" panose="020F0502020204030204" pitchFamily="34" charset="0"/>
              <a:ea typeface="Calibri" panose="020F0502020204030204" pitchFamily="34" charset="0"/>
              <a:cs typeface="Times New Roman" panose="02020603050405020304" pitchFamily="18" charset="0"/>
            </a:endParaRPr>
          </a:p>
          <a:p>
            <a:pPr>
              <a:lnSpc>
                <a:spcPct val="105000"/>
              </a:lnSpc>
            </a:pPr>
            <a:endParaRPr lang="cs-CZ" sz="1100" dirty="0">
              <a:latin typeface="Calibri" panose="020F0502020204030204" pitchFamily="34" charset="0"/>
              <a:ea typeface="Calibri" panose="020F0502020204030204" pitchFamily="34" charset="0"/>
              <a:cs typeface="Times New Roman" panose="02020603050405020304" pitchFamily="18" charset="0"/>
            </a:endParaRPr>
          </a:p>
          <a:p>
            <a:pPr>
              <a:lnSpc>
                <a:spcPct val="105000"/>
              </a:lnSpc>
            </a:pPr>
            <a:r>
              <a:rPr lang="cs-CZ" sz="1100" b="1" u="sng" dirty="0">
                <a:latin typeface="Calibri" panose="020F0502020204030204" pitchFamily="34" charset="0"/>
                <a:ea typeface="Calibri" panose="020F0502020204030204" pitchFamily="34" charset="0"/>
                <a:cs typeface="Times New Roman" panose="02020603050405020304" pitchFamily="18" charset="0"/>
              </a:rPr>
              <a:t>Zvláštní strategické </a:t>
            </a:r>
            <a:r>
              <a:rPr lang="cs-CZ" sz="1100" b="1" u="sng" dirty="0">
                <a:latin typeface="Calibri" panose="020F0502020204030204" pitchFamily="34" charset="0"/>
                <a:ea typeface="Calibri" panose="020F0502020204030204" pitchFamily="34" charset="0"/>
                <a:cs typeface="Times New Roman" panose="02020603050405020304" pitchFamily="18" charset="0"/>
              </a:rPr>
              <a:t>dokumenty:</a:t>
            </a:r>
          </a:p>
          <a:p>
            <a:pPr>
              <a:lnSpc>
                <a:spcPct val="105000"/>
              </a:lnSpc>
            </a:pPr>
            <a:r>
              <a:rPr lang="cs-CZ" sz="1100" dirty="0">
                <a:latin typeface="Calibri" panose="020F0502020204030204" pitchFamily="34" charset="0"/>
                <a:ea typeface="Calibri" panose="020F0502020204030204" pitchFamily="34" charset="0"/>
                <a:cs typeface="Times New Roman" panose="02020603050405020304" pitchFamily="18" charset="0"/>
              </a:rPr>
              <a:t>Obě </a:t>
            </a:r>
            <a:r>
              <a:rPr lang="cs-CZ" sz="1100" dirty="0">
                <a:latin typeface="Calibri" panose="020F0502020204030204" pitchFamily="34" charset="0"/>
                <a:ea typeface="Calibri" panose="020F0502020204030204" pitchFamily="34" charset="0"/>
                <a:cs typeface="Times New Roman" panose="02020603050405020304" pitchFamily="18" charset="0"/>
              </a:rPr>
              <a:t>slova </a:t>
            </a:r>
            <a:r>
              <a:rPr lang="cs-CZ" sz="1100" dirty="0">
                <a:latin typeface="Calibri" panose="020F0502020204030204" pitchFamily="34" charset="0"/>
                <a:ea typeface="Calibri" panose="020F0502020204030204" pitchFamily="34" charset="0"/>
                <a:cs typeface="Times New Roman" panose="02020603050405020304" pitchFamily="18" charset="0"/>
              </a:rPr>
              <a:t>'</a:t>
            </a:r>
            <a:r>
              <a:rPr lang="cs-CZ" sz="1100" b="1" dirty="0" err="1">
                <a:latin typeface="Calibri" panose="020F0502020204030204" pitchFamily="34" charset="0"/>
                <a:ea typeface="Calibri" panose="020F0502020204030204" pitchFamily="34" charset="0"/>
                <a:cs typeface="Times New Roman" panose="02020603050405020304" pitchFamily="18" charset="0"/>
              </a:rPr>
              <a:t>deinstitucionalizace</a:t>
            </a:r>
            <a:r>
              <a:rPr lang="cs-CZ" sz="1100" dirty="0">
                <a:latin typeface="Calibri" panose="020F0502020204030204" pitchFamily="34" charset="0"/>
                <a:ea typeface="Calibri" panose="020F0502020204030204" pitchFamily="34" charset="0"/>
                <a:cs typeface="Times New Roman" panose="02020603050405020304" pitchFamily="18" charset="0"/>
              </a:rPr>
              <a:t>‚ </a:t>
            </a:r>
            <a:r>
              <a:rPr lang="cs-CZ" sz="1100" dirty="0">
                <a:latin typeface="Calibri" panose="020F0502020204030204" pitchFamily="34" charset="0"/>
                <a:ea typeface="Calibri" panose="020F0502020204030204" pitchFamily="34" charset="0"/>
                <a:cs typeface="Times New Roman" panose="02020603050405020304" pitchFamily="18" charset="0"/>
              </a:rPr>
              <a:t>'</a:t>
            </a:r>
            <a:r>
              <a:rPr lang="cs-CZ" sz="1100" b="1" dirty="0">
                <a:latin typeface="Calibri" panose="020F0502020204030204" pitchFamily="34" charset="0"/>
                <a:ea typeface="Calibri" panose="020F0502020204030204" pitchFamily="34" charset="0"/>
                <a:cs typeface="Times New Roman" panose="02020603050405020304" pitchFamily="18" charset="0"/>
              </a:rPr>
              <a:t>transformace</a:t>
            </a:r>
            <a:r>
              <a:rPr lang="cs-CZ" sz="1100" dirty="0">
                <a:latin typeface="Calibri" panose="020F0502020204030204" pitchFamily="34" charset="0"/>
                <a:ea typeface="Calibri" panose="020F0502020204030204" pitchFamily="34" charset="0"/>
                <a:cs typeface="Times New Roman" panose="02020603050405020304" pitchFamily="18" charset="0"/>
              </a:rPr>
              <a:t>' </a:t>
            </a:r>
            <a:r>
              <a:rPr lang="cs-CZ" sz="1100" dirty="0">
                <a:latin typeface="Calibri" panose="020F0502020204030204" pitchFamily="34" charset="0"/>
                <a:ea typeface="Calibri" panose="020F0502020204030204" pitchFamily="34" charset="0"/>
                <a:cs typeface="Times New Roman" panose="02020603050405020304" pitchFamily="18" charset="0"/>
              </a:rPr>
              <a:t>a </a:t>
            </a:r>
            <a:r>
              <a:rPr lang="cs-CZ" sz="1100" dirty="0">
                <a:latin typeface="Calibri" panose="020F0502020204030204" pitchFamily="34" charset="0"/>
                <a:ea typeface="Calibri" panose="020F0502020204030204" pitchFamily="34" charset="0"/>
                <a:cs typeface="Times New Roman" panose="02020603050405020304" pitchFamily="18" charset="0"/>
              </a:rPr>
              <a:t>'</a:t>
            </a:r>
            <a:r>
              <a:rPr lang="cs-CZ" sz="1100" b="1" dirty="0">
                <a:latin typeface="Calibri" panose="020F0502020204030204" pitchFamily="34" charset="0"/>
                <a:ea typeface="Calibri" panose="020F0502020204030204" pitchFamily="34" charset="0"/>
                <a:cs typeface="Times New Roman" panose="02020603050405020304" pitchFamily="18" charset="0"/>
              </a:rPr>
              <a:t>humanizace</a:t>
            </a:r>
            <a:r>
              <a:rPr lang="cs-CZ" sz="1100" dirty="0">
                <a:latin typeface="Calibri" panose="020F0502020204030204" pitchFamily="34" charset="0"/>
                <a:ea typeface="Calibri" panose="020F0502020204030204" pitchFamily="34" charset="0"/>
                <a:cs typeface="Times New Roman" panose="02020603050405020304" pitchFamily="18" charset="0"/>
              </a:rPr>
              <a:t>' se </a:t>
            </a:r>
            <a:r>
              <a:rPr lang="cs-CZ" sz="1100" dirty="0">
                <a:latin typeface="Calibri" panose="020F0502020204030204" pitchFamily="34" charset="0"/>
                <a:ea typeface="Calibri" panose="020F0502020204030204" pitchFamily="34" charset="0"/>
                <a:cs typeface="Times New Roman" panose="02020603050405020304" pitchFamily="18" charset="0"/>
              </a:rPr>
              <a:t>vyskytují ve všech čtyřech analyzovaných dokumentech:</a:t>
            </a:r>
          </a:p>
          <a:p>
            <a:pPr marL="171450" indent="-171450">
              <a:lnSpc>
                <a:spcPct val="105000"/>
              </a:lnSpc>
              <a:buFont typeface="Arial" panose="020B0604020202020204" pitchFamily="34" charset="0"/>
              <a:buChar char="•"/>
            </a:pPr>
            <a:r>
              <a:rPr lang="cs-CZ" sz="1100" dirty="0">
                <a:latin typeface="Calibri" panose="020F0502020204030204" pitchFamily="34" charset="0"/>
                <a:ea typeface="Calibri" panose="020F0502020204030204" pitchFamily="34" charset="0"/>
                <a:cs typeface="Times New Roman" panose="02020603050405020304" pitchFamily="18" charset="0"/>
              </a:rPr>
              <a:t>Ve dvou </a:t>
            </a:r>
            <a:r>
              <a:rPr lang="cs-CZ" sz="1100" b="1" dirty="0">
                <a:latin typeface="Calibri" panose="020F0502020204030204" pitchFamily="34" charset="0"/>
                <a:ea typeface="Calibri" panose="020F0502020204030204" pitchFamily="34" charset="0"/>
                <a:cs typeface="Times New Roman" panose="02020603050405020304" pitchFamily="18" charset="0"/>
              </a:rPr>
              <a:t>chybí </a:t>
            </a:r>
            <a:r>
              <a:rPr lang="cs-CZ" sz="1100" b="1" dirty="0">
                <a:latin typeface="Calibri" panose="020F0502020204030204" pitchFamily="34" charset="0"/>
                <a:ea typeface="Calibri" panose="020F0502020204030204" pitchFamily="34" charset="0"/>
                <a:cs typeface="Times New Roman" panose="02020603050405020304" pitchFamily="18" charset="0"/>
              </a:rPr>
              <a:t>konkrétní definice</a:t>
            </a:r>
            <a:r>
              <a:rPr lang="cs-CZ" sz="1100" dirty="0">
                <a:latin typeface="Calibri" panose="020F0502020204030204" pitchFamily="34" charset="0"/>
                <a:ea typeface="Calibri" panose="020F0502020204030204" pitchFamily="34" charset="0"/>
                <a:cs typeface="Times New Roman" panose="02020603050405020304" pitchFamily="18" charset="0"/>
              </a:rPr>
              <a:t> těchto termínů.</a:t>
            </a:r>
          </a:p>
          <a:p>
            <a:pPr marL="171450" indent="-171450">
              <a:lnSpc>
                <a:spcPct val="105000"/>
              </a:lnSpc>
              <a:buFont typeface="Arial" panose="020B0604020202020204" pitchFamily="34" charset="0"/>
              <a:buChar char="•"/>
            </a:pPr>
            <a:r>
              <a:rPr lang="cs-CZ" sz="1100" dirty="0">
                <a:latin typeface="Calibri" panose="020F0502020204030204" pitchFamily="34" charset="0"/>
                <a:ea typeface="Calibri" panose="020F0502020204030204" pitchFamily="34" charset="0"/>
                <a:cs typeface="Times New Roman" panose="02020603050405020304" pitchFamily="18" charset="0"/>
              </a:rPr>
              <a:t>V dvou </a:t>
            </a:r>
            <a:r>
              <a:rPr lang="cs-CZ" sz="1100" dirty="0">
                <a:latin typeface="Calibri" panose="020F0502020204030204" pitchFamily="34" charset="0"/>
                <a:ea typeface="Calibri" panose="020F0502020204030204" pitchFamily="34" charset="0"/>
                <a:cs typeface="Times New Roman" panose="02020603050405020304" pitchFamily="18" charset="0"/>
              </a:rPr>
              <a:t>jsou </a:t>
            </a:r>
            <a:r>
              <a:rPr lang="cs-CZ" sz="1100" b="1" dirty="0">
                <a:latin typeface="Calibri" panose="020F0502020204030204" pitchFamily="34" charset="0"/>
                <a:ea typeface="Calibri" panose="020F0502020204030204" pitchFamily="34" charset="0"/>
                <a:cs typeface="Times New Roman" panose="02020603050405020304" pitchFamily="18" charset="0"/>
              </a:rPr>
              <a:t>poskytnuty jasné definice</a:t>
            </a:r>
            <a:r>
              <a:rPr lang="cs-CZ" sz="1100" dirty="0">
                <a:latin typeface="Calibri" panose="020F0502020204030204" pitchFamily="34" charset="0"/>
                <a:ea typeface="Calibri" panose="020F0502020204030204" pitchFamily="34" charset="0"/>
                <a:cs typeface="Times New Roman" panose="02020603050405020304" pitchFamily="18" charset="0"/>
              </a:rPr>
              <a:t>.</a:t>
            </a:r>
            <a:endParaRPr lang="cs-CZ"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5000"/>
              </a:lnSpc>
            </a:pPr>
            <a:endParaRPr lang="cs-CZ" sz="11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7" name="Graf 16"/>
          <p:cNvGraphicFramePr>
            <a:graphicFrameLocks/>
          </p:cNvGraphicFramePr>
          <p:nvPr>
            <p:extLst/>
          </p:nvPr>
        </p:nvGraphicFramePr>
        <p:xfrm>
          <a:off x="2317241" y="2489656"/>
          <a:ext cx="5218506" cy="34447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8117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p:txBody>
          <a:bodyPr>
            <a:normAutofit/>
          </a:bodyPr>
          <a:lstStyle/>
          <a:p>
            <a:r>
              <a:rPr lang="cs-CZ" sz="2200" b="1" dirty="0"/>
              <a:t>Povaha definic klíčových pojmů </a:t>
            </a:r>
            <a:endParaRPr lang="cs-CZ" sz="2200" b="1" dirty="0"/>
          </a:p>
          <a:p>
            <a:r>
              <a:rPr lang="cs-CZ" sz="1800" dirty="0"/>
              <a:t>Porovnání významu definic s prvky obsaženými v definici KSSKCH:</a:t>
            </a:r>
          </a:p>
          <a:p>
            <a:pPr marL="285750" indent="-285750">
              <a:buFont typeface="Arial" panose="020B0604020202020204" pitchFamily="34" charset="0"/>
              <a:buChar char="•"/>
            </a:pPr>
            <a:r>
              <a:rPr lang="cs-CZ" sz="1800" dirty="0"/>
              <a:t>Pojem „</a:t>
            </a:r>
            <a:r>
              <a:rPr lang="cs-CZ" sz="1800" dirty="0" err="1"/>
              <a:t>deinstitucionalizace</a:t>
            </a:r>
            <a:r>
              <a:rPr lang="cs-CZ" sz="1800" dirty="0"/>
              <a:t>“ (8 prvků KSSKCH)</a:t>
            </a:r>
          </a:p>
          <a:p>
            <a:pPr marL="800100" lvl="1" indent="-285750"/>
            <a:r>
              <a:rPr lang="cs-CZ" sz="1200" dirty="0"/>
              <a:t>NSRSS: obsahově shodné</a:t>
            </a:r>
          </a:p>
          <a:p>
            <a:pPr marL="800100" lvl="1" indent="-285750"/>
            <a:r>
              <a:rPr lang="cs-CZ" sz="1200" dirty="0"/>
              <a:t>SPRSS: 3 kraje vysoká úroveň shody, 2 kraje částečná shoda</a:t>
            </a:r>
          </a:p>
          <a:p>
            <a:pPr marL="800100" lvl="1" indent="-285750"/>
            <a:r>
              <a:rPr lang="cs-CZ" sz="1200" dirty="0"/>
              <a:t>2 Zvláštní strategické dokumenty: částečná shoda</a:t>
            </a:r>
            <a:endParaRPr lang="cs-CZ" sz="1200" dirty="0"/>
          </a:p>
          <a:p>
            <a:pPr marL="800100" lvl="1" indent="-285750"/>
            <a:endParaRPr lang="cs-CZ" sz="1200" dirty="0"/>
          </a:p>
          <a:p>
            <a:pPr marL="285750" indent="-285750">
              <a:buFont typeface="Arial" panose="020B0604020202020204" pitchFamily="34" charset="0"/>
              <a:buChar char="•"/>
            </a:pPr>
            <a:r>
              <a:rPr lang="cs-CZ" sz="1800" dirty="0"/>
              <a:t>Pojem „transformace“</a:t>
            </a:r>
            <a:endParaRPr lang="cs-CZ" sz="1800" dirty="0"/>
          </a:p>
          <a:p>
            <a:pPr marL="800100" lvl="1" indent="-285750"/>
            <a:r>
              <a:rPr lang="cs-CZ" sz="1200" dirty="0"/>
              <a:t>NSRSS: </a:t>
            </a:r>
            <a:r>
              <a:rPr lang="cs-CZ" sz="1200" dirty="0"/>
              <a:t>částečná shoda</a:t>
            </a:r>
            <a:endParaRPr lang="cs-CZ" sz="1200" dirty="0"/>
          </a:p>
          <a:p>
            <a:pPr marL="800100" lvl="1" indent="-285750"/>
            <a:r>
              <a:rPr lang="cs-CZ" sz="1200" dirty="0"/>
              <a:t>SPRSS: </a:t>
            </a:r>
            <a:r>
              <a:rPr lang="cs-CZ" sz="1200" dirty="0"/>
              <a:t>2 obsahově shodné, 2 kraje částečně shodné, 2 kraje problematické</a:t>
            </a:r>
            <a:endParaRPr lang="cs-CZ" sz="1200" dirty="0"/>
          </a:p>
          <a:p>
            <a:pPr marL="800100" lvl="1" indent="-285750"/>
            <a:r>
              <a:rPr lang="cs-CZ" sz="1200" dirty="0"/>
              <a:t>2</a:t>
            </a:r>
            <a:r>
              <a:rPr lang="cs-CZ" sz="1200" dirty="0"/>
              <a:t> zvláštní </a:t>
            </a:r>
            <a:r>
              <a:rPr lang="cs-CZ" sz="1200" dirty="0"/>
              <a:t>strategické dokumenty: </a:t>
            </a:r>
            <a:r>
              <a:rPr lang="cs-CZ" sz="1200" dirty="0"/>
              <a:t>částečná shoda</a:t>
            </a:r>
          </a:p>
          <a:p>
            <a:pPr marL="800100" lvl="1" indent="-285750"/>
            <a:endParaRPr lang="cs-CZ" sz="1200" dirty="0"/>
          </a:p>
          <a:p>
            <a:pPr marL="285750" indent="-285750">
              <a:buFont typeface="Arial" panose="020B0604020202020204" pitchFamily="34" charset="0"/>
              <a:buChar char="•"/>
            </a:pPr>
            <a:r>
              <a:rPr lang="cs-CZ" sz="1800" dirty="0"/>
              <a:t>Pojem </a:t>
            </a:r>
            <a:r>
              <a:rPr lang="cs-CZ" sz="1800" dirty="0"/>
              <a:t>„humanizace“</a:t>
            </a:r>
            <a:endParaRPr lang="cs-CZ" sz="1800" dirty="0"/>
          </a:p>
          <a:p>
            <a:pPr marL="800100" lvl="1" indent="-285750"/>
            <a:r>
              <a:rPr lang="cs-CZ" sz="1200" dirty="0"/>
              <a:t>2 </a:t>
            </a:r>
            <a:r>
              <a:rPr lang="cs-CZ" sz="1200" dirty="0"/>
              <a:t>zvláštní strategické dokumenty: výsledkem humanizace ústavní zařízení a proto humanizace není dostatečným krokem pro </a:t>
            </a:r>
            <a:r>
              <a:rPr lang="cs-CZ" sz="1200" dirty="0" err="1"/>
              <a:t>deinstitucionalizaci</a:t>
            </a:r>
            <a:endParaRPr lang="cs-CZ" sz="1200" dirty="0"/>
          </a:p>
          <a:p>
            <a:pPr marL="800100" lvl="1" indent="-285750"/>
            <a:endParaRPr lang="cs-CZ" sz="1200" b="1" dirty="0"/>
          </a:p>
          <a:p>
            <a:pPr marL="800100" lvl="1" indent="-285750"/>
            <a:endParaRPr lang="cs-CZ" sz="1200" b="1" dirty="0"/>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15</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lstStyle/>
          <a:p>
            <a:r>
              <a:rPr lang="cs-CZ" dirty="0" smtClean="0"/>
              <a:t>LN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Tree>
    <p:extLst>
      <p:ext uri="{BB962C8B-B14F-4D97-AF65-F5344CB8AC3E}">
        <p14:creationId xmlns:p14="http://schemas.microsoft.com/office/powerpoint/2010/main" val="3477832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a:xfrm>
            <a:off x="2152651" y="1596044"/>
            <a:ext cx="7945391" cy="4522338"/>
          </a:xfrm>
        </p:spPr>
        <p:txBody>
          <a:bodyPr/>
          <a:lstStyle/>
          <a:p>
            <a:r>
              <a:rPr lang="en-US" sz="2000" b="1" dirty="0" err="1"/>
              <a:t>Definice</a:t>
            </a:r>
            <a:r>
              <a:rPr lang="en-US" sz="2000" b="1" dirty="0"/>
              <a:t> </a:t>
            </a:r>
            <a:r>
              <a:rPr lang="en-US" sz="2000" b="1" dirty="0" err="1"/>
              <a:t>klíčových</a:t>
            </a:r>
            <a:r>
              <a:rPr lang="en-US" sz="2000" b="1" dirty="0"/>
              <a:t> </a:t>
            </a:r>
            <a:r>
              <a:rPr lang="en-US" sz="2000" b="1" dirty="0" err="1"/>
              <a:t>pojmů</a:t>
            </a:r>
            <a:endParaRPr lang="cs-CZ" sz="2000" b="1" dirty="0"/>
          </a:p>
          <a:p>
            <a:r>
              <a:rPr lang="cs-CZ" sz="1800" dirty="0"/>
              <a:t>Graf 2 </a:t>
            </a:r>
            <a:r>
              <a:rPr lang="cs-CZ" sz="1800" dirty="0"/>
              <a:t>Počet střednědobých plánů, které obsahují definici pojmu označující </a:t>
            </a:r>
            <a:r>
              <a:rPr lang="cs-CZ" sz="1800" dirty="0"/>
              <a:t>služby </a:t>
            </a:r>
            <a:r>
              <a:rPr lang="cs-CZ" sz="1800" dirty="0"/>
              <a:t>komunitního charakteru (N=14</a:t>
            </a:r>
            <a:r>
              <a:rPr lang="cs-CZ" sz="1800" dirty="0"/>
              <a:t>)</a:t>
            </a:r>
            <a:endParaRPr lang="cs-CZ" sz="1800" dirty="0"/>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16</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lstStyle/>
          <a:p>
            <a:r>
              <a:rPr lang="cs-CZ" dirty="0" smtClean="0"/>
              <a:t>LN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
        <p:nvSpPr>
          <p:cNvPr id="11" name="Obdélník 10"/>
          <p:cNvSpPr/>
          <p:nvPr/>
        </p:nvSpPr>
        <p:spPr>
          <a:xfrm>
            <a:off x="8071285" y="3100083"/>
            <a:ext cx="2149717" cy="1514261"/>
          </a:xfrm>
          <a:prstGeom prst="rect">
            <a:avLst/>
          </a:prstGeom>
        </p:spPr>
        <p:txBody>
          <a:bodyPr wrap="square">
            <a:spAutoFit/>
          </a:bodyPr>
          <a:lstStyle/>
          <a:p>
            <a:pPr>
              <a:lnSpc>
                <a:spcPct val="105000"/>
              </a:lnSpc>
            </a:pPr>
            <a:r>
              <a:rPr lang="cs-CZ" sz="1100" b="1" u="sng" dirty="0">
                <a:latin typeface="Calibri" panose="020F0502020204030204" pitchFamily="34" charset="0"/>
                <a:ea typeface="Calibri" panose="020F0502020204030204" pitchFamily="34" charset="0"/>
                <a:cs typeface="Times New Roman" panose="02020603050405020304" pitchFamily="18" charset="0"/>
              </a:rPr>
              <a:t>NSRSS: </a:t>
            </a:r>
          </a:p>
          <a:p>
            <a:pPr>
              <a:lnSpc>
                <a:spcPct val="105000"/>
              </a:lnSpc>
            </a:pPr>
            <a:r>
              <a:rPr lang="en-US" sz="1100" b="1" dirty="0" err="1">
                <a:latin typeface="Calibri" panose="020F0502020204030204" pitchFamily="34" charset="0"/>
                <a:ea typeface="Calibri" panose="020F0502020204030204" pitchFamily="34" charset="0"/>
                <a:cs typeface="Times New Roman" panose="02020603050405020304" pitchFamily="18" charset="0"/>
              </a:rPr>
              <a:t>Chybí</a:t>
            </a:r>
            <a:r>
              <a:rPr lang="en-US" sz="1100" b="1" dirty="0">
                <a:latin typeface="Calibri" panose="020F0502020204030204" pitchFamily="34" charset="0"/>
                <a:ea typeface="Calibri" panose="020F0502020204030204" pitchFamily="34" charset="0"/>
                <a:cs typeface="Times New Roman" panose="02020603050405020304" pitchFamily="18" charset="0"/>
              </a:rPr>
              <a:t> </a:t>
            </a:r>
            <a:r>
              <a:rPr lang="en-US" sz="1100" b="1" dirty="0" err="1">
                <a:latin typeface="Calibri" panose="020F0502020204030204" pitchFamily="34" charset="0"/>
                <a:ea typeface="Calibri" panose="020F0502020204030204" pitchFamily="34" charset="0"/>
                <a:cs typeface="Times New Roman" panose="02020603050405020304" pitchFamily="18" charset="0"/>
              </a:rPr>
              <a:t>definice</a:t>
            </a:r>
            <a:r>
              <a:rPr lang="en-US" sz="1100" b="1"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označující</a:t>
            </a: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komunitní</a:t>
            </a: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služby</a:t>
            </a:r>
            <a:r>
              <a:rPr lang="en-US" sz="1100" dirty="0">
                <a:latin typeface="Calibri" panose="020F0502020204030204" pitchFamily="34" charset="0"/>
                <a:ea typeface="Calibri" panose="020F0502020204030204" pitchFamily="34" charset="0"/>
                <a:cs typeface="Times New Roman" panose="02020603050405020304" pitchFamily="18" charset="0"/>
              </a:rPr>
              <a:t>.</a:t>
            </a:r>
            <a:endParaRPr lang="cs-CZ" sz="1100" dirty="0">
              <a:latin typeface="Calibri" panose="020F0502020204030204" pitchFamily="34" charset="0"/>
              <a:ea typeface="Calibri" panose="020F0502020204030204" pitchFamily="34" charset="0"/>
              <a:cs typeface="Times New Roman" panose="02020603050405020304" pitchFamily="18" charset="0"/>
            </a:endParaRPr>
          </a:p>
          <a:p>
            <a:pPr>
              <a:lnSpc>
                <a:spcPct val="105000"/>
              </a:lnSpc>
            </a:pPr>
            <a:endParaRPr lang="cs-CZ" sz="1100" dirty="0">
              <a:latin typeface="Calibri" panose="020F0502020204030204" pitchFamily="34" charset="0"/>
              <a:ea typeface="Calibri" panose="020F0502020204030204" pitchFamily="34" charset="0"/>
              <a:cs typeface="Times New Roman" panose="02020603050405020304" pitchFamily="18" charset="0"/>
            </a:endParaRPr>
          </a:p>
          <a:p>
            <a:pPr>
              <a:lnSpc>
                <a:spcPct val="105000"/>
              </a:lnSpc>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5000"/>
              </a:lnSpc>
            </a:pPr>
            <a:r>
              <a:rPr lang="cs-CZ" sz="1100" b="1" u="sng" dirty="0">
                <a:latin typeface="Calibri" panose="020F0502020204030204" pitchFamily="34" charset="0"/>
                <a:ea typeface="Calibri" panose="020F0502020204030204" pitchFamily="34" charset="0"/>
                <a:cs typeface="Times New Roman" panose="02020603050405020304" pitchFamily="18" charset="0"/>
              </a:rPr>
              <a:t>Zvláštní</a:t>
            </a:r>
            <a:r>
              <a:rPr lang="en-US" sz="1100" b="1" u="sng" dirty="0">
                <a:latin typeface="Calibri" panose="020F0502020204030204" pitchFamily="34" charset="0"/>
                <a:ea typeface="Calibri" panose="020F0502020204030204" pitchFamily="34" charset="0"/>
                <a:cs typeface="Times New Roman" panose="02020603050405020304" pitchFamily="18" charset="0"/>
              </a:rPr>
              <a:t> </a:t>
            </a:r>
            <a:r>
              <a:rPr lang="en-US" sz="1100" b="1" u="sng" dirty="0" err="1">
                <a:latin typeface="Calibri" panose="020F0502020204030204" pitchFamily="34" charset="0"/>
                <a:ea typeface="Calibri" panose="020F0502020204030204" pitchFamily="34" charset="0"/>
                <a:cs typeface="Times New Roman" panose="02020603050405020304" pitchFamily="18" charset="0"/>
              </a:rPr>
              <a:t>strategické</a:t>
            </a:r>
            <a:r>
              <a:rPr lang="en-US" sz="1100" b="1" u="sng" dirty="0">
                <a:latin typeface="Calibri" panose="020F0502020204030204" pitchFamily="34" charset="0"/>
                <a:ea typeface="Calibri" panose="020F0502020204030204" pitchFamily="34" charset="0"/>
                <a:cs typeface="Times New Roman" panose="02020603050405020304" pitchFamily="18" charset="0"/>
              </a:rPr>
              <a:t> </a:t>
            </a:r>
            <a:r>
              <a:rPr lang="en-US" sz="1100" b="1" u="sng" dirty="0" err="1">
                <a:latin typeface="Calibri" panose="020F0502020204030204" pitchFamily="34" charset="0"/>
                <a:ea typeface="Calibri" panose="020F0502020204030204" pitchFamily="34" charset="0"/>
                <a:cs typeface="Times New Roman" panose="02020603050405020304" pitchFamily="18" charset="0"/>
              </a:rPr>
              <a:t>dokumenty</a:t>
            </a:r>
            <a:r>
              <a:rPr lang="en-US" sz="1100" dirty="0">
                <a:latin typeface="Calibri" panose="020F0502020204030204" pitchFamily="34" charset="0"/>
                <a:ea typeface="Calibri" panose="020F0502020204030204" pitchFamily="34" charset="0"/>
                <a:cs typeface="Times New Roman" panose="02020603050405020304" pitchFamily="18" charset="0"/>
              </a:rPr>
              <a:t>:</a:t>
            </a:r>
          </a:p>
          <a:p>
            <a:pPr>
              <a:lnSpc>
                <a:spcPct val="105000"/>
              </a:lnSpc>
            </a:pPr>
            <a:r>
              <a:rPr lang="cs-CZ" sz="1100" b="1" dirty="0">
                <a:latin typeface="Calibri" panose="020F0502020204030204" pitchFamily="34" charset="0"/>
                <a:ea typeface="Calibri" panose="020F0502020204030204" pitchFamily="34" charset="0"/>
                <a:cs typeface="Times New Roman" panose="02020603050405020304" pitchFamily="18" charset="0"/>
              </a:rPr>
              <a:t>Dva</a:t>
            </a:r>
            <a:r>
              <a:rPr lang="cs-CZ" sz="1100" dirty="0">
                <a:latin typeface="Calibri" panose="020F0502020204030204" pitchFamily="34" charset="0"/>
                <a:ea typeface="Calibri" panose="020F0502020204030204" pitchFamily="34" charset="0"/>
                <a:cs typeface="Times New Roman" panose="02020603050405020304" pitchFamily="18" charset="0"/>
              </a:rPr>
              <a:t> zvláštní </a:t>
            </a:r>
            <a:r>
              <a:rPr lang="en-US" sz="1100" dirty="0" err="1">
                <a:latin typeface="Calibri" panose="020F0502020204030204" pitchFamily="34" charset="0"/>
                <a:ea typeface="Calibri" panose="020F0502020204030204" pitchFamily="34" charset="0"/>
                <a:cs typeface="Times New Roman" panose="02020603050405020304" pitchFamily="18" charset="0"/>
              </a:rPr>
              <a:t>strategick</a:t>
            </a:r>
            <a:r>
              <a:rPr lang="cs-CZ" sz="1100" dirty="0">
                <a:latin typeface="Calibri" panose="020F0502020204030204" pitchFamily="34" charset="0"/>
                <a:ea typeface="Calibri" panose="020F0502020204030204" pitchFamily="34" charset="0"/>
                <a:cs typeface="Times New Roman" panose="02020603050405020304" pitchFamily="18" charset="0"/>
              </a:rPr>
              <a:t>é</a:t>
            </a: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dokument</a:t>
            </a:r>
            <a:r>
              <a:rPr lang="cs-CZ" sz="1100" dirty="0">
                <a:latin typeface="Calibri" panose="020F0502020204030204" pitchFamily="34" charset="0"/>
                <a:ea typeface="Calibri" panose="020F0502020204030204" pitchFamily="34" charset="0"/>
                <a:cs typeface="Times New Roman" panose="02020603050405020304" pitchFamily="18" charset="0"/>
              </a:rPr>
              <a:t>y</a:t>
            </a: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cs-CZ" sz="1100" b="1" dirty="0">
                <a:latin typeface="Calibri" panose="020F0502020204030204" pitchFamily="34" charset="0"/>
                <a:ea typeface="Calibri" panose="020F0502020204030204" pitchFamily="34" charset="0"/>
                <a:cs typeface="Times New Roman" panose="02020603050405020304" pitchFamily="18" charset="0"/>
              </a:rPr>
              <a:t>obsahovaly definici</a:t>
            </a:r>
            <a:r>
              <a:rPr lang="en-US" sz="1100" b="1" dirty="0">
                <a:latin typeface="Calibri" panose="020F0502020204030204" pitchFamily="34" charset="0"/>
                <a:ea typeface="Calibri" panose="020F0502020204030204" pitchFamily="34" charset="0"/>
                <a:cs typeface="Times New Roman" panose="02020603050405020304" pitchFamily="18" charset="0"/>
              </a:rPr>
              <a:t>.</a:t>
            </a:r>
            <a:r>
              <a:rPr lang="cs-CZ" sz="1100" b="1" dirty="0">
                <a:latin typeface="Calibri" panose="020F0502020204030204" pitchFamily="34" charset="0"/>
                <a:ea typeface="Calibri" panose="020F0502020204030204" pitchFamily="34" charset="0"/>
                <a:cs typeface="Times New Roman" panose="02020603050405020304" pitchFamily="18" charset="0"/>
              </a:rPr>
              <a:t> </a:t>
            </a:r>
            <a:endParaRPr lang="cs-CZ" sz="1100" b="1"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3" name="Graf 12"/>
          <p:cNvGraphicFramePr>
            <a:graphicFrameLocks/>
          </p:cNvGraphicFramePr>
          <p:nvPr>
            <p:extLst/>
          </p:nvPr>
        </p:nvGraphicFramePr>
        <p:xfrm>
          <a:off x="2199613" y="2598344"/>
          <a:ext cx="5748711" cy="34403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4480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p:txBody>
          <a:bodyPr>
            <a:normAutofit/>
          </a:bodyPr>
          <a:lstStyle/>
          <a:p>
            <a:r>
              <a:rPr lang="cs-CZ" b="1" dirty="0" smtClean="0"/>
              <a:t>Definici </a:t>
            </a:r>
            <a:r>
              <a:rPr lang="cs-CZ" b="1" dirty="0"/>
              <a:t>klíčových </a:t>
            </a:r>
            <a:r>
              <a:rPr lang="cs-CZ" b="1" dirty="0" smtClean="0"/>
              <a:t>pojmů: předběžná zjištění </a:t>
            </a:r>
          </a:p>
          <a:p>
            <a:r>
              <a:rPr lang="cs-CZ" sz="2200" b="1" dirty="0"/>
              <a:t>Rozmanitost </a:t>
            </a:r>
            <a:r>
              <a:rPr lang="cs-CZ" sz="2200" b="1" dirty="0"/>
              <a:t>klíčových definic:</a:t>
            </a:r>
          </a:p>
          <a:p>
            <a:pPr marL="342900" indent="-342900">
              <a:buFont typeface="Arial" panose="020B0604020202020204" pitchFamily="34" charset="0"/>
              <a:buChar char="•"/>
            </a:pPr>
            <a:r>
              <a:rPr lang="cs-CZ" sz="1900" dirty="0"/>
              <a:t>Strategie vykazují rozmanitost definic, což může vést k potenciální </a:t>
            </a:r>
            <a:r>
              <a:rPr lang="cs-CZ" sz="1900" dirty="0" smtClean="0"/>
              <a:t>nejednoznačnosti</a:t>
            </a:r>
            <a:r>
              <a:rPr lang="cs-CZ" sz="1900" dirty="0"/>
              <a:t> </a:t>
            </a:r>
            <a:r>
              <a:rPr lang="cs-CZ" sz="1900" dirty="0" smtClean="0"/>
              <a:t>cílů </a:t>
            </a:r>
          </a:p>
          <a:p>
            <a:pPr marL="342900" indent="-342900">
              <a:buFont typeface="Arial" panose="020B0604020202020204" pitchFamily="34" charset="0"/>
              <a:buChar char="•"/>
            </a:pPr>
            <a:r>
              <a:rPr lang="cs-CZ" sz="1900" dirty="0" smtClean="0"/>
              <a:t>Roztříštěnost terminologie umožňuje zaměnit humanizaci za transformaci a v důsledku vést k udržování ústavů</a:t>
            </a:r>
            <a:endParaRPr lang="cs-CZ" sz="1900" dirty="0"/>
          </a:p>
          <a:p>
            <a:r>
              <a:rPr lang="cs-CZ" sz="2200" b="1" dirty="0"/>
              <a:t>Nezávazný charakter kritérií:</a:t>
            </a:r>
          </a:p>
          <a:p>
            <a:pPr marL="342900" indent="-342900">
              <a:buFont typeface="Arial" panose="020B0604020202020204" pitchFamily="34" charset="0"/>
              <a:buChar char="•"/>
            </a:pPr>
            <a:r>
              <a:rPr lang="cs-CZ" sz="1900" dirty="0" smtClean="0"/>
              <a:t>Kritéria sociálních služeb komunitního charakteru nemají závaznou povahu a definice v nich používané  </a:t>
            </a:r>
            <a:r>
              <a:rPr lang="cs-CZ" sz="1900" dirty="0"/>
              <a:t>nejsou konzistentně používány v strategických dokumentech. </a:t>
            </a:r>
            <a:endParaRPr lang="cs-CZ" sz="1900" dirty="0"/>
          </a:p>
          <a:p>
            <a:r>
              <a:rPr lang="cs-CZ" sz="2200" b="1" dirty="0"/>
              <a:t>Důsledky </a:t>
            </a:r>
            <a:r>
              <a:rPr lang="cs-CZ" sz="2200" b="1" dirty="0"/>
              <a:t>pro závazek k DI:</a:t>
            </a:r>
          </a:p>
          <a:p>
            <a:pPr marL="342900" indent="-342900">
              <a:buFont typeface="Arial" panose="020B0604020202020204" pitchFamily="34" charset="0"/>
              <a:buChar char="•"/>
            </a:pPr>
            <a:r>
              <a:rPr lang="cs-CZ" sz="1900" dirty="0"/>
              <a:t>Fragmentace terminologie vede k oslabení závazku k </a:t>
            </a:r>
            <a:r>
              <a:rPr lang="cs-CZ" sz="1900" dirty="0" err="1"/>
              <a:t>deinstitucionalizaci</a:t>
            </a:r>
            <a:r>
              <a:rPr lang="cs-CZ" sz="1900" dirty="0"/>
              <a:t>. </a:t>
            </a:r>
            <a:r>
              <a:rPr lang="cs-CZ" sz="1900" dirty="0"/>
              <a:t>Nejasné definice a tím pádem nejasný cíl DI mohou vést k investicím do institucí spíše než k podpoře </a:t>
            </a:r>
            <a:r>
              <a:rPr lang="cs-CZ" sz="1900" dirty="0"/>
              <a:t>sociálních služeb komunitního charakteru</a:t>
            </a:r>
            <a:r>
              <a:rPr lang="cs-CZ" sz="1900" dirty="0" smtClean="0"/>
              <a:t>. </a:t>
            </a:r>
          </a:p>
          <a:p>
            <a:endParaRPr lang="cs-CZ" sz="1900" dirty="0"/>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17</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lstStyle/>
          <a:p>
            <a:r>
              <a:rPr lang="cs-CZ" dirty="0" smtClean="0"/>
              <a:t>AN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Tree>
    <p:extLst>
      <p:ext uri="{BB962C8B-B14F-4D97-AF65-F5344CB8AC3E}">
        <p14:creationId xmlns:p14="http://schemas.microsoft.com/office/powerpoint/2010/main" val="38514315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a:xfrm>
            <a:off x="1056290" y="1565556"/>
            <a:ext cx="10168757" cy="4552826"/>
          </a:xfrm>
        </p:spPr>
        <p:txBody>
          <a:bodyPr/>
          <a:lstStyle/>
          <a:p>
            <a:r>
              <a:rPr lang="pl-PL" sz="2000" b="1" dirty="0"/>
              <a:t>Transformace sociálních služeb v dílčích cílech</a:t>
            </a:r>
          </a:p>
          <a:p>
            <a:r>
              <a:rPr lang="cs-CZ" sz="1800" dirty="0"/>
              <a:t>Graf </a:t>
            </a:r>
            <a:r>
              <a:rPr lang="cs-CZ" sz="1800" dirty="0"/>
              <a:t>3 - </a:t>
            </a:r>
            <a:r>
              <a:rPr lang="en-US" sz="1800" dirty="0" err="1"/>
              <a:t>Typy</a:t>
            </a:r>
            <a:r>
              <a:rPr lang="en-US" sz="1800" dirty="0"/>
              <a:t> </a:t>
            </a:r>
            <a:r>
              <a:rPr lang="en-US" sz="1800" dirty="0" err="1"/>
              <a:t>cílů</a:t>
            </a:r>
            <a:r>
              <a:rPr lang="en-US" sz="1800" dirty="0"/>
              <a:t> </a:t>
            </a:r>
            <a:r>
              <a:rPr lang="en-US" sz="1800" dirty="0" err="1"/>
              <a:t>ve</a:t>
            </a:r>
            <a:r>
              <a:rPr lang="en-US" sz="1800" dirty="0"/>
              <a:t> </a:t>
            </a:r>
            <a:r>
              <a:rPr lang="en-US" sz="1800" dirty="0" err="1"/>
              <a:t>střednědobých</a:t>
            </a:r>
            <a:r>
              <a:rPr lang="en-US" sz="1800" dirty="0"/>
              <a:t> </a:t>
            </a:r>
            <a:r>
              <a:rPr lang="en-US" sz="1800" dirty="0" err="1"/>
              <a:t>plánech</a:t>
            </a:r>
            <a:r>
              <a:rPr lang="en-US" sz="1800" dirty="0"/>
              <a:t>, </a:t>
            </a:r>
            <a:r>
              <a:rPr lang="en-US" sz="1800" dirty="0" err="1"/>
              <a:t>které</a:t>
            </a:r>
            <a:r>
              <a:rPr lang="en-US" sz="1800" dirty="0"/>
              <a:t> </a:t>
            </a:r>
            <a:r>
              <a:rPr lang="en-US" sz="1800" dirty="0" err="1"/>
              <a:t>vedou</a:t>
            </a:r>
            <a:r>
              <a:rPr lang="en-US" sz="1800" dirty="0"/>
              <a:t> </a:t>
            </a:r>
            <a:r>
              <a:rPr lang="en-US" sz="1800" dirty="0" err="1"/>
              <a:t>ke</a:t>
            </a:r>
            <a:r>
              <a:rPr lang="en-US" sz="1800" dirty="0"/>
              <a:t> </a:t>
            </a:r>
            <a:r>
              <a:rPr lang="en-US" sz="1800" dirty="0" err="1"/>
              <a:t>snižování</a:t>
            </a:r>
            <a:r>
              <a:rPr lang="en-US" sz="1800" dirty="0"/>
              <a:t> </a:t>
            </a:r>
            <a:r>
              <a:rPr lang="en-US" sz="1800" dirty="0" err="1"/>
              <a:t>kapacity</a:t>
            </a:r>
            <a:r>
              <a:rPr lang="en-US" sz="1800" dirty="0"/>
              <a:t> </a:t>
            </a:r>
            <a:r>
              <a:rPr lang="en-US" sz="1800" dirty="0" err="1"/>
              <a:t>ústavních</a:t>
            </a:r>
            <a:r>
              <a:rPr lang="en-US" sz="1800" dirty="0"/>
              <a:t> </a:t>
            </a:r>
            <a:r>
              <a:rPr lang="en-US" sz="1800" dirty="0" err="1"/>
              <a:t>služeb</a:t>
            </a:r>
            <a:r>
              <a:rPr lang="en-US" sz="1800" dirty="0"/>
              <a:t> </a:t>
            </a:r>
            <a:r>
              <a:rPr lang="en-US" sz="1800" dirty="0" err="1"/>
              <a:t>na</a:t>
            </a:r>
            <a:r>
              <a:rPr lang="en-US" sz="1800" dirty="0"/>
              <a:t> </a:t>
            </a:r>
            <a:r>
              <a:rPr lang="en-US" sz="1800" dirty="0" err="1"/>
              <a:t>úroveň</a:t>
            </a:r>
            <a:r>
              <a:rPr lang="en-US" sz="1800" dirty="0"/>
              <a:t> </a:t>
            </a:r>
            <a:r>
              <a:rPr lang="en-US" sz="1800" dirty="0" err="1"/>
              <a:t>kapacity</a:t>
            </a:r>
            <a:r>
              <a:rPr lang="en-US" sz="1800" dirty="0"/>
              <a:t> </a:t>
            </a:r>
            <a:r>
              <a:rPr lang="en-US" sz="1800" dirty="0" err="1"/>
              <a:t>komunitních</a:t>
            </a:r>
            <a:r>
              <a:rPr lang="en-US" sz="1800" dirty="0"/>
              <a:t> </a:t>
            </a:r>
            <a:r>
              <a:rPr lang="en-US" sz="1800" dirty="0" err="1"/>
              <a:t>služeb</a:t>
            </a:r>
            <a:r>
              <a:rPr lang="en-US" sz="1800" dirty="0"/>
              <a:t> </a:t>
            </a:r>
            <a:r>
              <a:rPr lang="en-US" sz="1800" dirty="0" err="1"/>
              <a:t>komunitního</a:t>
            </a:r>
            <a:r>
              <a:rPr lang="en-US" sz="1800" dirty="0"/>
              <a:t> </a:t>
            </a:r>
            <a:r>
              <a:rPr lang="en-US" sz="1800" dirty="0" err="1"/>
              <a:t>charakteru</a:t>
            </a:r>
            <a:r>
              <a:rPr lang="en-US" sz="1800" dirty="0"/>
              <a:t> pro </a:t>
            </a:r>
            <a:r>
              <a:rPr lang="en-US" sz="1800" dirty="0" err="1"/>
              <a:t>lidi</a:t>
            </a:r>
            <a:r>
              <a:rPr lang="en-US" sz="1800" dirty="0"/>
              <a:t> s </a:t>
            </a:r>
            <a:r>
              <a:rPr lang="en-US" sz="1800" dirty="0" err="1"/>
              <a:t>mentálním</a:t>
            </a:r>
            <a:r>
              <a:rPr lang="en-US" sz="1800" dirty="0"/>
              <a:t> </a:t>
            </a:r>
            <a:r>
              <a:rPr lang="en-US" sz="1800" dirty="0" err="1"/>
              <a:t>postižením</a:t>
            </a:r>
            <a:r>
              <a:rPr lang="en-US" sz="1800" dirty="0"/>
              <a:t> a/</a:t>
            </a:r>
            <a:r>
              <a:rPr lang="en-US" sz="1800" dirty="0" err="1"/>
              <a:t>nebo</a:t>
            </a:r>
            <a:r>
              <a:rPr lang="en-US" sz="1800" dirty="0"/>
              <a:t> </a:t>
            </a:r>
            <a:r>
              <a:rPr lang="en-US" sz="1800" dirty="0" err="1"/>
              <a:t>lidi</a:t>
            </a:r>
            <a:r>
              <a:rPr lang="en-US" sz="1800" dirty="0"/>
              <a:t> s </a:t>
            </a:r>
            <a:r>
              <a:rPr lang="en-US" sz="1800" dirty="0" err="1"/>
              <a:t>chronickým</a:t>
            </a:r>
            <a:r>
              <a:rPr lang="en-US" sz="1800" dirty="0"/>
              <a:t> </a:t>
            </a:r>
            <a:r>
              <a:rPr lang="en-US" sz="1800" dirty="0" err="1"/>
              <a:t>duševním</a:t>
            </a:r>
            <a:r>
              <a:rPr lang="en-US" sz="1800" dirty="0"/>
              <a:t> </a:t>
            </a:r>
            <a:r>
              <a:rPr lang="en-US" sz="1800" dirty="0" err="1"/>
              <a:t>onemocněním</a:t>
            </a:r>
            <a:r>
              <a:rPr lang="cs-CZ" sz="1800" dirty="0"/>
              <a:t> </a:t>
            </a:r>
            <a:r>
              <a:rPr lang="en-US" sz="1800" dirty="0"/>
              <a:t>(N=14</a:t>
            </a:r>
            <a:r>
              <a:rPr lang="en-US" sz="1800" dirty="0"/>
              <a:t>)</a:t>
            </a:r>
            <a:endParaRPr lang="cs-CZ" sz="1800" dirty="0"/>
          </a:p>
          <a:p>
            <a:endParaRPr lang="cs-CZ" dirty="0"/>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18</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lstStyle/>
          <a:p>
            <a:r>
              <a:rPr lang="cs-CZ" dirty="0" smtClean="0"/>
              <a:t>LN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
        <p:nvSpPr>
          <p:cNvPr id="10" name="Obdélník 9"/>
          <p:cNvSpPr/>
          <p:nvPr/>
        </p:nvSpPr>
        <p:spPr>
          <a:xfrm>
            <a:off x="7772400" y="2965071"/>
            <a:ext cx="2895601" cy="2225225"/>
          </a:xfrm>
          <a:prstGeom prst="rect">
            <a:avLst/>
          </a:prstGeom>
        </p:spPr>
        <p:txBody>
          <a:bodyPr wrap="square">
            <a:spAutoFit/>
          </a:bodyPr>
          <a:lstStyle/>
          <a:p>
            <a:pPr>
              <a:lnSpc>
                <a:spcPct val="105000"/>
              </a:lnSpc>
            </a:pPr>
            <a:r>
              <a:rPr lang="cs-CZ" sz="1100" b="1" u="sng" dirty="0">
                <a:latin typeface="Calibri" panose="020F0502020204030204" pitchFamily="34" charset="0"/>
                <a:ea typeface="Calibri" panose="020F0502020204030204" pitchFamily="34" charset="0"/>
                <a:cs typeface="Times New Roman" panose="02020603050405020304" pitchFamily="18" charset="0"/>
              </a:rPr>
              <a:t>NSRSS: </a:t>
            </a:r>
          </a:p>
          <a:p>
            <a:pPr>
              <a:lnSpc>
                <a:spcPct val="105000"/>
              </a:lnSpc>
            </a:pPr>
            <a:r>
              <a:rPr lang="cs-CZ" sz="1100" b="1" dirty="0" err="1">
                <a:latin typeface="Calibri" panose="020F0502020204030204" pitchFamily="34" charset="0"/>
                <a:ea typeface="Calibri" panose="020F0502020204030204" pitchFamily="34" charset="0"/>
                <a:cs typeface="Times New Roman" panose="02020603050405020304" pitchFamily="18" charset="0"/>
              </a:rPr>
              <a:t>S</a:t>
            </a:r>
            <a:r>
              <a:rPr lang="en-US" sz="1100" b="1" dirty="0" err="1">
                <a:latin typeface="Calibri" panose="020F0502020204030204" pitchFamily="34" charset="0"/>
                <a:ea typeface="Calibri" panose="020F0502020204030204" pitchFamily="34" charset="0"/>
                <a:cs typeface="Times New Roman" panose="02020603050405020304" pitchFamily="18" charset="0"/>
              </a:rPr>
              <a:t>nížení</a:t>
            </a:r>
            <a:r>
              <a:rPr lang="en-US" sz="1100" b="1" dirty="0">
                <a:latin typeface="Calibri" panose="020F0502020204030204" pitchFamily="34" charset="0"/>
                <a:ea typeface="Calibri" panose="020F0502020204030204" pitchFamily="34" charset="0"/>
                <a:cs typeface="Times New Roman" panose="02020603050405020304" pitchFamily="18" charset="0"/>
              </a:rPr>
              <a:t> </a:t>
            </a:r>
            <a:r>
              <a:rPr lang="en-US" sz="1100" b="1" dirty="0" err="1">
                <a:latin typeface="Calibri" panose="020F0502020204030204" pitchFamily="34" charset="0"/>
                <a:ea typeface="Calibri" panose="020F0502020204030204" pitchFamily="34" charset="0"/>
                <a:cs typeface="Times New Roman" panose="02020603050405020304" pitchFamily="18" charset="0"/>
              </a:rPr>
              <a:t>kapacity</a:t>
            </a:r>
            <a:r>
              <a:rPr lang="en-US" sz="1100" b="1"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institucionálních</a:t>
            </a: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služeb</a:t>
            </a:r>
            <a:r>
              <a:rPr lang="cs-CZ" sz="1100" dirty="0">
                <a:latin typeface="Calibri" panose="020F0502020204030204" pitchFamily="34" charset="0"/>
                <a:ea typeface="Calibri" panose="020F0502020204030204" pitchFamily="34" charset="0"/>
                <a:cs typeface="Times New Roman" panose="02020603050405020304" pitchFamily="18" charset="0"/>
              </a:rPr>
              <a:t>,  ale </a:t>
            </a:r>
            <a:r>
              <a:rPr lang="en-US" sz="1100" b="1" dirty="0" err="1">
                <a:latin typeface="Calibri" panose="020F0502020204030204" pitchFamily="34" charset="0"/>
                <a:ea typeface="Calibri" panose="020F0502020204030204" pitchFamily="34" charset="0"/>
                <a:cs typeface="Times New Roman" panose="02020603050405020304" pitchFamily="18" charset="0"/>
              </a:rPr>
              <a:t>není</a:t>
            </a:r>
            <a:r>
              <a:rPr lang="en-US" sz="1100" b="1" dirty="0">
                <a:latin typeface="Calibri" panose="020F0502020204030204" pitchFamily="34" charset="0"/>
                <a:ea typeface="Calibri" panose="020F0502020204030204" pitchFamily="34" charset="0"/>
                <a:cs typeface="Times New Roman" panose="02020603050405020304" pitchFamily="18" charset="0"/>
              </a:rPr>
              <a:t> </a:t>
            </a:r>
            <a:r>
              <a:rPr lang="en-US" sz="1100" b="1" dirty="0" err="1">
                <a:latin typeface="Calibri" panose="020F0502020204030204" pitchFamily="34" charset="0"/>
                <a:ea typeface="Calibri" panose="020F0502020204030204" pitchFamily="34" charset="0"/>
                <a:cs typeface="Times New Roman" panose="02020603050405020304" pitchFamily="18" charset="0"/>
              </a:rPr>
              <a:t>definitivně</a:t>
            </a:r>
            <a:r>
              <a:rPr lang="en-US" sz="1100" b="1" dirty="0">
                <a:latin typeface="Calibri" panose="020F0502020204030204" pitchFamily="34" charset="0"/>
                <a:ea typeface="Calibri" panose="020F0502020204030204" pitchFamily="34" charset="0"/>
                <a:cs typeface="Times New Roman" panose="02020603050405020304" pitchFamily="18" charset="0"/>
              </a:rPr>
              <a:t> </a:t>
            </a:r>
            <a:r>
              <a:rPr lang="en-US" sz="1100" b="1" dirty="0" err="1">
                <a:latin typeface="Calibri" panose="020F0502020204030204" pitchFamily="34" charset="0"/>
                <a:ea typeface="Calibri" panose="020F0502020204030204" pitchFamily="34" charset="0"/>
                <a:cs typeface="Times New Roman" panose="02020603050405020304" pitchFamily="18" charset="0"/>
              </a:rPr>
              <a:t>jasné</a:t>
            </a: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zda</a:t>
            </a: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cs-CZ" sz="1100" dirty="0">
                <a:latin typeface="Calibri" panose="020F0502020204030204" pitchFamily="34" charset="0"/>
                <a:ea typeface="Calibri" panose="020F0502020204030204" pitchFamily="34" charset="0"/>
                <a:cs typeface="Times New Roman" panose="02020603050405020304" pitchFamily="18" charset="0"/>
              </a:rPr>
              <a:t>na </a:t>
            </a:r>
            <a:r>
              <a:rPr lang="en-US" sz="1100" dirty="0" err="1">
                <a:latin typeface="Calibri" panose="020F0502020204030204" pitchFamily="34" charset="0"/>
                <a:ea typeface="Calibri" panose="020F0502020204030204" pitchFamily="34" charset="0"/>
                <a:cs typeface="Times New Roman" panose="02020603050405020304" pitchFamily="18" charset="0"/>
              </a:rPr>
              <a:t>úrov</a:t>
            </a:r>
            <a:r>
              <a:rPr lang="cs-CZ" sz="1100" dirty="0" err="1">
                <a:latin typeface="Calibri" panose="020F0502020204030204" pitchFamily="34" charset="0"/>
                <a:ea typeface="Calibri" panose="020F0502020204030204" pitchFamily="34" charset="0"/>
                <a:cs typeface="Times New Roman" panose="02020603050405020304" pitchFamily="18" charset="0"/>
              </a:rPr>
              <a:t>eň</a:t>
            </a: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kapacity</a:t>
            </a: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služeb</a:t>
            </a:r>
            <a:r>
              <a:rPr lang="cs-CZ" sz="1100" dirty="0">
                <a:latin typeface="Calibri" panose="020F0502020204030204" pitchFamily="34" charset="0"/>
                <a:ea typeface="Calibri" panose="020F0502020204030204" pitchFamily="34" charset="0"/>
                <a:cs typeface="Times New Roman" panose="02020603050405020304" pitchFamily="18" charset="0"/>
              </a:rPr>
              <a:t> komunitního charakteru</a:t>
            </a:r>
          </a:p>
          <a:p>
            <a:pPr>
              <a:lnSpc>
                <a:spcPct val="105000"/>
              </a:lnSpc>
            </a:pPr>
            <a:endParaRPr lang="cs-CZ" sz="1100" b="1" u="sng" dirty="0">
              <a:latin typeface="Calibri" panose="020F0502020204030204" pitchFamily="34" charset="0"/>
              <a:ea typeface="Calibri" panose="020F0502020204030204" pitchFamily="34" charset="0"/>
              <a:cs typeface="Times New Roman" panose="02020603050405020304" pitchFamily="18" charset="0"/>
            </a:endParaRPr>
          </a:p>
          <a:p>
            <a:pPr>
              <a:lnSpc>
                <a:spcPct val="105000"/>
              </a:lnSpc>
            </a:pPr>
            <a:r>
              <a:rPr lang="cs-CZ" sz="1100" b="1" u="sng" dirty="0">
                <a:latin typeface="Calibri" panose="020F0502020204030204" pitchFamily="34" charset="0"/>
                <a:ea typeface="Calibri" panose="020F0502020204030204" pitchFamily="34" charset="0"/>
                <a:cs typeface="Times New Roman" panose="02020603050405020304" pitchFamily="18" charset="0"/>
              </a:rPr>
              <a:t>Zvláštní</a:t>
            </a:r>
            <a:r>
              <a:rPr lang="en-US" sz="1100" b="1" u="sng" dirty="0">
                <a:latin typeface="Calibri" panose="020F0502020204030204" pitchFamily="34" charset="0"/>
                <a:ea typeface="Calibri" panose="020F0502020204030204" pitchFamily="34" charset="0"/>
                <a:cs typeface="Times New Roman" panose="02020603050405020304" pitchFamily="18" charset="0"/>
              </a:rPr>
              <a:t> </a:t>
            </a:r>
            <a:r>
              <a:rPr lang="en-US" sz="1100" b="1" u="sng" dirty="0" err="1">
                <a:latin typeface="Calibri" panose="020F0502020204030204" pitchFamily="34" charset="0"/>
                <a:ea typeface="Calibri" panose="020F0502020204030204" pitchFamily="34" charset="0"/>
                <a:cs typeface="Times New Roman" panose="02020603050405020304" pitchFamily="18" charset="0"/>
              </a:rPr>
              <a:t>strategické</a:t>
            </a:r>
            <a:r>
              <a:rPr lang="en-US" sz="1100" b="1" u="sng" dirty="0">
                <a:latin typeface="Calibri" panose="020F0502020204030204" pitchFamily="34" charset="0"/>
                <a:ea typeface="Calibri" panose="020F0502020204030204" pitchFamily="34" charset="0"/>
                <a:cs typeface="Times New Roman" panose="02020603050405020304" pitchFamily="18" charset="0"/>
              </a:rPr>
              <a:t> </a:t>
            </a:r>
            <a:r>
              <a:rPr lang="en-US" sz="1100" b="1" u="sng" dirty="0" err="1">
                <a:latin typeface="Calibri" panose="020F0502020204030204" pitchFamily="34" charset="0"/>
                <a:ea typeface="Calibri" panose="020F0502020204030204" pitchFamily="34" charset="0"/>
                <a:cs typeface="Times New Roman" panose="02020603050405020304" pitchFamily="18" charset="0"/>
              </a:rPr>
              <a:t>dokumenty</a:t>
            </a:r>
            <a:r>
              <a:rPr lang="en-US" sz="1100" dirty="0">
                <a:latin typeface="Calibri" panose="020F0502020204030204" pitchFamily="34" charset="0"/>
                <a:ea typeface="Calibri" panose="020F0502020204030204" pitchFamily="34" charset="0"/>
                <a:cs typeface="Times New Roman" panose="02020603050405020304" pitchFamily="18" charset="0"/>
              </a:rPr>
              <a:t>:</a:t>
            </a:r>
          </a:p>
          <a:p>
            <a:pPr indent="-171450">
              <a:lnSpc>
                <a:spcPct val="105000"/>
              </a:lnSpc>
              <a:buFont typeface="Arial" panose="020B0604020202020204" pitchFamily="34" charset="0"/>
              <a:buChar char="•"/>
            </a:pPr>
            <a:r>
              <a:rPr lang="cs-CZ" sz="1100" b="1" dirty="0">
                <a:latin typeface="Calibri" panose="020F0502020204030204" pitchFamily="34" charset="0"/>
                <a:ea typeface="Calibri" panose="020F0502020204030204" pitchFamily="34" charset="0"/>
                <a:cs typeface="Times New Roman" panose="02020603050405020304" pitchFamily="18" charset="0"/>
              </a:rPr>
              <a:t>Tři </a:t>
            </a:r>
            <a:r>
              <a:rPr lang="cs-CZ" sz="1100" dirty="0">
                <a:latin typeface="Calibri" panose="020F0502020204030204" pitchFamily="34" charset="0"/>
                <a:ea typeface="Calibri" panose="020F0502020204030204" pitchFamily="34" charset="0"/>
                <a:cs typeface="Times New Roman" panose="02020603050405020304" pitchFamily="18" charset="0"/>
              </a:rPr>
              <a:t>dokumenty </a:t>
            </a:r>
            <a:r>
              <a:rPr lang="cs-CZ" sz="1100" b="1" dirty="0">
                <a:latin typeface="Calibri" panose="020F0502020204030204" pitchFamily="34" charset="0"/>
                <a:ea typeface="Calibri" panose="020F0502020204030204" pitchFamily="34" charset="0"/>
                <a:cs typeface="Times New Roman" panose="02020603050405020304" pitchFamily="18" charset="0"/>
              </a:rPr>
              <a:t>snižují </a:t>
            </a:r>
            <a:r>
              <a:rPr lang="cs-CZ" sz="1100" b="1" dirty="0">
                <a:latin typeface="Calibri" panose="020F0502020204030204" pitchFamily="34" charset="0"/>
                <a:ea typeface="Calibri" panose="020F0502020204030204" pitchFamily="34" charset="0"/>
                <a:cs typeface="Times New Roman" panose="02020603050405020304" pitchFamily="18" charset="0"/>
              </a:rPr>
              <a:t>kapacity </a:t>
            </a:r>
            <a:r>
              <a:rPr lang="cs-CZ" sz="1100" dirty="0">
                <a:latin typeface="Calibri" panose="020F0502020204030204" pitchFamily="34" charset="0"/>
                <a:ea typeface="Calibri" panose="020F0502020204030204" pitchFamily="34" charset="0"/>
                <a:cs typeface="Times New Roman" panose="02020603050405020304" pitchFamily="18" charset="0"/>
              </a:rPr>
              <a:t>institucionálních služeb </a:t>
            </a:r>
            <a:r>
              <a:rPr lang="cs-CZ" sz="1100" b="1" dirty="0">
                <a:latin typeface="Calibri" panose="020F0502020204030204" pitchFamily="34" charset="0"/>
                <a:ea typeface="Calibri" panose="020F0502020204030204" pitchFamily="34" charset="0"/>
                <a:cs typeface="Times New Roman" panose="02020603050405020304" pitchFamily="18" charset="0"/>
              </a:rPr>
              <a:t>na úroveň komunitních </a:t>
            </a:r>
            <a:r>
              <a:rPr lang="cs-CZ" sz="1100" b="1" dirty="0">
                <a:latin typeface="Calibri" panose="020F0502020204030204" pitchFamily="34" charset="0"/>
                <a:ea typeface="Calibri" panose="020F0502020204030204" pitchFamily="34" charset="0"/>
                <a:cs typeface="Times New Roman" panose="02020603050405020304" pitchFamily="18" charset="0"/>
              </a:rPr>
              <a:t>služeb</a:t>
            </a:r>
            <a:endParaRPr lang="cs-CZ" sz="1100" b="1" dirty="0">
              <a:latin typeface="Calibri" panose="020F0502020204030204" pitchFamily="34" charset="0"/>
              <a:ea typeface="Calibri" panose="020F0502020204030204" pitchFamily="34" charset="0"/>
              <a:cs typeface="Times New Roman" panose="02020603050405020304" pitchFamily="18" charset="0"/>
            </a:endParaRPr>
          </a:p>
          <a:p>
            <a:pPr indent="-171450">
              <a:lnSpc>
                <a:spcPct val="105000"/>
              </a:lnSpc>
              <a:buFont typeface="Arial" panose="020B0604020202020204" pitchFamily="34" charset="0"/>
              <a:buChar char="•"/>
            </a:pPr>
            <a:r>
              <a:rPr lang="cs-CZ" sz="1100" b="1" dirty="0">
                <a:latin typeface="Calibri" panose="020F0502020204030204" pitchFamily="34" charset="0"/>
                <a:ea typeface="Calibri" panose="020F0502020204030204" pitchFamily="34" charset="0"/>
                <a:cs typeface="Times New Roman" panose="02020603050405020304" pitchFamily="18" charset="0"/>
              </a:rPr>
              <a:t>Jeden</a:t>
            </a:r>
            <a:r>
              <a:rPr lang="cs-CZ" sz="1100" dirty="0">
                <a:latin typeface="Calibri" panose="020F0502020204030204" pitchFamily="34" charset="0"/>
                <a:ea typeface="Calibri" panose="020F0502020204030204" pitchFamily="34" charset="0"/>
                <a:cs typeface="Times New Roman" panose="02020603050405020304" pitchFamily="18" charset="0"/>
              </a:rPr>
              <a:t> </a:t>
            </a:r>
            <a:r>
              <a:rPr lang="cs-CZ" sz="1100" dirty="0">
                <a:latin typeface="Calibri" panose="020F0502020204030204" pitchFamily="34" charset="0"/>
                <a:ea typeface="Calibri" panose="020F0502020204030204" pitchFamily="34" charset="0"/>
                <a:cs typeface="Times New Roman" panose="02020603050405020304" pitchFamily="18" charset="0"/>
              </a:rPr>
              <a:t>dokument zmíní </a:t>
            </a:r>
            <a:r>
              <a:rPr lang="cs-CZ" sz="1100" b="1" dirty="0">
                <a:latin typeface="Calibri" panose="020F0502020204030204" pitchFamily="34" charset="0"/>
                <a:ea typeface="Calibri" panose="020F0502020204030204" pitchFamily="34" charset="0"/>
                <a:cs typeface="Times New Roman" panose="02020603050405020304" pitchFamily="18" charset="0"/>
              </a:rPr>
              <a:t>částečné snížení kapacit</a:t>
            </a:r>
            <a:r>
              <a:rPr lang="cs-CZ" sz="1100" dirty="0">
                <a:latin typeface="Calibri" panose="020F0502020204030204" pitchFamily="34" charset="0"/>
                <a:ea typeface="Calibri" panose="020F0502020204030204" pitchFamily="34" charset="0"/>
                <a:cs typeface="Times New Roman" panose="02020603050405020304" pitchFamily="18" charset="0"/>
              </a:rPr>
              <a:t> institucionálních služeb, ale není jasné, zda </a:t>
            </a:r>
            <a:r>
              <a:rPr lang="cs-CZ" sz="1100" dirty="0">
                <a:latin typeface="Calibri" panose="020F0502020204030204" pitchFamily="34" charset="0"/>
                <a:ea typeface="Calibri" panose="020F0502020204030204" pitchFamily="34" charset="0"/>
                <a:cs typeface="Times New Roman" panose="02020603050405020304" pitchFamily="18" charset="0"/>
              </a:rPr>
              <a:t>na </a:t>
            </a:r>
            <a:r>
              <a:rPr lang="cs-CZ" sz="1100" dirty="0">
                <a:latin typeface="Calibri" panose="020F0502020204030204" pitchFamily="34" charset="0"/>
                <a:ea typeface="Calibri" panose="020F0502020204030204" pitchFamily="34" charset="0"/>
                <a:cs typeface="Times New Roman" panose="02020603050405020304" pitchFamily="18" charset="0"/>
              </a:rPr>
              <a:t>úroveň komunitních </a:t>
            </a:r>
            <a:r>
              <a:rPr lang="cs-CZ" sz="1100" dirty="0">
                <a:latin typeface="Calibri" panose="020F0502020204030204" pitchFamily="34" charset="0"/>
                <a:ea typeface="Calibri" panose="020F0502020204030204" pitchFamily="34" charset="0"/>
                <a:cs typeface="Times New Roman" panose="02020603050405020304" pitchFamily="18" charset="0"/>
              </a:rPr>
              <a:t>služeb</a:t>
            </a:r>
            <a:endParaRPr lang="cs-CZ" sz="11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4" name="Graf 13"/>
          <p:cNvGraphicFramePr/>
          <p:nvPr>
            <p:extLst>
              <p:ext uri="{D42A27DB-BD31-4B8C-83A1-F6EECF244321}">
                <p14:modId xmlns:p14="http://schemas.microsoft.com/office/powerpoint/2010/main" val="160246571"/>
              </p:ext>
            </p:extLst>
          </p:nvPr>
        </p:nvGraphicFramePr>
        <p:xfrm>
          <a:off x="1524000" y="2705869"/>
          <a:ext cx="5663513" cy="35929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70653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a:xfrm>
            <a:off x="2152651" y="1557103"/>
            <a:ext cx="7945391" cy="4561279"/>
          </a:xfrm>
        </p:spPr>
        <p:txBody>
          <a:bodyPr/>
          <a:lstStyle/>
          <a:p>
            <a:r>
              <a:rPr lang="pl-PL" sz="2000" b="1" dirty="0"/>
              <a:t>Transformace sociálních služeb v dílčích cílech</a:t>
            </a:r>
          </a:p>
          <a:p>
            <a:r>
              <a:rPr lang="cs-CZ" sz="1800" dirty="0"/>
              <a:t>Graf 4 </a:t>
            </a:r>
            <a:r>
              <a:rPr lang="cs-CZ" sz="1800" dirty="0"/>
              <a:t>- Typy cílů ve střednědobých plánech, které vedou k zabránění přenosu ústavních prvků a rušení ústavních služeb pro lidi s mentálním postižením a/nebo lidi s chronickým duševním onemocněním (N=14</a:t>
            </a:r>
            <a:r>
              <a:rPr lang="cs-CZ" sz="1800" dirty="0"/>
              <a:t>)</a:t>
            </a:r>
            <a:endParaRPr lang="cs-CZ" sz="1800" dirty="0"/>
          </a:p>
          <a:p>
            <a:endParaRPr lang="cs-CZ" dirty="0"/>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19</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lstStyle/>
          <a:p>
            <a:r>
              <a:rPr lang="cs-CZ" dirty="0" smtClean="0"/>
              <a:t>LN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
        <p:nvSpPr>
          <p:cNvPr id="10" name="Obdélník 9"/>
          <p:cNvSpPr/>
          <p:nvPr/>
        </p:nvSpPr>
        <p:spPr>
          <a:xfrm>
            <a:off x="8289709" y="3227261"/>
            <a:ext cx="2259023" cy="2225225"/>
          </a:xfrm>
          <a:prstGeom prst="rect">
            <a:avLst/>
          </a:prstGeom>
        </p:spPr>
        <p:txBody>
          <a:bodyPr wrap="square">
            <a:spAutoFit/>
          </a:bodyPr>
          <a:lstStyle/>
          <a:p>
            <a:pPr>
              <a:lnSpc>
                <a:spcPct val="105000"/>
              </a:lnSpc>
            </a:pPr>
            <a:r>
              <a:rPr lang="cs-CZ" sz="1100" b="1" u="sng" dirty="0">
                <a:latin typeface="Calibri" panose="020F0502020204030204" pitchFamily="34" charset="0"/>
                <a:ea typeface="Calibri" panose="020F0502020204030204" pitchFamily="34" charset="0"/>
                <a:cs typeface="Times New Roman" panose="02020603050405020304" pitchFamily="18" charset="0"/>
              </a:rPr>
              <a:t>NSRSS: </a:t>
            </a:r>
          </a:p>
          <a:p>
            <a:pPr marL="171450" indent="-171450">
              <a:lnSpc>
                <a:spcPct val="105000"/>
              </a:lnSpc>
              <a:buFont typeface="Arial" panose="020B0604020202020204" pitchFamily="34" charset="0"/>
              <a:buChar char="•"/>
            </a:pPr>
            <a:r>
              <a:rPr lang="cs-CZ" sz="1100" b="1" dirty="0">
                <a:latin typeface="Calibri" panose="020F0502020204030204" pitchFamily="34" charset="0"/>
                <a:ea typeface="Calibri" panose="020F0502020204030204" pitchFamily="34" charset="0"/>
                <a:cs typeface="Times New Roman" panose="02020603050405020304" pitchFamily="18" charset="0"/>
              </a:rPr>
              <a:t>Rušení ústavních </a:t>
            </a:r>
            <a:r>
              <a:rPr lang="cs-CZ" sz="1100" b="1" dirty="0">
                <a:latin typeface="Calibri" panose="020F0502020204030204" pitchFamily="34" charset="0"/>
                <a:ea typeface="Calibri" panose="020F0502020204030204" pitchFamily="34" charset="0"/>
                <a:cs typeface="Times New Roman" panose="02020603050405020304" pitchFamily="18" charset="0"/>
              </a:rPr>
              <a:t>služeb: </a:t>
            </a:r>
            <a:r>
              <a:rPr lang="cs-CZ" sz="1100" dirty="0">
                <a:latin typeface="Calibri" panose="020F0502020204030204" pitchFamily="34" charset="0"/>
                <a:ea typeface="Calibri" panose="020F0502020204030204" pitchFamily="34" charset="0"/>
                <a:cs typeface="Times New Roman" panose="02020603050405020304" pitchFamily="18" charset="0"/>
              </a:rPr>
              <a:t>Obsahuje</a:t>
            </a:r>
          </a:p>
          <a:p>
            <a:pPr marL="171450" indent="-171450">
              <a:lnSpc>
                <a:spcPct val="105000"/>
              </a:lnSpc>
              <a:buFont typeface="Arial" panose="020B0604020202020204" pitchFamily="34" charset="0"/>
              <a:buChar char="•"/>
            </a:pPr>
            <a:r>
              <a:rPr lang="cs-CZ" sz="1100" b="1" dirty="0">
                <a:latin typeface="Calibri" panose="020F0502020204030204" pitchFamily="34" charset="0"/>
                <a:ea typeface="Calibri" panose="020F0502020204030204" pitchFamily="34" charset="0"/>
                <a:cs typeface="Times New Roman" panose="02020603050405020304" pitchFamily="18" charset="0"/>
              </a:rPr>
              <a:t>Zamezení přenesení ústavních </a:t>
            </a:r>
            <a:r>
              <a:rPr lang="cs-CZ" sz="1100" b="1" dirty="0">
                <a:latin typeface="Calibri" panose="020F0502020204030204" pitchFamily="34" charset="0"/>
                <a:ea typeface="Calibri" panose="020F0502020204030204" pitchFamily="34" charset="0"/>
                <a:cs typeface="Times New Roman" panose="02020603050405020304" pitchFamily="18" charset="0"/>
              </a:rPr>
              <a:t>prvků: </a:t>
            </a:r>
            <a:r>
              <a:rPr lang="cs-CZ" sz="1100" dirty="0">
                <a:latin typeface="Calibri" panose="020F0502020204030204" pitchFamily="34" charset="0"/>
                <a:ea typeface="Calibri" panose="020F0502020204030204" pitchFamily="34" charset="0"/>
                <a:cs typeface="Times New Roman" panose="02020603050405020304" pitchFamily="18" charset="0"/>
              </a:rPr>
              <a:t>Neobsahuje</a:t>
            </a:r>
          </a:p>
          <a:p>
            <a:pPr marL="171450" indent="-171450">
              <a:lnSpc>
                <a:spcPct val="105000"/>
              </a:lnSpc>
              <a:buFont typeface="Arial" panose="020B0604020202020204" pitchFamily="34" charset="0"/>
              <a:buChar char="•"/>
            </a:pPr>
            <a:endParaRPr lang="cs-CZ" sz="1100" dirty="0">
              <a:latin typeface="Calibri" panose="020F0502020204030204" pitchFamily="34" charset="0"/>
              <a:ea typeface="Calibri" panose="020F0502020204030204" pitchFamily="34" charset="0"/>
              <a:cs typeface="Times New Roman" panose="02020603050405020304" pitchFamily="18" charset="0"/>
            </a:endParaRPr>
          </a:p>
          <a:p>
            <a:pPr>
              <a:lnSpc>
                <a:spcPct val="105000"/>
              </a:lnSpc>
            </a:pPr>
            <a:r>
              <a:rPr lang="cs-CZ" sz="1100" b="1" u="sng" dirty="0">
                <a:latin typeface="Calibri" panose="020F0502020204030204" pitchFamily="34" charset="0"/>
                <a:ea typeface="Calibri" panose="020F0502020204030204" pitchFamily="34" charset="0"/>
                <a:cs typeface="Times New Roman" panose="02020603050405020304" pitchFamily="18" charset="0"/>
              </a:rPr>
              <a:t>Zvláštní</a:t>
            </a:r>
            <a:r>
              <a:rPr lang="en-US" sz="1100" b="1" u="sng" dirty="0">
                <a:latin typeface="Calibri" panose="020F0502020204030204" pitchFamily="34" charset="0"/>
                <a:ea typeface="Calibri" panose="020F0502020204030204" pitchFamily="34" charset="0"/>
                <a:cs typeface="Times New Roman" panose="02020603050405020304" pitchFamily="18" charset="0"/>
              </a:rPr>
              <a:t> </a:t>
            </a:r>
            <a:r>
              <a:rPr lang="en-US" sz="1100" b="1" u="sng" dirty="0" err="1">
                <a:latin typeface="Calibri" panose="020F0502020204030204" pitchFamily="34" charset="0"/>
                <a:ea typeface="Calibri" panose="020F0502020204030204" pitchFamily="34" charset="0"/>
                <a:cs typeface="Times New Roman" panose="02020603050405020304" pitchFamily="18" charset="0"/>
              </a:rPr>
              <a:t>strategické</a:t>
            </a:r>
            <a:r>
              <a:rPr lang="en-US" sz="1100" b="1" u="sng" dirty="0">
                <a:latin typeface="Calibri" panose="020F0502020204030204" pitchFamily="34" charset="0"/>
                <a:ea typeface="Calibri" panose="020F0502020204030204" pitchFamily="34" charset="0"/>
                <a:cs typeface="Times New Roman" panose="02020603050405020304" pitchFamily="18" charset="0"/>
              </a:rPr>
              <a:t> </a:t>
            </a:r>
            <a:r>
              <a:rPr lang="en-US" sz="1100" b="1" u="sng" dirty="0" err="1">
                <a:latin typeface="Calibri" panose="020F0502020204030204" pitchFamily="34" charset="0"/>
                <a:ea typeface="Calibri" panose="020F0502020204030204" pitchFamily="34" charset="0"/>
                <a:cs typeface="Times New Roman" panose="02020603050405020304" pitchFamily="18" charset="0"/>
              </a:rPr>
              <a:t>dokumenty</a:t>
            </a:r>
            <a:r>
              <a:rPr lang="en-US" sz="1100" dirty="0">
                <a:latin typeface="Calibri" panose="020F0502020204030204" pitchFamily="34" charset="0"/>
                <a:ea typeface="Calibri" panose="020F0502020204030204" pitchFamily="34" charset="0"/>
                <a:cs typeface="Times New Roman" panose="02020603050405020304" pitchFamily="18" charset="0"/>
              </a:rPr>
              <a:t>:</a:t>
            </a:r>
          </a:p>
          <a:p>
            <a:pPr marL="171450" indent="-171450">
              <a:lnSpc>
                <a:spcPct val="105000"/>
              </a:lnSpc>
              <a:buFont typeface="Arial" panose="020B0604020202020204" pitchFamily="34" charset="0"/>
              <a:buChar char="•"/>
            </a:pPr>
            <a:r>
              <a:rPr lang="cs-CZ" sz="1100" b="1" dirty="0">
                <a:latin typeface="Calibri" panose="020F0502020204030204" pitchFamily="34" charset="0"/>
                <a:ea typeface="Calibri" panose="020F0502020204030204" pitchFamily="34" charset="0"/>
                <a:cs typeface="Times New Roman" panose="02020603050405020304" pitchFamily="18" charset="0"/>
              </a:rPr>
              <a:t>Rušení ústavních služeb: </a:t>
            </a:r>
            <a:r>
              <a:rPr lang="cs-CZ" sz="1100" dirty="0">
                <a:latin typeface="Calibri" panose="020F0502020204030204" pitchFamily="34" charset="0"/>
                <a:ea typeface="Calibri" panose="020F0502020204030204" pitchFamily="34" charset="0"/>
                <a:cs typeface="Times New Roman" panose="02020603050405020304" pitchFamily="18" charset="0"/>
              </a:rPr>
              <a:t>Všechny čtyři </a:t>
            </a:r>
            <a:r>
              <a:rPr lang="cs-CZ" sz="1100" dirty="0">
                <a:latin typeface="Calibri" panose="020F0502020204030204" pitchFamily="34" charset="0"/>
                <a:ea typeface="Calibri" panose="020F0502020204030204" pitchFamily="34" charset="0"/>
                <a:cs typeface="Times New Roman" panose="02020603050405020304" pitchFamily="18" charset="0"/>
              </a:rPr>
              <a:t>obsahují</a:t>
            </a:r>
            <a:endParaRPr lang="cs-CZ" sz="11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5000"/>
              </a:lnSpc>
              <a:buFont typeface="Arial" panose="020B0604020202020204" pitchFamily="34" charset="0"/>
              <a:buChar char="•"/>
            </a:pPr>
            <a:r>
              <a:rPr lang="cs-CZ" sz="1100" b="1" dirty="0">
                <a:latin typeface="Calibri" panose="020F0502020204030204" pitchFamily="34" charset="0"/>
                <a:ea typeface="Calibri" panose="020F0502020204030204" pitchFamily="34" charset="0"/>
                <a:cs typeface="Times New Roman" panose="02020603050405020304" pitchFamily="18" charset="0"/>
              </a:rPr>
              <a:t>Zamezení přenesení ústavních prvků:  </a:t>
            </a:r>
            <a:r>
              <a:rPr lang="cs-CZ" sz="1100" dirty="0">
                <a:latin typeface="Calibri" panose="020F0502020204030204" pitchFamily="34" charset="0"/>
                <a:ea typeface="Calibri" panose="020F0502020204030204" pitchFamily="34" charset="0"/>
                <a:cs typeface="Times New Roman" panose="02020603050405020304" pitchFamily="18" charset="0"/>
              </a:rPr>
              <a:t>Obsahuje jeden dokument (ze čtyř)</a:t>
            </a:r>
            <a:endParaRPr lang="cs-CZ" sz="11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3" name="Graf 12"/>
          <p:cNvGraphicFramePr/>
          <p:nvPr>
            <p:extLst/>
          </p:nvPr>
        </p:nvGraphicFramePr>
        <p:xfrm>
          <a:off x="2035227" y="2918753"/>
          <a:ext cx="5740486" cy="303143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51637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a:xfrm>
            <a:off x="914401" y="1747106"/>
            <a:ext cx="10517654" cy="4371276"/>
          </a:xfrm>
        </p:spPr>
        <p:txBody>
          <a:bodyPr>
            <a:normAutofit fontScale="85000" lnSpcReduction="20000"/>
          </a:bodyPr>
          <a:lstStyle/>
          <a:p>
            <a:r>
              <a:rPr lang="cs-CZ" sz="3200" dirty="0" smtClean="0">
                <a:solidFill>
                  <a:srgbClr val="008276"/>
                </a:solidFill>
              </a:rPr>
              <a:t>Ombudsman a </a:t>
            </a:r>
            <a:r>
              <a:rPr lang="cs-CZ" sz="3200" dirty="0" smtClean="0">
                <a:solidFill>
                  <a:srgbClr val="008276"/>
                </a:solidFill>
              </a:rPr>
              <a:t>monitorování práv lidí s postižením</a:t>
            </a:r>
          </a:p>
          <a:p>
            <a:endParaRPr lang="cs-CZ" sz="3200" dirty="0" smtClean="0">
              <a:solidFill>
                <a:srgbClr val="008276"/>
              </a:solidFill>
            </a:endParaRPr>
          </a:p>
          <a:p>
            <a:r>
              <a:rPr lang="cs-CZ" sz="2200" dirty="0" smtClean="0"/>
              <a:t>Článek 33 Úmluvy o právech osob se zdravotním postižením</a:t>
            </a:r>
          </a:p>
          <a:p>
            <a:r>
              <a:rPr lang="cs-CZ" sz="2200" dirty="0" smtClean="0"/>
              <a:t>Odbor ochrany práv osob se zdravotním postižením  - od roku 2018</a:t>
            </a:r>
          </a:p>
          <a:p>
            <a:pPr marL="857250" lvl="1" indent="-342900"/>
            <a:endParaRPr lang="cs-CZ" sz="2200" dirty="0" smtClean="0"/>
          </a:p>
          <a:p>
            <a:pPr marL="857250" lvl="1" indent="-342900"/>
            <a:r>
              <a:rPr lang="cs-CZ" sz="2200" dirty="0" smtClean="0"/>
              <a:t>výzkumy</a:t>
            </a:r>
            <a:endParaRPr lang="cs-CZ" sz="2200" dirty="0"/>
          </a:p>
          <a:p>
            <a:pPr marL="857250" lvl="1" indent="-342900"/>
            <a:r>
              <a:rPr lang="cs-CZ" sz="2200" smtClean="0"/>
              <a:t>šetření</a:t>
            </a:r>
            <a:endParaRPr lang="cs-CZ" sz="2200" dirty="0"/>
          </a:p>
          <a:p>
            <a:pPr marL="857250" lvl="1" indent="-342900"/>
            <a:r>
              <a:rPr lang="cs-CZ" sz="2200" dirty="0" smtClean="0"/>
              <a:t>doporučení </a:t>
            </a:r>
          </a:p>
          <a:p>
            <a:pPr marL="857250" lvl="1" indent="-342900"/>
            <a:endParaRPr lang="cs-CZ" sz="2200" dirty="0" smtClean="0"/>
          </a:p>
          <a:p>
            <a:pPr marL="0" lvl="1" indent="0">
              <a:buNone/>
            </a:pPr>
            <a:r>
              <a:rPr lang="cs-CZ" sz="2200" dirty="0" smtClean="0"/>
              <a:t>intenzivně </a:t>
            </a:r>
            <a:r>
              <a:rPr lang="cs-CZ" sz="2200" dirty="0"/>
              <a:t>spolupracuje s lidmi s postižením, neziskovými organizacemi a především s poradním orgánem ombudsmana pro práva lidí s postižením</a:t>
            </a:r>
          </a:p>
          <a:p>
            <a:r>
              <a:rPr lang="cs-CZ" sz="2200" dirty="0"/>
              <a:t>spolupracuje s organizacemi monitorujícími dodržování Úmluvy v jiných zemích, je součástí Pracovní skupiny pro Úmluvu v Rámci Evropské sítě národních institucí pro lidská práva (ENNHRI)</a:t>
            </a:r>
          </a:p>
          <a:p>
            <a:r>
              <a:rPr lang="cs-CZ" sz="2200" dirty="0" smtClean="0"/>
              <a:t>aktuálně </a:t>
            </a:r>
            <a:r>
              <a:rPr lang="cs-CZ" sz="2200" dirty="0"/>
              <a:t>pracuje na vytváření </a:t>
            </a:r>
            <a:r>
              <a:rPr lang="cs-CZ" sz="2200" dirty="0" smtClean="0"/>
              <a:t>indikátorů naplňování </a:t>
            </a:r>
            <a:r>
              <a:rPr lang="cs-CZ" sz="2200" dirty="0" smtClean="0"/>
              <a:t>lidských </a:t>
            </a:r>
            <a:r>
              <a:rPr lang="cs-CZ" sz="2200" dirty="0"/>
              <a:t>práv, včetně ukazatele pro článek 19 Úmluvy o právech osob s postižením (CRPD</a:t>
            </a:r>
            <a:r>
              <a:rPr lang="cs-CZ" sz="2200" dirty="0" smtClean="0"/>
              <a:t>)</a:t>
            </a:r>
            <a:endParaRPr lang="cs-CZ" sz="2200" dirty="0"/>
          </a:p>
          <a:p>
            <a:endParaRPr lang="en-US" dirty="0"/>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2</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normAutofit/>
          </a:bodyPr>
          <a:lstStyle/>
          <a:p>
            <a:r>
              <a:rPr lang="cs-CZ" dirty="0" smtClean="0"/>
              <a:t>AN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Tree>
    <p:extLst>
      <p:ext uri="{BB962C8B-B14F-4D97-AF65-F5344CB8AC3E}">
        <p14:creationId xmlns:p14="http://schemas.microsoft.com/office/powerpoint/2010/main" val="19374267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p:txBody>
          <a:bodyPr>
            <a:normAutofit/>
          </a:bodyPr>
          <a:lstStyle/>
          <a:p>
            <a:r>
              <a:rPr lang="pl-PL" b="1" dirty="0"/>
              <a:t>Transformace sociálních služeb v dílčích </a:t>
            </a:r>
            <a:r>
              <a:rPr lang="pl-PL" b="1" dirty="0" smtClean="0"/>
              <a:t>cílech: Předběžná zjištění </a:t>
            </a:r>
          </a:p>
          <a:p>
            <a:r>
              <a:rPr lang="en-US" sz="1900" b="1" dirty="0" err="1"/>
              <a:t>Omezené</a:t>
            </a:r>
            <a:r>
              <a:rPr lang="en-US" sz="1900" b="1" dirty="0"/>
              <a:t> </a:t>
            </a:r>
            <a:r>
              <a:rPr lang="en-US" sz="1900" b="1" dirty="0" err="1"/>
              <a:t>snížení</a:t>
            </a:r>
            <a:r>
              <a:rPr lang="en-US" sz="1900" b="1" dirty="0"/>
              <a:t> </a:t>
            </a:r>
            <a:r>
              <a:rPr lang="en-US" sz="1900" b="1" dirty="0" err="1"/>
              <a:t>kapacit</a:t>
            </a:r>
            <a:r>
              <a:rPr lang="en-US" sz="1900" b="1" dirty="0"/>
              <a:t> </a:t>
            </a:r>
            <a:r>
              <a:rPr lang="cs-CZ" sz="1900" b="1" dirty="0"/>
              <a:t>ústavních služeb</a:t>
            </a:r>
            <a:r>
              <a:rPr lang="en-US" sz="1900" dirty="0"/>
              <a:t>:</a:t>
            </a:r>
            <a:endParaRPr lang="en-US" sz="1900" dirty="0"/>
          </a:p>
          <a:p>
            <a:pPr marL="342900" indent="-342900">
              <a:buFont typeface="Arial" panose="020B0604020202020204" pitchFamily="34" charset="0"/>
              <a:buChar char="•"/>
            </a:pPr>
            <a:r>
              <a:rPr lang="cs-CZ" sz="1900" dirty="0" smtClean="0"/>
              <a:t>Málo</a:t>
            </a:r>
            <a:r>
              <a:rPr lang="en-US" sz="1900" dirty="0" smtClean="0"/>
              <a:t> </a:t>
            </a:r>
            <a:r>
              <a:rPr lang="en-US" sz="1900" dirty="0" err="1"/>
              <a:t>dokumentů</a:t>
            </a:r>
            <a:r>
              <a:rPr lang="en-US" sz="1900" dirty="0"/>
              <a:t> </a:t>
            </a:r>
            <a:r>
              <a:rPr lang="en-US" sz="1900" dirty="0" err="1"/>
              <a:t>projevuje</a:t>
            </a:r>
            <a:r>
              <a:rPr lang="en-US" sz="1900" dirty="0"/>
              <a:t> </a:t>
            </a:r>
            <a:r>
              <a:rPr lang="en-US" sz="1900" dirty="0" err="1"/>
              <a:t>podstatné</a:t>
            </a:r>
            <a:r>
              <a:rPr lang="en-US" sz="1900" dirty="0"/>
              <a:t> </a:t>
            </a:r>
            <a:r>
              <a:rPr lang="en-US" sz="1900" dirty="0" err="1"/>
              <a:t>snížení</a:t>
            </a:r>
            <a:r>
              <a:rPr lang="en-US" sz="1900" dirty="0"/>
              <a:t> </a:t>
            </a:r>
            <a:r>
              <a:rPr lang="en-US" sz="1900" dirty="0" err="1"/>
              <a:t>kapacit</a:t>
            </a:r>
            <a:r>
              <a:rPr lang="en-US" sz="1900" dirty="0"/>
              <a:t> </a:t>
            </a:r>
            <a:r>
              <a:rPr lang="cs-CZ" sz="1900" dirty="0"/>
              <a:t>ústavních</a:t>
            </a:r>
            <a:r>
              <a:rPr lang="en-US" sz="1900" dirty="0"/>
              <a:t> </a:t>
            </a:r>
            <a:r>
              <a:rPr lang="en-US" sz="1900" dirty="0" err="1"/>
              <a:t>služeb</a:t>
            </a:r>
            <a:r>
              <a:rPr lang="en-US" sz="1900" dirty="0"/>
              <a:t>, </a:t>
            </a:r>
            <a:r>
              <a:rPr lang="en-US" sz="1900" dirty="0" err="1"/>
              <a:t>což</a:t>
            </a:r>
            <a:r>
              <a:rPr lang="en-US" sz="1900" dirty="0"/>
              <a:t> </a:t>
            </a:r>
            <a:r>
              <a:rPr lang="en-US" sz="1900" dirty="0" err="1"/>
              <a:t>vyvolává</a:t>
            </a:r>
            <a:r>
              <a:rPr lang="en-US" sz="1900" dirty="0"/>
              <a:t> </a:t>
            </a:r>
            <a:r>
              <a:rPr lang="en-US" sz="1900" dirty="0" err="1"/>
              <a:t>otázky</a:t>
            </a:r>
            <a:r>
              <a:rPr lang="en-US" sz="1900" dirty="0"/>
              <a:t> </a:t>
            </a:r>
            <a:r>
              <a:rPr lang="en-US" sz="1900" dirty="0" err="1"/>
              <a:t>ohledně</a:t>
            </a:r>
            <a:r>
              <a:rPr lang="en-US" sz="1900" dirty="0"/>
              <a:t> </a:t>
            </a:r>
            <a:r>
              <a:rPr lang="en-US" sz="1900" dirty="0" err="1"/>
              <a:t>zachování</a:t>
            </a:r>
            <a:r>
              <a:rPr lang="en-US" sz="1900" dirty="0"/>
              <a:t> </a:t>
            </a:r>
            <a:r>
              <a:rPr lang="cs-CZ" sz="1900" dirty="0" smtClean="0"/>
              <a:t>(udržování) ústavů</a:t>
            </a:r>
            <a:r>
              <a:rPr lang="en-US" sz="1900" dirty="0" smtClean="0"/>
              <a:t> </a:t>
            </a:r>
            <a:r>
              <a:rPr lang="en-US" sz="1900" dirty="0"/>
              <a:t>a </a:t>
            </a:r>
            <a:r>
              <a:rPr lang="en-US" sz="1900" dirty="0" err="1"/>
              <a:t>investic</a:t>
            </a:r>
            <a:r>
              <a:rPr lang="en-US" sz="1900" dirty="0"/>
              <a:t> do </a:t>
            </a:r>
            <a:r>
              <a:rPr lang="en-US" sz="1900" dirty="0" err="1"/>
              <a:t>nich</a:t>
            </a:r>
            <a:r>
              <a:rPr lang="en-US" sz="1900" dirty="0"/>
              <a:t> (</a:t>
            </a:r>
            <a:r>
              <a:rPr lang="en-US" sz="1900" dirty="0" err="1"/>
              <a:t>humanizace</a:t>
            </a:r>
            <a:r>
              <a:rPr lang="en-US" sz="1900" dirty="0"/>
              <a:t>).</a:t>
            </a:r>
          </a:p>
          <a:p>
            <a:r>
              <a:rPr lang="en-US" sz="1900" b="1" dirty="0" err="1" smtClean="0"/>
              <a:t>Omezený</a:t>
            </a:r>
            <a:r>
              <a:rPr lang="en-US" sz="1900" b="1" dirty="0" smtClean="0"/>
              <a:t> </a:t>
            </a:r>
            <a:r>
              <a:rPr lang="en-US" sz="1900" b="1" dirty="0" err="1"/>
              <a:t>důraz</a:t>
            </a:r>
            <a:r>
              <a:rPr lang="en-US" sz="1900" b="1" dirty="0"/>
              <a:t> </a:t>
            </a:r>
            <a:r>
              <a:rPr lang="en-US" sz="1900" b="1" dirty="0" err="1"/>
              <a:t>na</a:t>
            </a:r>
            <a:r>
              <a:rPr lang="en-US" sz="1900" b="1" dirty="0"/>
              <a:t> </a:t>
            </a:r>
            <a:r>
              <a:rPr lang="cs-CZ" sz="1900" b="1" dirty="0"/>
              <a:t>rušení ústavních služeb</a:t>
            </a:r>
            <a:r>
              <a:rPr lang="en-US" sz="1900" dirty="0"/>
              <a:t>:</a:t>
            </a:r>
          </a:p>
          <a:p>
            <a:pPr marL="342900" indent="-342900">
              <a:buFont typeface="Arial" panose="020B0604020202020204" pitchFamily="34" charset="0"/>
              <a:buChar char="•"/>
            </a:pPr>
            <a:r>
              <a:rPr lang="cs-CZ" sz="1900" dirty="0" smtClean="0"/>
              <a:t>V dokumentech obecně chybí </a:t>
            </a:r>
            <a:r>
              <a:rPr lang="en-US" sz="1900" dirty="0" err="1" smtClean="0"/>
              <a:t>důraz</a:t>
            </a:r>
            <a:r>
              <a:rPr lang="en-US" sz="1900" dirty="0" smtClean="0"/>
              <a:t> </a:t>
            </a:r>
            <a:r>
              <a:rPr lang="en-US" sz="1900" dirty="0" err="1"/>
              <a:t>na</a:t>
            </a:r>
            <a:r>
              <a:rPr lang="en-US" sz="1900" dirty="0"/>
              <a:t> </a:t>
            </a:r>
            <a:r>
              <a:rPr lang="cs-CZ" sz="1900" dirty="0" smtClean="0"/>
              <a:t>rušení ústavů </a:t>
            </a:r>
            <a:r>
              <a:rPr lang="en-US" sz="1900" dirty="0" err="1" smtClean="0"/>
              <a:t>prevenci</a:t>
            </a:r>
            <a:r>
              <a:rPr lang="en-US" sz="1900" dirty="0" smtClean="0"/>
              <a:t> </a:t>
            </a:r>
            <a:r>
              <a:rPr lang="en-US" sz="1900" dirty="0" err="1" smtClean="0"/>
              <a:t>přen</a:t>
            </a:r>
            <a:r>
              <a:rPr lang="cs-CZ" sz="1900" dirty="0" smtClean="0"/>
              <a:t>osu</a:t>
            </a:r>
            <a:r>
              <a:rPr lang="en-US" sz="1900" dirty="0" smtClean="0"/>
              <a:t> </a:t>
            </a:r>
            <a:r>
              <a:rPr lang="cs-CZ" sz="1900" dirty="0"/>
              <a:t>ústavních</a:t>
            </a:r>
            <a:r>
              <a:rPr lang="en-US" sz="1900" dirty="0"/>
              <a:t> </a:t>
            </a:r>
            <a:r>
              <a:rPr lang="en-US" sz="1900" dirty="0" err="1"/>
              <a:t>prvků</a:t>
            </a:r>
            <a:r>
              <a:rPr lang="en-US" sz="1900" dirty="0"/>
              <a:t> – </a:t>
            </a:r>
            <a:r>
              <a:rPr lang="en-US" sz="1900" dirty="0" err="1"/>
              <a:t>transformace</a:t>
            </a:r>
            <a:r>
              <a:rPr lang="en-US" sz="1900" dirty="0"/>
              <a:t> </a:t>
            </a:r>
            <a:r>
              <a:rPr lang="en-US" sz="1900" dirty="0" err="1"/>
              <a:t>služeb</a:t>
            </a:r>
            <a:r>
              <a:rPr lang="en-US" sz="1900" dirty="0"/>
              <a:t> </a:t>
            </a:r>
            <a:r>
              <a:rPr lang="en-US" sz="1900" dirty="0" err="1"/>
              <a:t>může</a:t>
            </a:r>
            <a:r>
              <a:rPr lang="en-US" sz="1900" dirty="0"/>
              <a:t> </a:t>
            </a:r>
            <a:r>
              <a:rPr lang="cs-CZ" sz="1900" dirty="0" smtClean="0"/>
              <a:t>ve skutečnosti </a:t>
            </a:r>
            <a:r>
              <a:rPr lang="en-US" sz="1900" dirty="0" err="1" smtClean="0"/>
              <a:t>vést</a:t>
            </a:r>
            <a:r>
              <a:rPr lang="en-US" sz="1900" dirty="0" smtClean="0"/>
              <a:t> k</a:t>
            </a:r>
            <a:r>
              <a:rPr lang="cs-CZ" sz="1900" dirty="0" smtClean="0"/>
              <a:t> vytváření </a:t>
            </a:r>
            <a:r>
              <a:rPr lang="en-US" sz="1900" dirty="0" smtClean="0"/>
              <a:t>‚</a:t>
            </a:r>
            <a:r>
              <a:rPr lang="cs-CZ" sz="1900" dirty="0" smtClean="0"/>
              <a:t>ústavů na plocho</a:t>
            </a:r>
            <a:r>
              <a:rPr lang="en-US" sz="1900" dirty="0" smtClean="0"/>
              <a:t>' </a:t>
            </a:r>
            <a:r>
              <a:rPr lang="en-US" sz="1900" dirty="0" err="1"/>
              <a:t>namísto</a:t>
            </a:r>
            <a:r>
              <a:rPr lang="en-US" sz="1900" dirty="0"/>
              <a:t> </a:t>
            </a:r>
            <a:r>
              <a:rPr lang="en-US" sz="1900" dirty="0" err="1"/>
              <a:t>vytvoření</a:t>
            </a:r>
            <a:r>
              <a:rPr lang="en-US" sz="1900" dirty="0"/>
              <a:t> </a:t>
            </a:r>
            <a:r>
              <a:rPr lang="en-US" sz="1900" dirty="0" err="1"/>
              <a:t>služeb</a:t>
            </a:r>
            <a:r>
              <a:rPr lang="cs-CZ" sz="1900" dirty="0"/>
              <a:t> </a:t>
            </a:r>
            <a:r>
              <a:rPr lang="en-US" sz="1900" dirty="0" err="1"/>
              <a:t>komunitní</a:t>
            </a:r>
            <a:r>
              <a:rPr lang="cs-CZ" sz="1900" dirty="0"/>
              <a:t>ho </a:t>
            </a:r>
            <a:r>
              <a:rPr lang="cs-CZ" sz="1900" dirty="0" smtClean="0"/>
              <a:t>charakteru</a:t>
            </a:r>
          </a:p>
          <a:p>
            <a:r>
              <a:rPr lang="en-US" sz="1900" b="1" dirty="0" err="1"/>
              <a:t>Chybějící</a:t>
            </a:r>
            <a:r>
              <a:rPr lang="en-US" sz="1900" b="1" dirty="0"/>
              <a:t> </a:t>
            </a:r>
            <a:r>
              <a:rPr lang="en-US" sz="1900" b="1" dirty="0" err="1"/>
              <a:t>definice</a:t>
            </a:r>
            <a:r>
              <a:rPr lang="en-US" sz="1900" b="1" dirty="0"/>
              <a:t> pro </a:t>
            </a:r>
            <a:r>
              <a:rPr lang="en-US" sz="1900" b="1" dirty="0" err="1"/>
              <a:t>služby</a:t>
            </a:r>
            <a:r>
              <a:rPr lang="cs-CZ" sz="1900" b="1" dirty="0"/>
              <a:t> komunitního charakteru</a:t>
            </a:r>
            <a:r>
              <a:rPr lang="en-US" sz="1900" dirty="0"/>
              <a:t>:</a:t>
            </a:r>
          </a:p>
          <a:p>
            <a:pPr marL="342900" indent="-342900">
              <a:buFont typeface="Arial" panose="020B0604020202020204" pitchFamily="34" charset="0"/>
              <a:buChar char="•"/>
            </a:pPr>
            <a:r>
              <a:rPr lang="en-US" sz="1900" dirty="0"/>
              <a:t>Absence </a:t>
            </a:r>
            <a:r>
              <a:rPr lang="en-US" sz="1900" dirty="0" err="1"/>
              <a:t>definice</a:t>
            </a:r>
            <a:r>
              <a:rPr lang="en-US" sz="1900" dirty="0"/>
              <a:t> pro </a:t>
            </a:r>
            <a:r>
              <a:rPr lang="en-US" sz="1900" dirty="0" err="1"/>
              <a:t>služby</a:t>
            </a:r>
            <a:r>
              <a:rPr lang="en-US" sz="1900" dirty="0"/>
              <a:t> </a:t>
            </a:r>
            <a:r>
              <a:rPr lang="cs-CZ" sz="1900" dirty="0"/>
              <a:t>komunitního charakteru </a:t>
            </a:r>
            <a:r>
              <a:rPr lang="en-US" sz="1900" dirty="0" err="1"/>
              <a:t>nám</a:t>
            </a:r>
            <a:r>
              <a:rPr lang="en-US" sz="1900" dirty="0"/>
              <a:t> </a:t>
            </a:r>
            <a:r>
              <a:rPr lang="en-US" sz="1900" dirty="0" err="1"/>
              <a:t>brání</a:t>
            </a:r>
            <a:r>
              <a:rPr lang="en-US" sz="1900" dirty="0"/>
              <a:t> v tom, </a:t>
            </a:r>
            <a:r>
              <a:rPr lang="en-US" sz="1900" dirty="0" err="1"/>
              <a:t>abychom</a:t>
            </a:r>
            <a:r>
              <a:rPr lang="en-US" sz="1900" dirty="0"/>
              <a:t> </a:t>
            </a:r>
            <a:r>
              <a:rPr lang="en-US" sz="1900" dirty="0" err="1"/>
              <a:t>rozeznali</a:t>
            </a:r>
            <a:r>
              <a:rPr lang="en-US" sz="1900" dirty="0"/>
              <a:t>, </a:t>
            </a:r>
            <a:r>
              <a:rPr lang="en-US" sz="1900" dirty="0" err="1"/>
              <a:t>zda</a:t>
            </a:r>
            <a:r>
              <a:rPr lang="en-US" sz="1900" dirty="0"/>
              <a:t> </a:t>
            </a:r>
            <a:r>
              <a:rPr lang="cs-CZ" sz="1900" dirty="0" smtClean="0"/>
              <a:t>cíle </a:t>
            </a:r>
            <a:r>
              <a:rPr lang="en-US" sz="1900" dirty="0" err="1" smtClean="0"/>
              <a:t>představují</a:t>
            </a:r>
            <a:r>
              <a:rPr lang="en-US" sz="1900" dirty="0" smtClean="0"/>
              <a:t> </a:t>
            </a:r>
            <a:r>
              <a:rPr lang="en-US" sz="1900" dirty="0" err="1"/>
              <a:t>skutečný</a:t>
            </a:r>
            <a:r>
              <a:rPr lang="en-US" sz="1900" dirty="0"/>
              <a:t> </a:t>
            </a:r>
            <a:r>
              <a:rPr lang="en-US" sz="1900" dirty="0" err="1"/>
              <a:t>přesun</a:t>
            </a:r>
            <a:r>
              <a:rPr lang="en-US" sz="1900" dirty="0"/>
              <a:t> od </a:t>
            </a:r>
            <a:r>
              <a:rPr lang="cs-CZ" sz="1900" dirty="0"/>
              <a:t>ústavů</a:t>
            </a:r>
            <a:r>
              <a:rPr lang="en-US" sz="1900" dirty="0"/>
              <a:t> </a:t>
            </a:r>
            <a:r>
              <a:rPr lang="cs-CZ" sz="1900" dirty="0"/>
              <a:t>ke službám komunitního </a:t>
            </a:r>
            <a:r>
              <a:rPr lang="cs-CZ" sz="1900" dirty="0" err="1"/>
              <a:t>chaakteru</a:t>
            </a:r>
            <a:r>
              <a:rPr lang="cs-CZ" sz="1900" dirty="0"/>
              <a:t> </a:t>
            </a:r>
            <a:r>
              <a:rPr lang="en-US" sz="1900" dirty="0" err="1"/>
              <a:t>nebo</a:t>
            </a:r>
            <a:r>
              <a:rPr lang="cs-CZ" sz="1900" dirty="0"/>
              <a:t> jde o</a:t>
            </a:r>
            <a:r>
              <a:rPr lang="en-US" sz="1900" dirty="0"/>
              <a:t> </a:t>
            </a:r>
            <a:r>
              <a:rPr lang="en-US" sz="1900" dirty="0" err="1"/>
              <a:t>investic</a:t>
            </a:r>
            <a:r>
              <a:rPr lang="cs-CZ" sz="1900" dirty="0"/>
              <a:t>e</a:t>
            </a:r>
            <a:r>
              <a:rPr lang="en-US" sz="1900" dirty="0"/>
              <a:t> do </a:t>
            </a:r>
            <a:r>
              <a:rPr lang="cs-CZ" sz="1900" dirty="0"/>
              <a:t>ústavů</a:t>
            </a:r>
            <a:endParaRPr lang="en-US" sz="1900" dirty="0"/>
          </a:p>
          <a:p>
            <a:pPr marL="342900" indent="-342900">
              <a:buFont typeface="Arial" panose="020B0604020202020204" pitchFamily="34" charset="0"/>
              <a:buChar char="•"/>
            </a:pPr>
            <a:endParaRPr lang="cs-CZ" sz="1900" dirty="0"/>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20</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lstStyle/>
          <a:p>
            <a:r>
              <a:rPr lang="cs-CZ" dirty="0" smtClean="0"/>
              <a:t>AN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Tree>
    <p:extLst>
      <p:ext uri="{BB962C8B-B14F-4D97-AF65-F5344CB8AC3E}">
        <p14:creationId xmlns:p14="http://schemas.microsoft.com/office/powerpoint/2010/main" val="3030481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p:txBody>
          <a:bodyPr/>
          <a:lstStyle/>
          <a:p>
            <a:r>
              <a:rPr lang="en-US" b="1" dirty="0" err="1"/>
              <a:t>Náležitosti</a:t>
            </a:r>
            <a:r>
              <a:rPr lang="en-US" b="1" dirty="0"/>
              <a:t> </a:t>
            </a:r>
            <a:r>
              <a:rPr lang="en-US" b="1" dirty="0" err="1"/>
              <a:t>strategického</a:t>
            </a:r>
            <a:r>
              <a:rPr lang="en-US" b="1" dirty="0"/>
              <a:t> </a:t>
            </a:r>
            <a:r>
              <a:rPr lang="en-US" b="1" dirty="0" err="1"/>
              <a:t>dokumentu</a:t>
            </a:r>
            <a:endParaRPr lang="en-US" b="1" dirty="0"/>
          </a:p>
          <a:p>
            <a:r>
              <a:rPr lang="cs-CZ" sz="1800" dirty="0"/>
              <a:t>Graf 5 Vybrané náležitosti splnitelnosti, které obsahují dílčí cíle střednědobých plánů (N=14</a:t>
            </a:r>
            <a:r>
              <a:rPr lang="cs-CZ" sz="1800" dirty="0"/>
              <a:t>)</a:t>
            </a:r>
          </a:p>
          <a:p>
            <a:endParaRPr lang="cs-CZ" sz="1800" dirty="0"/>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21</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lstStyle/>
          <a:p>
            <a:r>
              <a:rPr lang="cs-CZ" dirty="0" smtClean="0"/>
              <a:t>LN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
        <p:nvSpPr>
          <p:cNvPr id="11" name="Obdélník 10"/>
          <p:cNvSpPr/>
          <p:nvPr/>
        </p:nvSpPr>
        <p:spPr>
          <a:xfrm>
            <a:off x="8002418" y="2852089"/>
            <a:ext cx="2341386" cy="2092881"/>
          </a:xfrm>
          <a:prstGeom prst="rect">
            <a:avLst/>
          </a:prstGeom>
        </p:spPr>
        <p:txBody>
          <a:bodyPr wrap="square">
            <a:spAutoFit/>
          </a:bodyPr>
          <a:lstStyle/>
          <a:p>
            <a:r>
              <a:rPr lang="cs-CZ" sz="1100" b="1" u="sng" dirty="0">
                <a:latin typeface="+mj-lt"/>
              </a:rPr>
              <a:t>NSRSS</a:t>
            </a:r>
          </a:p>
          <a:p>
            <a:r>
              <a:rPr lang="en-US" sz="1100" b="1" dirty="0" err="1">
                <a:latin typeface="+mj-lt"/>
              </a:rPr>
              <a:t>Všechny</a:t>
            </a:r>
            <a:r>
              <a:rPr lang="en-US" sz="1100" b="1" dirty="0">
                <a:latin typeface="+mj-lt"/>
              </a:rPr>
              <a:t> </a:t>
            </a:r>
            <a:r>
              <a:rPr lang="en-US" sz="1100" b="1" dirty="0" err="1">
                <a:latin typeface="+mj-lt"/>
              </a:rPr>
              <a:t>cíle</a:t>
            </a:r>
            <a:r>
              <a:rPr lang="en-US" sz="1100" b="1" dirty="0">
                <a:latin typeface="+mj-lt"/>
              </a:rPr>
              <a:t> </a:t>
            </a:r>
            <a:r>
              <a:rPr lang="en-US" sz="1100" dirty="0" err="1">
                <a:latin typeface="+mj-lt"/>
              </a:rPr>
              <a:t>národní</a:t>
            </a:r>
            <a:r>
              <a:rPr lang="en-US" sz="1100" dirty="0">
                <a:latin typeface="+mj-lt"/>
              </a:rPr>
              <a:t> </a:t>
            </a:r>
            <a:r>
              <a:rPr lang="en-US" sz="1100" dirty="0" err="1">
                <a:latin typeface="+mj-lt"/>
              </a:rPr>
              <a:t>strategie</a:t>
            </a:r>
            <a:r>
              <a:rPr lang="en-US" sz="1100" dirty="0">
                <a:latin typeface="+mj-lt"/>
              </a:rPr>
              <a:t> </a:t>
            </a:r>
            <a:r>
              <a:rPr lang="en-US" sz="1100" dirty="0" err="1">
                <a:latin typeface="+mj-lt"/>
              </a:rPr>
              <a:t>mají</a:t>
            </a:r>
            <a:r>
              <a:rPr lang="en-US" sz="1100" dirty="0">
                <a:latin typeface="+mj-lt"/>
              </a:rPr>
              <a:t>:</a:t>
            </a:r>
          </a:p>
          <a:p>
            <a:endParaRPr lang="en-US" sz="1100" dirty="0">
              <a:latin typeface="+mj-lt"/>
            </a:endParaRPr>
          </a:p>
          <a:p>
            <a:pPr marL="171450" indent="-171450">
              <a:buFont typeface="Arial" panose="020B0604020202020204" pitchFamily="34" charset="0"/>
              <a:buChar char="•"/>
            </a:pPr>
            <a:r>
              <a:rPr lang="cs-CZ" sz="1100" b="1" dirty="0">
                <a:latin typeface="+mj-lt"/>
              </a:rPr>
              <a:t>Č</a:t>
            </a:r>
            <a:r>
              <a:rPr lang="en-US" sz="1100" b="1" dirty="0" err="1">
                <a:latin typeface="+mj-lt"/>
              </a:rPr>
              <a:t>asový</a:t>
            </a:r>
            <a:r>
              <a:rPr lang="en-US" sz="1100" b="1" dirty="0">
                <a:latin typeface="+mj-lt"/>
              </a:rPr>
              <a:t> </a:t>
            </a:r>
            <a:r>
              <a:rPr lang="en-US" sz="1100" b="1" dirty="0" err="1">
                <a:latin typeface="+mj-lt"/>
              </a:rPr>
              <a:t>rámec</a:t>
            </a:r>
            <a:r>
              <a:rPr lang="en-US" sz="1100" dirty="0">
                <a:latin typeface="+mj-lt"/>
              </a:rPr>
              <a:t>.</a:t>
            </a:r>
          </a:p>
          <a:p>
            <a:pPr marL="171450" indent="-171450">
              <a:buFont typeface="Arial" panose="020B0604020202020204" pitchFamily="34" charset="0"/>
              <a:buChar char="•"/>
            </a:pPr>
            <a:r>
              <a:rPr lang="cs-CZ" sz="1100" b="1" dirty="0">
                <a:latin typeface="+mj-lt"/>
              </a:rPr>
              <a:t>Odpovědný subjekt</a:t>
            </a:r>
            <a:endParaRPr lang="en-US" sz="1100" b="1" dirty="0">
              <a:latin typeface="+mj-lt"/>
            </a:endParaRPr>
          </a:p>
          <a:p>
            <a:pPr marL="171450" indent="-171450">
              <a:buFont typeface="Arial" panose="020B0604020202020204" pitchFamily="34" charset="0"/>
              <a:buChar char="•"/>
            </a:pPr>
            <a:r>
              <a:rPr lang="cs-CZ" sz="1100" b="1" dirty="0">
                <a:latin typeface="+mj-lt"/>
              </a:rPr>
              <a:t>Určené aktivity</a:t>
            </a:r>
            <a:endParaRPr lang="cs-CZ" sz="1100" b="1" dirty="0">
              <a:latin typeface="+mj-lt"/>
            </a:endParaRPr>
          </a:p>
          <a:p>
            <a:endParaRPr lang="cs-CZ" sz="1100" dirty="0">
              <a:latin typeface="+mj-lt"/>
            </a:endParaRPr>
          </a:p>
          <a:p>
            <a:endParaRPr lang="en-US" sz="1100" dirty="0">
              <a:latin typeface="+mj-lt"/>
            </a:endParaRPr>
          </a:p>
          <a:p>
            <a:r>
              <a:rPr lang="cs-CZ" sz="1100" b="1" dirty="0">
                <a:latin typeface="+mj-lt"/>
              </a:rPr>
              <a:t>Alespoň jeden cíl </a:t>
            </a:r>
            <a:r>
              <a:rPr lang="cs-CZ" sz="1100" dirty="0">
                <a:latin typeface="+mj-lt"/>
              </a:rPr>
              <a:t>obsahuje:</a:t>
            </a:r>
          </a:p>
          <a:p>
            <a:endParaRPr lang="cs-CZ" sz="1100" dirty="0">
              <a:latin typeface="+mj-lt"/>
            </a:endParaRPr>
          </a:p>
          <a:p>
            <a:pPr marL="171450" indent="-171450">
              <a:buFont typeface="Arial" panose="020B0604020202020204" pitchFamily="34" charset="0"/>
              <a:buChar char="•"/>
            </a:pPr>
            <a:r>
              <a:rPr lang="cs-CZ" sz="1100" b="1" dirty="0">
                <a:latin typeface="+mj-lt"/>
              </a:rPr>
              <a:t>K</a:t>
            </a:r>
            <a:r>
              <a:rPr lang="en-US" sz="1100" b="1" dirty="0" err="1">
                <a:latin typeface="+mj-lt"/>
              </a:rPr>
              <a:t>ritéri</a:t>
            </a:r>
            <a:r>
              <a:rPr lang="cs-CZ" sz="1100" b="1" dirty="0">
                <a:latin typeface="+mj-lt"/>
              </a:rPr>
              <a:t>um</a:t>
            </a:r>
            <a:r>
              <a:rPr lang="en-US" sz="1100" b="1" dirty="0">
                <a:latin typeface="+mj-lt"/>
              </a:rPr>
              <a:t> </a:t>
            </a:r>
            <a:r>
              <a:rPr lang="cs-CZ" sz="1100" b="1" dirty="0">
                <a:latin typeface="+mj-lt"/>
              </a:rPr>
              <a:t>splnění</a:t>
            </a:r>
          </a:p>
          <a:p>
            <a:endParaRPr lang="cs-CZ" sz="900" dirty="0">
              <a:latin typeface="Söhne"/>
            </a:endParaRPr>
          </a:p>
        </p:txBody>
      </p:sp>
      <p:graphicFrame>
        <p:nvGraphicFramePr>
          <p:cNvPr id="12" name="Graf 11"/>
          <p:cNvGraphicFramePr/>
          <p:nvPr>
            <p:extLst/>
          </p:nvPr>
        </p:nvGraphicFramePr>
        <p:xfrm>
          <a:off x="2213031" y="2629956"/>
          <a:ext cx="5595428" cy="348842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931084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p:txBody>
          <a:bodyPr/>
          <a:lstStyle/>
          <a:p>
            <a:r>
              <a:rPr lang="en-US" b="1" dirty="0" err="1"/>
              <a:t>Náležitosti</a:t>
            </a:r>
            <a:r>
              <a:rPr lang="en-US" b="1" dirty="0"/>
              <a:t> </a:t>
            </a:r>
            <a:r>
              <a:rPr lang="en-US" b="1" dirty="0" err="1"/>
              <a:t>strategického</a:t>
            </a:r>
            <a:r>
              <a:rPr lang="en-US" b="1" dirty="0"/>
              <a:t> </a:t>
            </a:r>
            <a:r>
              <a:rPr lang="en-US" b="1" dirty="0" err="1"/>
              <a:t>dokumentu</a:t>
            </a:r>
            <a:endParaRPr lang="en-US" b="1" dirty="0"/>
          </a:p>
          <a:p>
            <a:r>
              <a:rPr lang="en-US" sz="1800" dirty="0"/>
              <a:t>Graf </a:t>
            </a:r>
            <a:r>
              <a:rPr lang="cs-CZ" sz="1800" dirty="0"/>
              <a:t>6</a:t>
            </a:r>
            <a:r>
              <a:rPr lang="en-US" sz="1800" dirty="0"/>
              <a:t> </a:t>
            </a:r>
            <a:r>
              <a:rPr lang="en-US" sz="1800" dirty="0" err="1"/>
              <a:t>Vybrané</a:t>
            </a:r>
            <a:r>
              <a:rPr lang="en-US" sz="1800" dirty="0"/>
              <a:t> </a:t>
            </a:r>
            <a:r>
              <a:rPr lang="en-US" sz="1800" dirty="0" err="1"/>
              <a:t>náležitosti</a:t>
            </a:r>
            <a:r>
              <a:rPr lang="en-US" sz="1800" dirty="0"/>
              <a:t> </a:t>
            </a:r>
            <a:r>
              <a:rPr lang="en-US" sz="1800" dirty="0" err="1"/>
              <a:t>splnitelnosti</a:t>
            </a:r>
            <a:r>
              <a:rPr lang="en-US" sz="1800" dirty="0"/>
              <a:t>, </a:t>
            </a:r>
            <a:r>
              <a:rPr lang="en-US" sz="1800" dirty="0" err="1"/>
              <a:t>které</a:t>
            </a:r>
            <a:r>
              <a:rPr lang="en-US" sz="1800" dirty="0"/>
              <a:t> </a:t>
            </a:r>
            <a:r>
              <a:rPr lang="en-US" sz="1800" dirty="0" err="1"/>
              <a:t>obsahují</a:t>
            </a:r>
            <a:r>
              <a:rPr lang="en-US" sz="1800" dirty="0"/>
              <a:t> </a:t>
            </a:r>
            <a:r>
              <a:rPr lang="en-US" sz="1800" dirty="0" err="1"/>
              <a:t>dílčí</a:t>
            </a:r>
            <a:r>
              <a:rPr lang="en-US" sz="1800" dirty="0"/>
              <a:t> </a:t>
            </a:r>
            <a:r>
              <a:rPr lang="en-US" sz="1800" dirty="0" err="1"/>
              <a:t>cíle</a:t>
            </a:r>
            <a:r>
              <a:rPr lang="en-US" sz="1800" dirty="0"/>
              <a:t> </a:t>
            </a:r>
            <a:r>
              <a:rPr lang="en-US" sz="1800" dirty="0" err="1"/>
              <a:t>zvláštních</a:t>
            </a:r>
            <a:r>
              <a:rPr lang="en-US" sz="1800" dirty="0"/>
              <a:t> </a:t>
            </a:r>
            <a:r>
              <a:rPr lang="en-US" sz="1800" dirty="0" err="1"/>
              <a:t>strategických</a:t>
            </a:r>
            <a:r>
              <a:rPr lang="en-US" sz="1800" dirty="0"/>
              <a:t> </a:t>
            </a:r>
            <a:r>
              <a:rPr lang="en-US" sz="1800" dirty="0" err="1"/>
              <a:t>dokumentů</a:t>
            </a:r>
            <a:r>
              <a:rPr lang="en-US" sz="1800" dirty="0"/>
              <a:t> (N=4)</a:t>
            </a:r>
            <a:endParaRPr lang="cs-CZ" sz="1800" dirty="0"/>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22</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lstStyle/>
          <a:p>
            <a:r>
              <a:rPr lang="cs-CZ" dirty="0" smtClean="0"/>
              <a:t>LN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graphicFrame>
        <p:nvGraphicFramePr>
          <p:cNvPr id="11" name="Graf 10"/>
          <p:cNvGraphicFramePr/>
          <p:nvPr>
            <p:extLst/>
          </p:nvPr>
        </p:nvGraphicFramePr>
        <p:xfrm>
          <a:off x="3332922" y="2912167"/>
          <a:ext cx="5218044" cy="31208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467352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p:txBody>
          <a:bodyPr/>
          <a:lstStyle/>
          <a:p>
            <a:r>
              <a:rPr lang="en-US" b="1" dirty="0" err="1"/>
              <a:t>Náležitosti</a:t>
            </a:r>
            <a:r>
              <a:rPr lang="en-US" b="1" dirty="0"/>
              <a:t> </a:t>
            </a:r>
            <a:r>
              <a:rPr lang="en-US" b="1" dirty="0" err="1"/>
              <a:t>strategického</a:t>
            </a:r>
            <a:r>
              <a:rPr lang="en-US" b="1" dirty="0"/>
              <a:t> </a:t>
            </a:r>
            <a:r>
              <a:rPr lang="en-US" b="1" dirty="0" err="1"/>
              <a:t>dokumentu</a:t>
            </a:r>
            <a:endParaRPr lang="en-US" b="1" dirty="0"/>
          </a:p>
          <a:p>
            <a:r>
              <a:rPr lang="en-US" sz="1800" dirty="0"/>
              <a:t>Graf </a:t>
            </a:r>
            <a:r>
              <a:rPr lang="cs-CZ" sz="1800" dirty="0"/>
              <a:t>7</a:t>
            </a:r>
            <a:r>
              <a:rPr lang="en-US" sz="1800" dirty="0"/>
              <a:t> </a:t>
            </a:r>
            <a:r>
              <a:rPr lang="en-US" sz="1800" dirty="0" err="1"/>
              <a:t>Počty</a:t>
            </a:r>
            <a:r>
              <a:rPr lang="en-US" sz="1800" dirty="0"/>
              <a:t> </a:t>
            </a:r>
            <a:r>
              <a:rPr lang="en-US" sz="1800" dirty="0" err="1"/>
              <a:t>střednědobých</a:t>
            </a:r>
            <a:r>
              <a:rPr lang="en-US" sz="1800" dirty="0"/>
              <a:t> </a:t>
            </a:r>
            <a:r>
              <a:rPr lang="en-US" sz="1800" dirty="0" err="1"/>
              <a:t>plánů</a:t>
            </a:r>
            <a:r>
              <a:rPr lang="en-US" sz="1800" dirty="0"/>
              <a:t>, </a:t>
            </a:r>
            <a:r>
              <a:rPr lang="en-US" sz="1800" dirty="0" err="1"/>
              <a:t>které</a:t>
            </a:r>
            <a:r>
              <a:rPr lang="en-US" sz="1800" dirty="0"/>
              <a:t> </a:t>
            </a:r>
            <a:r>
              <a:rPr lang="en-US" sz="1800" dirty="0" err="1"/>
              <a:t>obsahují</a:t>
            </a:r>
            <a:r>
              <a:rPr lang="en-US" sz="1800" dirty="0"/>
              <a:t> </a:t>
            </a:r>
            <a:r>
              <a:rPr lang="en-US" sz="1800" dirty="0" err="1"/>
              <a:t>vybrané</a:t>
            </a:r>
            <a:r>
              <a:rPr lang="en-US" sz="1800" dirty="0"/>
              <a:t> </a:t>
            </a:r>
            <a:r>
              <a:rPr lang="en-US" sz="1800" dirty="0" err="1"/>
              <a:t>náležitosti</a:t>
            </a:r>
            <a:r>
              <a:rPr lang="en-US" sz="1800" dirty="0"/>
              <a:t> </a:t>
            </a:r>
            <a:r>
              <a:rPr lang="en-US" sz="1800" dirty="0" err="1"/>
              <a:t>splnitelnosti</a:t>
            </a:r>
            <a:r>
              <a:rPr lang="en-US" sz="1800" dirty="0"/>
              <a:t> </a:t>
            </a:r>
            <a:r>
              <a:rPr lang="en-US" sz="1800" dirty="0" err="1"/>
              <a:t>dílčích</a:t>
            </a:r>
            <a:r>
              <a:rPr lang="en-US" sz="1800" dirty="0"/>
              <a:t> </a:t>
            </a:r>
            <a:r>
              <a:rPr lang="en-US" sz="1800" dirty="0" err="1"/>
              <a:t>cílů</a:t>
            </a:r>
            <a:r>
              <a:rPr lang="en-US" sz="1800" dirty="0"/>
              <a:t> (N=14</a:t>
            </a:r>
            <a:r>
              <a:rPr lang="en-US" sz="1800" dirty="0"/>
              <a:t>)</a:t>
            </a:r>
            <a:endParaRPr lang="cs-CZ" sz="1800" dirty="0"/>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23</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lstStyle/>
          <a:p>
            <a:r>
              <a:rPr lang="cs-CZ" dirty="0" smtClean="0"/>
              <a:t>LN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
        <p:nvSpPr>
          <p:cNvPr id="10" name="Obdélník 9"/>
          <p:cNvSpPr/>
          <p:nvPr/>
        </p:nvSpPr>
        <p:spPr>
          <a:xfrm>
            <a:off x="8653204" y="2588908"/>
            <a:ext cx="2014797" cy="3139321"/>
          </a:xfrm>
          <a:prstGeom prst="rect">
            <a:avLst/>
          </a:prstGeom>
        </p:spPr>
        <p:txBody>
          <a:bodyPr wrap="square">
            <a:spAutoFit/>
          </a:bodyPr>
          <a:lstStyle/>
          <a:p>
            <a:r>
              <a:rPr lang="cs-CZ" sz="1100" b="1" u="sng" dirty="0">
                <a:latin typeface="+mj-lt"/>
              </a:rPr>
              <a:t>NSRSS:</a:t>
            </a:r>
            <a:r>
              <a:rPr lang="en-US" sz="1100" dirty="0">
                <a:latin typeface="+mj-lt"/>
              </a:rPr>
              <a:t/>
            </a:r>
            <a:br>
              <a:rPr lang="en-US" sz="1100" dirty="0">
                <a:latin typeface="+mj-lt"/>
              </a:rPr>
            </a:br>
            <a:r>
              <a:rPr lang="cs-CZ" sz="1100" b="1" dirty="0">
                <a:latin typeface="+mj-lt"/>
              </a:rPr>
              <a:t>Alespoň jeden cíl </a:t>
            </a:r>
            <a:r>
              <a:rPr lang="cs-CZ" sz="1100" dirty="0">
                <a:latin typeface="+mj-lt"/>
              </a:rPr>
              <a:t>nemá kritérium </a:t>
            </a:r>
            <a:r>
              <a:rPr lang="cs-CZ" sz="1100" dirty="0">
                <a:latin typeface="+mj-lt"/>
              </a:rPr>
              <a:t>dosažení, jinak </a:t>
            </a:r>
            <a:r>
              <a:rPr lang="cs-CZ" sz="1100" b="1" dirty="0">
                <a:latin typeface="+mj-lt"/>
              </a:rPr>
              <a:t>všechny </a:t>
            </a:r>
            <a:r>
              <a:rPr lang="cs-CZ" sz="1100" b="1" dirty="0">
                <a:latin typeface="+mj-lt"/>
              </a:rPr>
              <a:t>cíle splňují tři </a:t>
            </a:r>
            <a:r>
              <a:rPr lang="cs-CZ" sz="1100" dirty="0">
                <a:latin typeface="+mj-lt"/>
              </a:rPr>
              <a:t>požadavky.</a:t>
            </a:r>
          </a:p>
          <a:p>
            <a:endParaRPr lang="cs-CZ" sz="1100" dirty="0">
              <a:latin typeface="+mj-lt"/>
            </a:endParaRPr>
          </a:p>
          <a:p>
            <a:r>
              <a:rPr lang="cs-CZ" sz="1100" b="1" u="sng" dirty="0">
                <a:latin typeface="+mj-lt"/>
                <a:ea typeface="Calibri" panose="020F0502020204030204" pitchFamily="34" charset="0"/>
                <a:cs typeface="Times New Roman" panose="02020603050405020304" pitchFamily="18" charset="0"/>
              </a:rPr>
              <a:t>Zvláštní</a:t>
            </a:r>
            <a:r>
              <a:rPr lang="en-US" sz="1100" b="1" u="sng" dirty="0">
                <a:latin typeface="+mj-lt"/>
                <a:ea typeface="Calibri" panose="020F0502020204030204" pitchFamily="34" charset="0"/>
                <a:cs typeface="Times New Roman" panose="02020603050405020304" pitchFamily="18" charset="0"/>
              </a:rPr>
              <a:t> </a:t>
            </a:r>
            <a:r>
              <a:rPr lang="en-US" sz="1100" b="1" u="sng" dirty="0" err="1">
                <a:latin typeface="+mj-lt"/>
                <a:ea typeface="Calibri" panose="020F0502020204030204" pitchFamily="34" charset="0"/>
                <a:cs typeface="Times New Roman" panose="02020603050405020304" pitchFamily="18" charset="0"/>
              </a:rPr>
              <a:t>strategické</a:t>
            </a:r>
            <a:r>
              <a:rPr lang="en-US" sz="1100" b="1" u="sng" dirty="0">
                <a:latin typeface="+mj-lt"/>
                <a:ea typeface="Calibri" panose="020F0502020204030204" pitchFamily="34" charset="0"/>
                <a:cs typeface="Times New Roman" panose="02020603050405020304" pitchFamily="18" charset="0"/>
              </a:rPr>
              <a:t> </a:t>
            </a:r>
            <a:r>
              <a:rPr lang="en-US" sz="1100" b="1" u="sng" dirty="0" err="1">
                <a:latin typeface="+mj-lt"/>
                <a:ea typeface="Calibri" panose="020F0502020204030204" pitchFamily="34" charset="0"/>
                <a:cs typeface="Times New Roman" panose="02020603050405020304" pitchFamily="18" charset="0"/>
              </a:rPr>
              <a:t>dokumenty</a:t>
            </a:r>
            <a:r>
              <a:rPr lang="en-US" sz="1100" dirty="0">
                <a:latin typeface="+mj-lt"/>
                <a:ea typeface="Calibri" panose="020F0502020204030204" pitchFamily="34" charset="0"/>
                <a:cs typeface="Times New Roman" panose="02020603050405020304" pitchFamily="18" charset="0"/>
              </a:rPr>
              <a:t>:</a:t>
            </a:r>
          </a:p>
          <a:p>
            <a:pPr marL="171450" indent="-171450">
              <a:buFont typeface="Arial" panose="020B0604020202020204" pitchFamily="34" charset="0"/>
              <a:buChar char="•"/>
            </a:pPr>
            <a:r>
              <a:rPr lang="cs-CZ" sz="1100" dirty="0">
                <a:latin typeface="+mj-lt"/>
              </a:rPr>
              <a:t>Dva </a:t>
            </a:r>
            <a:r>
              <a:rPr lang="cs-CZ" sz="1100" dirty="0">
                <a:latin typeface="+mj-lt"/>
              </a:rPr>
              <a:t>zahrnovaly pouze </a:t>
            </a:r>
            <a:r>
              <a:rPr lang="cs-CZ" sz="1100" dirty="0">
                <a:latin typeface="+mj-lt"/>
              </a:rPr>
              <a:t>jedno kritérium</a:t>
            </a:r>
          </a:p>
          <a:p>
            <a:pPr marL="171450" indent="-171450">
              <a:buFont typeface="Arial" panose="020B0604020202020204" pitchFamily="34" charset="0"/>
              <a:buChar char="•"/>
            </a:pPr>
            <a:r>
              <a:rPr lang="cs-CZ" sz="1100" dirty="0">
                <a:latin typeface="+mj-lt"/>
              </a:rPr>
              <a:t>Jeden </a:t>
            </a:r>
            <a:r>
              <a:rPr lang="cs-CZ" sz="1100" dirty="0">
                <a:latin typeface="+mj-lt"/>
              </a:rPr>
              <a:t>měl tři ze čtyř kritérií </a:t>
            </a:r>
            <a:endParaRPr lang="cs-CZ" sz="1100" dirty="0">
              <a:latin typeface="+mj-lt"/>
            </a:endParaRPr>
          </a:p>
          <a:p>
            <a:pPr marL="171450" indent="-171450">
              <a:buFont typeface="Arial" panose="020B0604020202020204" pitchFamily="34" charset="0"/>
              <a:buChar char="•"/>
            </a:pPr>
            <a:r>
              <a:rPr lang="cs-CZ" sz="1100" dirty="0">
                <a:latin typeface="+mj-lt"/>
              </a:rPr>
              <a:t>Jeden:</a:t>
            </a:r>
          </a:p>
          <a:p>
            <a:pPr marL="628650" lvl="1" indent="-171450">
              <a:buFont typeface="Arial" panose="020B0604020202020204" pitchFamily="34" charset="0"/>
              <a:buChar char="•"/>
            </a:pPr>
            <a:r>
              <a:rPr lang="cs-CZ" sz="1100" dirty="0">
                <a:latin typeface="+mj-lt"/>
              </a:rPr>
              <a:t>zahrnoval </a:t>
            </a:r>
            <a:r>
              <a:rPr lang="cs-CZ" sz="1100" dirty="0">
                <a:latin typeface="+mj-lt"/>
              </a:rPr>
              <a:t>dvě kritéria pro všechny </a:t>
            </a:r>
            <a:r>
              <a:rPr lang="cs-CZ" sz="1100" dirty="0">
                <a:latin typeface="+mj-lt"/>
              </a:rPr>
              <a:t>cíle</a:t>
            </a:r>
          </a:p>
          <a:p>
            <a:pPr marL="628650" lvl="1" indent="-171450">
              <a:buFont typeface="Arial" panose="020B0604020202020204" pitchFamily="34" charset="0"/>
              <a:buChar char="•"/>
            </a:pPr>
            <a:r>
              <a:rPr lang="cs-CZ" sz="1100" dirty="0">
                <a:latin typeface="+mj-lt"/>
              </a:rPr>
              <a:t>jedno </a:t>
            </a:r>
            <a:r>
              <a:rPr lang="cs-CZ" sz="1100" dirty="0">
                <a:latin typeface="+mj-lt"/>
              </a:rPr>
              <a:t>kritérium bylo specifikováno pouze pro některé </a:t>
            </a:r>
            <a:r>
              <a:rPr lang="cs-CZ" sz="1100" dirty="0">
                <a:latin typeface="+mj-lt"/>
              </a:rPr>
              <a:t>cíle</a:t>
            </a:r>
          </a:p>
          <a:p>
            <a:pPr marL="628650" lvl="1" indent="-171450">
              <a:buFont typeface="Arial" panose="020B0604020202020204" pitchFamily="34" charset="0"/>
              <a:buChar char="•"/>
            </a:pPr>
            <a:r>
              <a:rPr lang="cs-CZ" sz="1100" dirty="0">
                <a:latin typeface="+mj-lt"/>
              </a:rPr>
              <a:t>Jedno chybělo</a:t>
            </a:r>
          </a:p>
        </p:txBody>
      </p:sp>
      <p:graphicFrame>
        <p:nvGraphicFramePr>
          <p:cNvPr id="12" name="Graf 11"/>
          <p:cNvGraphicFramePr/>
          <p:nvPr>
            <p:extLst/>
          </p:nvPr>
        </p:nvGraphicFramePr>
        <p:xfrm>
          <a:off x="2115655" y="2786987"/>
          <a:ext cx="6239140" cy="325188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81352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p:txBody>
          <a:bodyPr>
            <a:normAutofit lnSpcReduction="10000"/>
          </a:bodyPr>
          <a:lstStyle/>
          <a:p>
            <a:r>
              <a:rPr lang="en-US" b="1" dirty="0" err="1"/>
              <a:t>Náležitosti</a:t>
            </a:r>
            <a:r>
              <a:rPr lang="en-US" b="1" dirty="0"/>
              <a:t> </a:t>
            </a:r>
            <a:r>
              <a:rPr lang="en-US" b="1" dirty="0" err="1"/>
              <a:t>strategického</a:t>
            </a:r>
            <a:r>
              <a:rPr lang="en-US" b="1" dirty="0"/>
              <a:t> </a:t>
            </a:r>
            <a:r>
              <a:rPr lang="en-US" b="1" dirty="0" err="1" smtClean="0"/>
              <a:t>dokumentu</a:t>
            </a:r>
            <a:r>
              <a:rPr lang="cs-CZ" b="1" dirty="0" smtClean="0"/>
              <a:t>: </a:t>
            </a:r>
            <a:r>
              <a:rPr lang="pl-PL" b="1" dirty="0" smtClean="0"/>
              <a:t>Předběžná </a:t>
            </a:r>
            <a:r>
              <a:rPr lang="pl-PL" b="1" dirty="0"/>
              <a:t>zjištění </a:t>
            </a:r>
          </a:p>
          <a:p>
            <a:pPr marL="342900" indent="-342900">
              <a:buFont typeface="Arial" panose="020B0604020202020204" pitchFamily="34" charset="0"/>
              <a:buChar char="•"/>
            </a:pPr>
            <a:r>
              <a:rPr lang="en-US" dirty="0" err="1"/>
              <a:t>Jenom</a:t>
            </a:r>
            <a:r>
              <a:rPr lang="en-US" dirty="0"/>
              <a:t> </a:t>
            </a:r>
            <a:r>
              <a:rPr lang="en-US" dirty="0" smtClean="0"/>
              <a:t>dv</a:t>
            </a:r>
            <a:r>
              <a:rPr lang="cs-CZ" dirty="0" smtClean="0"/>
              <a:t>a</a:t>
            </a:r>
            <a:r>
              <a:rPr lang="en-US" dirty="0" smtClean="0"/>
              <a:t> </a:t>
            </a:r>
            <a:r>
              <a:rPr lang="en-US" dirty="0"/>
              <a:t>SPRSS </a:t>
            </a:r>
            <a:r>
              <a:rPr lang="en-US" dirty="0" err="1"/>
              <a:t>zahrnovaly</a:t>
            </a:r>
            <a:r>
              <a:rPr lang="en-US" dirty="0"/>
              <a:t> </a:t>
            </a:r>
            <a:r>
              <a:rPr lang="en-US" dirty="0" err="1"/>
              <a:t>všechny</a:t>
            </a:r>
            <a:r>
              <a:rPr lang="en-US" dirty="0"/>
              <a:t> </a:t>
            </a:r>
            <a:r>
              <a:rPr lang="en-US" dirty="0" err="1"/>
              <a:t>podstatné</a:t>
            </a:r>
            <a:r>
              <a:rPr lang="en-US" dirty="0"/>
              <a:t> </a:t>
            </a:r>
            <a:r>
              <a:rPr lang="en-US" dirty="0" err="1"/>
              <a:t>aspekty</a:t>
            </a:r>
            <a:r>
              <a:rPr lang="en-US" dirty="0"/>
              <a:t> </a:t>
            </a:r>
            <a:r>
              <a:rPr lang="en-US" dirty="0" err="1"/>
              <a:t>kvality</a:t>
            </a:r>
            <a:r>
              <a:rPr lang="en-US" dirty="0"/>
              <a:t> </a:t>
            </a:r>
            <a:r>
              <a:rPr lang="en-US" dirty="0" err="1"/>
              <a:t>cílů</a:t>
            </a:r>
            <a:r>
              <a:rPr lang="en-US" dirty="0"/>
              <a:t> </a:t>
            </a:r>
            <a:r>
              <a:rPr lang="en-US" dirty="0" err="1"/>
              <a:t>ve</a:t>
            </a:r>
            <a:r>
              <a:rPr lang="en-US" dirty="0"/>
              <a:t> </a:t>
            </a:r>
            <a:r>
              <a:rPr lang="en-US" dirty="0" err="1"/>
              <a:t>všech</a:t>
            </a:r>
            <a:r>
              <a:rPr lang="en-US" dirty="0"/>
              <a:t> </a:t>
            </a:r>
            <a:r>
              <a:rPr lang="en-US" dirty="0" err="1" smtClean="0"/>
              <a:t>cílech</a:t>
            </a:r>
            <a:r>
              <a:rPr lang="en-US" dirty="0" smtClean="0"/>
              <a:t> </a:t>
            </a:r>
            <a:endParaRPr lang="cs-CZ" dirty="0" smtClean="0"/>
          </a:p>
          <a:p>
            <a:pPr marL="342900" indent="-342900">
              <a:buFont typeface="Arial" panose="020B0604020202020204" pitchFamily="34" charset="0"/>
              <a:buChar char="•"/>
            </a:pPr>
            <a:r>
              <a:rPr lang="en-US" dirty="0" err="1" smtClean="0"/>
              <a:t>Nejčastěji</a:t>
            </a:r>
            <a:r>
              <a:rPr lang="en-US" dirty="0" smtClean="0"/>
              <a:t> </a:t>
            </a:r>
            <a:r>
              <a:rPr lang="en-US" dirty="0" err="1"/>
              <a:t>chybějícími</a:t>
            </a:r>
            <a:r>
              <a:rPr lang="en-US" dirty="0"/>
              <a:t> </a:t>
            </a:r>
            <a:r>
              <a:rPr lang="en-US" dirty="0" err="1"/>
              <a:t>prvky</a:t>
            </a:r>
            <a:r>
              <a:rPr lang="en-US" dirty="0"/>
              <a:t> </a:t>
            </a:r>
            <a:r>
              <a:rPr lang="en-US" dirty="0" err="1"/>
              <a:t>byly</a:t>
            </a:r>
            <a:r>
              <a:rPr lang="en-US" dirty="0"/>
              <a:t> </a:t>
            </a:r>
            <a:r>
              <a:rPr lang="en-US" dirty="0" err="1"/>
              <a:t>odpovědný</a:t>
            </a:r>
            <a:r>
              <a:rPr lang="en-US" dirty="0"/>
              <a:t> </a:t>
            </a:r>
            <a:r>
              <a:rPr lang="en-US" dirty="0" err="1"/>
              <a:t>subjekt</a:t>
            </a:r>
            <a:r>
              <a:rPr lang="en-US" dirty="0"/>
              <a:t>, </a:t>
            </a:r>
            <a:r>
              <a:rPr lang="en-US" dirty="0" err="1"/>
              <a:t>kritéria</a:t>
            </a:r>
            <a:r>
              <a:rPr lang="en-US" dirty="0"/>
              <a:t> </a:t>
            </a:r>
            <a:r>
              <a:rPr lang="cs-CZ" dirty="0" smtClean="0"/>
              <a:t>splnění</a:t>
            </a:r>
            <a:r>
              <a:rPr lang="en-US" dirty="0" smtClean="0"/>
              <a:t> </a:t>
            </a:r>
            <a:r>
              <a:rPr lang="en-US" dirty="0"/>
              <a:t>a </a:t>
            </a:r>
            <a:r>
              <a:rPr lang="en-US" dirty="0" err="1" smtClean="0"/>
              <a:t>časový</a:t>
            </a:r>
            <a:r>
              <a:rPr lang="en-US" dirty="0" smtClean="0"/>
              <a:t> </a:t>
            </a:r>
            <a:r>
              <a:rPr lang="en-US" dirty="0" err="1" smtClean="0"/>
              <a:t>rámec</a:t>
            </a:r>
            <a:endParaRPr lang="cs-CZ" dirty="0" smtClean="0"/>
          </a:p>
          <a:p>
            <a:pPr marL="342900" indent="-342900">
              <a:buFont typeface="Arial" panose="020B0604020202020204" pitchFamily="34" charset="0"/>
              <a:buChar char="•"/>
            </a:pPr>
            <a:r>
              <a:rPr lang="en-US" dirty="0" err="1" smtClean="0"/>
              <a:t>Nedostatečně</a:t>
            </a:r>
            <a:r>
              <a:rPr lang="en-US" dirty="0" smtClean="0"/>
              <a:t> </a:t>
            </a:r>
            <a:r>
              <a:rPr lang="en-US" dirty="0" err="1"/>
              <a:t>formulované</a:t>
            </a:r>
            <a:r>
              <a:rPr lang="en-US" dirty="0"/>
              <a:t> </a:t>
            </a:r>
            <a:r>
              <a:rPr lang="en-US" dirty="0" err="1"/>
              <a:t>cíle</a:t>
            </a:r>
            <a:r>
              <a:rPr lang="en-US" dirty="0"/>
              <a:t>, </a:t>
            </a:r>
            <a:r>
              <a:rPr lang="en-US" dirty="0" err="1"/>
              <a:t>kterým</a:t>
            </a:r>
            <a:r>
              <a:rPr lang="en-US" dirty="0"/>
              <a:t> </a:t>
            </a:r>
            <a:r>
              <a:rPr lang="en-US" dirty="0" err="1"/>
              <a:t>chybí</a:t>
            </a:r>
            <a:r>
              <a:rPr lang="en-US" dirty="0"/>
              <a:t> </a:t>
            </a:r>
            <a:r>
              <a:rPr lang="en-US" dirty="0" err="1"/>
              <a:t>klíčové</a:t>
            </a:r>
            <a:r>
              <a:rPr lang="en-US" dirty="0"/>
              <a:t> </a:t>
            </a:r>
            <a:r>
              <a:rPr lang="en-US" dirty="0" err="1"/>
              <a:t>prvky</a:t>
            </a:r>
            <a:r>
              <a:rPr lang="en-US" dirty="0"/>
              <a:t>, </a:t>
            </a:r>
            <a:r>
              <a:rPr lang="en-US" dirty="0" err="1"/>
              <a:t>představují</a:t>
            </a:r>
            <a:r>
              <a:rPr lang="en-US" dirty="0"/>
              <a:t> </a:t>
            </a:r>
            <a:r>
              <a:rPr lang="en-US" dirty="0" err="1"/>
              <a:t>riziko</a:t>
            </a:r>
            <a:r>
              <a:rPr lang="en-US" dirty="0"/>
              <a:t> pro </a:t>
            </a:r>
            <a:r>
              <a:rPr lang="en-US" dirty="0" err="1"/>
              <a:t>jejich</a:t>
            </a:r>
            <a:r>
              <a:rPr lang="en-US" dirty="0"/>
              <a:t> </a:t>
            </a:r>
            <a:r>
              <a:rPr lang="en-US" dirty="0" err="1"/>
              <a:t>dosažení</a:t>
            </a:r>
            <a:r>
              <a:rPr lang="en-US" dirty="0"/>
              <a:t> a </a:t>
            </a:r>
            <a:r>
              <a:rPr lang="en-US" dirty="0" err="1"/>
              <a:t>celkový</a:t>
            </a:r>
            <a:r>
              <a:rPr lang="en-US" dirty="0"/>
              <a:t> </a:t>
            </a:r>
            <a:r>
              <a:rPr lang="en-US" dirty="0" err="1"/>
              <a:t>hodnotící</a:t>
            </a:r>
            <a:r>
              <a:rPr lang="en-US" dirty="0"/>
              <a:t> </a:t>
            </a:r>
            <a:r>
              <a:rPr lang="en-US" dirty="0" err="1" smtClean="0"/>
              <a:t>proces</a:t>
            </a:r>
            <a:endParaRPr lang="cs-CZ" dirty="0" smtClean="0"/>
          </a:p>
          <a:p>
            <a:pPr marL="342900" indent="-342900">
              <a:buFont typeface="Arial" panose="020B0604020202020204" pitchFamily="34" charset="0"/>
              <a:buChar char="•"/>
            </a:pPr>
            <a:r>
              <a:rPr lang="en-US" dirty="0" err="1" smtClean="0"/>
              <a:t>Chybějící</a:t>
            </a:r>
            <a:r>
              <a:rPr lang="en-US" dirty="0" smtClean="0"/>
              <a:t> </a:t>
            </a:r>
            <a:r>
              <a:rPr lang="en-US" dirty="0" err="1"/>
              <a:t>prvky</a:t>
            </a:r>
            <a:r>
              <a:rPr lang="en-US" dirty="0"/>
              <a:t> </a:t>
            </a:r>
            <a:r>
              <a:rPr lang="cs-CZ" dirty="0" smtClean="0"/>
              <a:t>mohou </a:t>
            </a:r>
            <a:r>
              <a:rPr lang="en-US" dirty="0" err="1" smtClean="0"/>
              <a:t>brán</a:t>
            </a:r>
            <a:r>
              <a:rPr lang="cs-CZ" dirty="0" err="1" smtClean="0"/>
              <a:t>it</a:t>
            </a:r>
            <a:r>
              <a:rPr lang="cs-CZ" dirty="0" smtClean="0"/>
              <a:t> </a:t>
            </a:r>
            <a:r>
              <a:rPr lang="en-US" dirty="0" err="1" smtClean="0"/>
              <a:t>tomu</a:t>
            </a:r>
            <a:r>
              <a:rPr lang="en-US" dirty="0"/>
              <a:t>, aby </a:t>
            </a:r>
            <a:r>
              <a:rPr lang="en-US" dirty="0" err="1"/>
              <a:t>byly</a:t>
            </a:r>
            <a:r>
              <a:rPr lang="en-US" dirty="0"/>
              <a:t> </a:t>
            </a:r>
            <a:r>
              <a:rPr lang="en-US" dirty="0" err="1"/>
              <a:t>strategie</a:t>
            </a:r>
            <a:r>
              <a:rPr lang="en-US" dirty="0"/>
              <a:t> (</a:t>
            </a:r>
            <a:r>
              <a:rPr lang="en-US" dirty="0" err="1"/>
              <a:t>jak</a:t>
            </a:r>
            <a:r>
              <a:rPr lang="en-US" dirty="0"/>
              <a:t> </a:t>
            </a:r>
            <a:r>
              <a:rPr lang="en-US" dirty="0" err="1"/>
              <a:t>národní</a:t>
            </a:r>
            <a:r>
              <a:rPr lang="en-US" dirty="0"/>
              <a:t>, </a:t>
            </a:r>
            <a:r>
              <a:rPr lang="en-US" dirty="0" err="1"/>
              <a:t>tak</a:t>
            </a:r>
            <a:r>
              <a:rPr lang="en-US" dirty="0"/>
              <a:t> </a:t>
            </a:r>
            <a:r>
              <a:rPr lang="cs-CZ" dirty="0" smtClean="0"/>
              <a:t>krajské</a:t>
            </a:r>
            <a:r>
              <a:rPr lang="en-US" dirty="0" smtClean="0"/>
              <a:t>) </a:t>
            </a:r>
            <a:r>
              <a:rPr lang="en-US" dirty="0" err="1"/>
              <a:t>považovány</a:t>
            </a:r>
            <a:r>
              <a:rPr lang="en-US" dirty="0"/>
              <a:t> </a:t>
            </a:r>
            <a:r>
              <a:rPr lang="en-US" dirty="0" err="1"/>
              <a:t>za</a:t>
            </a:r>
            <a:r>
              <a:rPr lang="en-US" dirty="0"/>
              <a:t> </a:t>
            </a:r>
            <a:r>
              <a:rPr lang="en-US" dirty="0" err="1"/>
              <a:t>zcela</a:t>
            </a:r>
            <a:r>
              <a:rPr lang="en-US" dirty="0"/>
              <a:t> </a:t>
            </a:r>
            <a:r>
              <a:rPr lang="en-US" dirty="0" err="1"/>
              <a:t>dostačující</a:t>
            </a:r>
            <a:r>
              <a:rPr lang="en-US" dirty="0"/>
              <a:t> </a:t>
            </a:r>
            <a:r>
              <a:rPr lang="en-US" dirty="0" err="1"/>
              <a:t>jako</a:t>
            </a:r>
            <a:r>
              <a:rPr lang="en-US" dirty="0"/>
              <a:t> </a:t>
            </a:r>
            <a:r>
              <a:rPr lang="en-US" dirty="0" err="1"/>
              <a:t>strategické</a:t>
            </a:r>
            <a:r>
              <a:rPr lang="en-US" dirty="0"/>
              <a:t> (</a:t>
            </a:r>
            <a:r>
              <a:rPr lang="en-US" dirty="0" err="1"/>
              <a:t>akční</a:t>
            </a:r>
            <a:r>
              <a:rPr lang="en-US" dirty="0"/>
              <a:t>) </a:t>
            </a:r>
            <a:r>
              <a:rPr lang="en-US" dirty="0" err="1"/>
              <a:t>plány</a:t>
            </a:r>
            <a:r>
              <a:rPr lang="en-US" dirty="0"/>
              <a:t> pro </a:t>
            </a:r>
            <a:r>
              <a:rPr lang="en-US" dirty="0" err="1" smtClean="0"/>
              <a:t>deinstitucionalizaci</a:t>
            </a:r>
            <a:r>
              <a:rPr lang="cs-CZ" dirty="0"/>
              <a:t> </a:t>
            </a:r>
            <a:r>
              <a:rPr lang="cs-CZ" dirty="0" smtClean="0"/>
              <a:t>dle Úmluvy</a:t>
            </a:r>
            <a:endParaRPr lang="cs-CZ" dirty="0"/>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24</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lstStyle/>
          <a:p>
            <a:r>
              <a:rPr lang="cs-CZ" dirty="0" smtClean="0"/>
              <a:t>AN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Tree>
    <p:extLst>
      <p:ext uri="{BB962C8B-B14F-4D97-AF65-F5344CB8AC3E}">
        <p14:creationId xmlns:p14="http://schemas.microsoft.com/office/powerpoint/2010/main" val="40381434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p:txBody>
          <a:bodyPr>
            <a:normAutofit/>
          </a:bodyPr>
          <a:lstStyle/>
          <a:p>
            <a:r>
              <a:rPr lang="cs-CZ" b="1" dirty="0" smtClean="0"/>
              <a:t>Závěry z obsahové </a:t>
            </a:r>
            <a:r>
              <a:rPr lang="cs-CZ" b="1" dirty="0" err="1" smtClean="0"/>
              <a:t>anazlýzy</a:t>
            </a:r>
            <a:r>
              <a:rPr lang="cs-CZ" b="1" dirty="0" smtClean="0"/>
              <a:t>:</a:t>
            </a:r>
            <a:endParaRPr lang="cs-CZ" b="1" dirty="0"/>
          </a:p>
          <a:p>
            <a:pPr marL="342900" indent="-342900">
              <a:buFont typeface="Arial" panose="020B0604020202020204" pitchFamily="34" charset="0"/>
              <a:buChar char="•"/>
            </a:pPr>
            <a:r>
              <a:rPr lang="cs-CZ" dirty="0" smtClean="0"/>
              <a:t>Je </a:t>
            </a:r>
            <a:r>
              <a:rPr lang="cs-CZ" dirty="0"/>
              <a:t>obtížné posoudit naplnění práva na </a:t>
            </a:r>
            <a:r>
              <a:rPr lang="cs-CZ" dirty="0" smtClean="0"/>
              <a:t>nezávislý způsob života a </a:t>
            </a:r>
            <a:r>
              <a:rPr lang="cs-CZ" dirty="0"/>
              <a:t>začlenění do </a:t>
            </a:r>
            <a:r>
              <a:rPr lang="cs-CZ" dirty="0" smtClean="0"/>
              <a:t>komunity. </a:t>
            </a:r>
            <a:r>
              <a:rPr lang="cs-CZ" dirty="0" smtClean="0"/>
              <a:t>Zaměřili </a:t>
            </a:r>
            <a:r>
              <a:rPr lang="cs-CZ" dirty="0" smtClean="0"/>
              <a:t>jsme se </a:t>
            </a:r>
            <a:r>
              <a:rPr lang="cs-CZ" dirty="0" smtClean="0"/>
              <a:t>proto na </a:t>
            </a:r>
            <a:r>
              <a:rPr lang="cs-CZ" dirty="0" smtClean="0"/>
              <a:t>okamžitou povinnost </a:t>
            </a:r>
            <a:r>
              <a:rPr lang="cs-CZ" dirty="0"/>
              <a:t>státu </a:t>
            </a:r>
            <a:r>
              <a:rPr lang="cs-CZ" dirty="0" smtClean="0"/>
              <a:t>mít kvalitní strategické plány </a:t>
            </a:r>
            <a:r>
              <a:rPr lang="cs-CZ" dirty="0" err="1" smtClean="0"/>
              <a:t>deinstitucionalizace</a:t>
            </a:r>
            <a:endParaRPr lang="cs-CZ" dirty="0"/>
          </a:p>
          <a:p>
            <a:pPr marL="342900" indent="-342900">
              <a:buFont typeface="Arial" panose="020B0604020202020204" pitchFamily="34" charset="0"/>
              <a:buChar char="•"/>
            </a:pPr>
            <a:r>
              <a:rPr lang="cs-CZ" dirty="0" smtClean="0"/>
              <a:t>Kromě obsahu strategických plánů je nutné, aby se na jejich tvorbě skutečně a efektivně podíleli lidé s postižením a organizace je zastupující</a:t>
            </a:r>
            <a:endParaRPr lang="cs-CZ" dirty="0" smtClean="0"/>
          </a:p>
          <a:p>
            <a:pPr marL="342900" indent="-342900">
              <a:buFont typeface="Arial" panose="020B0604020202020204" pitchFamily="34" charset="0"/>
              <a:buChar char="•"/>
            </a:pPr>
            <a:r>
              <a:rPr lang="cs-CZ" dirty="0" smtClean="0"/>
              <a:t>Nejasné </a:t>
            </a:r>
            <a:r>
              <a:rPr lang="cs-CZ" dirty="0"/>
              <a:t>definice a cíle v oblasti </a:t>
            </a:r>
            <a:r>
              <a:rPr lang="cs-CZ" dirty="0" err="1" smtClean="0"/>
              <a:t>deinstitucionalizace</a:t>
            </a:r>
            <a:r>
              <a:rPr lang="cs-CZ" dirty="0" smtClean="0"/>
              <a:t> </a:t>
            </a:r>
            <a:r>
              <a:rPr lang="cs-CZ" dirty="0" smtClean="0"/>
              <a:t>mohou </a:t>
            </a:r>
            <a:r>
              <a:rPr lang="cs-CZ" dirty="0"/>
              <a:t>vést k rozvoji či investování do </a:t>
            </a:r>
            <a:r>
              <a:rPr lang="cs-CZ" dirty="0" smtClean="0"/>
              <a:t>ústavů </a:t>
            </a:r>
            <a:r>
              <a:rPr lang="cs-CZ" dirty="0"/>
              <a:t>namísto podpory sociálních služeb </a:t>
            </a:r>
            <a:r>
              <a:rPr lang="cs-CZ" dirty="0" smtClean="0"/>
              <a:t>komunitního charakteru</a:t>
            </a:r>
            <a:endParaRPr lang="cs-CZ" dirty="0"/>
          </a:p>
          <a:p>
            <a:pPr marL="342900" indent="-342900">
              <a:buFont typeface="Arial" panose="020B0604020202020204" pitchFamily="34" charset="0"/>
              <a:buChar char="•"/>
            </a:pPr>
            <a:endParaRPr lang="cs-CZ" b="1" dirty="0"/>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25</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lstStyle/>
          <a:p>
            <a:r>
              <a:rPr lang="cs-CZ" dirty="0" smtClean="0"/>
              <a:t>AN</a:t>
            </a:r>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Tree>
    <p:extLst>
      <p:ext uri="{BB962C8B-B14F-4D97-AF65-F5344CB8AC3E}">
        <p14:creationId xmlns:p14="http://schemas.microsoft.com/office/powerpoint/2010/main" val="1108356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p:cNvSpPr>
            <a:spLocks noGrp="1"/>
          </p:cNvSpPr>
          <p:nvPr>
            <p:ph type="title"/>
          </p:nvPr>
        </p:nvSpPr>
        <p:spPr/>
        <p:txBody>
          <a:bodyPr/>
          <a:lstStyle/>
          <a:p>
            <a:endParaRPr lang="cs-CZ" dirty="0"/>
          </a:p>
        </p:txBody>
      </p:sp>
      <p:sp>
        <p:nvSpPr>
          <p:cNvPr id="7" name="Zástupný symbol pro text 6"/>
          <p:cNvSpPr>
            <a:spLocks noGrp="1"/>
          </p:cNvSpPr>
          <p:nvPr>
            <p:ph type="body" sz="quarter" idx="15"/>
          </p:nvPr>
        </p:nvSpPr>
        <p:spPr/>
        <p:txBody>
          <a:bodyPr/>
          <a:lstStyle/>
          <a:p>
            <a:r>
              <a:rPr lang="cs-CZ" dirty="0"/>
              <a:t>Ukázka </a:t>
            </a:r>
            <a:r>
              <a:rPr lang="cs-CZ" dirty="0" smtClean="0"/>
              <a:t>z tematické </a:t>
            </a:r>
            <a:r>
              <a:rPr lang="cs-CZ" dirty="0"/>
              <a:t>analýzy hloubkových rozhovorů </a:t>
            </a:r>
          </a:p>
          <a:p>
            <a:endParaRPr lang="cs-CZ" dirty="0"/>
          </a:p>
        </p:txBody>
      </p:sp>
      <p:sp>
        <p:nvSpPr>
          <p:cNvPr id="4" name="Zástupný symbol pro číslo snímku 3"/>
          <p:cNvSpPr>
            <a:spLocks noGrp="1"/>
          </p:cNvSpPr>
          <p:nvPr>
            <p:ph type="sldNum" sz="quarter" idx="4294967295"/>
          </p:nvPr>
        </p:nvSpPr>
        <p:spPr>
          <a:xfrm>
            <a:off x="8572500" y="6478589"/>
            <a:ext cx="2095500" cy="365125"/>
          </a:xfrm>
        </p:spPr>
        <p:txBody>
          <a:bodyPr/>
          <a:lstStyle/>
          <a:p>
            <a:fld id="{D83BD07D-5885-48DF-B570-0C7EF7FA7CBC}" type="slidenum">
              <a:rPr lang="cs-CZ" smtClean="0"/>
              <a:pPr/>
              <a:t>26</a:t>
            </a:fld>
            <a:endParaRPr lang="cs-CZ"/>
          </a:p>
        </p:txBody>
      </p:sp>
    </p:spTree>
    <p:extLst>
      <p:ext uri="{BB962C8B-B14F-4D97-AF65-F5344CB8AC3E}">
        <p14:creationId xmlns:p14="http://schemas.microsoft.com/office/powerpoint/2010/main" val="36986272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p:txBody>
          <a:bodyPr>
            <a:normAutofit fontScale="92500" lnSpcReduction="20000"/>
          </a:bodyPr>
          <a:lstStyle/>
          <a:p>
            <a:r>
              <a:rPr lang="cs-CZ" b="1" dirty="0" smtClean="0"/>
              <a:t>Te</a:t>
            </a:r>
            <a:r>
              <a:rPr lang="en-US" b="1" dirty="0" err="1"/>
              <a:t>matická</a:t>
            </a:r>
            <a:r>
              <a:rPr lang="en-US" b="1" dirty="0"/>
              <a:t> </a:t>
            </a:r>
            <a:r>
              <a:rPr lang="en-US" b="1" dirty="0" err="1"/>
              <a:t>analýza</a:t>
            </a:r>
            <a:r>
              <a:rPr lang="en-US" b="1" dirty="0"/>
              <a:t> </a:t>
            </a:r>
            <a:r>
              <a:rPr lang="en-US" b="1" dirty="0" err="1"/>
              <a:t>hloubkových</a:t>
            </a:r>
            <a:r>
              <a:rPr lang="en-US" b="1" dirty="0"/>
              <a:t> </a:t>
            </a:r>
            <a:r>
              <a:rPr lang="en-US" b="1" dirty="0" err="1"/>
              <a:t>rozhovorů</a:t>
            </a:r>
            <a:r>
              <a:rPr lang="en-US" b="1" dirty="0"/>
              <a:t> </a:t>
            </a:r>
            <a:endParaRPr lang="cs-CZ" b="1" dirty="0" smtClean="0"/>
          </a:p>
          <a:p>
            <a:pPr marL="342900" indent="-342900">
              <a:buFont typeface="Arial" panose="020B0604020202020204" pitchFamily="34" charset="0"/>
              <a:buChar char="•"/>
            </a:pPr>
            <a:r>
              <a:rPr lang="cs-CZ" dirty="0" smtClean="0">
                <a:solidFill>
                  <a:schemeClr val="accent6">
                    <a:lumMod val="60000"/>
                    <a:lumOff val="40000"/>
                  </a:schemeClr>
                </a:solidFill>
              </a:rPr>
              <a:t>Strategická vize</a:t>
            </a:r>
          </a:p>
          <a:p>
            <a:pPr marL="342900" indent="-342900">
              <a:buFont typeface="Arial" panose="020B0604020202020204" pitchFamily="34" charset="0"/>
              <a:buChar char="•"/>
            </a:pPr>
            <a:r>
              <a:rPr lang="en-US" dirty="0" err="1" smtClean="0">
                <a:solidFill>
                  <a:schemeClr val="accent6">
                    <a:lumMod val="60000"/>
                    <a:lumOff val="40000"/>
                  </a:schemeClr>
                </a:solidFill>
              </a:rPr>
              <a:t>Metodické</a:t>
            </a:r>
            <a:r>
              <a:rPr lang="en-US" dirty="0" smtClean="0">
                <a:solidFill>
                  <a:schemeClr val="accent6">
                    <a:lumMod val="60000"/>
                    <a:lumOff val="40000"/>
                  </a:schemeClr>
                </a:solidFill>
              </a:rPr>
              <a:t> </a:t>
            </a:r>
            <a:r>
              <a:rPr lang="en-US" dirty="0" err="1">
                <a:solidFill>
                  <a:schemeClr val="accent6">
                    <a:lumMod val="60000"/>
                    <a:lumOff val="40000"/>
                  </a:schemeClr>
                </a:solidFill>
              </a:rPr>
              <a:t>zázemí</a:t>
            </a:r>
            <a:r>
              <a:rPr lang="en-US" dirty="0">
                <a:solidFill>
                  <a:schemeClr val="accent6">
                    <a:lumMod val="60000"/>
                    <a:lumOff val="40000"/>
                  </a:schemeClr>
                </a:solidFill>
              </a:rPr>
              <a:t> </a:t>
            </a:r>
            <a:r>
              <a:rPr lang="en-US" dirty="0" err="1">
                <a:solidFill>
                  <a:schemeClr val="accent6">
                    <a:lumMod val="60000"/>
                    <a:lumOff val="40000"/>
                  </a:schemeClr>
                </a:solidFill>
              </a:rPr>
              <a:t>plánování</a:t>
            </a:r>
            <a:r>
              <a:rPr lang="en-US" dirty="0">
                <a:solidFill>
                  <a:schemeClr val="accent6">
                    <a:lumMod val="60000"/>
                    <a:lumOff val="40000"/>
                  </a:schemeClr>
                </a:solidFill>
              </a:rPr>
              <a:t> </a:t>
            </a:r>
            <a:r>
              <a:rPr lang="en-US" dirty="0" err="1">
                <a:solidFill>
                  <a:schemeClr val="accent6">
                    <a:lumMod val="60000"/>
                    <a:lumOff val="40000"/>
                  </a:schemeClr>
                </a:solidFill>
              </a:rPr>
              <a:t>rozvoje</a:t>
            </a:r>
            <a:r>
              <a:rPr lang="en-US" dirty="0">
                <a:solidFill>
                  <a:schemeClr val="accent6">
                    <a:lumMod val="60000"/>
                    <a:lumOff val="40000"/>
                  </a:schemeClr>
                </a:solidFill>
              </a:rPr>
              <a:t> </a:t>
            </a:r>
            <a:r>
              <a:rPr lang="en-US" dirty="0" err="1">
                <a:solidFill>
                  <a:schemeClr val="accent6">
                    <a:lumMod val="60000"/>
                    <a:lumOff val="40000"/>
                  </a:schemeClr>
                </a:solidFill>
              </a:rPr>
              <a:t>sociálních</a:t>
            </a:r>
            <a:r>
              <a:rPr lang="en-US" dirty="0">
                <a:solidFill>
                  <a:schemeClr val="accent6">
                    <a:lumMod val="60000"/>
                    <a:lumOff val="40000"/>
                  </a:schemeClr>
                </a:solidFill>
              </a:rPr>
              <a:t> </a:t>
            </a:r>
            <a:r>
              <a:rPr lang="en-US" dirty="0" err="1" smtClean="0">
                <a:solidFill>
                  <a:schemeClr val="accent6">
                    <a:lumMod val="60000"/>
                    <a:lumOff val="40000"/>
                  </a:schemeClr>
                </a:solidFill>
              </a:rPr>
              <a:t>služeb</a:t>
            </a:r>
            <a:endParaRPr lang="en-US" dirty="0">
              <a:solidFill>
                <a:schemeClr val="accent6">
                  <a:lumMod val="60000"/>
                  <a:lumOff val="40000"/>
                </a:schemeClr>
              </a:solidFill>
            </a:endParaRPr>
          </a:p>
          <a:p>
            <a:pPr marL="342900" indent="-342900">
              <a:buFont typeface="Arial" panose="020B0604020202020204" pitchFamily="34" charset="0"/>
              <a:buChar char="•"/>
            </a:pPr>
            <a:r>
              <a:rPr lang="en-US" dirty="0" err="1" smtClean="0">
                <a:solidFill>
                  <a:schemeClr val="accent6">
                    <a:lumMod val="60000"/>
                    <a:lumOff val="40000"/>
                  </a:schemeClr>
                </a:solidFill>
              </a:rPr>
              <a:t>Sbírání</a:t>
            </a:r>
            <a:r>
              <a:rPr lang="en-US" dirty="0" smtClean="0">
                <a:solidFill>
                  <a:schemeClr val="accent6">
                    <a:lumMod val="60000"/>
                    <a:lumOff val="40000"/>
                  </a:schemeClr>
                </a:solidFill>
              </a:rPr>
              <a:t> </a:t>
            </a:r>
            <a:r>
              <a:rPr lang="en-US" dirty="0" err="1">
                <a:solidFill>
                  <a:schemeClr val="accent6">
                    <a:lumMod val="60000"/>
                    <a:lumOff val="40000"/>
                  </a:schemeClr>
                </a:solidFill>
              </a:rPr>
              <a:t>informací</a:t>
            </a:r>
            <a:r>
              <a:rPr lang="en-US" dirty="0">
                <a:solidFill>
                  <a:schemeClr val="accent6">
                    <a:lumMod val="60000"/>
                    <a:lumOff val="40000"/>
                  </a:schemeClr>
                </a:solidFill>
              </a:rPr>
              <a:t> o </a:t>
            </a:r>
            <a:r>
              <a:rPr lang="en-US" dirty="0" err="1">
                <a:solidFill>
                  <a:schemeClr val="accent6">
                    <a:lumMod val="60000"/>
                    <a:lumOff val="40000"/>
                  </a:schemeClr>
                </a:solidFill>
              </a:rPr>
              <a:t>potřebách</a:t>
            </a:r>
            <a:r>
              <a:rPr lang="en-US" dirty="0">
                <a:solidFill>
                  <a:schemeClr val="accent6">
                    <a:lumMod val="60000"/>
                    <a:lumOff val="40000"/>
                  </a:schemeClr>
                </a:solidFill>
              </a:rPr>
              <a:t> z </a:t>
            </a:r>
            <a:r>
              <a:rPr lang="en-US" dirty="0" err="1">
                <a:solidFill>
                  <a:schemeClr val="accent6">
                    <a:lumMod val="60000"/>
                    <a:lumOff val="40000"/>
                  </a:schemeClr>
                </a:solidFill>
              </a:rPr>
              <a:t>důvodu</a:t>
            </a:r>
            <a:r>
              <a:rPr lang="en-US" dirty="0">
                <a:solidFill>
                  <a:schemeClr val="accent6">
                    <a:lumMod val="60000"/>
                    <a:lumOff val="40000"/>
                  </a:schemeClr>
                </a:solidFill>
              </a:rPr>
              <a:t> </a:t>
            </a:r>
            <a:r>
              <a:rPr lang="en-US" dirty="0" err="1">
                <a:solidFill>
                  <a:schemeClr val="accent6">
                    <a:lumMod val="60000"/>
                    <a:lumOff val="40000"/>
                  </a:schemeClr>
                </a:solidFill>
              </a:rPr>
              <a:t>plánování</a:t>
            </a:r>
            <a:r>
              <a:rPr lang="en-US" dirty="0">
                <a:solidFill>
                  <a:schemeClr val="accent6">
                    <a:lumMod val="60000"/>
                    <a:lumOff val="40000"/>
                  </a:schemeClr>
                </a:solidFill>
              </a:rPr>
              <a:t> </a:t>
            </a:r>
            <a:r>
              <a:rPr lang="en-US" dirty="0" err="1">
                <a:solidFill>
                  <a:schemeClr val="accent6">
                    <a:lumMod val="60000"/>
                    <a:lumOff val="40000"/>
                  </a:schemeClr>
                </a:solidFill>
              </a:rPr>
              <a:t>rozvoje</a:t>
            </a:r>
            <a:r>
              <a:rPr lang="en-US" dirty="0">
                <a:solidFill>
                  <a:schemeClr val="accent6">
                    <a:lumMod val="60000"/>
                    <a:lumOff val="40000"/>
                  </a:schemeClr>
                </a:solidFill>
              </a:rPr>
              <a:t> </a:t>
            </a:r>
            <a:r>
              <a:rPr lang="en-US" dirty="0" err="1">
                <a:solidFill>
                  <a:schemeClr val="accent6">
                    <a:lumMod val="60000"/>
                    <a:lumOff val="40000"/>
                  </a:schemeClr>
                </a:solidFill>
              </a:rPr>
              <a:t>sociálních</a:t>
            </a:r>
            <a:r>
              <a:rPr lang="en-US" dirty="0">
                <a:solidFill>
                  <a:schemeClr val="accent6">
                    <a:lumMod val="60000"/>
                    <a:lumOff val="40000"/>
                  </a:schemeClr>
                </a:solidFill>
              </a:rPr>
              <a:t> </a:t>
            </a:r>
            <a:r>
              <a:rPr lang="en-US" dirty="0" err="1" smtClean="0">
                <a:solidFill>
                  <a:schemeClr val="accent6">
                    <a:lumMod val="60000"/>
                    <a:lumOff val="40000"/>
                  </a:schemeClr>
                </a:solidFill>
              </a:rPr>
              <a:t>služeb</a:t>
            </a:r>
            <a:endParaRPr lang="en-US" dirty="0">
              <a:solidFill>
                <a:schemeClr val="accent6">
                  <a:lumMod val="60000"/>
                  <a:lumOff val="40000"/>
                </a:schemeClr>
              </a:solidFill>
            </a:endParaRPr>
          </a:p>
          <a:p>
            <a:pPr marL="342900" indent="-342900">
              <a:buFont typeface="Arial" panose="020B0604020202020204" pitchFamily="34" charset="0"/>
              <a:buChar char="•"/>
            </a:pPr>
            <a:r>
              <a:rPr lang="en-US" dirty="0" err="1" smtClean="0">
                <a:solidFill>
                  <a:schemeClr val="accent6">
                    <a:lumMod val="60000"/>
                    <a:lumOff val="40000"/>
                  </a:schemeClr>
                </a:solidFill>
              </a:rPr>
              <a:t>Zapojení</a:t>
            </a:r>
            <a:r>
              <a:rPr lang="en-US" dirty="0" smtClean="0">
                <a:solidFill>
                  <a:schemeClr val="accent6">
                    <a:lumMod val="60000"/>
                    <a:lumOff val="40000"/>
                  </a:schemeClr>
                </a:solidFill>
              </a:rPr>
              <a:t> </a:t>
            </a:r>
            <a:r>
              <a:rPr lang="en-US" dirty="0" err="1">
                <a:solidFill>
                  <a:schemeClr val="accent6">
                    <a:lumMod val="60000"/>
                    <a:lumOff val="40000"/>
                  </a:schemeClr>
                </a:solidFill>
              </a:rPr>
              <a:t>lidí</a:t>
            </a:r>
            <a:r>
              <a:rPr lang="en-US" dirty="0">
                <a:solidFill>
                  <a:schemeClr val="accent6">
                    <a:lumMod val="60000"/>
                    <a:lumOff val="40000"/>
                  </a:schemeClr>
                </a:solidFill>
              </a:rPr>
              <a:t> s </a:t>
            </a:r>
            <a:r>
              <a:rPr lang="en-US" dirty="0" err="1">
                <a:solidFill>
                  <a:schemeClr val="accent6">
                    <a:lumMod val="60000"/>
                    <a:lumOff val="40000"/>
                  </a:schemeClr>
                </a:solidFill>
              </a:rPr>
              <a:t>postižení</a:t>
            </a:r>
            <a:r>
              <a:rPr lang="en-US" dirty="0">
                <a:solidFill>
                  <a:schemeClr val="accent6">
                    <a:lumMod val="60000"/>
                    <a:lumOff val="40000"/>
                  </a:schemeClr>
                </a:solidFill>
              </a:rPr>
              <a:t> do </a:t>
            </a:r>
            <a:r>
              <a:rPr lang="en-US" dirty="0" err="1">
                <a:solidFill>
                  <a:schemeClr val="accent6">
                    <a:lumMod val="60000"/>
                    <a:lumOff val="40000"/>
                  </a:schemeClr>
                </a:solidFill>
              </a:rPr>
              <a:t>procesu</a:t>
            </a:r>
            <a:r>
              <a:rPr lang="en-US" dirty="0">
                <a:solidFill>
                  <a:schemeClr val="accent6">
                    <a:lumMod val="60000"/>
                    <a:lumOff val="40000"/>
                  </a:schemeClr>
                </a:solidFill>
              </a:rPr>
              <a:t> </a:t>
            </a:r>
            <a:r>
              <a:rPr lang="en-US" dirty="0" err="1">
                <a:solidFill>
                  <a:schemeClr val="accent6">
                    <a:lumMod val="60000"/>
                    <a:lumOff val="40000"/>
                  </a:schemeClr>
                </a:solidFill>
              </a:rPr>
              <a:t>plánování</a:t>
            </a:r>
            <a:r>
              <a:rPr lang="en-US" dirty="0">
                <a:solidFill>
                  <a:schemeClr val="accent6">
                    <a:lumMod val="60000"/>
                    <a:lumOff val="40000"/>
                  </a:schemeClr>
                </a:solidFill>
              </a:rPr>
              <a:t> </a:t>
            </a:r>
            <a:r>
              <a:rPr lang="en-US" dirty="0" err="1">
                <a:solidFill>
                  <a:schemeClr val="accent6">
                    <a:lumMod val="60000"/>
                    <a:lumOff val="40000"/>
                  </a:schemeClr>
                </a:solidFill>
              </a:rPr>
              <a:t>rozvoje</a:t>
            </a:r>
            <a:r>
              <a:rPr lang="en-US" dirty="0">
                <a:solidFill>
                  <a:schemeClr val="accent6">
                    <a:lumMod val="60000"/>
                    <a:lumOff val="40000"/>
                  </a:schemeClr>
                </a:solidFill>
              </a:rPr>
              <a:t> </a:t>
            </a:r>
            <a:r>
              <a:rPr lang="en-US" dirty="0" err="1">
                <a:solidFill>
                  <a:schemeClr val="accent6">
                    <a:lumMod val="60000"/>
                    <a:lumOff val="40000"/>
                  </a:schemeClr>
                </a:solidFill>
              </a:rPr>
              <a:t>sociálních</a:t>
            </a:r>
            <a:r>
              <a:rPr lang="en-US" dirty="0">
                <a:solidFill>
                  <a:schemeClr val="accent6">
                    <a:lumMod val="60000"/>
                    <a:lumOff val="40000"/>
                  </a:schemeClr>
                </a:solidFill>
              </a:rPr>
              <a:t> </a:t>
            </a:r>
            <a:r>
              <a:rPr lang="en-US" dirty="0" err="1" smtClean="0">
                <a:solidFill>
                  <a:schemeClr val="accent6">
                    <a:lumMod val="60000"/>
                    <a:lumOff val="40000"/>
                  </a:schemeClr>
                </a:solidFill>
              </a:rPr>
              <a:t>služe</a:t>
            </a:r>
            <a:endParaRPr lang="en-US" dirty="0">
              <a:solidFill>
                <a:schemeClr val="accent6">
                  <a:lumMod val="60000"/>
                  <a:lumOff val="40000"/>
                </a:schemeClr>
              </a:solidFill>
            </a:endParaRPr>
          </a:p>
          <a:p>
            <a:pPr marL="342900" indent="-342900">
              <a:buFont typeface="Arial" panose="020B0604020202020204" pitchFamily="34" charset="0"/>
              <a:buChar char="•"/>
            </a:pPr>
            <a:r>
              <a:rPr lang="en-US" dirty="0" err="1" smtClean="0">
                <a:solidFill>
                  <a:schemeClr val="accent6">
                    <a:lumMod val="60000"/>
                    <a:lumOff val="40000"/>
                  </a:schemeClr>
                </a:solidFill>
              </a:rPr>
              <a:t>Pojmy</a:t>
            </a:r>
            <a:r>
              <a:rPr lang="en-US" dirty="0" smtClean="0">
                <a:solidFill>
                  <a:schemeClr val="accent6">
                    <a:lumMod val="60000"/>
                    <a:lumOff val="40000"/>
                  </a:schemeClr>
                </a:solidFill>
              </a:rPr>
              <a:t> </a:t>
            </a:r>
            <a:r>
              <a:rPr lang="en-US" dirty="0" err="1">
                <a:solidFill>
                  <a:schemeClr val="accent6">
                    <a:lumMod val="60000"/>
                    <a:lumOff val="40000"/>
                  </a:schemeClr>
                </a:solidFill>
              </a:rPr>
              <a:t>související</a:t>
            </a:r>
            <a:r>
              <a:rPr lang="en-US" dirty="0">
                <a:solidFill>
                  <a:schemeClr val="accent6">
                    <a:lumMod val="60000"/>
                    <a:lumOff val="40000"/>
                  </a:schemeClr>
                </a:solidFill>
              </a:rPr>
              <a:t> s </a:t>
            </a:r>
            <a:r>
              <a:rPr lang="en-US" dirty="0" err="1" smtClean="0">
                <a:solidFill>
                  <a:schemeClr val="accent6">
                    <a:lumMod val="60000"/>
                    <a:lumOff val="40000"/>
                  </a:schemeClr>
                </a:solidFill>
              </a:rPr>
              <a:t>deinstitucionalizací</a:t>
            </a:r>
            <a:endParaRPr lang="en-US" dirty="0">
              <a:solidFill>
                <a:schemeClr val="accent6">
                  <a:lumMod val="60000"/>
                  <a:lumOff val="40000"/>
                </a:schemeClr>
              </a:solidFill>
            </a:endParaRPr>
          </a:p>
          <a:p>
            <a:pPr marL="342900" indent="-342900">
              <a:buFont typeface="Arial" panose="020B0604020202020204" pitchFamily="34" charset="0"/>
              <a:buChar char="•"/>
            </a:pPr>
            <a:r>
              <a:rPr lang="cs-CZ" dirty="0">
                <a:solidFill>
                  <a:schemeClr val="accent6">
                    <a:lumMod val="60000"/>
                    <a:lumOff val="40000"/>
                  </a:schemeClr>
                </a:solidFill>
              </a:rPr>
              <a:t>T</a:t>
            </a:r>
            <a:r>
              <a:rPr lang="en-US" dirty="0" err="1" smtClean="0">
                <a:solidFill>
                  <a:schemeClr val="accent6">
                    <a:lumMod val="60000"/>
                    <a:lumOff val="40000"/>
                  </a:schemeClr>
                </a:solidFill>
              </a:rPr>
              <a:t>ypy</a:t>
            </a:r>
            <a:r>
              <a:rPr lang="en-US" dirty="0" smtClean="0">
                <a:solidFill>
                  <a:schemeClr val="accent6">
                    <a:lumMod val="60000"/>
                    <a:lumOff val="40000"/>
                  </a:schemeClr>
                </a:solidFill>
              </a:rPr>
              <a:t> </a:t>
            </a:r>
            <a:r>
              <a:rPr lang="cs-CZ" dirty="0" smtClean="0">
                <a:solidFill>
                  <a:schemeClr val="accent6">
                    <a:lumMod val="60000"/>
                    <a:lumOff val="40000"/>
                  </a:schemeClr>
                </a:solidFill>
              </a:rPr>
              <a:t>transformovaných</a:t>
            </a:r>
            <a:r>
              <a:rPr lang="en-US" dirty="0" smtClean="0">
                <a:solidFill>
                  <a:schemeClr val="accent6">
                    <a:lumMod val="60000"/>
                    <a:lumOff val="40000"/>
                  </a:schemeClr>
                </a:solidFill>
              </a:rPr>
              <a:t> </a:t>
            </a:r>
            <a:r>
              <a:rPr lang="en-US" dirty="0" err="1" smtClean="0">
                <a:solidFill>
                  <a:schemeClr val="accent6">
                    <a:lumMod val="60000"/>
                    <a:lumOff val="40000"/>
                  </a:schemeClr>
                </a:solidFill>
              </a:rPr>
              <a:t>služeb</a:t>
            </a:r>
            <a:endParaRPr lang="en-US" dirty="0">
              <a:solidFill>
                <a:schemeClr val="accent6">
                  <a:lumMod val="60000"/>
                  <a:lumOff val="40000"/>
                </a:schemeClr>
              </a:solidFill>
            </a:endParaRPr>
          </a:p>
          <a:p>
            <a:pPr marL="342900" indent="-342900">
              <a:buFont typeface="Arial" panose="020B0604020202020204" pitchFamily="34" charset="0"/>
              <a:buChar char="•"/>
            </a:pPr>
            <a:r>
              <a:rPr lang="en-US" dirty="0" err="1" smtClean="0"/>
              <a:t>Bariéry</a:t>
            </a:r>
            <a:r>
              <a:rPr lang="en-US" dirty="0" smtClean="0"/>
              <a:t> </a:t>
            </a:r>
            <a:r>
              <a:rPr lang="en-US" dirty="0" err="1" smtClean="0"/>
              <a:t>deinstitucionalizace</a:t>
            </a:r>
            <a:endParaRPr lang="cs-CZ" dirty="0" smtClean="0"/>
          </a:p>
          <a:p>
            <a:pPr marL="857250" lvl="1" indent="-342900"/>
            <a:r>
              <a:rPr lang="cs-CZ" dirty="0" smtClean="0"/>
              <a:t>Bariéry</a:t>
            </a:r>
            <a:r>
              <a:rPr lang="en-US" dirty="0" smtClean="0"/>
              <a:t> </a:t>
            </a:r>
            <a:r>
              <a:rPr lang="en-US" dirty="0"/>
              <a:t>v </a:t>
            </a:r>
            <a:r>
              <a:rPr lang="en-US" dirty="0" err="1"/>
              <a:t>rámci</a:t>
            </a:r>
            <a:r>
              <a:rPr lang="en-US" dirty="0"/>
              <a:t> </a:t>
            </a:r>
            <a:r>
              <a:rPr lang="en-US" dirty="0" err="1"/>
              <a:t>veřejného</a:t>
            </a:r>
            <a:r>
              <a:rPr lang="en-US" dirty="0"/>
              <a:t> </a:t>
            </a:r>
            <a:r>
              <a:rPr lang="en-US" dirty="0" err="1"/>
              <a:t>mínění</a:t>
            </a:r>
            <a:r>
              <a:rPr lang="en-US" dirty="0"/>
              <a:t>, </a:t>
            </a:r>
            <a:r>
              <a:rPr lang="en-US" dirty="0" err="1" smtClean="0"/>
              <a:t>ekonomick</a:t>
            </a:r>
            <a:r>
              <a:rPr lang="cs-CZ" dirty="0" smtClean="0"/>
              <a:t>é bariéry</a:t>
            </a:r>
            <a:r>
              <a:rPr lang="en-US" dirty="0" smtClean="0"/>
              <a:t>, </a:t>
            </a:r>
            <a:r>
              <a:rPr lang="en-US" dirty="0" err="1" smtClean="0"/>
              <a:t>institucionální</a:t>
            </a:r>
            <a:r>
              <a:rPr lang="en-US" dirty="0" smtClean="0"/>
              <a:t> </a:t>
            </a:r>
            <a:r>
              <a:rPr lang="en-US" dirty="0" err="1" smtClean="0"/>
              <a:t>překážk</a:t>
            </a:r>
            <a:r>
              <a:rPr lang="cs-CZ" dirty="0" smtClean="0"/>
              <a:t>y</a:t>
            </a:r>
            <a:r>
              <a:rPr lang="en-US" dirty="0" smtClean="0"/>
              <a:t>, </a:t>
            </a:r>
            <a:r>
              <a:rPr lang="en-US" dirty="0" err="1" smtClean="0"/>
              <a:t>regionální</a:t>
            </a:r>
            <a:r>
              <a:rPr lang="en-US" dirty="0" smtClean="0"/>
              <a:t> </a:t>
            </a:r>
            <a:r>
              <a:rPr lang="en-US" dirty="0" err="1" smtClean="0"/>
              <a:t>faktor</a:t>
            </a:r>
            <a:r>
              <a:rPr lang="cs-CZ" dirty="0" smtClean="0"/>
              <a:t>y</a:t>
            </a:r>
            <a:r>
              <a:rPr lang="en-US" dirty="0" smtClean="0"/>
              <a:t> </a:t>
            </a:r>
            <a:r>
              <a:rPr lang="en-US" dirty="0" err="1"/>
              <a:t>atd</a:t>
            </a:r>
            <a:r>
              <a:rPr lang="en-US" dirty="0"/>
              <a:t>., </a:t>
            </a:r>
            <a:r>
              <a:rPr lang="en-US" dirty="0" err="1"/>
              <a:t>související</a:t>
            </a:r>
            <a:r>
              <a:rPr lang="en-US" dirty="0"/>
              <a:t> s </a:t>
            </a:r>
            <a:r>
              <a:rPr lang="en-US" dirty="0" err="1"/>
              <a:t>procesem</a:t>
            </a:r>
            <a:r>
              <a:rPr lang="en-US" dirty="0"/>
              <a:t> </a:t>
            </a:r>
            <a:r>
              <a:rPr lang="en-US" dirty="0" err="1"/>
              <a:t>dezinstitucionalizace</a:t>
            </a:r>
            <a:r>
              <a:rPr lang="en-US" dirty="0"/>
              <a:t>.</a:t>
            </a:r>
          </a:p>
          <a:p>
            <a:pPr marL="342900" indent="-342900">
              <a:buFont typeface="Arial" panose="020B0604020202020204" pitchFamily="34" charset="0"/>
              <a:buChar char="•"/>
            </a:pPr>
            <a:r>
              <a:rPr lang="en-US" dirty="0" err="1" smtClean="0">
                <a:solidFill>
                  <a:schemeClr val="accent6">
                    <a:lumMod val="60000"/>
                    <a:lumOff val="40000"/>
                  </a:schemeClr>
                </a:solidFill>
              </a:rPr>
              <a:t>Návrhy</a:t>
            </a:r>
            <a:r>
              <a:rPr lang="en-US" dirty="0" smtClean="0">
                <a:solidFill>
                  <a:schemeClr val="accent6">
                    <a:lumMod val="60000"/>
                    <a:lumOff val="40000"/>
                  </a:schemeClr>
                </a:solidFill>
              </a:rPr>
              <a:t> </a:t>
            </a:r>
            <a:r>
              <a:rPr lang="en-US" dirty="0">
                <a:solidFill>
                  <a:schemeClr val="accent6">
                    <a:lumMod val="60000"/>
                    <a:lumOff val="40000"/>
                  </a:schemeClr>
                </a:solidFill>
              </a:rPr>
              <a:t>k </a:t>
            </a:r>
            <a:r>
              <a:rPr lang="en-US" dirty="0" err="1">
                <a:solidFill>
                  <a:schemeClr val="accent6">
                    <a:lumMod val="60000"/>
                    <a:lumOff val="40000"/>
                  </a:schemeClr>
                </a:solidFill>
              </a:rPr>
              <a:t>řešení</a:t>
            </a:r>
            <a:r>
              <a:rPr lang="en-US" dirty="0">
                <a:solidFill>
                  <a:schemeClr val="accent6">
                    <a:lumMod val="60000"/>
                    <a:lumOff val="40000"/>
                  </a:schemeClr>
                </a:solidFill>
              </a:rPr>
              <a:t> </a:t>
            </a:r>
            <a:r>
              <a:rPr lang="en-US" dirty="0" err="1">
                <a:solidFill>
                  <a:schemeClr val="accent6">
                    <a:lumMod val="60000"/>
                    <a:lumOff val="40000"/>
                  </a:schemeClr>
                </a:solidFill>
              </a:rPr>
              <a:t>bariér</a:t>
            </a:r>
            <a:r>
              <a:rPr lang="en-US" dirty="0">
                <a:solidFill>
                  <a:schemeClr val="accent6">
                    <a:lumMod val="60000"/>
                    <a:lumOff val="40000"/>
                  </a:schemeClr>
                </a:solidFill>
              </a:rPr>
              <a:t> </a:t>
            </a:r>
            <a:r>
              <a:rPr lang="en-US" dirty="0" err="1">
                <a:solidFill>
                  <a:schemeClr val="accent6">
                    <a:lumMod val="60000"/>
                    <a:lumOff val="40000"/>
                  </a:schemeClr>
                </a:solidFill>
              </a:rPr>
              <a:t>týkající</a:t>
            </a:r>
            <a:r>
              <a:rPr lang="en-US" dirty="0">
                <a:solidFill>
                  <a:schemeClr val="accent6">
                    <a:lumMod val="60000"/>
                    <a:lumOff val="40000"/>
                  </a:schemeClr>
                </a:solidFill>
              </a:rPr>
              <a:t> se </a:t>
            </a:r>
            <a:r>
              <a:rPr lang="en-US" dirty="0" err="1" smtClean="0">
                <a:solidFill>
                  <a:schemeClr val="accent6">
                    <a:lumMod val="60000"/>
                    <a:lumOff val="40000"/>
                  </a:schemeClr>
                </a:solidFill>
              </a:rPr>
              <a:t>deintituticonalizace</a:t>
            </a:r>
            <a:r>
              <a:rPr lang="cs-CZ" dirty="0" smtClean="0">
                <a:solidFill>
                  <a:schemeClr val="accent6">
                    <a:lumMod val="60000"/>
                    <a:lumOff val="40000"/>
                  </a:schemeClr>
                </a:solidFill>
              </a:rPr>
              <a:t> a p</a:t>
            </a:r>
            <a:r>
              <a:rPr lang="en-US" dirty="0" err="1" smtClean="0">
                <a:solidFill>
                  <a:schemeClr val="accent6">
                    <a:lumMod val="60000"/>
                    <a:lumOff val="40000"/>
                  </a:schemeClr>
                </a:solidFill>
              </a:rPr>
              <a:t>lánování</a:t>
            </a:r>
            <a:r>
              <a:rPr lang="en-US" dirty="0" smtClean="0">
                <a:solidFill>
                  <a:schemeClr val="accent6">
                    <a:lumMod val="60000"/>
                    <a:lumOff val="40000"/>
                  </a:schemeClr>
                </a:solidFill>
              </a:rPr>
              <a:t> </a:t>
            </a:r>
            <a:r>
              <a:rPr lang="en-US" dirty="0" err="1">
                <a:solidFill>
                  <a:schemeClr val="accent6">
                    <a:lumMod val="60000"/>
                    <a:lumOff val="40000"/>
                  </a:schemeClr>
                </a:solidFill>
              </a:rPr>
              <a:t>rozvoje</a:t>
            </a:r>
            <a:r>
              <a:rPr lang="en-US" dirty="0">
                <a:solidFill>
                  <a:schemeClr val="accent6">
                    <a:lumMod val="60000"/>
                    <a:lumOff val="40000"/>
                  </a:schemeClr>
                </a:solidFill>
              </a:rPr>
              <a:t> </a:t>
            </a:r>
            <a:r>
              <a:rPr lang="en-US" dirty="0" err="1">
                <a:solidFill>
                  <a:schemeClr val="accent6">
                    <a:lumMod val="60000"/>
                    <a:lumOff val="40000"/>
                  </a:schemeClr>
                </a:solidFill>
              </a:rPr>
              <a:t>sociálních</a:t>
            </a:r>
            <a:r>
              <a:rPr lang="en-US" dirty="0">
                <a:solidFill>
                  <a:schemeClr val="accent6">
                    <a:lumMod val="60000"/>
                    <a:lumOff val="40000"/>
                  </a:schemeClr>
                </a:solidFill>
              </a:rPr>
              <a:t> </a:t>
            </a:r>
            <a:r>
              <a:rPr lang="en-US" dirty="0" err="1" smtClean="0">
                <a:solidFill>
                  <a:schemeClr val="accent6">
                    <a:lumMod val="60000"/>
                    <a:lumOff val="40000"/>
                  </a:schemeClr>
                </a:solidFill>
              </a:rPr>
              <a:t>služeb</a:t>
            </a:r>
            <a:endParaRPr lang="en-US" dirty="0">
              <a:solidFill>
                <a:schemeClr val="accent6">
                  <a:lumMod val="60000"/>
                  <a:lumOff val="40000"/>
                </a:schemeClr>
              </a:solidFill>
            </a:endParaRPr>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27</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lstStyle/>
          <a:p>
            <a:r>
              <a:rPr lang="cs-CZ" dirty="0" smtClean="0"/>
              <a:t>LN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Tree>
    <p:extLst>
      <p:ext uri="{BB962C8B-B14F-4D97-AF65-F5344CB8AC3E}">
        <p14:creationId xmlns:p14="http://schemas.microsoft.com/office/powerpoint/2010/main" val="26051059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a:extLst>
              <a:ext uri="{FF2B5EF4-FFF2-40B4-BE49-F238E27FC236}">
                <a16:creationId xmlns:a16="http://schemas.microsoft.com/office/drawing/2014/main" id="{B3C63F26-E488-40B8-9788-E3495B63F19F}"/>
              </a:ext>
            </a:extLst>
          </p:cNvPr>
          <p:cNvSpPr>
            <a:spLocks noGrp="1"/>
          </p:cNvSpPr>
          <p:nvPr>
            <p:ph type="body" sz="quarter" idx="13"/>
          </p:nvPr>
        </p:nvSpPr>
        <p:spPr/>
        <p:txBody>
          <a:bodyPr>
            <a:normAutofit fontScale="92500" lnSpcReduction="20000"/>
          </a:bodyPr>
          <a:lstStyle/>
          <a:p>
            <a:r>
              <a:rPr lang="cs-CZ" dirty="0" smtClean="0"/>
              <a:t>„… </a:t>
            </a:r>
            <a:r>
              <a:rPr lang="cs-CZ" dirty="0"/>
              <a:t>co to brzdí, to je ta neznalost a ta obava </a:t>
            </a:r>
            <a:r>
              <a:rPr lang="cs-CZ" dirty="0" err="1"/>
              <a:t>tý</a:t>
            </a:r>
            <a:r>
              <a:rPr lang="cs-CZ" dirty="0"/>
              <a:t> zdravý populace, která má pocit, že tam jdou nebezpečný lidi, že budou mít strach pustit děti ven, že je budou zabíjet nebo něco</a:t>
            </a:r>
            <a:r>
              <a:rPr lang="cs-CZ" dirty="0" smtClean="0"/>
              <a:t>.“ Kraj </a:t>
            </a:r>
            <a:r>
              <a:rPr lang="cs-CZ" dirty="0"/>
              <a:t>3</a:t>
            </a:r>
          </a:p>
        </p:txBody>
      </p:sp>
      <p:sp>
        <p:nvSpPr>
          <p:cNvPr id="3" name="Nadpis 2">
            <a:extLst>
              <a:ext uri="{FF2B5EF4-FFF2-40B4-BE49-F238E27FC236}">
                <a16:creationId xmlns:a16="http://schemas.microsoft.com/office/drawing/2014/main" id="{FB22E41E-9F84-47E2-B59D-9AD0F6B0DB9A}"/>
              </a:ext>
            </a:extLst>
          </p:cNvPr>
          <p:cNvSpPr>
            <a:spLocks noGrp="1"/>
          </p:cNvSpPr>
          <p:nvPr>
            <p:ph type="title"/>
          </p:nvPr>
        </p:nvSpPr>
        <p:spPr>
          <a:xfrm>
            <a:off x="1524001" y="2"/>
            <a:ext cx="2074985" cy="1385155"/>
          </a:xfrm>
        </p:spPr>
        <p:txBody>
          <a:bodyPr>
            <a:normAutofit/>
          </a:bodyPr>
          <a:lstStyle/>
          <a:p>
            <a:endParaRPr lang="cs-CZ" sz="1000" dirty="0"/>
          </a:p>
        </p:txBody>
      </p:sp>
      <p:sp>
        <p:nvSpPr>
          <p:cNvPr id="4" name="Zástupný symbol pro obsah 3">
            <a:extLst>
              <a:ext uri="{FF2B5EF4-FFF2-40B4-BE49-F238E27FC236}">
                <a16:creationId xmlns:a16="http://schemas.microsoft.com/office/drawing/2014/main" id="{91764059-15B7-4DC0-9F3A-6FC8B6697087}"/>
              </a:ext>
            </a:extLst>
          </p:cNvPr>
          <p:cNvSpPr>
            <a:spLocks noGrp="1"/>
          </p:cNvSpPr>
          <p:nvPr>
            <p:ph idx="1"/>
          </p:nvPr>
        </p:nvSpPr>
        <p:spPr/>
        <p:txBody>
          <a:bodyPr>
            <a:normAutofit/>
          </a:bodyPr>
          <a:lstStyle/>
          <a:p>
            <a:r>
              <a:rPr lang="en-US" b="1" dirty="0" err="1"/>
              <a:t>Bariéry</a:t>
            </a:r>
            <a:r>
              <a:rPr lang="en-US" b="1" dirty="0"/>
              <a:t>: </a:t>
            </a:r>
            <a:r>
              <a:rPr lang="en-US" b="1" dirty="0" err="1"/>
              <a:t>Postoje</a:t>
            </a:r>
            <a:r>
              <a:rPr lang="en-US" b="1" dirty="0"/>
              <a:t> </a:t>
            </a:r>
            <a:r>
              <a:rPr lang="en-US" b="1" dirty="0" err="1"/>
              <a:t>široké</a:t>
            </a:r>
            <a:r>
              <a:rPr lang="en-US" b="1" dirty="0"/>
              <a:t> </a:t>
            </a:r>
            <a:r>
              <a:rPr lang="en-US" b="1" dirty="0" err="1" smtClean="0"/>
              <a:t>veřejnosti</a:t>
            </a:r>
            <a:endParaRPr lang="cs-CZ" b="1" dirty="0" smtClean="0"/>
          </a:p>
          <a:p>
            <a:r>
              <a:rPr lang="cs-CZ" dirty="0" smtClean="0"/>
              <a:t>Odpovědi </a:t>
            </a:r>
            <a:r>
              <a:rPr lang="cs-CZ" dirty="0"/>
              <a:t>naznačují, že veřejnost často má </a:t>
            </a:r>
            <a:r>
              <a:rPr lang="cs-CZ" b="1" dirty="0"/>
              <a:t>předsudky </a:t>
            </a:r>
            <a:r>
              <a:rPr lang="cs-CZ" dirty="0"/>
              <a:t>a obavy ohledně klientů, zejména těch s </a:t>
            </a:r>
            <a:r>
              <a:rPr lang="cs-CZ" dirty="0" smtClean="0"/>
              <a:t>mentálním postižením </a:t>
            </a:r>
            <a:r>
              <a:rPr lang="cs-CZ" dirty="0"/>
              <a:t>nebo </a:t>
            </a:r>
            <a:r>
              <a:rPr lang="cs-CZ" dirty="0" smtClean="0"/>
              <a:t>duševním onemocněním</a:t>
            </a:r>
          </a:p>
          <a:p>
            <a:endParaRPr lang="cs-CZ" b="1" dirty="0"/>
          </a:p>
        </p:txBody>
      </p:sp>
      <p:sp>
        <p:nvSpPr>
          <p:cNvPr id="5" name="Zástupný symbol pro číslo snímku 4">
            <a:extLst>
              <a:ext uri="{FF2B5EF4-FFF2-40B4-BE49-F238E27FC236}">
                <a16:creationId xmlns:a16="http://schemas.microsoft.com/office/drawing/2014/main" id="{46BEB726-AC67-4D39-B502-99F185A95E94}"/>
              </a:ext>
            </a:extLst>
          </p:cNvPr>
          <p:cNvSpPr>
            <a:spLocks noGrp="1"/>
          </p:cNvSpPr>
          <p:nvPr>
            <p:ph type="sldNum" sz="quarter" idx="12"/>
          </p:nvPr>
        </p:nvSpPr>
        <p:spPr/>
        <p:txBody>
          <a:bodyPr/>
          <a:lstStyle/>
          <a:p>
            <a:fld id="{D83BD07D-5885-48DF-B570-0C7EF7FA7CBC}" type="slidenum">
              <a:rPr lang="cs-CZ" smtClean="0"/>
              <a:pPr/>
              <a:t>28</a:t>
            </a:fld>
            <a:endParaRPr lang="cs-CZ"/>
          </a:p>
        </p:txBody>
      </p:sp>
      <p:sp>
        <p:nvSpPr>
          <p:cNvPr id="6" name="Zástupný symbol pro text 5">
            <a:extLst>
              <a:ext uri="{FF2B5EF4-FFF2-40B4-BE49-F238E27FC236}">
                <a16:creationId xmlns:a16="http://schemas.microsoft.com/office/drawing/2014/main" id="{EF2ED957-93B7-4008-9F10-F054870D211D}"/>
              </a:ext>
            </a:extLst>
          </p:cNvPr>
          <p:cNvSpPr>
            <a:spLocks noGrp="1"/>
          </p:cNvSpPr>
          <p:nvPr>
            <p:ph type="body" sz="quarter" idx="14"/>
          </p:nvPr>
        </p:nvSpPr>
        <p:spPr>
          <a:xfrm>
            <a:off x="2152650" y="4143908"/>
            <a:ext cx="7945393" cy="2152670"/>
          </a:xfrm>
        </p:spPr>
        <p:txBody>
          <a:bodyPr/>
          <a:lstStyle/>
          <a:p>
            <a:r>
              <a:rPr lang="en-US" dirty="0" err="1"/>
              <a:t>Omezená</a:t>
            </a:r>
            <a:r>
              <a:rPr lang="en-US" dirty="0"/>
              <a:t> </a:t>
            </a:r>
            <a:r>
              <a:rPr lang="en-US" dirty="0" err="1"/>
              <a:t>informovanost</a:t>
            </a:r>
            <a:r>
              <a:rPr lang="en-US" dirty="0"/>
              <a:t> o:</a:t>
            </a:r>
          </a:p>
          <a:p>
            <a:pPr marL="628650" lvl="1" indent="-285750">
              <a:buFont typeface="Arial" panose="020B0604020202020204" pitchFamily="34" charset="0"/>
              <a:buChar char="•"/>
            </a:pPr>
            <a:r>
              <a:rPr lang="cs-CZ" sz="2000" dirty="0"/>
              <a:t>P</a:t>
            </a:r>
            <a:r>
              <a:rPr lang="en-US" sz="2000" dirty="0" err="1"/>
              <a:t>otřebách</a:t>
            </a:r>
            <a:r>
              <a:rPr lang="en-US" sz="2000" dirty="0"/>
              <a:t> </a:t>
            </a:r>
            <a:r>
              <a:rPr lang="en-US" sz="2000" dirty="0"/>
              <a:t>a </a:t>
            </a:r>
            <a:r>
              <a:rPr lang="cs-CZ" sz="2000" dirty="0"/>
              <a:t>způsobu </a:t>
            </a:r>
            <a:r>
              <a:rPr lang="en-US" sz="2000" dirty="0" err="1"/>
              <a:t>život</a:t>
            </a:r>
            <a:r>
              <a:rPr lang="cs-CZ" sz="2000" dirty="0"/>
              <a:t>a</a:t>
            </a:r>
            <a:r>
              <a:rPr lang="en-US" sz="2000" dirty="0"/>
              <a:t> </a:t>
            </a:r>
            <a:r>
              <a:rPr lang="en-US" sz="2000" dirty="0" err="1"/>
              <a:t>lidí</a:t>
            </a:r>
            <a:r>
              <a:rPr lang="en-US" sz="2000" dirty="0"/>
              <a:t> s </a:t>
            </a:r>
            <a:r>
              <a:rPr lang="en-US" sz="2000" dirty="0" err="1"/>
              <a:t>postižením</a:t>
            </a:r>
            <a:endParaRPr lang="cs-CZ" sz="2000" dirty="0"/>
          </a:p>
          <a:p>
            <a:pPr marL="628650" lvl="1" indent="-285750">
              <a:buFont typeface="Arial" panose="020B0604020202020204" pitchFamily="34" charset="0"/>
              <a:buChar char="•"/>
            </a:pPr>
            <a:r>
              <a:rPr lang="en-US" sz="2000" dirty="0"/>
              <a:t>F</a:t>
            </a:r>
            <a:r>
              <a:rPr lang="cs-CZ" sz="2000" dirty="0" err="1"/>
              <a:t>ungování</a:t>
            </a:r>
            <a:r>
              <a:rPr lang="en-US" sz="2000" dirty="0"/>
              <a:t> </a:t>
            </a:r>
            <a:r>
              <a:rPr lang="en-US" sz="2000" dirty="0" err="1"/>
              <a:t>sociálních</a:t>
            </a:r>
            <a:r>
              <a:rPr lang="en-US" sz="2000" dirty="0"/>
              <a:t> </a:t>
            </a:r>
            <a:r>
              <a:rPr lang="en-US" sz="2000" dirty="0" err="1"/>
              <a:t>služeb</a:t>
            </a:r>
            <a:r>
              <a:rPr lang="en-US" sz="2000" dirty="0"/>
              <a:t> </a:t>
            </a:r>
            <a:r>
              <a:rPr lang="cs-CZ" sz="2000" dirty="0"/>
              <a:t>komunitního charakteru</a:t>
            </a:r>
          </a:p>
          <a:p>
            <a:pPr lvl="1"/>
            <a:endParaRPr lang="en-US" sz="2000" dirty="0"/>
          </a:p>
          <a:p>
            <a:endParaRPr lang="en-US" dirty="0"/>
          </a:p>
          <a:p>
            <a:endParaRPr lang="en-US" dirty="0"/>
          </a:p>
          <a:p>
            <a:endParaRPr lang="en-US" dirty="0"/>
          </a:p>
          <a:p>
            <a:endParaRPr lang="en-US" dirty="0"/>
          </a:p>
        </p:txBody>
      </p:sp>
      <p:sp>
        <p:nvSpPr>
          <p:cNvPr id="7" name="Zástupný symbol pro text 6">
            <a:extLst>
              <a:ext uri="{FF2B5EF4-FFF2-40B4-BE49-F238E27FC236}">
                <a16:creationId xmlns:a16="http://schemas.microsoft.com/office/drawing/2014/main" id="{EE70D382-AC62-4FA9-85DF-840C29816B32}"/>
              </a:ext>
            </a:extLst>
          </p:cNvPr>
          <p:cNvSpPr>
            <a:spLocks noGrp="1"/>
          </p:cNvSpPr>
          <p:nvPr>
            <p:ph type="body" sz="quarter" idx="15"/>
          </p:nvPr>
        </p:nvSpPr>
        <p:spPr/>
        <p:txBody>
          <a:bodyPr/>
          <a:lstStyle/>
          <a:p>
            <a:r>
              <a:rPr lang="cs-CZ" dirty="0" smtClean="0"/>
              <a:t>LN</a:t>
            </a:r>
            <a:endParaRPr lang="cs-CZ" dirty="0"/>
          </a:p>
        </p:txBody>
      </p:sp>
      <p:grpSp>
        <p:nvGrpSpPr>
          <p:cNvPr id="9" name="Skupina 8"/>
          <p:cNvGrpSpPr/>
          <p:nvPr/>
        </p:nvGrpSpPr>
        <p:grpSpPr>
          <a:xfrm>
            <a:off x="1524001" y="0"/>
            <a:ext cx="3657600" cy="1396538"/>
            <a:chOff x="0" y="0"/>
            <a:chExt cx="5029199" cy="1396538"/>
          </a:xfrm>
        </p:grpSpPr>
        <p:sp>
          <p:nvSpPr>
            <p:cNvPr id="10" name="Lichoběžník 9"/>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1" name="Pravoúhlý trojúhelník 10"/>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12" name="Obrázek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Tree>
    <p:extLst>
      <p:ext uri="{BB962C8B-B14F-4D97-AF65-F5344CB8AC3E}">
        <p14:creationId xmlns:p14="http://schemas.microsoft.com/office/powerpoint/2010/main" val="42712710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text 1">
            <a:extLst>
              <a:ext uri="{FF2B5EF4-FFF2-40B4-BE49-F238E27FC236}">
                <a16:creationId xmlns:a16="http://schemas.microsoft.com/office/drawing/2014/main" id="{B3C63F26-E488-40B8-9788-E3495B63F19F}"/>
              </a:ext>
            </a:extLst>
          </p:cNvPr>
          <p:cNvSpPr>
            <a:spLocks noGrp="1"/>
          </p:cNvSpPr>
          <p:nvPr>
            <p:ph type="body" sz="quarter" idx="13"/>
          </p:nvPr>
        </p:nvSpPr>
        <p:spPr>
          <a:xfrm>
            <a:off x="8776751" y="1753153"/>
            <a:ext cx="2160000" cy="2066221"/>
          </a:xfrm>
        </p:spPr>
        <p:txBody>
          <a:bodyPr>
            <a:normAutofit fontScale="70000" lnSpcReduction="20000"/>
          </a:bodyPr>
          <a:lstStyle/>
          <a:p>
            <a:r>
              <a:rPr lang="en-US" dirty="0" smtClean="0"/>
              <a:t>„</a:t>
            </a:r>
            <a:r>
              <a:rPr lang="cs-CZ" dirty="0" smtClean="0"/>
              <a:t>“…T</a:t>
            </a:r>
            <a:r>
              <a:rPr lang="en-US" dirty="0" smtClean="0"/>
              <a:t>y </a:t>
            </a:r>
            <a:r>
              <a:rPr lang="en-US" dirty="0" err="1"/>
              <a:t>schvalovací</a:t>
            </a:r>
            <a:r>
              <a:rPr lang="en-US" dirty="0"/>
              <a:t> </a:t>
            </a:r>
            <a:r>
              <a:rPr lang="en-US" dirty="0" err="1"/>
              <a:t>procesy</a:t>
            </a:r>
            <a:r>
              <a:rPr lang="en-US" dirty="0"/>
              <a:t> </a:t>
            </a:r>
            <a:r>
              <a:rPr lang="en-US" dirty="0" err="1"/>
              <a:t>prochází</a:t>
            </a:r>
            <a:r>
              <a:rPr lang="en-US" dirty="0"/>
              <a:t> </a:t>
            </a:r>
            <a:r>
              <a:rPr lang="en-US" dirty="0" err="1"/>
              <a:t>prostě</a:t>
            </a:r>
            <a:r>
              <a:rPr lang="en-US" dirty="0"/>
              <a:t> </a:t>
            </a:r>
            <a:r>
              <a:rPr lang="en-US" dirty="0" err="1"/>
              <a:t>schvalováním</a:t>
            </a:r>
            <a:r>
              <a:rPr lang="en-US" dirty="0"/>
              <a:t> </a:t>
            </a:r>
            <a:r>
              <a:rPr lang="en-US" dirty="0" err="1"/>
              <a:t>volenými</a:t>
            </a:r>
            <a:r>
              <a:rPr lang="en-US" dirty="0"/>
              <a:t> </a:t>
            </a:r>
            <a:r>
              <a:rPr lang="en-US" dirty="0" err="1"/>
              <a:t>zástupci</a:t>
            </a:r>
            <a:r>
              <a:rPr lang="en-US" dirty="0"/>
              <a:t>, </a:t>
            </a:r>
            <a:r>
              <a:rPr lang="en-US" dirty="0" err="1"/>
              <a:t>kde</a:t>
            </a:r>
            <a:r>
              <a:rPr lang="en-US" dirty="0"/>
              <a:t> </a:t>
            </a:r>
            <a:r>
              <a:rPr lang="en-US" dirty="0" err="1"/>
              <a:t>často</a:t>
            </a:r>
            <a:r>
              <a:rPr lang="en-US" dirty="0"/>
              <a:t> </a:t>
            </a:r>
            <a:r>
              <a:rPr lang="en-US" dirty="0" err="1"/>
              <a:t>narážíme</a:t>
            </a:r>
            <a:r>
              <a:rPr lang="en-US" dirty="0"/>
              <a:t> </a:t>
            </a:r>
            <a:r>
              <a:rPr lang="en-US" dirty="0" err="1"/>
              <a:t>na</a:t>
            </a:r>
            <a:r>
              <a:rPr lang="en-US" dirty="0"/>
              <a:t> </a:t>
            </a:r>
            <a:r>
              <a:rPr lang="en-US" dirty="0" err="1"/>
              <a:t>určité</a:t>
            </a:r>
            <a:r>
              <a:rPr lang="en-US" dirty="0"/>
              <a:t> </a:t>
            </a:r>
            <a:r>
              <a:rPr lang="en-US" dirty="0" err="1"/>
              <a:t>bariéry</a:t>
            </a:r>
            <a:r>
              <a:rPr lang="en-US" dirty="0"/>
              <a:t>, </a:t>
            </a:r>
            <a:r>
              <a:rPr lang="en-US" dirty="0" err="1"/>
              <a:t>neporozumění</a:t>
            </a:r>
            <a:r>
              <a:rPr lang="en-US" dirty="0"/>
              <a:t> </a:t>
            </a:r>
            <a:r>
              <a:rPr lang="en-US" dirty="0" err="1"/>
              <a:t>toho</a:t>
            </a:r>
            <a:r>
              <a:rPr lang="en-US" dirty="0"/>
              <a:t>, </a:t>
            </a:r>
            <a:r>
              <a:rPr lang="en-US" dirty="0" err="1"/>
              <a:t>že</a:t>
            </a:r>
            <a:r>
              <a:rPr lang="en-US" dirty="0"/>
              <a:t> </a:t>
            </a:r>
            <a:r>
              <a:rPr lang="en-US" dirty="0" err="1"/>
              <a:t>člověk</a:t>
            </a:r>
            <a:r>
              <a:rPr lang="en-US" dirty="0"/>
              <a:t> se </a:t>
            </a:r>
            <a:r>
              <a:rPr lang="en-US" dirty="0" err="1"/>
              <a:t>zdravotním</a:t>
            </a:r>
            <a:r>
              <a:rPr lang="en-US" dirty="0"/>
              <a:t> </a:t>
            </a:r>
            <a:r>
              <a:rPr lang="en-US" dirty="0" err="1"/>
              <a:t>postižením</a:t>
            </a:r>
            <a:r>
              <a:rPr lang="en-US" dirty="0"/>
              <a:t> </a:t>
            </a:r>
            <a:r>
              <a:rPr lang="en-US" dirty="0" err="1"/>
              <a:t>má</a:t>
            </a:r>
            <a:r>
              <a:rPr lang="en-US" dirty="0"/>
              <a:t> </a:t>
            </a:r>
            <a:r>
              <a:rPr lang="en-US" dirty="0" err="1"/>
              <a:t>stejné</a:t>
            </a:r>
            <a:r>
              <a:rPr lang="en-US" dirty="0"/>
              <a:t> </a:t>
            </a:r>
            <a:r>
              <a:rPr lang="en-US" dirty="0" err="1"/>
              <a:t>právo</a:t>
            </a:r>
            <a:r>
              <a:rPr lang="en-US" dirty="0"/>
              <a:t> </a:t>
            </a:r>
            <a:r>
              <a:rPr lang="en-US" dirty="0" err="1"/>
              <a:t>jako</a:t>
            </a:r>
            <a:r>
              <a:rPr lang="en-US" dirty="0"/>
              <a:t> </a:t>
            </a:r>
            <a:r>
              <a:rPr lang="en-US" dirty="0" err="1"/>
              <a:t>zdravý</a:t>
            </a:r>
            <a:r>
              <a:rPr lang="en-US" dirty="0"/>
              <a:t> </a:t>
            </a:r>
            <a:r>
              <a:rPr lang="en-US" dirty="0" err="1" smtClean="0"/>
              <a:t>člověk</a:t>
            </a:r>
            <a:r>
              <a:rPr lang="cs-CZ" dirty="0" smtClean="0"/>
              <a:t>..</a:t>
            </a:r>
            <a:r>
              <a:rPr lang="en-US" dirty="0" smtClean="0"/>
              <a:t>. “ </a:t>
            </a:r>
            <a:r>
              <a:rPr lang="en-US" dirty="0" err="1" smtClean="0"/>
              <a:t>Kraj</a:t>
            </a:r>
            <a:r>
              <a:rPr lang="cs-CZ" dirty="0" smtClean="0"/>
              <a:t> 5</a:t>
            </a:r>
            <a:r>
              <a:rPr lang="en-US" dirty="0" smtClean="0"/>
              <a:t> </a:t>
            </a:r>
            <a:endParaRPr lang="cs-CZ" dirty="0"/>
          </a:p>
        </p:txBody>
      </p:sp>
      <p:sp>
        <p:nvSpPr>
          <p:cNvPr id="3" name="Nadpis 2">
            <a:extLst>
              <a:ext uri="{FF2B5EF4-FFF2-40B4-BE49-F238E27FC236}">
                <a16:creationId xmlns:a16="http://schemas.microsoft.com/office/drawing/2014/main" id="{FB22E41E-9F84-47E2-B59D-9AD0F6B0DB9A}"/>
              </a:ext>
            </a:extLst>
          </p:cNvPr>
          <p:cNvSpPr>
            <a:spLocks noGrp="1"/>
          </p:cNvSpPr>
          <p:nvPr>
            <p:ph type="title"/>
          </p:nvPr>
        </p:nvSpPr>
        <p:spPr>
          <a:xfrm>
            <a:off x="1524001" y="2"/>
            <a:ext cx="2074985" cy="1385155"/>
          </a:xfrm>
        </p:spPr>
        <p:txBody>
          <a:bodyPr>
            <a:normAutofit/>
          </a:bodyPr>
          <a:lstStyle/>
          <a:p>
            <a:endParaRPr lang="cs-CZ" sz="1000" dirty="0"/>
          </a:p>
        </p:txBody>
      </p:sp>
      <p:sp>
        <p:nvSpPr>
          <p:cNvPr id="4" name="Zástupný symbol pro obsah 3">
            <a:extLst>
              <a:ext uri="{FF2B5EF4-FFF2-40B4-BE49-F238E27FC236}">
                <a16:creationId xmlns:a16="http://schemas.microsoft.com/office/drawing/2014/main" id="{91764059-15B7-4DC0-9F3A-6FC8B6697087}"/>
              </a:ext>
            </a:extLst>
          </p:cNvPr>
          <p:cNvSpPr>
            <a:spLocks noGrp="1"/>
          </p:cNvSpPr>
          <p:nvPr>
            <p:ph idx="1"/>
          </p:nvPr>
        </p:nvSpPr>
        <p:spPr/>
        <p:txBody>
          <a:bodyPr>
            <a:normAutofit lnSpcReduction="10000"/>
          </a:bodyPr>
          <a:lstStyle/>
          <a:p>
            <a:r>
              <a:rPr lang="en-US" b="1" dirty="0" err="1" smtClean="0"/>
              <a:t>Bariéry</a:t>
            </a:r>
            <a:r>
              <a:rPr lang="en-US" b="1" dirty="0"/>
              <a:t>: </a:t>
            </a:r>
            <a:r>
              <a:rPr lang="en-US" b="1" dirty="0" err="1"/>
              <a:t>Politické</a:t>
            </a:r>
            <a:r>
              <a:rPr lang="en-US" b="1" dirty="0"/>
              <a:t> </a:t>
            </a:r>
            <a:r>
              <a:rPr lang="en-US" b="1" dirty="0" err="1"/>
              <a:t>Aspekty</a:t>
            </a:r>
            <a:r>
              <a:rPr lang="en-US" b="1" dirty="0"/>
              <a:t> </a:t>
            </a:r>
            <a:r>
              <a:rPr lang="en-US" b="1" dirty="0" err="1"/>
              <a:t>Vyplývající</a:t>
            </a:r>
            <a:r>
              <a:rPr lang="en-US" b="1" dirty="0"/>
              <a:t> z </a:t>
            </a:r>
            <a:r>
              <a:rPr lang="en-US" b="1" dirty="0" err="1"/>
              <a:t>Postojů</a:t>
            </a:r>
            <a:r>
              <a:rPr lang="en-US" b="1" dirty="0"/>
              <a:t> </a:t>
            </a:r>
            <a:r>
              <a:rPr lang="en-US" b="1" dirty="0" err="1"/>
              <a:t>Široké</a:t>
            </a:r>
            <a:r>
              <a:rPr lang="en-US" b="1" dirty="0"/>
              <a:t> </a:t>
            </a:r>
            <a:r>
              <a:rPr lang="en-US" b="1" dirty="0" err="1"/>
              <a:t>Veřejnosti</a:t>
            </a:r>
            <a:endParaRPr lang="en-US" b="1" dirty="0"/>
          </a:p>
          <a:p>
            <a:endParaRPr lang="en-US" b="1" dirty="0"/>
          </a:p>
          <a:p>
            <a:r>
              <a:rPr lang="en-US" dirty="0" err="1" smtClean="0"/>
              <a:t>Zmíněné</a:t>
            </a:r>
            <a:r>
              <a:rPr lang="cs-CZ" dirty="0" smtClean="0"/>
              <a:t> i respondenty z</a:t>
            </a:r>
            <a:r>
              <a:rPr lang="en-US" dirty="0" smtClean="0"/>
              <a:t> </a:t>
            </a:r>
            <a:r>
              <a:rPr lang="en-US" dirty="0" err="1" smtClean="0"/>
              <a:t>Ministerstv</a:t>
            </a:r>
            <a:r>
              <a:rPr lang="cs-CZ" dirty="0" smtClean="0"/>
              <a:t>a</a:t>
            </a:r>
            <a:r>
              <a:rPr lang="en-US" dirty="0" smtClean="0"/>
              <a:t> </a:t>
            </a:r>
            <a:r>
              <a:rPr lang="en-US" dirty="0" err="1"/>
              <a:t>práce</a:t>
            </a:r>
            <a:r>
              <a:rPr lang="en-US" dirty="0"/>
              <a:t> a </a:t>
            </a:r>
            <a:r>
              <a:rPr lang="en-US" dirty="0" err="1"/>
              <a:t>sociálních</a:t>
            </a:r>
            <a:r>
              <a:rPr lang="en-US" dirty="0"/>
              <a:t> </a:t>
            </a:r>
            <a:r>
              <a:rPr lang="en-US" dirty="0" err="1" smtClean="0"/>
              <a:t>věcí</a:t>
            </a:r>
            <a:endParaRPr lang="en-US" dirty="0"/>
          </a:p>
        </p:txBody>
      </p:sp>
      <p:sp>
        <p:nvSpPr>
          <p:cNvPr id="5" name="Zástupný symbol pro číslo snímku 4">
            <a:extLst>
              <a:ext uri="{FF2B5EF4-FFF2-40B4-BE49-F238E27FC236}">
                <a16:creationId xmlns:a16="http://schemas.microsoft.com/office/drawing/2014/main" id="{46BEB726-AC67-4D39-B502-99F185A95E94}"/>
              </a:ext>
            </a:extLst>
          </p:cNvPr>
          <p:cNvSpPr>
            <a:spLocks noGrp="1"/>
          </p:cNvSpPr>
          <p:nvPr>
            <p:ph type="sldNum" sz="quarter" idx="12"/>
          </p:nvPr>
        </p:nvSpPr>
        <p:spPr/>
        <p:txBody>
          <a:bodyPr/>
          <a:lstStyle/>
          <a:p>
            <a:fld id="{D83BD07D-5885-48DF-B570-0C7EF7FA7CBC}" type="slidenum">
              <a:rPr lang="cs-CZ" smtClean="0"/>
              <a:pPr/>
              <a:t>29</a:t>
            </a:fld>
            <a:endParaRPr lang="cs-CZ"/>
          </a:p>
        </p:txBody>
      </p:sp>
      <p:sp>
        <p:nvSpPr>
          <p:cNvPr id="6" name="Zástupný symbol pro text 5">
            <a:extLst>
              <a:ext uri="{FF2B5EF4-FFF2-40B4-BE49-F238E27FC236}">
                <a16:creationId xmlns:a16="http://schemas.microsoft.com/office/drawing/2014/main" id="{EF2ED957-93B7-4008-9F10-F054870D211D}"/>
              </a:ext>
            </a:extLst>
          </p:cNvPr>
          <p:cNvSpPr>
            <a:spLocks noGrp="1"/>
          </p:cNvSpPr>
          <p:nvPr>
            <p:ph type="body" sz="quarter" idx="14"/>
          </p:nvPr>
        </p:nvSpPr>
        <p:spPr>
          <a:xfrm>
            <a:off x="838198" y="4001977"/>
            <a:ext cx="10593857" cy="2294604"/>
          </a:xfrm>
        </p:spPr>
        <p:txBody>
          <a:bodyPr>
            <a:normAutofit/>
          </a:bodyPr>
          <a:lstStyle/>
          <a:p>
            <a:r>
              <a:rPr lang="en-US" dirty="0" err="1" smtClean="0"/>
              <a:t>Politické</a:t>
            </a:r>
            <a:r>
              <a:rPr lang="en-US" dirty="0" smtClean="0"/>
              <a:t> </a:t>
            </a:r>
            <a:r>
              <a:rPr lang="en-US" dirty="0" err="1"/>
              <a:t>rozhodování</a:t>
            </a:r>
            <a:r>
              <a:rPr lang="en-US" dirty="0"/>
              <a:t> </a:t>
            </a:r>
            <a:r>
              <a:rPr lang="en-US" dirty="0" err="1"/>
              <a:t>na</a:t>
            </a:r>
            <a:r>
              <a:rPr lang="en-US" dirty="0"/>
              <a:t> </a:t>
            </a:r>
            <a:r>
              <a:rPr lang="en-US" dirty="0" err="1"/>
              <a:t>úrovni</a:t>
            </a:r>
            <a:r>
              <a:rPr lang="en-US" dirty="0"/>
              <a:t> </a:t>
            </a:r>
            <a:r>
              <a:rPr lang="en-US" dirty="0" err="1"/>
              <a:t>místní</a:t>
            </a:r>
            <a:r>
              <a:rPr lang="en-US" dirty="0"/>
              <a:t> </a:t>
            </a:r>
            <a:r>
              <a:rPr lang="en-US" dirty="0" err="1"/>
              <a:t>samosprávy</a:t>
            </a:r>
            <a:r>
              <a:rPr lang="en-US" dirty="0"/>
              <a:t>/</a:t>
            </a:r>
            <a:r>
              <a:rPr lang="en-US" dirty="0" err="1"/>
              <a:t>měst</a:t>
            </a:r>
            <a:r>
              <a:rPr lang="en-US" dirty="0"/>
              <a:t> </a:t>
            </a:r>
            <a:r>
              <a:rPr lang="en-US" b="1" dirty="0" err="1"/>
              <a:t>může</a:t>
            </a:r>
            <a:r>
              <a:rPr lang="en-US" b="1" dirty="0"/>
              <a:t> </a:t>
            </a:r>
            <a:r>
              <a:rPr lang="en-US" b="1" dirty="0" err="1"/>
              <a:t>mít</a:t>
            </a:r>
            <a:r>
              <a:rPr lang="en-US" b="1" dirty="0"/>
              <a:t> </a:t>
            </a:r>
            <a:r>
              <a:rPr lang="en-US" b="1" dirty="0" err="1"/>
              <a:t>podobné</a:t>
            </a:r>
            <a:r>
              <a:rPr lang="en-US" b="1" dirty="0"/>
              <a:t> </a:t>
            </a:r>
            <a:r>
              <a:rPr lang="en-US" b="1" dirty="0" err="1"/>
              <a:t>postoje</a:t>
            </a:r>
            <a:r>
              <a:rPr lang="en-US" b="1" dirty="0"/>
              <a:t> </a:t>
            </a:r>
            <a:r>
              <a:rPr lang="en-US" b="1" dirty="0" err="1"/>
              <a:t>jako</a:t>
            </a:r>
            <a:r>
              <a:rPr lang="en-US" b="1" dirty="0"/>
              <a:t> </a:t>
            </a:r>
            <a:r>
              <a:rPr lang="en-US" b="1" dirty="0" err="1"/>
              <a:t>široká</a:t>
            </a:r>
            <a:r>
              <a:rPr lang="en-US" b="1" dirty="0"/>
              <a:t> </a:t>
            </a:r>
            <a:r>
              <a:rPr lang="en-US" b="1" dirty="0" err="1" smtClean="0"/>
              <a:t>veřejnost</a:t>
            </a:r>
            <a:r>
              <a:rPr lang="en-US" b="1" dirty="0" smtClean="0"/>
              <a:t> </a:t>
            </a:r>
            <a:endParaRPr lang="cs-CZ" b="1" dirty="0" smtClean="0"/>
          </a:p>
          <a:p>
            <a:r>
              <a:rPr lang="en-US" dirty="0" err="1" smtClean="0"/>
              <a:t>Místní</a:t>
            </a:r>
            <a:r>
              <a:rPr lang="en-US" dirty="0" smtClean="0"/>
              <a:t> </a:t>
            </a:r>
            <a:r>
              <a:rPr lang="en-US" dirty="0" err="1"/>
              <a:t>zástupci</a:t>
            </a:r>
            <a:r>
              <a:rPr lang="en-US" dirty="0"/>
              <a:t> se </a:t>
            </a:r>
            <a:r>
              <a:rPr lang="en-US" b="1" dirty="0" err="1"/>
              <a:t>mohou</a:t>
            </a:r>
            <a:r>
              <a:rPr lang="en-US" b="1" dirty="0"/>
              <a:t> </a:t>
            </a:r>
            <a:r>
              <a:rPr lang="en-US" b="1" dirty="0" err="1"/>
              <a:t>váhat</a:t>
            </a:r>
            <a:r>
              <a:rPr lang="en-US" b="1" dirty="0"/>
              <a:t> </a:t>
            </a:r>
            <a:r>
              <a:rPr lang="en-US" dirty="0" err="1"/>
              <a:t>postavit</a:t>
            </a:r>
            <a:r>
              <a:rPr lang="en-US" dirty="0"/>
              <a:t> se </a:t>
            </a:r>
            <a:r>
              <a:rPr lang="en-US" dirty="0" err="1"/>
              <a:t>proti</a:t>
            </a:r>
            <a:r>
              <a:rPr lang="en-US" dirty="0"/>
              <a:t> </a:t>
            </a:r>
            <a:r>
              <a:rPr lang="en-US" dirty="0" err="1"/>
              <a:t>obecnému</a:t>
            </a:r>
            <a:r>
              <a:rPr lang="en-US" dirty="0"/>
              <a:t> </a:t>
            </a:r>
            <a:r>
              <a:rPr lang="en-US" dirty="0" err="1"/>
              <a:t>názoru</a:t>
            </a:r>
            <a:r>
              <a:rPr lang="en-US" dirty="0"/>
              <a:t> </a:t>
            </a:r>
            <a:r>
              <a:rPr lang="en-US" dirty="0" err="1" smtClean="0"/>
              <a:t>veřejnosti</a:t>
            </a:r>
            <a:endParaRPr lang="cs-CZ" dirty="0"/>
          </a:p>
        </p:txBody>
      </p:sp>
      <p:sp>
        <p:nvSpPr>
          <p:cNvPr id="7" name="Zástupný symbol pro text 6">
            <a:extLst>
              <a:ext uri="{FF2B5EF4-FFF2-40B4-BE49-F238E27FC236}">
                <a16:creationId xmlns:a16="http://schemas.microsoft.com/office/drawing/2014/main" id="{EE70D382-AC62-4FA9-85DF-840C29816B32}"/>
              </a:ext>
            </a:extLst>
          </p:cNvPr>
          <p:cNvSpPr>
            <a:spLocks noGrp="1"/>
          </p:cNvSpPr>
          <p:nvPr>
            <p:ph type="body" sz="quarter" idx="15"/>
          </p:nvPr>
        </p:nvSpPr>
        <p:spPr/>
        <p:txBody>
          <a:bodyPr/>
          <a:lstStyle/>
          <a:p>
            <a:r>
              <a:rPr lang="cs-CZ" dirty="0" smtClean="0"/>
              <a:t>LN</a:t>
            </a:r>
            <a:endParaRPr lang="cs-CZ" dirty="0"/>
          </a:p>
        </p:txBody>
      </p:sp>
      <p:grpSp>
        <p:nvGrpSpPr>
          <p:cNvPr id="9" name="Skupina 8"/>
          <p:cNvGrpSpPr/>
          <p:nvPr/>
        </p:nvGrpSpPr>
        <p:grpSpPr>
          <a:xfrm>
            <a:off x="1524001" y="0"/>
            <a:ext cx="3657600" cy="1396538"/>
            <a:chOff x="0" y="0"/>
            <a:chExt cx="5029199" cy="1396538"/>
          </a:xfrm>
        </p:grpSpPr>
        <p:sp>
          <p:nvSpPr>
            <p:cNvPr id="10" name="Lichoběžník 9"/>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1" name="Pravoúhlý trojúhelník 10"/>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12" name="Obráze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Tree>
    <p:extLst>
      <p:ext uri="{BB962C8B-B14F-4D97-AF65-F5344CB8AC3E}">
        <p14:creationId xmlns:p14="http://schemas.microsoft.com/office/powerpoint/2010/main" val="3657744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p:cNvSpPr>
            <a:spLocks noGrp="1"/>
          </p:cNvSpPr>
          <p:nvPr>
            <p:ph type="title"/>
          </p:nvPr>
        </p:nvSpPr>
        <p:spPr/>
        <p:txBody>
          <a:bodyPr/>
          <a:lstStyle/>
          <a:p>
            <a:endParaRPr lang="cs-CZ" dirty="0"/>
          </a:p>
        </p:txBody>
      </p:sp>
      <p:sp>
        <p:nvSpPr>
          <p:cNvPr id="7" name="Zástupný symbol pro text 6"/>
          <p:cNvSpPr>
            <a:spLocks noGrp="1"/>
          </p:cNvSpPr>
          <p:nvPr>
            <p:ph type="body" sz="quarter" idx="15"/>
          </p:nvPr>
        </p:nvSpPr>
        <p:spPr/>
        <p:txBody>
          <a:bodyPr/>
          <a:lstStyle/>
          <a:p>
            <a:r>
              <a:rPr lang="cs-CZ" dirty="0" smtClean="0"/>
              <a:t>Nezávislý způsob života a zapojení do komunity</a:t>
            </a:r>
            <a:r>
              <a:rPr lang="cs-CZ" dirty="0" smtClean="0"/>
              <a:t> </a:t>
            </a:r>
            <a:endParaRPr lang="cs-CZ" dirty="0"/>
          </a:p>
          <a:p>
            <a:endParaRPr lang="cs-CZ" dirty="0"/>
          </a:p>
        </p:txBody>
      </p:sp>
      <p:sp>
        <p:nvSpPr>
          <p:cNvPr id="4" name="Zástupný symbol pro číslo snímku 3"/>
          <p:cNvSpPr>
            <a:spLocks noGrp="1"/>
          </p:cNvSpPr>
          <p:nvPr>
            <p:ph type="sldNum" sz="quarter" idx="4294967295"/>
          </p:nvPr>
        </p:nvSpPr>
        <p:spPr>
          <a:xfrm>
            <a:off x="8572500" y="6478589"/>
            <a:ext cx="2095500" cy="365125"/>
          </a:xfrm>
        </p:spPr>
        <p:txBody>
          <a:bodyPr/>
          <a:lstStyle/>
          <a:p>
            <a:fld id="{D83BD07D-5885-48DF-B570-0C7EF7FA7CBC}" type="slidenum">
              <a:rPr lang="cs-CZ" smtClean="0"/>
              <a:pPr/>
              <a:t>3</a:t>
            </a:fld>
            <a:endParaRPr lang="cs-CZ"/>
          </a:p>
        </p:txBody>
      </p:sp>
    </p:spTree>
    <p:extLst>
      <p:ext uri="{BB962C8B-B14F-4D97-AF65-F5344CB8AC3E}">
        <p14:creationId xmlns:p14="http://schemas.microsoft.com/office/powerpoint/2010/main" val="23315724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p:txBody>
          <a:bodyPr>
            <a:normAutofit fontScale="92500" lnSpcReduction="20000"/>
          </a:bodyPr>
          <a:lstStyle/>
          <a:p>
            <a:r>
              <a:rPr lang="cs-CZ" b="1" dirty="0" smtClean="0"/>
              <a:t>Závěr z </a:t>
            </a:r>
            <a:r>
              <a:rPr lang="cs-CZ" b="1" dirty="0" err="1" smtClean="0"/>
              <a:t>tématické</a:t>
            </a:r>
            <a:r>
              <a:rPr lang="cs-CZ" b="1" dirty="0" smtClean="0"/>
              <a:t> analýzy – postoje veřejnosti a politické reprezentace jako bariéra </a:t>
            </a:r>
            <a:r>
              <a:rPr lang="cs-CZ" b="1" dirty="0" err="1" smtClean="0"/>
              <a:t>deinstitucionalizace</a:t>
            </a:r>
            <a:r>
              <a:rPr lang="cs-CZ" b="1" dirty="0" smtClean="0"/>
              <a:t> </a:t>
            </a:r>
            <a:endParaRPr lang="cs-CZ" b="1" dirty="0"/>
          </a:p>
          <a:p>
            <a:endParaRPr lang="cs-CZ" dirty="0" smtClean="0">
              <a:solidFill>
                <a:srgbClr val="FF0000"/>
              </a:solidFill>
            </a:endParaRPr>
          </a:p>
          <a:p>
            <a:pPr marL="342900" indent="-342900">
              <a:buFont typeface="Arial" panose="020B0604020202020204" pitchFamily="34" charset="0"/>
              <a:buChar char="•"/>
            </a:pPr>
            <a:r>
              <a:rPr lang="cs-CZ" dirty="0"/>
              <a:t>Z</a:t>
            </a:r>
            <a:r>
              <a:rPr lang="cs-CZ" dirty="0" smtClean="0"/>
              <a:t>ásadní roli v </a:t>
            </a:r>
            <a:r>
              <a:rPr lang="cs-CZ" dirty="0" err="1" smtClean="0"/>
              <a:t>deinstitucionalizaci</a:t>
            </a:r>
            <a:r>
              <a:rPr lang="cs-CZ" dirty="0" smtClean="0"/>
              <a:t> mají kraje a u nich se tyto bariéry projevují, ale můžeme je vnímat i u MPSV jako hlavního aktéra DEI</a:t>
            </a:r>
            <a:endParaRPr lang="cs-CZ" dirty="0" smtClean="0"/>
          </a:p>
          <a:p>
            <a:pPr marL="342900" indent="-342900">
              <a:buFont typeface="Arial" panose="020B0604020202020204" pitchFamily="34" charset="0"/>
              <a:buChar char="•"/>
            </a:pPr>
            <a:r>
              <a:rPr lang="cs-CZ" dirty="0" smtClean="0"/>
              <a:t>Postoje </a:t>
            </a:r>
            <a:r>
              <a:rPr lang="cs-CZ" dirty="0" smtClean="0"/>
              <a:t>veřejnosti jsou zásadní i pohledu jednotlivých obcí při plánování rozvoje služeb komunitního </a:t>
            </a:r>
            <a:r>
              <a:rPr lang="cs-CZ" dirty="0" smtClean="0"/>
              <a:t>charakteru</a:t>
            </a:r>
            <a:endParaRPr lang="cs-CZ" dirty="0" smtClean="0"/>
          </a:p>
          <a:p>
            <a:pPr marL="342900" indent="-342900">
              <a:buFont typeface="Arial" panose="020B0604020202020204" pitchFamily="34" charset="0"/>
              <a:buChar char="•"/>
            </a:pPr>
            <a:r>
              <a:rPr lang="cs-CZ" dirty="0" smtClean="0"/>
              <a:t>Postoje veřejnosti k </a:t>
            </a:r>
            <a:r>
              <a:rPr lang="cs-CZ" dirty="0" smtClean="0"/>
              <a:t>DI  </a:t>
            </a:r>
            <a:r>
              <a:rPr lang="cs-CZ" dirty="0" smtClean="0"/>
              <a:t>a povědomí o potřebách lidí s </a:t>
            </a:r>
            <a:r>
              <a:rPr lang="cs-CZ" dirty="0" smtClean="0"/>
              <a:t>postižením, </a:t>
            </a:r>
            <a:r>
              <a:rPr lang="cs-CZ" dirty="0" smtClean="0"/>
              <a:t>jejich </a:t>
            </a:r>
            <a:r>
              <a:rPr lang="cs-CZ" dirty="0" smtClean="0"/>
              <a:t>způsobu </a:t>
            </a:r>
            <a:r>
              <a:rPr lang="cs-CZ" dirty="0" smtClean="0"/>
              <a:t>života a fungování služeb </a:t>
            </a:r>
            <a:r>
              <a:rPr lang="cs-CZ" dirty="0" smtClean="0"/>
              <a:t>komunitního charakteru </a:t>
            </a:r>
            <a:r>
              <a:rPr lang="cs-CZ" dirty="0" smtClean="0"/>
              <a:t>mají reálný vliv na </a:t>
            </a:r>
            <a:r>
              <a:rPr lang="cs-CZ" dirty="0" smtClean="0"/>
              <a:t>DI </a:t>
            </a:r>
            <a:r>
              <a:rPr lang="cs-CZ" dirty="0" smtClean="0"/>
              <a:t>a </a:t>
            </a:r>
            <a:r>
              <a:rPr lang="cs-CZ" dirty="0" smtClean="0"/>
              <a:t>(skrze </a:t>
            </a:r>
            <a:r>
              <a:rPr lang="cs-CZ" dirty="0" smtClean="0"/>
              <a:t>volené </a:t>
            </a:r>
            <a:r>
              <a:rPr lang="cs-CZ" dirty="0" smtClean="0"/>
              <a:t>zástupce) </a:t>
            </a:r>
            <a:r>
              <a:rPr lang="cs-CZ" dirty="0" smtClean="0"/>
              <a:t>i na politická rozhodnutí při </a:t>
            </a:r>
            <a:r>
              <a:rPr lang="cs-CZ" dirty="0" smtClean="0"/>
              <a:t>rozvoji sociálních služeb</a:t>
            </a:r>
            <a:endParaRPr lang="cs-CZ" dirty="0" smtClean="0"/>
          </a:p>
          <a:p>
            <a:pPr marL="342900" indent="-342900">
              <a:buFont typeface="Arial" panose="020B0604020202020204" pitchFamily="34" charset="0"/>
              <a:buChar char="•"/>
            </a:pPr>
            <a:r>
              <a:rPr lang="cs-CZ" dirty="0" smtClean="0"/>
              <a:t>Osvětou vůči veřejnosti můžeme odstranit dvě bariéry </a:t>
            </a:r>
            <a:r>
              <a:rPr lang="cs-CZ" dirty="0" smtClean="0"/>
              <a:t>DI najednou</a:t>
            </a:r>
            <a:endParaRPr lang="cs-CZ" dirty="0"/>
          </a:p>
          <a:p>
            <a:endParaRPr lang="cs-CZ" dirty="0"/>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30</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lstStyle/>
          <a:p>
            <a:r>
              <a:rPr lang="cs-CZ" dirty="0" smtClean="0"/>
              <a:t>AN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Tree>
    <p:extLst>
      <p:ext uri="{BB962C8B-B14F-4D97-AF65-F5344CB8AC3E}">
        <p14:creationId xmlns:p14="http://schemas.microsoft.com/office/powerpoint/2010/main" val="15402917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p:txBody>
          <a:bodyPr>
            <a:normAutofit fontScale="92500" lnSpcReduction="10000"/>
          </a:bodyPr>
          <a:lstStyle/>
          <a:p>
            <a:r>
              <a:rPr lang="cs-CZ" dirty="0"/>
              <a:t/>
            </a:r>
            <a:br>
              <a:rPr lang="cs-CZ" dirty="0"/>
            </a:br>
            <a:r>
              <a:rPr lang="cs-CZ" b="1" dirty="0"/>
              <a:t>Závěr: </a:t>
            </a:r>
            <a:endParaRPr lang="cs-CZ" b="1" dirty="0" smtClean="0"/>
          </a:p>
          <a:p>
            <a:pPr marL="342900" indent="-342900">
              <a:buFont typeface="Arial" panose="020B0604020202020204" pitchFamily="34" charset="0"/>
              <a:buChar char="•"/>
            </a:pPr>
            <a:r>
              <a:rPr lang="cs-CZ" dirty="0" smtClean="0"/>
              <a:t>Výsledky </a:t>
            </a:r>
            <a:r>
              <a:rPr lang="cs-CZ" dirty="0"/>
              <a:t>závěrečné zprávy by měly být veřejně dostupné na začátku roku 2024 a měly by být také k dispozici v angličtině.</a:t>
            </a:r>
          </a:p>
          <a:p>
            <a:pPr marL="342900" indent="-342900">
              <a:buFont typeface="Arial" panose="020B0604020202020204" pitchFamily="34" charset="0"/>
              <a:buChar char="•"/>
            </a:pPr>
            <a:r>
              <a:rPr lang="cs-CZ" dirty="0"/>
              <a:t>Výsledky budou využity veřejným ochráncem práv k vytvoření:</a:t>
            </a:r>
          </a:p>
          <a:p>
            <a:pPr marL="857250" lvl="1" indent="-342900"/>
            <a:r>
              <a:rPr lang="cs-CZ" dirty="0"/>
              <a:t>Doporučení ohledně </a:t>
            </a:r>
            <a:r>
              <a:rPr lang="cs-CZ" dirty="0" err="1" smtClean="0"/>
              <a:t>deinstitucionalizace</a:t>
            </a:r>
            <a:r>
              <a:rPr lang="cs-CZ" dirty="0" smtClean="0"/>
              <a:t> </a:t>
            </a:r>
            <a:r>
              <a:rPr lang="cs-CZ" dirty="0"/>
              <a:t>pro státní/krajské orgány.</a:t>
            </a:r>
          </a:p>
          <a:p>
            <a:pPr marL="857250" lvl="1" indent="-342900"/>
            <a:r>
              <a:rPr lang="cs-CZ" dirty="0"/>
              <a:t>Doporučení ohledně zapojení lidí s postižením.</a:t>
            </a:r>
          </a:p>
          <a:p>
            <a:pPr marL="342900" indent="-342900">
              <a:buFont typeface="Arial" panose="020B0604020202020204" pitchFamily="34" charset="0"/>
              <a:buChar char="•"/>
            </a:pPr>
            <a:r>
              <a:rPr lang="cs-CZ" dirty="0"/>
              <a:t>Výsledky také poskytnou užitečné informace pro vytváření ukazatelů lidských práv pro čl. 19 Úmluvy o právech osob s postižením</a:t>
            </a:r>
            <a:r>
              <a:rPr lang="cs-CZ" dirty="0" smtClean="0"/>
              <a:t>.</a:t>
            </a:r>
          </a:p>
          <a:p>
            <a:pPr marL="342900" indent="-342900">
              <a:buFont typeface="Arial" panose="020B0604020202020204" pitchFamily="34" charset="0"/>
              <a:buChar char="•"/>
            </a:pPr>
            <a:endParaRPr lang="cs-CZ" dirty="0"/>
          </a:p>
          <a:p>
            <a:r>
              <a:rPr lang="cs-CZ" dirty="0" smtClean="0"/>
              <a:t>DĚKUJEME </a:t>
            </a:r>
            <a:r>
              <a:rPr lang="cs-CZ" dirty="0"/>
              <a:t>ZA VAŠI POZORNOST.</a:t>
            </a:r>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31</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lstStyle/>
          <a:p>
            <a:r>
              <a:rPr lang="cs-CZ" dirty="0" smtClean="0"/>
              <a:t>AN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Tree>
    <p:extLst>
      <p:ext uri="{BB962C8B-B14F-4D97-AF65-F5344CB8AC3E}">
        <p14:creationId xmlns:p14="http://schemas.microsoft.com/office/powerpoint/2010/main" val="3273214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a:xfrm>
            <a:off x="914401" y="1747106"/>
            <a:ext cx="10517654" cy="4371276"/>
          </a:xfrm>
        </p:spPr>
        <p:txBody>
          <a:bodyPr>
            <a:normAutofit fontScale="92500" lnSpcReduction="20000"/>
          </a:bodyPr>
          <a:lstStyle/>
          <a:p>
            <a:r>
              <a:rPr lang="cs-CZ" sz="2700" dirty="0" smtClean="0">
                <a:solidFill>
                  <a:srgbClr val="008276"/>
                </a:solidFill>
              </a:rPr>
              <a:t>Právo na nezávislý způsob života a život v komunitě – článek 19 úmluvy</a:t>
            </a:r>
          </a:p>
          <a:p>
            <a:r>
              <a:rPr lang="cs-CZ" sz="2400" dirty="0" smtClean="0"/>
              <a:t>Státy</a:t>
            </a:r>
            <a:r>
              <a:rPr lang="cs-CZ" sz="2400" dirty="0"/>
              <a:t>, které jsou smluvní stranou této úmluvy, uznávají rovné právo všech osob se zdravotním postižením žít v rámci společenství, s možnostmi volby na rovnoprávném základě s ostatními, a přijmou účinná a odpovídající opatření, aby osobám se zdravotním postižením usnadnily plné užívání tohoto práva a jejich plné začlenění a zapojení do společnosti, mimo jiné tím, že zajistí, aby</a:t>
            </a:r>
            <a:r>
              <a:rPr lang="cs-CZ" sz="2400" dirty="0" smtClean="0"/>
              <a:t>:</a:t>
            </a:r>
          </a:p>
          <a:p>
            <a:r>
              <a:rPr lang="cs-CZ" sz="2400" dirty="0" smtClean="0"/>
              <a:t> </a:t>
            </a:r>
            <a:r>
              <a:rPr lang="cs-CZ" sz="2400" dirty="0"/>
              <a:t>a) osoby se zdravotním postižením měly možnost si zvolit, na rovnoprávném základě s ostatními, místo pobytu, kde a s kým budou žít a nebyly nuceny žít ve specifickém prostředí; </a:t>
            </a:r>
            <a:endParaRPr lang="cs-CZ" sz="2400" dirty="0" smtClean="0"/>
          </a:p>
          <a:p>
            <a:r>
              <a:rPr lang="cs-CZ" sz="2400" dirty="0" smtClean="0"/>
              <a:t>b</a:t>
            </a:r>
            <a:r>
              <a:rPr lang="cs-CZ" sz="2400" dirty="0"/>
              <a:t>) osoby se zdravotním postižením měly přístup ke službám poskytovaným v domácím prostředí, rezidenčním službám a dalším podpůrným komunitním 12 službám, včetně osobní asistence, která je nezbytná pro nezávislý způsob života a začlenění do společnosti a zabraňuje izolaci nebo segregaci; </a:t>
            </a:r>
            <a:endParaRPr lang="cs-CZ" sz="2400" dirty="0" smtClean="0"/>
          </a:p>
          <a:p>
            <a:r>
              <a:rPr lang="cs-CZ" sz="2400" dirty="0" smtClean="0"/>
              <a:t>c</a:t>
            </a:r>
            <a:r>
              <a:rPr lang="cs-CZ" sz="2400" dirty="0"/>
              <a:t>) komunitní služby a zařízení určená široké veřejnosti byly přístupné, na rovnoprávném základě s ostatními, i osobám se zdravotním postižením a braly v úvahu jejich potřeby. </a:t>
            </a:r>
            <a:endParaRPr lang="cs-CZ" sz="2700" dirty="0" smtClean="0">
              <a:solidFill>
                <a:srgbClr val="008276"/>
              </a:solidFill>
            </a:endParaRPr>
          </a:p>
          <a:p>
            <a:endParaRPr lang="cs-CZ" sz="3200" dirty="0" smtClean="0">
              <a:solidFill>
                <a:srgbClr val="008276"/>
              </a:solidFill>
            </a:endParaRPr>
          </a:p>
          <a:p>
            <a:endParaRPr lang="en-US" dirty="0"/>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4</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normAutofit/>
          </a:bodyPr>
          <a:lstStyle/>
          <a:p>
            <a:r>
              <a:rPr lang="cs-CZ" dirty="0" smtClean="0"/>
              <a:t>AN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Tree>
    <p:extLst>
      <p:ext uri="{BB962C8B-B14F-4D97-AF65-F5344CB8AC3E}">
        <p14:creationId xmlns:p14="http://schemas.microsoft.com/office/powerpoint/2010/main" val="1104193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a:xfrm>
            <a:off x="987879" y="1747106"/>
            <a:ext cx="10303328" cy="4371276"/>
          </a:xfrm>
        </p:spPr>
        <p:txBody>
          <a:bodyPr>
            <a:normAutofit/>
          </a:bodyPr>
          <a:lstStyle/>
          <a:p>
            <a:r>
              <a:rPr lang="cs-CZ" dirty="0" smtClean="0"/>
              <a:t>Základní prvky čl</a:t>
            </a:r>
            <a:r>
              <a:rPr lang="cs-CZ" dirty="0" smtClean="0"/>
              <a:t>. 19:</a:t>
            </a:r>
          </a:p>
          <a:p>
            <a:pPr marL="457200" indent="-457200">
              <a:buFont typeface="Arial" panose="020B0604020202020204" pitchFamily="34" charset="0"/>
              <a:buChar char="•"/>
            </a:pPr>
            <a:r>
              <a:rPr lang="cs-CZ" dirty="0"/>
              <a:t>vytvoření </a:t>
            </a:r>
            <a:r>
              <a:rPr lang="cs-CZ" dirty="0">
                <a:solidFill>
                  <a:srgbClr val="008276"/>
                </a:solidFill>
              </a:rPr>
              <a:t>konkrétních akčních plánů pro </a:t>
            </a:r>
            <a:r>
              <a:rPr lang="cs-CZ" dirty="0" smtClean="0">
                <a:solidFill>
                  <a:srgbClr val="008276"/>
                </a:solidFill>
              </a:rPr>
              <a:t>nezávislý způsob života lidí s postižením </a:t>
            </a:r>
            <a:r>
              <a:rPr lang="cs-CZ" dirty="0">
                <a:solidFill>
                  <a:srgbClr val="008276"/>
                </a:solidFill>
              </a:rPr>
              <a:t>v komunitě</a:t>
            </a:r>
            <a:r>
              <a:rPr lang="cs-CZ" dirty="0"/>
              <a:t>, včetně přijetí opatření pro usnadnění formální podpory nezávislého bydlení v komunitě, aby neformální podpora, například ze strany rodiny, nebyla jedinou možností </a:t>
            </a:r>
            <a:endParaRPr lang="cs-CZ" dirty="0" smtClean="0"/>
          </a:p>
          <a:p>
            <a:pPr marL="457200" indent="-457200">
              <a:buFont typeface="Arial" panose="020B0604020202020204" pitchFamily="34" charset="0"/>
              <a:buChar char="•"/>
            </a:pPr>
            <a:r>
              <a:rPr lang="cs-CZ" dirty="0"/>
              <a:t>vytvoření </a:t>
            </a:r>
            <a:r>
              <a:rPr lang="cs-CZ" dirty="0">
                <a:solidFill>
                  <a:srgbClr val="008276"/>
                </a:solidFill>
              </a:rPr>
              <a:t>konkrétních akčních plánů a přijetí opatření pro rozvoj a poskytování </a:t>
            </a:r>
            <a:r>
              <a:rPr lang="cs-CZ" dirty="0"/>
              <a:t>základních, personalizovaných a nesdílených podpůrných služeb založených na právech a souvisejících se zdravotním postižením a jiných forem </a:t>
            </a:r>
            <a:r>
              <a:rPr lang="cs-CZ" dirty="0">
                <a:solidFill>
                  <a:srgbClr val="008276"/>
                </a:solidFill>
              </a:rPr>
              <a:t>služeb</a:t>
            </a:r>
            <a:r>
              <a:rPr lang="cs-CZ" dirty="0"/>
              <a:t>; </a:t>
            </a:r>
            <a:endParaRPr lang="en-US" dirty="0"/>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5</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normAutofit/>
          </a:bodyPr>
          <a:lstStyle/>
          <a:p>
            <a:r>
              <a:rPr lang="cs-CZ" dirty="0" smtClean="0"/>
              <a:t>AN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Tree>
    <p:extLst>
      <p:ext uri="{BB962C8B-B14F-4D97-AF65-F5344CB8AC3E}">
        <p14:creationId xmlns:p14="http://schemas.microsoft.com/office/powerpoint/2010/main" val="1496707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6</a:t>
            </a:fld>
            <a:endParaRPr lang="cs-CZ" dirty="0"/>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normAutofit/>
          </a:bodyPr>
          <a:lstStyle/>
          <a:p>
            <a:r>
              <a:rPr lang="cs-CZ" dirty="0" smtClean="0"/>
              <a:t>AN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a:xfrm>
            <a:off x="838201" y="1607707"/>
            <a:ext cx="10593853" cy="4870882"/>
          </a:xfrm>
        </p:spPr>
        <p:txBody>
          <a:bodyPr>
            <a:noAutofit/>
          </a:bodyPr>
          <a:lstStyle/>
          <a:p>
            <a:r>
              <a:rPr lang="cs-CZ" dirty="0" smtClean="0">
                <a:solidFill>
                  <a:srgbClr val="008276"/>
                </a:solidFill>
              </a:rPr>
              <a:t>„Plány </a:t>
            </a:r>
            <a:r>
              <a:rPr lang="cs-CZ" dirty="0" err="1" smtClean="0">
                <a:solidFill>
                  <a:srgbClr val="008276"/>
                </a:solidFill>
              </a:rPr>
              <a:t>deinstitucionalizace</a:t>
            </a:r>
            <a:r>
              <a:rPr lang="cs-CZ" dirty="0" smtClean="0">
                <a:solidFill>
                  <a:srgbClr val="008276"/>
                </a:solidFill>
              </a:rPr>
              <a:t>“ podle Úmluvy</a:t>
            </a:r>
          </a:p>
          <a:p>
            <a:endParaRPr lang="cs-CZ" dirty="0" smtClean="0">
              <a:solidFill>
                <a:srgbClr val="008276"/>
              </a:solidFill>
            </a:endParaRPr>
          </a:p>
          <a:p>
            <a:pPr marL="457200" indent="-457200">
              <a:buFont typeface="Arial" panose="020B0604020202020204" pitchFamily="34" charset="0"/>
              <a:buChar char="•"/>
            </a:pPr>
            <a:r>
              <a:rPr lang="cs-CZ" dirty="0" smtClean="0"/>
              <a:t>s </a:t>
            </a:r>
            <a:r>
              <a:rPr lang="cs-CZ" dirty="0"/>
              <a:t>odpovídajícími lhůtami a financováním </a:t>
            </a:r>
          </a:p>
          <a:p>
            <a:pPr marL="457200" indent="-457200">
              <a:buFont typeface="Arial" panose="020B0604020202020204" pitchFamily="34" charset="0"/>
              <a:buChar char="•"/>
            </a:pPr>
            <a:r>
              <a:rPr lang="cs-CZ" dirty="0" smtClean="0"/>
              <a:t>se zapojením lidí s postižením a organizací je </a:t>
            </a:r>
            <a:r>
              <a:rPr lang="cs-CZ" dirty="0" err="1" smtClean="0"/>
              <a:t>zasupujících</a:t>
            </a:r>
            <a:r>
              <a:rPr lang="cs-CZ" dirty="0" smtClean="0"/>
              <a:t> </a:t>
            </a:r>
          </a:p>
          <a:p>
            <a:pPr marL="457200" indent="-457200">
              <a:buFont typeface="Arial" panose="020B0604020202020204" pitchFamily="34" charset="0"/>
              <a:buChar char="•"/>
            </a:pPr>
            <a:r>
              <a:rPr lang="cs-CZ" dirty="0" smtClean="0"/>
              <a:t>cílem plánů je</a:t>
            </a:r>
          </a:p>
          <a:p>
            <a:pPr marL="1143000" lvl="1" indent="-457200"/>
            <a:r>
              <a:rPr lang="cs-CZ" sz="2800" dirty="0" smtClean="0"/>
              <a:t>nahradit </a:t>
            </a:r>
            <a:r>
              <a:rPr lang="cs-CZ" sz="2800" dirty="0"/>
              <a:t>institucionální prostředí službami podporujícími nezávislý způsob </a:t>
            </a:r>
            <a:r>
              <a:rPr lang="cs-CZ" sz="2800" dirty="0" smtClean="0"/>
              <a:t>života </a:t>
            </a:r>
          </a:p>
          <a:p>
            <a:pPr marL="1143000" lvl="1" indent="-457200"/>
            <a:r>
              <a:rPr lang="cs-CZ" sz="2800" dirty="0" smtClean="0"/>
              <a:t>zajistit </a:t>
            </a:r>
            <a:r>
              <a:rPr lang="cs-CZ" sz="2800" dirty="0"/>
              <a:t>plné zapojení osob se zdravotním postižením do </a:t>
            </a:r>
            <a:r>
              <a:rPr lang="cs-CZ" sz="2800" dirty="0" smtClean="0"/>
              <a:t>komunity </a:t>
            </a:r>
            <a:endParaRPr lang="cs-CZ" sz="2800" dirty="0"/>
          </a:p>
          <a:p>
            <a:endParaRPr lang="cs-CZ" dirty="0"/>
          </a:p>
          <a:p>
            <a:endParaRPr lang="cs-CZ" dirty="0" smtClean="0"/>
          </a:p>
          <a:p>
            <a:pPr marL="457200" indent="-457200">
              <a:buFont typeface="Arial" panose="020B0604020202020204" pitchFamily="34" charset="0"/>
              <a:buChar char="•"/>
            </a:pPr>
            <a:endParaRPr lang="cs-CZ" dirty="0"/>
          </a:p>
        </p:txBody>
      </p:sp>
    </p:spTree>
    <p:extLst>
      <p:ext uri="{BB962C8B-B14F-4D97-AF65-F5344CB8AC3E}">
        <p14:creationId xmlns:p14="http://schemas.microsoft.com/office/powerpoint/2010/main" val="2848653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p:cNvSpPr>
            <a:spLocks noGrp="1"/>
          </p:cNvSpPr>
          <p:nvPr>
            <p:ph type="title"/>
          </p:nvPr>
        </p:nvSpPr>
        <p:spPr/>
        <p:txBody>
          <a:bodyPr/>
          <a:lstStyle/>
          <a:p>
            <a:endParaRPr lang="cs-CZ" dirty="0"/>
          </a:p>
        </p:txBody>
      </p:sp>
      <p:sp>
        <p:nvSpPr>
          <p:cNvPr id="7" name="Zástupný symbol pro text 6"/>
          <p:cNvSpPr>
            <a:spLocks noGrp="1"/>
          </p:cNvSpPr>
          <p:nvPr>
            <p:ph type="body" sz="quarter" idx="15"/>
          </p:nvPr>
        </p:nvSpPr>
        <p:spPr/>
        <p:txBody>
          <a:bodyPr/>
          <a:lstStyle/>
          <a:p>
            <a:r>
              <a:rPr lang="cs-CZ" dirty="0" smtClean="0"/>
              <a:t>Cíle a metody výzkumu</a:t>
            </a:r>
            <a:endParaRPr lang="cs-CZ" dirty="0"/>
          </a:p>
          <a:p>
            <a:endParaRPr lang="cs-CZ" dirty="0"/>
          </a:p>
        </p:txBody>
      </p:sp>
      <p:sp>
        <p:nvSpPr>
          <p:cNvPr id="4" name="Zástupný symbol pro číslo snímku 3"/>
          <p:cNvSpPr>
            <a:spLocks noGrp="1"/>
          </p:cNvSpPr>
          <p:nvPr>
            <p:ph type="sldNum" sz="quarter" idx="4294967295"/>
          </p:nvPr>
        </p:nvSpPr>
        <p:spPr>
          <a:xfrm>
            <a:off x="8572500" y="6478589"/>
            <a:ext cx="2095500" cy="365125"/>
          </a:xfrm>
        </p:spPr>
        <p:txBody>
          <a:bodyPr/>
          <a:lstStyle/>
          <a:p>
            <a:fld id="{D83BD07D-5885-48DF-B570-0C7EF7FA7CBC}" type="slidenum">
              <a:rPr lang="cs-CZ" smtClean="0"/>
              <a:pPr/>
              <a:t>7</a:t>
            </a:fld>
            <a:endParaRPr lang="cs-CZ"/>
          </a:p>
        </p:txBody>
      </p:sp>
    </p:spTree>
    <p:extLst>
      <p:ext uri="{BB962C8B-B14F-4D97-AF65-F5344CB8AC3E}">
        <p14:creationId xmlns:p14="http://schemas.microsoft.com/office/powerpoint/2010/main" val="2379139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p:txBody>
          <a:bodyPr>
            <a:normAutofit fontScale="92500" lnSpcReduction="10000"/>
          </a:bodyPr>
          <a:lstStyle/>
          <a:p>
            <a:r>
              <a:rPr lang="cs-CZ" b="1" dirty="0" smtClean="0"/>
              <a:t>Cíl </a:t>
            </a:r>
            <a:r>
              <a:rPr lang="cs-CZ" b="1" dirty="0"/>
              <a:t>výzkumu</a:t>
            </a:r>
            <a:r>
              <a:rPr lang="cs-CZ" b="1" dirty="0" smtClean="0"/>
              <a:t>:</a:t>
            </a:r>
            <a:endParaRPr lang="cs-CZ" b="1" dirty="0"/>
          </a:p>
          <a:p>
            <a:pPr marL="342900" indent="-342900">
              <a:buFont typeface="Arial" panose="020B0604020202020204" pitchFamily="34" charset="0"/>
              <a:buChar char="•"/>
            </a:pPr>
            <a:r>
              <a:rPr lang="cs-CZ" dirty="0"/>
              <a:t>Posoudit postoj Ministerstva práce a sociálních věcí (MPSV) a jednotlivých </a:t>
            </a:r>
            <a:r>
              <a:rPr lang="cs-CZ" dirty="0" smtClean="0"/>
              <a:t>krajů </a:t>
            </a:r>
            <a:r>
              <a:rPr lang="cs-CZ" dirty="0"/>
              <a:t>k </a:t>
            </a:r>
            <a:r>
              <a:rPr lang="cs-CZ" dirty="0" err="1" smtClean="0"/>
              <a:t>deinstitucionalizaci</a:t>
            </a:r>
            <a:r>
              <a:rPr lang="cs-CZ" dirty="0" smtClean="0"/>
              <a:t> (DI)</a:t>
            </a:r>
            <a:endParaRPr lang="cs-CZ" dirty="0"/>
          </a:p>
          <a:p>
            <a:pPr marL="342900" indent="-342900">
              <a:buFont typeface="Arial" panose="020B0604020202020204" pitchFamily="34" charset="0"/>
              <a:buChar char="•"/>
            </a:pPr>
            <a:r>
              <a:rPr lang="cs-CZ" dirty="0"/>
              <a:t>Identifikovat bariéry bránící procesu </a:t>
            </a:r>
            <a:r>
              <a:rPr lang="cs-CZ" dirty="0" err="1" smtClean="0"/>
              <a:t>deinstitucionalizace</a:t>
            </a:r>
            <a:r>
              <a:rPr lang="cs-CZ" dirty="0"/>
              <a:t>.</a:t>
            </a:r>
          </a:p>
          <a:p>
            <a:pPr marL="342900" indent="-342900">
              <a:buFont typeface="Arial" panose="020B0604020202020204" pitchFamily="34" charset="0"/>
              <a:buChar char="•"/>
            </a:pPr>
            <a:r>
              <a:rPr lang="cs-CZ" dirty="0"/>
              <a:t>Posoudit stav </a:t>
            </a:r>
            <a:r>
              <a:rPr lang="cs-CZ" dirty="0" err="1" smtClean="0"/>
              <a:t>deinstitucionalizace</a:t>
            </a:r>
            <a:r>
              <a:rPr lang="cs-CZ" dirty="0" smtClean="0"/>
              <a:t> </a:t>
            </a:r>
            <a:r>
              <a:rPr lang="cs-CZ" dirty="0"/>
              <a:t>na národní úrovni (zodpovědný subjekt MPSV) a v </a:t>
            </a:r>
            <a:r>
              <a:rPr lang="cs-CZ" dirty="0" smtClean="0"/>
              <a:t>jednotlivých krajích .</a:t>
            </a:r>
            <a:endParaRPr lang="cs-CZ" dirty="0"/>
          </a:p>
          <a:p>
            <a:r>
              <a:rPr lang="cs-CZ" sz="2200" b="1" dirty="0"/>
              <a:t>Zaměření na konkrétní instituce:</a:t>
            </a:r>
          </a:p>
          <a:p>
            <a:pPr marL="342900" indent="-342900">
              <a:buFont typeface="Arial" panose="020B0604020202020204" pitchFamily="34" charset="0"/>
              <a:buChar char="•"/>
            </a:pPr>
            <a:r>
              <a:rPr lang="cs-CZ" sz="1900" dirty="0"/>
              <a:t>Omezit rozsah výzkumu na Domovy pro osoby se zdravotním postižením (DOZP) a Domovy se speciálními režimy (DZR)</a:t>
            </a:r>
          </a:p>
          <a:p>
            <a:r>
              <a:rPr lang="cs-CZ" sz="2200" b="1" dirty="0"/>
              <a:t>Demografická hlediska:</a:t>
            </a:r>
          </a:p>
          <a:p>
            <a:pPr marL="342900" indent="-342900">
              <a:buFont typeface="Arial" panose="020B0604020202020204" pitchFamily="34" charset="0"/>
              <a:buChar char="•"/>
            </a:pPr>
            <a:r>
              <a:rPr lang="cs-CZ" sz="1900" dirty="0"/>
              <a:t>Zaměřit se na sociální služby pro osoby ve věku 18 až 64 let s mentálním postižením nebo chronickým duševním onemocněním </a:t>
            </a:r>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8</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lstStyle/>
          <a:p>
            <a:r>
              <a:rPr lang="cs-CZ" dirty="0" smtClean="0"/>
              <a:t>LN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Tree>
    <p:extLst>
      <p:ext uri="{BB962C8B-B14F-4D97-AF65-F5344CB8AC3E}">
        <p14:creationId xmlns:p14="http://schemas.microsoft.com/office/powerpoint/2010/main" val="311933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F8A261-FA1E-46F9-B29D-13DA3EAA9B03}"/>
              </a:ext>
            </a:extLst>
          </p:cNvPr>
          <p:cNvSpPr>
            <a:spLocks noGrp="1"/>
          </p:cNvSpPr>
          <p:nvPr>
            <p:ph type="title"/>
          </p:nvPr>
        </p:nvSpPr>
        <p:spPr>
          <a:xfrm>
            <a:off x="1524000" y="2"/>
            <a:ext cx="2533116" cy="1385155"/>
          </a:xfrm>
        </p:spPr>
        <p:txBody>
          <a:bodyPr/>
          <a:lstStyle/>
          <a:p>
            <a:endParaRPr lang="cs-CZ" dirty="0"/>
          </a:p>
        </p:txBody>
      </p:sp>
      <p:sp>
        <p:nvSpPr>
          <p:cNvPr id="3" name="Zástupný symbol pro obsah 2">
            <a:extLst>
              <a:ext uri="{FF2B5EF4-FFF2-40B4-BE49-F238E27FC236}">
                <a16:creationId xmlns:a16="http://schemas.microsoft.com/office/drawing/2014/main" id="{8CCC561B-22FC-4546-A77D-927BE997ED76}"/>
              </a:ext>
            </a:extLst>
          </p:cNvPr>
          <p:cNvSpPr>
            <a:spLocks noGrp="1"/>
          </p:cNvSpPr>
          <p:nvPr>
            <p:ph idx="1"/>
          </p:nvPr>
        </p:nvSpPr>
        <p:spPr/>
        <p:txBody>
          <a:bodyPr>
            <a:normAutofit/>
          </a:bodyPr>
          <a:lstStyle/>
          <a:p>
            <a:r>
              <a:rPr lang="cs-CZ" dirty="0"/>
              <a:t>Metody </a:t>
            </a:r>
            <a:r>
              <a:rPr lang="cs-CZ" dirty="0" smtClean="0"/>
              <a:t>výzkumu:</a:t>
            </a:r>
            <a:endParaRPr lang="cs-CZ" dirty="0"/>
          </a:p>
          <a:p>
            <a:r>
              <a:rPr lang="en-US" b="1" dirty="0"/>
              <a:t>1. </a:t>
            </a:r>
            <a:r>
              <a:rPr lang="en-US" b="1" dirty="0" err="1" smtClean="0"/>
              <a:t>Obsahová</a:t>
            </a:r>
            <a:r>
              <a:rPr lang="en-US" b="1" dirty="0" smtClean="0"/>
              <a:t> </a:t>
            </a:r>
            <a:r>
              <a:rPr lang="en-US" b="1" dirty="0" err="1"/>
              <a:t>analýza</a:t>
            </a:r>
            <a:r>
              <a:rPr lang="en-US" b="1" dirty="0"/>
              <a:t> </a:t>
            </a:r>
            <a:r>
              <a:rPr lang="en-US" b="1" dirty="0" err="1" smtClean="0"/>
              <a:t>strategických</a:t>
            </a:r>
            <a:r>
              <a:rPr lang="en-US" b="1" dirty="0" smtClean="0"/>
              <a:t> </a:t>
            </a:r>
            <a:r>
              <a:rPr lang="en-US" b="1" dirty="0" err="1"/>
              <a:t>dokumentů</a:t>
            </a:r>
            <a:r>
              <a:rPr lang="en-US" b="1" dirty="0" smtClean="0"/>
              <a:t>:</a:t>
            </a:r>
            <a:endParaRPr lang="en-US" dirty="0"/>
          </a:p>
          <a:p>
            <a:r>
              <a:rPr lang="en-US" i="1" dirty="0" err="1"/>
              <a:t>Cíl</a:t>
            </a:r>
            <a:r>
              <a:rPr lang="en-US" i="1" dirty="0"/>
              <a:t>: </a:t>
            </a:r>
            <a:r>
              <a:rPr lang="en-US" dirty="0" err="1"/>
              <a:t>Mapovat</a:t>
            </a:r>
            <a:r>
              <a:rPr lang="en-US" dirty="0"/>
              <a:t> </a:t>
            </a:r>
            <a:r>
              <a:rPr lang="en-US" dirty="0" err="1"/>
              <a:t>závazky</a:t>
            </a:r>
            <a:r>
              <a:rPr lang="en-US" dirty="0"/>
              <a:t> </a:t>
            </a:r>
            <a:r>
              <a:rPr lang="en-US" dirty="0" err="1"/>
              <a:t>jednotlivých</a:t>
            </a:r>
            <a:r>
              <a:rPr lang="en-US" dirty="0"/>
              <a:t> </a:t>
            </a:r>
            <a:r>
              <a:rPr lang="cs-CZ" dirty="0" smtClean="0"/>
              <a:t>kraj</a:t>
            </a:r>
            <a:r>
              <a:rPr lang="en-US" dirty="0" smtClean="0"/>
              <a:t>ů/MPSV </a:t>
            </a:r>
            <a:r>
              <a:rPr lang="en-US" dirty="0"/>
              <a:t>k </a:t>
            </a:r>
            <a:r>
              <a:rPr lang="en-US" dirty="0" err="1" smtClean="0"/>
              <a:t>deinstitucionalizaci</a:t>
            </a:r>
            <a:endParaRPr lang="cs-CZ" dirty="0" smtClean="0"/>
          </a:p>
          <a:p>
            <a:endParaRPr lang="en-US" dirty="0"/>
          </a:p>
          <a:p>
            <a:r>
              <a:rPr lang="en-US" b="1" dirty="0" smtClean="0"/>
              <a:t>2</a:t>
            </a:r>
            <a:r>
              <a:rPr lang="en-US" b="1" dirty="0"/>
              <a:t>. </a:t>
            </a:r>
            <a:r>
              <a:rPr lang="en-US" b="1" dirty="0" err="1" smtClean="0"/>
              <a:t>Tematická</a:t>
            </a:r>
            <a:r>
              <a:rPr lang="en-US" b="1" dirty="0" smtClean="0"/>
              <a:t> </a:t>
            </a:r>
            <a:r>
              <a:rPr lang="en-US" b="1" dirty="0" err="1"/>
              <a:t>analýza</a:t>
            </a:r>
            <a:r>
              <a:rPr lang="en-US" b="1" dirty="0"/>
              <a:t> </a:t>
            </a:r>
            <a:r>
              <a:rPr lang="en-US" b="1" dirty="0" err="1"/>
              <a:t>hloubkových</a:t>
            </a:r>
            <a:r>
              <a:rPr lang="en-US" b="1" dirty="0"/>
              <a:t> </a:t>
            </a:r>
            <a:r>
              <a:rPr lang="en-US" b="1" dirty="0" err="1" smtClean="0"/>
              <a:t>rozhovorů</a:t>
            </a:r>
            <a:r>
              <a:rPr lang="en-US" b="1" dirty="0" smtClean="0"/>
              <a:t>:</a:t>
            </a:r>
            <a:endParaRPr lang="en-US" dirty="0"/>
          </a:p>
          <a:p>
            <a:r>
              <a:rPr lang="en-US" i="1" dirty="0" err="1"/>
              <a:t>Cíl</a:t>
            </a:r>
            <a:r>
              <a:rPr lang="en-US" i="1" dirty="0"/>
              <a:t>: </a:t>
            </a:r>
            <a:endParaRPr lang="cs-CZ" i="1" dirty="0" smtClean="0"/>
          </a:p>
          <a:p>
            <a:pPr marL="342900" indent="-342900">
              <a:buFont typeface="Arial" panose="020B0604020202020204" pitchFamily="34" charset="0"/>
              <a:buChar char="•"/>
            </a:pPr>
            <a:r>
              <a:rPr lang="en-US" dirty="0" err="1" smtClean="0"/>
              <a:t>Získat</a:t>
            </a:r>
            <a:r>
              <a:rPr lang="en-US" dirty="0" smtClean="0"/>
              <a:t> </a:t>
            </a:r>
            <a:r>
              <a:rPr lang="en-US" dirty="0" err="1"/>
              <a:t>vhledy</a:t>
            </a:r>
            <a:r>
              <a:rPr lang="en-US" dirty="0"/>
              <a:t> do </a:t>
            </a:r>
            <a:r>
              <a:rPr lang="en-US" dirty="0" err="1"/>
              <a:t>překážek</a:t>
            </a:r>
            <a:r>
              <a:rPr lang="en-US" dirty="0"/>
              <a:t> a </a:t>
            </a:r>
            <a:r>
              <a:rPr lang="en-US" dirty="0" err="1"/>
              <a:t>dilemat</a:t>
            </a:r>
            <a:r>
              <a:rPr lang="en-US" dirty="0"/>
              <a:t>, se </a:t>
            </a:r>
            <a:r>
              <a:rPr lang="en-US" dirty="0" err="1"/>
              <a:t>kterými</a:t>
            </a:r>
            <a:r>
              <a:rPr lang="en-US" dirty="0"/>
              <a:t> se </a:t>
            </a:r>
            <a:r>
              <a:rPr lang="en-US" dirty="0" err="1"/>
              <a:t>zástupci</a:t>
            </a:r>
            <a:r>
              <a:rPr lang="en-US" dirty="0"/>
              <a:t> </a:t>
            </a:r>
            <a:r>
              <a:rPr lang="cs-CZ" dirty="0" smtClean="0"/>
              <a:t>kraj</a:t>
            </a:r>
            <a:r>
              <a:rPr lang="en-US" dirty="0" smtClean="0"/>
              <a:t>ů/MPSV </a:t>
            </a:r>
            <a:r>
              <a:rPr lang="en-US" dirty="0" err="1"/>
              <a:t>setkávají</a:t>
            </a:r>
            <a:r>
              <a:rPr lang="en-US" dirty="0"/>
              <a:t> </a:t>
            </a:r>
            <a:r>
              <a:rPr lang="en-US" dirty="0" err="1"/>
              <a:t>při</a:t>
            </a:r>
            <a:r>
              <a:rPr lang="en-US" dirty="0"/>
              <a:t> </a:t>
            </a:r>
            <a:r>
              <a:rPr lang="en-US" dirty="0" err="1"/>
              <a:t>řízení</a:t>
            </a:r>
            <a:r>
              <a:rPr lang="en-US" dirty="0"/>
              <a:t> </a:t>
            </a:r>
            <a:r>
              <a:rPr lang="en-US" dirty="0" err="1"/>
              <a:t>sociálních</a:t>
            </a:r>
            <a:r>
              <a:rPr lang="en-US" dirty="0"/>
              <a:t> </a:t>
            </a:r>
            <a:r>
              <a:rPr lang="en-US" dirty="0" err="1"/>
              <a:t>služeb</a:t>
            </a:r>
            <a:r>
              <a:rPr lang="en-US" dirty="0"/>
              <a:t> a </a:t>
            </a:r>
            <a:r>
              <a:rPr lang="en-US" dirty="0" err="1" smtClean="0"/>
              <a:t>deinstitucionalizace</a:t>
            </a:r>
            <a:endParaRPr lang="cs-CZ" dirty="0"/>
          </a:p>
          <a:p>
            <a:pPr marL="342900" indent="-342900">
              <a:buFont typeface="Arial" panose="020B0604020202020204" pitchFamily="34" charset="0"/>
              <a:buChar char="•"/>
            </a:pPr>
            <a:r>
              <a:rPr lang="cs-CZ" dirty="0" smtClean="0"/>
              <a:t>Zjištění stavu </a:t>
            </a:r>
            <a:r>
              <a:rPr lang="cs-CZ" dirty="0" err="1" smtClean="0"/>
              <a:t>deinstitucionalizace</a:t>
            </a:r>
            <a:r>
              <a:rPr lang="cs-CZ" dirty="0" smtClean="0"/>
              <a:t> v krajích</a:t>
            </a:r>
          </a:p>
        </p:txBody>
      </p:sp>
      <p:sp>
        <p:nvSpPr>
          <p:cNvPr id="4" name="Zástupný symbol pro číslo snímku 3">
            <a:extLst>
              <a:ext uri="{FF2B5EF4-FFF2-40B4-BE49-F238E27FC236}">
                <a16:creationId xmlns:a16="http://schemas.microsoft.com/office/drawing/2014/main" id="{6C1294BE-30D4-4C51-9887-69E39CD7051B}"/>
              </a:ext>
            </a:extLst>
          </p:cNvPr>
          <p:cNvSpPr>
            <a:spLocks noGrp="1"/>
          </p:cNvSpPr>
          <p:nvPr>
            <p:ph type="sldNum" sz="quarter" idx="12"/>
          </p:nvPr>
        </p:nvSpPr>
        <p:spPr/>
        <p:txBody>
          <a:bodyPr/>
          <a:lstStyle/>
          <a:p>
            <a:fld id="{D83BD07D-5885-48DF-B570-0C7EF7FA7CBC}" type="slidenum">
              <a:rPr lang="cs-CZ" smtClean="0"/>
              <a:pPr/>
              <a:t>9</a:t>
            </a:fld>
            <a:endParaRPr lang="cs-CZ"/>
          </a:p>
        </p:txBody>
      </p:sp>
      <p:sp>
        <p:nvSpPr>
          <p:cNvPr id="5" name="Zástupný symbol pro text 4">
            <a:extLst>
              <a:ext uri="{FF2B5EF4-FFF2-40B4-BE49-F238E27FC236}">
                <a16:creationId xmlns:a16="http://schemas.microsoft.com/office/drawing/2014/main" id="{EF95AE66-93FB-4FD0-8747-E27E876979B4}"/>
              </a:ext>
            </a:extLst>
          </p:cNvPr>
          <p:cNvSpPr>
            <a:spLocks noGrp="1"/>
          </p:cNvSpPr>
          <p:nvPr>
            <p:ph type="body" sz="quarter" idx="15"/>
          </p:nvPr>
        </p:nvSpPr>
        <p:spPr/>
        <p:txBody>
          <a:bodyPr/>
          <a:lstStyle/>
          <a:p>
            <a:r>
              <a:rPr lang="cs-CZ" dirty="0" smtClean="0"/>
              <a:t>LN</a:t>
            </a:r>
            <a:endParaRPr lang="cs-CZ" dirty="0"/>
          </a:p>
        </p:txBody>
      </p:sp>
      <p:grpSp>
        <p:nvGrpSpPr>
          <p:cNvPr id="6" name="Skupina 5"/>
          <p:cNvGrpSpPr/>
          <p:nvPr/>
        </p:nvGrpSpPr>
        <p:grpSpPr>
          <a:xfrm>
            <a:off x="1524001" y="0"/>
            <a:ext cx="3657600" cy="1396538"/>
            <a:chOff x="0" y="0"/>
            <a:chExt cx="5029199" cy="1396538"/>
          </a:xfrm>
        </p:grpSpPr>
        <p:sp>
          <p:nvSpPr>
            <p:cNvPr id="7" name="Lichoběžník 6"/>
            <p:cNvSpPr/>
            <p:nvPr/>
          </p:nvSpPr>
          <p:spPr>
            <a:xfrm>
              <a:off x="0" y="0"/>
              <a:ext cx="3483033" cy="1396538"/>
            </a:xfrm>
            <a:prstGeom prst="trapezoid">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Pravoúhlý trojúhelník 7"/>
            <p:cNvSpPr/>
            <p:nvPr/>
          </p:nvSpPr>
          <p:spPr>
            <a:xfrm flipV="1">
              <a:off x="3483032" y="0"/>
              <a:ext cx="1546167" cy="1396538"/>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pic>
        <p:nvPicPr>
          <p:cNvPr id="9" name="Obráze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5656" y="361951"/>
            <a:ext cx="594519" cy="666750"/>
          </a:xfrm>
          <a:prstGeom prst="rect">
            <a:avLst/>
          </a:prstGeom>
        </p:spPr>
      </p:pic>
    </p:spTree>
    <p:extLst>
      <p:ext uri="{BB962C8B-B14F-4D97-AF65-F5344CB8AC3E}">
        <p14:creationId xmlns:p14="http://schemas.microsoft.com/office/powerpoint/2010/main" val="2918081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1739</TotalTime>
  <Words>3619</Words>
  <Application>Microsoft Office PowerPoint</Application>
  <PresentationFormat>Širokoúhlá obrazovka</PresentationFormat>
  <Paragraphs>417</Paragraphs>
  <Slides>31</Slides>
  <Notes>22</Notes>
  <HiddenSlides>0</HiddenSlides>
  <MMClips>0</MMClips>
  <ScaleCrop>false</ScaleCrop>
  <HeadingPairs>
    <vt:vector size="6" baseType="variant">
      <vt:variant>
        <vt:lpstr>Použitá písma</vt:lpstr>
      </vt:variant>
      <vt:variant>
        <vt:i4>5</vt:i4>
      </vt:variant>
      <vt:variant>
        <vt:lpstr>Motiv</vt:lpstr>
      </vt:variant>
      <vt:variant>
        <vt:i4>1</vt:i4>
      </vt:variant>
      <vt:variant>
        <vt:lpstr>Nadpisy snímků</vt:lpstr>
      </vt:variant>
      <vt:variant>
        <vt:i4>31</vt:i4>
      </vt:variant>
    </vt:vector>
  </HeadingPairs>
  <TitlesOfParts>
    <vt:vector size="37" baseType="lpstr">
      <vt:lpstr>Arial</vt:lpstr>
      <vt:lpstr>Calibri</vt:lpstr>
      <vt:lpstr>Calibri Light</vt:lpstr>
      <vt:lpstr>Söhne</vt:lpstr>
      <vt:lpstr>Times New Roman</vt:lpstr>
      <vt:lpstr>Motiv Office</vt:lpstr>
      <vt:lpstr>Představení výzkumu ochránce k deinstitucionalizaci</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Company>KVOP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Představení výzkumu ochránce</dc:title>
  <dc:creator>KVOP</dc:creator>
  <cp:lastModifiedBy>KVOP</cp:lastModifiedBy>
  <cp:revision>59</cp:revision>
  <dcterms:created xsi:type="dcterms:W3CDTF">2023-11-28T06:47:55Z</dcterms:created>
  <dcterms:modified xsi:type="dcterms:W3CDTF">2023-11-29T20:26:03Z</dcterms:modified>
</cp:coreProperties>
</file>