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D37281-7D4F-D8AE-39EE-6BD38E3C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657A33-038E-29A9-B702-954093C29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5BD63B-606C-7CF7-6726-9E4E50F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31160E4-EB4E-DC20-E68B-B0CBB8B6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55A90B-D78D-9CC0-747E-5ABC9091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28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772D9-7F00-EDFC-96EE-451904F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CDABD73-22E7-8D13-119D-DF143DE0F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B8D34E-1867-09E4-FC85-EECAC39B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61824B-CCA5-7209-2FAC-CD36BCCB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55DC234-8668-2825-7F31-3A111E99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14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D160722-8FD7-1EAD-5ABB-6384590DA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B2F759-57D4-2321-6182-EDB15E22C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FDD6C4E-9C23-6430-8512-4FE24721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9445DA-199B-A6B8-5B0D-265ABBFA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4EB7C7-A527-EE24-DEDD-2CB61847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271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632979-C247-B0BE-BC73-F1064DD0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26D640-2141-0BBC-E42B-739B0D92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6AF288-F402-46FF-6160-BD0C6BD2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C0F8B70-C8D4-3847-CF2B-84BD7D92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5CAE1A-0590-04FD-C118-709C4534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42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57E12B-C127-67B5-0147-9DB0A239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72296D-6015-A0DB-0055-A918A039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98BCFC-0CF8-C9EA-AE4F-993A8D2F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252585-FA7E-4718-2BD0-55A5BB5E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DD7E824-6893-894B-1CD5-31D1B7A8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15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BA05EC-1400-C8E4-030B-70FF1CC8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114217-29F8-047E-5407-03944BFD0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B2507FA-4CAF-63BA-296A-3B6B43AFF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7CCC8E0-C53F-5CDB-8890-B46A8998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1B8C652-C1CE-0CAA-FC8C-4BC7A2CC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BAF64EF-21E1-C6C1-06C1-227A7989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925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0BE091-C8D7-21B1-A88A-276042E8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CACF879-2AAE-D701-4D22-FD8AF6922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708632-DDF4-639E-23F4-E88BEA7E1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8AD2895-921A-C379-28B7-59F3ED4A0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4AA23F0-9472-F321-4100-ADBEBE15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6500AD3-4A5C-83AB-B944-9E0BA1D5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31617F6-C5FA-C556-5DF8-292EDBCB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C2837F0-DCCC-A8F0-726C-31BA07D1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9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A9B527-D508-1796-394B-FF28740A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A3D67FB-1F10-B16D-1A1F-05D0B6FB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C870130-5825-7EEE-2203-10A023A1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9ACCFA0-1425-81B7-6D86-90BE7BB5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644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9A53DB-EEA6-75FA-6201-5339B237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E1419B1-F4CC-D31C-5CD5-107C6DD0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ED4C51E-D0C7-4455-ADCB-272FBBB6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07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95B4C8-D076-0891-E6BF-2B08726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32EF6E-916E-DBD1-8CDF-9E04EF3F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59425A8-D8C9-1B38-2D23-98A02F3E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EAD4C9D-C6B8-78DB-967F-48BF1870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38C711F-531D-7990-72B3-EACFEB6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DEE4ADE-662B-5D8D-24BB-D0608CED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645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0ED088-DF78-6C97-55FE-8B6F01FB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4141143-D039-821A-93E6-F721397C8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DAA3488-5EDC-41A3-32AD-0FCF50908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4DF8612-510B-4761-64BA-20D07055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04DEA9E-159C-2B73-21B2-FB28589E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3135C73-2A34-2AEA-81BF-2535AB81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18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F0190CE-D788-016C-4DDB-C150609B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1890DB-8DD8-B2C8-51B3-BF306849F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F2D72D-D769-6441-6F41-C7C07B305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360E9-83A7-4725-9DF8-80F0B68C14CA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09A229-61AE-0BD8-FDBC-A97F9B54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E51314-74B1-DA3B-159E-AC33A0E4E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DDAE-E580-454C-AC54-8E32D64AA7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7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80C75A-857F-88A2-CA49-1934B5A50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Etnická segregace ve školství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CEED20-2C94-F2FF-385B-E290EFC4C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Konference 15 let antidiskriminačního zákona, 25. 9. 2024</a:t>
            </a:r>
          </a:p>
        </p:txBody>
      </p:sp>
    </p:spTree>
    <p:extLst>
      <p:ext uri="{BB962C8B-B14F-4D97-AF65-F5344CB8AC3E}">
        <p14:creationId xmlns:p14="http://schemas.microsoft.com/office/powerpoint/2010/main" val="24011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E7BDD-F9B6-1C6F-6E32-66F6386E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ETNICKÁ DESEGREGACE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0BDCE-ACFA-B100-DE0A-FB27BD19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Plánovaný postup MŠMT spočívá ve: </a:t>
            </a:r>
          </a:p>
          <a:p>
            <a:pPr marL="914400" lvl="1" indent="-457200">
              <a:buAutoNum type="arabicParenR"/>
            </a:pPr>
            <a:r>
              <a:rPr lang="cs-CZ" dirty="0"/>
              <a:t>veřejném prohlášení etnické segregace ve vzdělávání za nepřijatelnou a jejím jasném definování; </a:t>
            </a:r>
          </a:p>
          <a:p>
            <a:pPr marL="914400" lvl="1" indent="-457200">
              <a:buAutoNum type="arabicParenR"/>
            </a:pPr>
            <a:r>
              <a:rPr lang="cs-CZ" dirty="0"/>
              <a:t>identifikaci území se segregovanými základními školami; </a:t>
            </a:r>
          </a:p>
          <a:p>
            <a:pPr marL="914400" lvl="2" indent="0">
              <a:buNone/>
            </a:pPr>
            <a:r>
              <a:rPr lang="cs-CZ" sz="2400" dirty="0"/>
              <a:t>- lepší definice školy ohrožené etnickou segregací</a:t>
            </a:r>
          </a:p>
          <a:p>
            <a:pPr marL="914400" lvl="2" indent="0">
              <a:buNone/>
            </a:pPr>
            <a:r>
              <a:rPr lang="cs-CZ" sz="2400" dirty="0"/>
              <a:t>- transparentní práce s daty</a:t>
            </a:r>
            <a:r>
              <a:rPr lang="cs-CZ" dirty="0"/>
              <a:t> </a:t>
            </a:r>
          </a:p>
          <a:p>
            <a:pPr marL="914400" lvl="1" indent="-457200">
              <a:buAutoNum type="arabicParenR"/>
            </a:pPr>
            <a:r>
              <a:rPr lang="cs-CZ" dirty="0"/>
              <a:t>kontaktování jejich zřizovatelů s výzvou k </a:t>
            </a:r>
            <a:r>
              <a:rPr lang="cs-CZ" dirty="0" err="1"/>
              <a:t>desegregaci</a:t>
            </a:r>
            <a:r>
              <a:rPr lang="cs-CZ" dirty="0"/>
              <a:t> a nabídkou podpory při vytváření místních plánů </a:t>
            </a:r>
            <a:r>
              <a:rPr lang="cs-CZ" dirty="0" err="1"/>
              <a:t>desegregace</a:t>
            </a:r>
            <a:r>
              <a:rPr lang="cs-CZ" dirty="0"/>
              <a:t>; </a:t>
            </a:r>
          </a:p>
          <a:p>
            <a:pPr marL="457200" lvl="1" indent="0">
              <a:buNone/>
            </a:pPr>
            <a:r>
              <a:rPr lang="cs-CZ" dirty="0"/>
              <a:t>	- finanční zdroje</a:t>
            </a:r>
          </a:p>
          <a:p>
            <a:pPr marL="457200" lvl="1" indent="0">
              <a:buNone/>
            </a:pPr>
            <a:r>
              <a:rPr lang="cs-CZ" dirty="0"/>
              <a:t>4) podpoře a dohledu na zřizovatel při plnění těchto plánů.</a:t>
            </a:r>
          </a:p>
        </p:txBody>
      </p:sp>
    </p:spTree>
    <p:extLst>
      <p:ext uri="{BB962C8B-B14F-4D97-AF65-F5344CB8AC3E}">
        <p14:creationId xmlns:p14="http://schemas.microsoft.com/office/powerpoint/2010/main" val="125738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009A68-6B21-9DB1-5608-DDCE9E0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ŠKOL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2A0C0E-36ED-F646-18EA-B9829331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Cílem je snížení závislosti výsledku žáků na socioekonomickém statusu (SES) rodiny.</a:t>
            </a:r>
          </a:p>
          <a:p>
            <a:r>
              <a:rPr lang="cs-CZ" dirty="0"/>
              <a:t>V ČR nadprůměrná závislost mezi zeměmi OECD a téměř dvojnásobná proti skandinávským a pobaltským zemím, ale i proti zemím jako je Spojené království</a:t>
            </a:r>
          </a:p>
          <a:p>
            <a:r>
              <a:rPr lang="cs-CZ" dirty="0"/>
              <a:t>Romové jsou násobně ohroženou skupinou</a:t>
            </a:r>
          </a:p>
        </p:txBody>
      </p:sp>
    </p:spTree>
    <p:extLst>
      <p:ext uri="{BB962C8B-B14F-4D97-AF65-F5344CB8AC3E}">
        <p14:creationId xmlns:p14="http://schemas.microsoft.com/office/powerpoint/2010/main" val="399120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009A68-6B21-9DB1-5608-DDCE9E0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ŠKOL - jak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2A0C0E-36ED-F646-18EA-B98293316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Úprava systému financování RGŠ</a:t>
            </a:r>
          </a:p>
          <a:p>
            <a:r>
              <a:rPr lang="cs-CZ" dirty="0"/>
              <a:t>identifikace škol</a:t>
            </a:r>
            <a:endParaRPr lang="cs-CZ" b="1" dirty="0"/>
          </a:p>
          <a:p>
            <a:r>
              <a:rPr lang="cs-CZ" dirty="0"/>
              <a:t>zajištění financování podpory: </a:t>
            </a:r>
          </a:p>
          <a:p>
            <a:pPr lvl="1"/>
            <a:r>
              <a:rPr lang="cs-CZ" dirty="0"/>
              <a:t>i. Diferenciace </a:t>
            </a:r>
            <a:r>
              <a:rPr lang="cs-CZ" dirty="0" err="1"/>
              <a:t>PHmax</a:t>
            </a:r>
            <a:r>
              <a:rPr lang="cs-CZ" dirty="0"/>
              <a:t> školy podle míry sociálního znevýhodnění školy </a:t>
            </a:r>
          </a:p>
          <a:p>
            <a:pPr lvl="1"/>
            <a:r>
              <a:rPr lang="cs-CZ" dirty="0" err="1"/>
              <a:t>ii</a:t>
            </a:r>
            <a:r>
              <a:rPr lang="cs-CZ" dirty="0"/>
              <a:t>. Navýšení zdrojů na specializované pozice (metodik prevence, výchovný poradce) </a:t>
            </a:r>
          </a:p>
          <a:p>
            <a:pPr lvl="1"/>
            <a:r>
              <a:rPr lang="cs-CZ" dirty="0" err="1"/>
              <a:t>iii</a:t>
            </a:r>
            <a:r>
              <a:rPr lang="cs-CZ" dirty="0"/>
              <a:t>. Navýšení zdrojů na pozice školních psychologů, speciálních pedagogů a asistentů pedagoga, či dalších poradenských pozic </a:t>
            </a:r>
          </a:p>
          <a:p>
            <a:pPr lvl="1"/>
            <a:r>
              <a:rPr lang="cs-CZ" dirty="0" err="1"/>
              <a:t>iv</a:t>
            </a:r>
            <a:r>
              <a:rPr lang="cs-CZ" dirty="0"/>
              <a:t>. Ukotvení pozice sociálního pedagoga a zajištění jeho financování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372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69307A-01B0-1BF1-1067-A3DEF5AC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PODPORA ŠKOL – jak/2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F59C9-92AF-4A82-0A41-D2792D9A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Metodická podpora</a:t>
            </a:r>
          </a:p>
          <a:p>
            <a:pPr lvl="1"/>
            <a:r>
              <a:rPr lang="cs-CZ" dirty="0"/>
              <a:t>centrální úroveň, shromažďování dobré praxe, výzkum</a:t>
            </a:r>
          </a:p>
          <a:p>
            <a:pPr lvl="1"/>
            <a:r>
              <a:rPr lang="cs-CZ" dirty="0"/>
              <a:t>sítě lokálních konzultantů, metodiků a dalších odborných pracovníků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0" indent="0">
              <a:buNone/>
            </a:pPr>
            <a:r>
              <a:rPr lang="cs-CZ" b="1" dirty="0"/>
              <a:t>Plošná podpora nízkopříjmových</a:t>
            </a:r>
          </a:p>
          <a:p>
            <a:pPr lvl="1"/>
            <a:r>
              <a:rPr lang="cs-CZ" dirty="0"/>
              <a:t>Školkovné – nízkopříjmové rodiny jsou osvobozeny od úplaty</a:t>
            </a:r>
          </a:p>
          <a:p>
            <a:pPr lvl="1"/>
            <a:r>
              <a:rPr lang="cs-CZ" dirty="0"/>
              <a:t>Obědy – dotační programy MŠMT a MPSV; v přípravě systémové řešení 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97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BD7E8D-83D1-965A-02E8-DA8673CE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Tři roviny etnické segregace 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C182F6-E1C9-6DBA-1CD6-8C636AEC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Vyčleňování mimo hlavní vzdělávací proud (třídy/školy pro žáky se speciálními vzdělávacími potřebami podle § 16 odst. 9 školského zákona)</a:t>
            </a:r>
          </a:p>
          <a:p>
            <a:r>
              <a:rPr lang="cs-CZ" dirty="0"/>
              <a:t>Snižování očekávaných výstupů (upravené výstupy RVP ZV)</a:t>
            </a:r>
          </a:p>
          <a:p>
            <a:r>
              <a:rPr lang="cs-CZ" dirty="0"/>
              <a:t>Segregace v běžných třídách/školách</a:t>
            </a:r>
          </a:p>
          <a:p>
            <a:pPr lvl="1"/>
            <a:r>
              <a:rPr lang="cs-CZ" dirty="0"/>
              <a:t>Segregace ve školách podmíněná residenční segregací</a:t>
            </a:r>
          </a:p>
          <a:p>
            <a:pPr lvl="1"/>
            <a:r>
              <a:rPr lang="cs-CZ" dirty="0"/>
              <a:t>Segregace nevysvětlitelná residenční segregací</a:t>
            </a:r>
          </a:p>
          <a:p>
            <a:pPr lvl="2"/>
            <a:r>
              <a:rPr lang="cs-CZ" dirty="0"/>
              <a:t>Nezáměrná segregace</a:t>
            </a:r>
          </a:p>
          <a:p>
            <a:pPr lvl="2"/>
            <a:r>
              <a:rPr lang="cs-CZ" dirty="0"/>
              <a:t>Záměrná segregace </a:t>
            </a:r>
          </a:p>
        </p:txBody>
      </p:sp>
    </p:spTree>
    <p:extLst>
      <p:ext uri="{BB962C8B-B14F-4D97-AF65-F5344CB8AC3E}">
        <p14:creationId xmlns:p14="http://schemas.microsoft.com/office/powerpoint/2010/main" val="83254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8B7C57-1FBD-CB5C-B7A5-545BFE36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056929"/>
          </a:xfrm>
        </p:spPr>
        <p:txBody>
          <a:bodyPr anchor="b">
            <a:normAutofit/>
          </a:bodyPr>
          <a:lstStyle/>
          <a:p>
            <a:r>
              <a:rPr lang="cs-CZ" sz="3600" dirty="0"/>
              <a:t>	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AC10F4-9AD9-81E3-02ED-C86196C03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930400"/>
            <a:ext cx="3455821" cy="4050908"/>
          </a:xfrm>
        </p:spPr>
        <p:txBody>
          <a:bodyPr anchor="t">
            <a:normAutofit lnSpcReduction="10000"/>
          </a:bodyPr>
          <a:lstStyle/>
          <a:p>
            <a:r>
              <a:rPr lang="cs-CZ" sz="1800" b="0" i="0" u="none" strike="noStrike" baseline="0" dirty="0">
                <a:latin typeface="Cambria" panose="02040503050406030204" pitchFamily="18" charset="0"/>
              </a:rPr>
              <a:t>Podíl romských žáků ze všech žáků základních škol v České republice se pohybuje mezi 3,5 a 3,7 %. V roce 2022 základní školy navštěvovalo 35 tisíc romských žáků a podíl zůstává od počátku jeho sledování stabilní</a:t>
            </a:r>
          </a:p>
          <a:p>
            <a:r>
              <a:rPr lang="cs-CZ" sz="1800" b="0" i="0" u="none" strike="noStrike" baseline="0" dirty="0">
                <a:latin typeface="Cambria" panose="02040503050406030204" pitchFamily="18" charset="0"/>
              </a:rPr>
              <a:t>Podíl Romů se výrazně liší mezi jednotlivými úrovněmi vzdělávání</a:t>
            </a:r>
          </a:p>
          <a:p>
            <a:r>
              <a:rPr lang="cs-CZ" sz="1800" dirty="0">
                <a:latin typeface="Cambria" panose="02040503050406030204" pitchFamily="18" charset="0"/>
              </a:rPr>
              <a:t>E</a:t>
            </a:r>
            <a:r>
              <a:rPr lang="cs-CZ" sz="1800" b="0" i="0" u="none" strike="noStrike" baseline="0" dirty="0">
                <a:latin typeface="Cambria" panose="02040503050406030204" pitchFamily="18" charset="0"/>
              </a:rPr>
              <a:t>xistuje zhruba 130 škol s více než třetinovým zastoupením romských žáků </a:t>
            </a:r>
          </a:p>
          <a:p>
            <a:pPr lvl="1"/>
            <a:r>
              <a:rPr lang="pl-PL" sz="1800" b="0" i="0" u="none" strike="noStrike" baseline="0" dirty="0">
                <a:latin typeface="Cambria" panose="02040503050406030204" pitchFamily="18" charset="0"/>
              </a:rPr>
              <a:t>toho je 60 škol zřízených podle § 16 odst. 9</a:t>
            </a:r>
            <a:endParaRPr lang="cs-CZ" sz="1800" b="0" i="0" u="none" strike="noStrike" baseline="0" dirty="0">
              <a:latin typeface="Cambria" panose="02040503050406030204" pitchFamily="18" charset="0"/>
            </a:endParaRPr>
          </a:p>
        </p:txBody>
      </p:sp>
      <p:pic>
        <p:nvPicPr>
          <p:cNvPr id="5" name="Obrázek 4" descr="Obsah obrázku řada/pruh, diagram, Vykreslený graf, snímek obrazovky&#10;&#10;Popis byl vytvořen automaticky">
            <a:extLst>
              <a:ext uri="{FF2B5EF4-FFF2-40B4-BE49-F238E27FC236}">
                <a16:creationId xmlns:a16="http://schemas.microsoft.com/office/drawing/2014/main" id="{5B90AB74-D9BA-AEDB-EF0B-E24802F1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005704"/>
            <a:ext cx="6389346" cy="48559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75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135379-10F1-35F5-468B-B6D0EB87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Data/2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1EA6F4-B557-BF53-0B57-2238283C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Romští žáci jsou nadále častěji vzděláváni mimo hlavní proud</a:t>
            </a:r>
          </a:p>
          <a:p>
            <a:pPr lvl="1"/>
            <a:r>
              <a:rPr lang="cs-CZ" dirty="0"/>
              <a:t>97,5 % ze všech žáků je vzděláváno podle Rámcového vzdělávacího programu pro základní vzdělávání (RVP ZV) v běžných třídách</a:t>
            </a:r>
          </a:p>
          <a:p>
            <a:pPr lvl="1"/>
            <a:r>
              <a:rPr lang="cs-CZ" dirty="0"/>
              <a:t>Avšak pouze 85 % romských žáků je vzděláváno v „hlavním vzdělávacím proudu“</a:t>
            </a:r>
          </a:p>
          <a:p>
            <a:pPr lvl="1"/>
            <a:r>
              <a:rPr lang="cs-CZ" dirty="0"/>
              <a:t>Podle RVP ZV s upravenými výstupy z důvodů lehkého mentálního postižení (LMP) bylo v roce 2022 vzděláváno </a:t>
            </a:r>
            <a:r>
              <a:rPr lang="cs-CZ" b="1" dirty="0"/>
              <a:t>13 % </a:t>
            </a:r>
            <a:r>
              <a:rPr lang="cs-CZ" dirty="0"/>
              <a:t>ze všech romských žáků základních škol</a:t>
            </a:r>
          </a:p>
          <a:p>
            <a:pPr lvl="1"/>
            <a:r>
              <a:rPr lang="cs-CZ" dirty="0"/>
              <a:t>třídy zřízené podle § 16/9 na všech typech škol navštěvovalo </a:t>
            </a:r>
            <a:r>
              <a:rPr lang="cs-CZ" b="1" dirty="0"/>
              <a:t>11 % </a:t>
            </a:r>
            <a:r>
              <a:rPr lang="cs-CZ" dirty="0"/>
              <a:t>ze všech romských žáků</a:t>
            </a:r>
          </a:p>
        </p:txBody>
      </p:sp>
    </p:spTree>
    <p:extLst>
      <p:ext uri="{BB962C8B-B14F-4D97-AF65-F5344CB8AC3E}">
        <p14:creationId xmlns:p14="http://schemas.microsoft.com/office/powerpoint/2010/main" val="309857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3D6A0D-30A4-B0BB-5B13-F9CCC55F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cs-CZ" sz="4000" dirty="0"/>
              <a:t>Data/3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A37CB1-5688-CE9B-C409-AF2BE374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r>
              <a:rPr lang="cs-CZ" sz="2000" dirty="0"/>
              <a:t>Zrušení přílohy RVP ZV LMP mělo jen formální efekt</a:t>
            </a:r>
            <a:endParaRPr lang="en-US" sz="2000" dirty="0"/>
          </a:p>
        </p:txBody>
      </p:sp>
      <p:pic>
        <p:nvPicPr>
          <p:cNvPr id="7" name="Zástupný obsah 6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ECD524F6-B743-9D85-E29C-76C21155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4" y="2462039"/>
            <a:ext cx="10515595" cy="37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9775BA-591D-4EB2-AE27-1A16C305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Akční plán výkonu rozsudku DH proti ČR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A9014A-CF5B-BBE8-B72C-D46E3130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Vychází z Analýzy příčin vyššího podílu romských žáků vzdělávajících se dle RVP ZV UV ve třídách zřízených podle § 16 odst. 9 školského zákona</a:t>
            </a:r>
          </a:p>
          <a:p>
            <a:pPr lvl="1"/>
            <a:r>
              <a:rPr lang="cs-CZ" dirty="0"/>
              <a:t>10 hlavních doporučení a 69 podrobných doporučení</a:t>
            </a:r>
          </a:p>
          <a:p>
            <a:pPr lvl="1"/>
            <a:r>
              <a:rPr lang="cs-CZ" dirty="0"/>
              <a:t>Zpracováno ve 3 okruzích</a:t>
            </a:r>
          </a:p>
          <a:p>
            <a:pPr lvl="2"/>
            <a:r>
              <a:rPr lang="cs-CZ" dirty="0"/>
              <a:t>Posílení metodického řízení školského poradenského systému – odpověď na vyčleňování Romů z hlavního vzdělávacího proudu</a:t>
            </a:r>
          </a:p>
          <a:p>
            <a:pPr lvl="2"/>
            <a:r>
              <a:rPr lang="cs-CZ" dirty="0"/>
              <a:t>Etnická </a:t>
            </a:r>
            <a:r>
              <a:rPr lang="cs-CZ" dirty="0" err="1"/>
              <a:t>desegregace</a:t>
            </a:r>
            <a:r>
              <a:rPr lang="cs-CZ" dirty="0"/>
              <a:t> – odpověď na segregaci nevysvětlitelnou residenční segregací</a:t>
            </a:r>
          </a:p>
          <a:p>
            <a:pPr lvl="2"/>
            <a:r>
              <a:rPr lang="cs-CZ" dirty="0"/>
              <a:t>Podpora škol – odpověď na rezidenční segregaci</a:t>
            </a:r>
          </a:p>
          <a:p>
            <a:pPr lvl="1"/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50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224DD6-455B-4DA0-F930-CB46BF00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Posílení metodického řízení školského poradenského systému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A01D59-80E1-AEE2-00CD-C3864A33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Proč:</a:t>
            </a:r>
          </a:p>
          <a:p>
            <a:pPr lvl="1"/>
            <a:r>
              <a:rPr lang="cs-CZ" dirty="0"/>
              <a:t>K vyloučení dětí z hlavního vzdělávacího proudu je potřeba shoda tří stran</a:t>
            </a:r>
          </a:p>
          <a:p>
            <a:pPr lvl="1"/>
            <a:endParaRPr lang="cs-CZ" dirty="0"/>
          </a:p>
          <a:p>
            <a:pPr marL="457200" lvl="1" indent="0" algn="ctr">
              <a:buNone/>
            </a:pPr>
            <a:r>
              <a:rPr lang="cs-CZ" sz="3000" dirty="0"/>
              <a:t>ŠKOLA – RODIČE – ŠKOLSKÉ PORADENSKÉ ZAŘÍZENÍ </a:t>
            </a:r>
          </a:p>
          <a:p>
            <a:r>
              <a:rPr lang="cs-CZ" dirty="0"/>
              <a:t>Záměr:</a:t>
            </a:r>
          </a:p>
          <a:p>
            <a:pPr lvl="1"/>
            <a:r>
              <a:rPr lang="cs-CZ" dirty="0"/>
              <a:t>Zvýšení kvality a standardizace činnosti ŠPZ s ohledem na diagnostiku LMP (konkrétně přiblížení podílu romských žáků vzdělávaných mimo hlavní proud na úroveň běžné populace; dnes je zhruba 6x vyšší)</a:t>
            </a:r>
          </a:p>
          <a:p>
            <a:pPr lvl="1"/>
            <a:r>
              <a:rPr lang="cs-CZ" dirty="0"/>
              <a:t>Efektivnější spolupráce poradny – školy  </a:t>
            </a:r>
          </a:p>
        </p:txBody>
      </p:sp>
    </p:spTree>
    <p:extLst>
      <p:ext uri="{BB962C8B-B14F-4D97-AF65-F5344CB8AC3E}">
        <p14:creationId xmlns:p14="http://schemas.microsoft.com/office/powerpoint/2010/main" val="93139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34F43-0ED7-31E6-0355-454D4BD9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Posílení metodického řízení školského poradenského systému - 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66CC85-5144-C2B7-C12C-FC3C626F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1) Funkční systém evidence a správy dat o diagnostické a intervenční činnosti </a:t>
            </a:r>
          </a:p>
          <a:p>
            <a:pPr marL="0" indent="0">
              <a:buNone/>
            </a:pPr>
            <a:r>
              <a:rPr lang="cs-CZ" dirty="0"/>
              <a:t>2) Podrobnější legislativní vymezení činnosti ŠPZ</a:t>
            </a:r>
          </a:p>
          <a:p>
            <a:pPr marL="457200" lvl="1" indent="0">
              <a:buNone/>
            </a:pPr>
            <a:r>
              <a:rPr lang="cs-CZ" dirty="0"/>
              <a:t>a) poradenské služby přiblížit dětem</a:t>
            </a:r>
          </a:p>
          <a:p>
            <a:pPr marL="457200" lvl="1" indent="0">
              <a:buNone/>
            </a:pPr>
            <a:r>
              <a:rPr lang="cs-CZ" dirty="0"/>
              <a:t>b) zavedení podpůrných pedagogických pozic v základních školách</a:t>
            </a:r>
          </a:p>
          <a:p>
            <a:pPr marL="0" indent="0">
              <a:buNone/>
            </a:pPr>
            <a:r>
              <a:rPr lang="cs-CZ" dirty="0"/>
              <a:t>3) Nastavení vedení MŠMT činnosti ŠPZ </a:t>
            </a:r>
          </a:p>
          <a:p>
            <a:pPr marL="0" indent="0">
              <a:buNone/>
            </a:pPr>
            <a:r>
              <a:rPr lang="cs-CZ" dirty="0"/>
              <a:t>4) Doplnění chybějících kapacit v ORP bez dopravně dostupného ŠPZ</a:t>
            </a:r>
          </a:p>
        </p:txBody>
      </p:sp>
    </p:spTree>
    <p:extLst>
      <p:ext uri="{BB962C8B-B14F-4D97-AF65-F5344CB8AC3E}">
        <p14:creationId xmlns:p14="http://schemas.microsoft.com/office/powerpoint/2010/main" val="296637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E7BDD-F9B6-1C6F-6E32-66F6386E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ETNICKÁ DESEGREGACE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80BDCE-ACFA-B100-DE0A-FB27BD19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snížit počet romských dětí v etnicky segregovaných školách – </a:t>
            </a:r>
            <a:r>
              <a:rPr lang="cs-CZ" i="1" dirty="0"/>
              <a:t>problém s definicí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DATA</a:t>
            </a:r>
          </a:p>
          <a:p>
            <a:pPr marL="0" indent="0">
              <a:buNone/>
            </a:pPr>
            <a:r>
              <a:rPr lang="cs-CZ" dirty="0"/>
              <a:t>130 segregovaných škol (více než třetina romských žáků), ale:</a:t>
            </a:r>
          </a:p>
          <a:p>
            <a:pPr marL="0" indent="0">
              <a:buNone/>
            </a:pPr>
            <a:r>
              <a:rPr lang="cs-CZ" dirty="0"/>
              <a:t>- „pouze“ 35 zřizovatelů, kteří zřizují více běžných škol a alespoň jedna z nich je segregovaná</a:t>
            </a:r>
          </a:p>
          <a:p>
            <a:pPr marL="0" indent="0">
              <a:buNone/>
            </a:pPr>
            <a:r>
              <a:rPr lang="cs-CZ" dirty="0"/>
              <a:t>- „pouze“ 25 zřizovatelů segregovaných škol 16/9 (většinou kraje)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5878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736</Words>
  <Application>Microsoft Office PowerPoint</Application>
  <PresentationFormat>Širokoúhlá obrazovka</PresentationFormat>
  <Paragraphs>82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Motiv Office</vt:lpstr>
      <vt:lpstr>Etnická segregace ve školství</vt:lpstr>
      <vt:lpstr>Tři roviny etnické segregace  </vt:lpstr>
      <vt:lpstr> Data</vt:lpstr>
      <vt:lpstr>Data/2</vt:lpstr>
      <vt:lpstr>Data/3</vt:lpstr>
      <vt:lpstr>Akční plán výkonu rozsudku DH proti ČR</vt:lpstr>
      <vt:lpstr>Posílení metodického řízení školského poradenského systému</vt:lpstr>
      <vt:lpstr>Posílení metodického řízení školského poradenského systému - cíle</vt:lpstr>
      <vt:lpstr>ETNICKÁ DESEGREGACE</vt:lpstr>
      <vt:lpstr>ETNICKÁ DESEGREGACE</vt:lpstr>
      <vt:lpstr>PODPORA ŠKOL</vt:lpstr>
      <vt:lpstr>PODPORA ŠKOL - jak</vt:lpstr>
      <vt:lpstr>PODPORA ŠKOL – jak/2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Etnická segregace</dc:title>
  <dc:creator>Vöröš Mušuta Jan</dc:creator>
  <cp:lastModifiedBy>Vöröš Mušuta Jan</cp:lastModifiedBy>
  <cp:revision>2</cp:revision>
  <dcterms:created xsi:type="dcterms:W3CDTF">2024-02-21T14:34:13Z</dcterms:created>
  <dcterms:modified xsi:type="dcterms:W3CDTF">2024-09-19T10:01:55Z</dcterms:modified>
</cp:coreProperties>
</file>