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  <p:sldMasterId id="2147483665" r:id="rId2"/>
  </p:sldMasterIdLst>
  <p:notesMasterIdLst>
    <p:notesMasterId r:id="rId9"/>
  </p:notesMasterIdLst>
  <p:handoutMasterIdLst>
    <p:handoutMasterId r:id="rId10"/>
  </p:handoutMasterIdLst>
  <p:sldIdLst>
    <p:sldId id="256" r:id="rId3"/>
    <p:sldId id="832" r:id="rId4"/>
    <p:sldId id="835" r:id="rId5"/>
    <p:sldId id="887" r:id="rId6"/>
    <p:sldId id="888" r:id="rId7"/>
    <p:sldId id="746" r:id="rId8"/>
  </p:sldIdLst>
  <p:sldSz cx="9144000" cy="6858000" type="screen4x3"/>
  <p:notesSz cx="6797675" cy="9926638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C00FF"/>
    <a:srgbClr val="00AF3F"/>
    <a:srgbClr val="DB7D00"/>
    <a:srgbClr val="FF33CC"/>
    <a:srgbClr val="FF99FF"/>
    <a:srgbClr val="CC0099"/>
    <a:srgbClr val="F9E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řední styl 4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70" autoAdjust="0"/>
    <p:restoredTop sz="94671" autoAdjust="0"/>
  </p:normalViewPr>
  <p:slideViewPr>
    <p:cSldViewPr>
      <p:cViewPr varScale="1">
        <p:scale>
          <a:sx n="104" d="100"/>
          <a:sy n="104" d="100"/>
        </p:scale>
        <p:origin x="75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A9FB6-D9ED-404E-AFD2-37E0835FC3D6}" type="datetimeFigureOut">
              <a:rPr lang="cs-CZ" smtClean="0"/>
              <a:pPr/>
              <a:t>21.11.2023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A257B-425A-4350-8792-7C494188941C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82080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48070-1754-4046-9E38-6F5D9D5E9BB1}" type="datetimeFigureOut">
              <a:rPr lang="cs-CZ" smtClean="0"/>
              <a:pPr/>
              <a:t>21.11.2023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77F0F-9C0A-45F8-A7AE-EABCF9118898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146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MMR v současné době spatřuje řešení energetické krize především ve zmírnění podmínek stavebního zákona pro posuzování staveb a zařízení OZE. </a:t>
            </a:r>
          </a:p>
          <a:p>
            <a:r>
              <a:rPr lang="cs-CZ" dirty="0"/>
              <a:t>MMR proto v současné době připravuje novelu současného stavebního zákona, jež Vám představím za okamžik a současně byla tato změna zapracována i do novely nového stavebního zákona. 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477F0F-9C0A-45F8-A7AE-EABCF911889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875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403648" y="4581128"/>
            <a:ext cx="7056784" cy="1800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1000"/>
              </a:spcBef>
              <a:spcAft>
                <a:spcPts val="1000"/>
              </a:spcAft>
              <a:buNone/>
              <a:defRPr sz="20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autoři projektu</a:t>
            </a:r>
          </a:p>
        </p:txBody>
      </p:sp>
      <p:sp>
        <p:nvSpPr>
          <p:cNvPr id="6" name="Nadpis 13"/>
          <p:cNvSpPr>
            <a:spLocks noGrp="1" noChangeAspect="1"/>
          </p:cNvSpPr>
          <p:nvPr>
            <p:ph type="title" hasCustomPrompt="1"/>
          </p:nvPr>
        </p:nvSpPr>
        <p:spPr>
          <a:xfrm>
            <a:off x="1403648" y="1988840"/>
            <a:ext cx="7283152" cy="1872208"/>
          </a:xfrm>
          <a:prstGeom prst="rect">
            <a:avLst/>
          </a:prstGeom>
        </p:spPr>
        <p:txBody>
          <a:bodyPr anchor="b"/>
          <a:lstStyle>
            <a:lvl1pPr algn="l">
              <a:defRPr b="1" baseline="0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cs-CZ" dirty="0"/>
              <a:t>NÁZEV PREZENTACE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nitřní list s odráž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title" hasCustomPrompt="1"/>
          </p:nvPr>
        </p:nvSpPr>
        <p:spPr>
          <a:xfrm>
            <a:off x="251520" y="260648"/>
            <a:ext cx="8712968" cy="50405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4" name="Zástupný symbol pro obsah 2"/>
          <p:cNvSpPr>
            <a:spLocks noGrp="1"/>
          </p:cNvSpPr>
          <p:nvPr>
            <p:ph idx="10"/>
          </p:nvPr>
        </p:nvSpPr>
        <p:spPr>
          <a:xfrm>
            <a:off x="251520" y="908720"/>
            <a:ext cx="8712968" cy="554461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CC00CC"/>
              </a:buClr>
              <a:buFont typeface="Arial" panose="020B0604020202020204" pitchFamily="34" charset="0"/>
              <a:buChar char="■"/>
              <a:defRPr sz="2800"/>
            </a:lvl1pPr>
            <a:lvl2pPr marL="742950" indent="-285750">
              <a:buClr>
                <a:srgbClr val="DB7D00"/>
              </a:buClr>
              <a:buFont typeface="Arial" panose="020B0604020202020204" pitchFamily="34" charset="0"/>
              <a:buChar char="–"/>
              <a:defRPr sz="2400"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 sz="2000"/>
            </a:lvl3pPr>
            <a:lvl4pPr marL="1600200" indent="-228600">
              <a:buClr>
                <a:schemeClr val="accent1"/>
              </a:buClr>
              <a:buFont typeface="Wingdings" pitchFamily="2" charset="2"/>
              <a:buChar char="§"/>
              <a:defRPr sz="1800"/>
            </a:lvl4pPr>
            <a:lvl5pPr marL="2057400" indent="-228600">
              <a:buClr>
                <a:schemeClr val="accent1"/>
              </a:buClr>
              <a:buFont typeface="Wingdings" pitchFamily="2" charset="2"/>
              <a:buChar char="§"/>
              <a:defRPr sz="1800"/>
            </a:lvl5pPr>
          </a:lstStyle>
          <a:p>
            <a:pPr lvl="0"/>
            <a:r>
              <a:rPr lang="cs-CZ" dirty="0"/>
              <a:t>Kliknutím lze upravit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B9676A0C-5E3E-B859-D11B-F48EEEB03F7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48064" y="6453188"/>
            <a:ext cx="3816549" cy="40481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DB7D00"/>
              </a:buClr>
              <a:buFont typeface="Arial" panose="020B0604020202020204" pitchFamily="34" charset="0"/>
              <a:buChar char="ȣ"/>
              <a:defRPr sz="2000" b="1">
                <a:solidFill>
                  <a:srgbClr val="DB7D00"/>
                </a:solidFill>
              </a:defRPr>
            </a:lvl1pPr>
          </a:lstStyle>
          <a:p>
            <a:pPr lvl="0"/>
            <a:r>
              <a:rPr lang="cs-CZ" dirty="0"/>
              <a:t>Po kliknutí můžete upravovat styly textu v předloze.</a:t>
            </a:r>
          </a:p>
        </p:txBody>
      </p:sp>
    </p:spTree>
    <p:extLst>
      <p:ext uri="{BB962C8B-B14F-4D97-AF65-F5344CB8AC3E}">
        <p14:creationId xmlns:p14="http://schemas.microsoft.com/office/powerpoint/2010/main" val="91094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nitřní list s 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395536" y="980728"/>
            <a:ext cx="8291264" cy="54726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spcAft>
                <a:spcPts val="1000"/>
              </a:spcAft>
              <a:buFontTx/>
              <a:buNone/>
              <a:defRPr sz="2800">
                <a:latin typeface="Arial" pitchFamily="34" charset="0"/>
                <a:cs typeface="Arial" pitchFamily="34" charset="0"/>
              </a:defRPr>
            </a:lvl1pPr>
            <a:lvl2pPr algn="l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2pPr>
            <a:lvl3pPr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3pPr>
            <a:lvl4pPr algn="l">
              <a:buFontTx/>
              <a:buNone/>
              <a:defRPr sz="1800">
                <a:latin typeface="Arial" pitchFamily="34" charset="0"/>
                <a:cs typeface="Arial" pitchFamily="34" charset="0"/>
              </a:defRPr>
            </a:lvl4pPr>
            <a:lvl5pPr algn="l">
              <a:buFontTx/>
              <a:buNone/>
              <a:defRPr sz="1800">
                <a:latin typeface="Arial" pitchFamily="34" charset="0"/>
                <a:cs typeface="Arial" pitchFamily="34" charset="0"/>
              </a:defRPr>
            </a:lvl5pPr>
            <a:lvl6pPr>
              <a:buNone/>
              <a:defRPr/>
            </a:lvl6pPr>
          </a:lstStyle>
          <a:p>
            <a:pPr lvl="0"/>
            <a:r>
              <a:rPr lang="cs-CZ" dirty="0"/>
              <a:t>Klepnutím vložíte text</a:t>
            </a:r>
          </a:p>
        </p:txBody>
      </p:sp>
      <p:sp>
        <p:nvSpPr>
          <p:cNvPr id="10" name="Nadpis 9"/>
          <p:cNvSpPr>
            <a:spLocks noGrp="1"/>
          </p:cNvSpPr>
          <p:nvPr>
            <p:ph type="title" hasCustomPrompt="1"/>
          </p:nvPr>
        </p:nvSpPr>
        <p:spPr>
          <a:xfrm>
            <a:off x="426368" y="260648"/>
            <a:ext cx="8291264" cy="50405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nitřní list bez nadp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395536" y="548680"/>
            <a:ext cx="8291264" cy="590465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spcBef>
                <a:spcPts val="1000"/>
              </a:spcBef>
              <a:spcAft>
                <a:spcPts val="1000"/>
              </a:spcAft>
              <a:buFontTx/>
              <a:buNone/>
              <a:defRPr sz="2800">
                <a:latin typeface="Arial" pitchFamily="34" charset="0"/>
                <a:cs typeface="Arial" pitchFamily="34" charset="0"/>
              </a:defRPr>
            </a:lvl1pPr>
            <a:lvl2pPr algn="l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2pPr>
            <a:lvl3pPr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3pPr>
            <a:lvl4pPr algn="l">
              <a:buFontTx/>
              <a:buNone/>
              <a:defRPr sz="1800">
                <a:latin typeface="Arial" pitchFamily="34" charset="0"/>
                <a:cs typeface="Arial" pitchFamily="34" charset="0"/>
              </a:defRPr>
            </a:lvl4pPr>
            <a:lvl5pPr algn="l">
              <a:buFontTx/>
              <a:buNone/>
              <a:defRPr sz="1800">
                <a:latin typeface="Arial" pitchFamily="34" charset="0"/>
                <a:cs typeface="Arial" pitchFamily="34" charset="0"/>
              </a:defRPr>
            </a:lvl5pPr>
            <a:lvl6pPr>
              <a:buNone/>
              <a:defRPr/>
            </a:lvl6pPr>
          </a:lstStyle>
          <a:p>
            <a:pPr lvl="0"/>
            <a:r>
              <a:rPr lang="cs-CZ" dirty="0"/>
              <a:t>Klepnutím vložíte text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403648" y="4581129"/>
            <a:ext cx="7056784" cy="18002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spcBef>
                <a:spcPts val="1000"/>
              </a:spcBef>
              <a:spcAft>
                <a:spcPts val="1000"/>
              </a:spcAft>
              <a:buNone/>
              <a:defRPr sz="20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autoři projektu</a:t>
            </a:r>
          </a:p>
        </p:txBody>
      </p:sp>
      <p:sp>
        <p:nvSpPr>
          <p:cNvPr id="6" name="Nadpis 13"/>
          <p:cNvSpPr>
            <a:spLocks noGrp="1" noChangeAspect="1"/>
          </p:cNvSpPr>
          <p:nvPr>
            <p:ph type="title" hasCustomPrompt="1"/>
          </p:nvPr>
        </p:nvSpPr>
        <p:spPr>
          <a:xfrm>
            <a:off x="1403648" y="1988841"/>
            <a:ext cx="7283152" cy="1872208"/>
          </a:xfrm>
          <a:prstGeom prst="rect">
            <a:avLst/>
          </a:prstGeom>
        </p:spPr>
        <p:txBody>
          <a:bodyPr anchor="b"/>
          <a:lstStyle>
            <a:lvl1pPr algn="l">
              <a:defRPr b="1" baseline="0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cs-CZ" dirty="0"/>
              <a:t>NÁZEV PREZENTACE</a:t>
            </a:r>
          </a:p>
        </p:txBody>
      </p:sp>
      <p:sp>
        <p:nvSpPr>
          <p:cNvPr id="7" name="Podnadpis 2"/>
          <p:cNvSpPr txBox="1">
            <a:spLocks/>
          </p:cNvSpPr>
          <p:nvPr userDrawn="1"/>
        </p:nvSpPr>
        <p:spPr>
          <a:xfrm>
            <a:off x="1403648" y="3789041"/>
            <a:ext cx="7209184" cy="5760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6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cs-CZ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MINISTERSTVO PRO MÍSTNÍ ROZVOJ ČR</a:t>
            </a:r>
          </a:p>
        </p:txBody>
      </p:sp>
      <p:pic>
        <p:nvPicPr>
          <p:cNvPr id="9" name="Obrázek 8" descr="mmr_c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92698"/>
            <a:ext cx="2517398" cy="662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787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nitřní list s na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395536" y="2060848"/>
            <a:ext cx="8291264" cy="43060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spcAft>
                <a:spcPts val="1000"/>
              </a:spcAft>
              <a:buFontTx/>
              <a:buNone/>
              <a:defRPr sz="2800">
                <a:latin typeface="Arial" pitchFamily="34" charset="0"/>
                <a:cs typeface="Arial" pitchFamily="34" charset="0"/>
              </a:defRPr>
            </a:lvl1pPr>
            <a:lvl2pPr algn="l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2pPr>
            <a:lvl3pPr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3pPr>
            <a:lvl4pPr algn="l">
              <a:buFontTx/>
              <a:buNone/>
              <a:defRPr sz="1800">
                <a:latin typeface="Arial" pitchFamily="34" charset="0"/>
                <a:cs typeface="Arial" pitchFamily="34" charset="0"/>
              </a:defRPr>
            </a:lvl4pPr>
            <a:lvl5pPr algn="l">
              <a:buFontTx/>
              <a:buNone/>
              <a:defRPr sz="1800">
                <a:latin typeface="Arial" pitchFamily="34" charset="0"/>
                <a:cs typeface="Arial" pitchFamily="34" charset="0"/>
              </a:defRPr>
            </a:lvl5pPr>
            <a:lvl6pPr>
              <a:buNone/>
              <a:defRPr/>
            </a:lvl6pPr>
          </a:lstStyle>
          <a:p>
            <a:pPr lvl="0"/>
            <a:r>
              <a:rPr lang="cs-CZ" dirty="0"/>
              <a:t>Klepnutím vložíte text</a:t>
            </a:r>
          </a:p>
        </p:txBody>
      </p:sp>
      <p:sp>
        <p:nvSpPr>
          <p:cNvPr id="10" name="Nadpis 9"/>
          <p:cNvSpPr>
            <a:spLocks noGrp="1"/>
          </p:cNvSpPr>
          <p:nvPr>
            <p:ph type="title" hasCustomPrompt="1"/>
          </p:nvPr>
        </p:nvSpPr>
        <p:spPr>
          <a:xfrm>
            <a:off x="395536" y="1412776"/>
            <a:ext cx="8291264" cy="50405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pic>
        <p:nvPicPr>
          <p:cNvPr id="5" name="Obrázek 4" descr="mmr_c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20688"/>
            <a:ext cx="2016224" cy="530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199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nitřní list bez nadpi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395536" y="1484784"/>
            <a:ext cx="8291264" cy="48821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spcBef>
                <a:spcPts val="1000"/>
              </a:spcBef>
              <a:spcAft>
                <a:spcPts val="1000"/>
              </a:spcAft>
              <a:buFontTx/>
              <a:buNone/>
              <a:defRPr sz="2800">
                <a:latin typeface="Arial" pitchFamily="34" charset="0"/>
                <a:cs typeface="Arial" pitchFamily="34" charset="0"/>
              </a:defRPr>
            </a:lvl1pPr>
            <a:lvl2pPr algn="l">
              <a:buFontTx/>
              <a:buNone/>
              <a:defRPr sz="2400">
                <a:latin typeface="Arial" pitchFamily="34" charset="0"/>
                <a:cs typeface="Arial" pitchFamily="34" charset="0"/>
              </a:defRPr>
            </a:lvl2pPr>
            <a:lvl3pPr algn="l">
              <a:buFontTx/>
              <a:buNone/>
              <a:defRPr sz="2000">
                <a:latin typeface="Arial" pitchFamily="34" charset="0"/>
                <a:cs typeface="Arial" pitchFamily="34" charset="0"/>
              </a:defRPr>
            </a:lvl3pPr>
            <a:lvl4pPr algn="l">
              <a:buFontTx/>
              <a:buNone/>
              <a:defRPr sz="1800">
                <a:latin typeface="Arial" pitchFamily="34" charset="0"/>
                <a:cs typeface="Arial" pitchFamily="34" charset="0"/>
              </a:defRPr>
            </a:lvl4pPr>
            <a:lvl5pPr algn="l">
              <a:buFontTx/>
              <a:buNone/>
              <a:defRPr sz="1800">
                <a:latin typeface="Arial" pitchFamily="34" charset="0"/>
                <a:cs typeface="Arial" pitchFamily="34" charset="0"/>
              </a:defRPr>
            </a:lvl5pPr>
            <a:lvl6pPr>
              <a:buNone/>
              <a:defRPr/>
            </a:lvl6pPr>
          </a:lstStyle>
          <a:p>
            <a:pPr lvl="0"/>
            <a:r>
              <a:rPr lang="cs-CZ" dirty="0"/>
              <a:t>Klepnutím vložíte text</a:t>
            </a:r>
          </a:p>
        </p:txBody>
      </p:sp>
      <p:pic>
        <p:nvPicPr>
          <p:cNvPr id="4" name="Obrázek 3" descr="mmr_c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20688"/>
            <a:ext cx="2016224" cy="530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116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nitřní list s odráž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title" hasCustomPrompt="1"/>
          </p:nvPr>
        </p:nvSpPr>
        <p:spPr>
          <a:xfrm>
            <a:off x="395536" y="1412776"/>
            <a:ext cx="8291264" cy="50405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b="1">
                <a:solidFill>
                  <a:srgbClr val="00009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4" name="Zástupný symbol pro obsah 2"/>
          <p:cNvSpPr>
            <a:spLocks noGrp="1"/>
          </p:cNvSpPr>
          <p:nvPr>
            <p:ph idx="10"/>
          </p:nvPr>
        </p:nvSpPr>
        <p:spPr>
          <a:xfrm>
            <a:off x="467544" y="2060850"/>
            <a:ext cx="8229600" cy="43060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chemeClr val="accent1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chemeClr val="accent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pic>
        <p:nvPicPr>
          <p:cNvPr id="6" name="Obrázek 5" descr="mmr_cr_rgb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67544" y="620688"/>
            <a:ext cx="2016224" cy="530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01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0" y="1"/>
            <a:ext cx="9144000" cy="116631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noFill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3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podtisk_modry.emf"/>
          <p:cNvPicPr>
            <a:picLocks noChangeAspect="1"/>
          </p:cNvPicPr>
          <p:nvPr/>
        </p:nvPicPr>
        <p:blipFill>
          <a:blip r:embed="rId6" cstate="print"/>
          <a:srcRect l="17008" b="8622"/>
          <a:stretch>
            <a:fillRect/>
          </a:stretch>
        </p:blipFill>
        <p:spPr>
          <a:xfrm>
            <a:off x="6" y="1988843"/>
            <a:ext cx="7380309" cy="4869160"/>
          </a:xfrm>
          <a:prstGeom prst="rect">
            <a:avLst/>
          </a:prstGeom>
        </p:spPr>
      </p:pic>
      <p:sp>
        <p:nvSpPr>
          <p:cNvPr id="6" name="Obdélník 5"/>
          <p:cNvSpPr>
            <a:spLocks noChangeAspect="1"/>
          </p:cNvSpPr>
          <p:nvPr/>
        </p:nvSpPr>
        <p:spPr>
          <a:xfrm>
            <a:off x="0" y="3"/>
            <a:ext cx="9144000" cy="260648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noFill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0" y="260651"/>
            <a:ext cx="9144000" cy="144016"/>
          </a:xfrm>
          <a:prstGeom prst="rect">
            <a:avLst/>
          </a:prstGeom>
          <a:gradFill>
            <a:gsLst>
              <a:gs pos="0">
                <a:srgbClr val="000099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8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5083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dnadpis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cs-CZ" sz="2000" b="0" i="0" u="none" strike="noStrike" baseline="0" dirty="0">
                <a:solidFill>
                  <a:srgbClr val="000000"/>
                </a:solidFill>
              </a:rPr>
              <a:t>29. </a:t>
            </a:r>
            <a:r>
              <a:rPr lang="cs-CZ" dirty="0">
                <a:solidFill>
                  <a:srgbClr val="000000"/>
                </a:solidFill>
              </a:rPr>
              <a:t>l</a:t>
            </a:r>
            <a:r>
              <a:rPr lang="cs-CZ" sz="2000" b="0" i="0" u="none" strike="noStrike" baseline="0" dirty="0">
                <a:solidFill>
                  <a:srgbClr val="000000"/>
                </a:solidFill>
              </a:rPr>
              <a:t>istopadu 2023 – Konference VOP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cs-CZ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cs-CZ" b="1" dirty="0">
                <a:solidFill>
                  <a:srgbClr val="00B050"/>
                </a:solidFill>
              </a:rPr>
              <a:t>Mgr. Martin Daněk		Ing. Petr Novák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cs-CZ" dirty="0"/>
              <a:t>vedoucí technického oddělení	oddělení technické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cs-CZ" dirty="0"/>
              <a:t>odbor stavebního řádu MMR	odbor stavebního řádu MMR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1403648" y="1844824"/>
            <a:ext cx="7283152" cy="1200134"/>
          </a:xfrm>
        </p:spPr>
        <p:txBody>
          <a:bodyPr/>
          <a:lstStyle/>
          <a:p>
            <a:r>
              <a:rPr lang="cs-CZ" sz="3600" dirty="0"/>
              <a:t>Přístupnost podle nového stavebního zákona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60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DD1388-5587-8262-1068-9D8D4B3E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Nový stavební zákon</a:t>
            </a:r>
          </a:p>
        </p:txBody>
      </p:sp>
      <p:sp>
        <p:nvSpPr>
          <p:cNvPr id="6" name="Zástupný obsah 2">
            <a:extLst>
              <a:ext uri="{FF2B5EF4-FFF2-40B4-BE49-F238E27FC236}">
                <a16:creationId xmlns:a16="http://schemas.microsoft.com/office/drawing/2014/main" id="{9580B347-020E-0133-F7DD-BFEE2871A4E3}"/>
              </a:ext>
            </a:extLst>
          </p:cNvPr>
          <p:cNvSpPr txBox="1">
            <a:spLocks/>
          </p:cNvSpPr>
          <p:nvPr/>
        </p:nvSpPr>
        <p:spPr>
          <a:xfrm>
            <a:off x="215516" y="908720"/>
            <a:ext cx="8712968" cy="554461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C00CC"/>
              </a:buClr>
              <a:buFont typeface="Arial" panose="020B0604020202020204" pitchFamily="34" charset="0"/>
              <a:buChar char="■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DB7D00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z="2400" dirty="0"/>
          </a:p>
          <a:p>
            <a:pPr algn="just">
              <a:buClr>
                <a:srgbClr val="000099"/>
              </a:buClr>
            </a:pPr>
            <a:r>
              <a:rPr lang="cs-CZ" sz="2400" dirty="0"/>
              <a:t>Přístupnost řešena nově přímo na úrovni zákona </a:t>
            </a:r>
            <a:r>
              <a:rPr lang="cs-CZ" sz="2400" dirty="0">
                <a:sym typeface="Wingdings" panose="05000000000000000000" pitchFamily="2" charset="2"/>
              </a:rPr>
              <a:t> definice přístupnosti v § 13 písm. d)</a:t>
            </a:r>
          </a:p>
          <a:p>
            <a:pPr marL="0" indent="0" algn="just">
              <a:buClr>
                <a:srgbClr val="000099"/>
              </a:buClr>
              <a:buNone/>
            </a:pPr>
            <a:endParaRPr lang="cs-CZ" sz="2400" dirty="0">
              <a:sym typeface="Wingdings" panose="05000000000000000000" pitchFamily="2" charset="2"/>
            </a:endParaRPr>
          </a:p>
          <a:p>
            <a:pPr algn="just">
              <a:buClr>
                <a:srgbClr val="000099"/>
              </a:buClr>
            </a:pPr>
            <a:r>
              <a:rPr lang="cs-CZ" sz="2400" dirty="0">
                <a:sym typeface="Wingdings" panose="05000000000000000000" pitchFamily="2" charset="2"/>
              </a:rPr>
              <a:t>V zákoně věcně zdůrazněna univerzální hodnota tohoto pojmu  smyslem je samostatné, bezpečné a důstojné užívání pozemků a staveb všemi potenciálními uživateli bez ohledu na zdravotní stav, věk a pohlaví</a:t>
            </a:r>
          </a:p>
          <a:p>
            <a:pPr marL="0" indent="0" algn="just">
              <a:buClr>
                <a:srgbClr val="000099"/>
              </a:buClr>
              <a:buNone/>
            </a:pPr>
            <a:endParaRPr lang="cs-CZ" sz="2400" dirty="0">
              <a:sym typeface="Wingdings" panose="05000000000000000000" pitchFamily="2" charset="2"/>
            </a:endParaRPr>
          </a:p>
          <a:p>
            <a:pPr algn="just">
              <a:buClr>
                <a:srgbClr val="000099"/>
              </a:buClr>
            </a:pPr>
            <a:r>
              <a:rPr lang="cs-CZ" sz="2400" dirty="0">
                <a:sym typeface="Wingdings" panose="05000000000000000000" pitchFamily="2" charset="2"/>
              </a:rPr>
              <a:t>Přístupnost je zakotvena jako základní požadavek na stavby přímo na úrovni zákona - § 145 a § 149</a:t>
            </a:r>
          </a:p>
          <a:p>
            <a:pPr algn="just">
              <a:buClr>
                <a:srgbClr val="000099"/>
              </a:buClr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090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DD1388-5587-8262-1068-9D8D4B3E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Vyhláška o požadavcích na výstavbu</a:t>
            </a: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CDDEC331-7125-51F1-72A9-5123F17DECBD}"/>
              </a:ext>
            </a:extLst>
          </p:cNvPr>
          <p:cNvSpPr txBox="1">
            <a:spLocks/>
          </p:cNvSpPr>
          <p:nvPr/>
        </p:nvSpPr>
        <p:spPr>
          <a:xfrm>
            <a:off x="215516" y="908720"/>
            <a:ext cx="8712968" cy="554461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C00CC"/>
              </a:buClr>
              <a:buFont typeface="Arial" panose="020B0604020202020204" pitchFamily="34" charset="0"/>
              <a:buChar char="■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DB7D00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z="2400" dirty="0"/>
          </a:p>
          <a:p>
            <a:pPr algn="just">
              <a:buClr>
                <a:srgbClr val="000099"/>
              </a:buClr>
            </a:pPr>
            <a:r>
              <a:rPr lang="cs-CZ" sz="2400" dirty="0"/>
              <a:t>Nová vyhláška o požadavcích na výstavbu – integruje dnešní bezbariérovou vyhlášku</a:t>
            </a:r>
          </a:p>
          <a:p>
            <a:pPr algn="just">
              <a:buClr>
                <a:srgbClr val="000099"/>
              </a:buClr>
            </a:pPr>
            <a:endParaRPr lang="cs-CZ" sz="2400" dirty="0"/>
          </a:p>
          <a:p>
            <a:pPr algn="just">
              <a:buClr>
                <a:srgbClr val="000099"/>
              </a:buClr>
            </a:pPr>
            <a:r>
              <a:rPr lang="cs-CZ" sz="2400" dirty="0"/>
              <a:t>V rámci přípravy vyhlášky i vypořádání připomínek kladen velký důraz na přístupnost</a:t>
            </a:r>
          </a:p>
          <a:p>
            <a:pPr algn="just">
              <a:buClr>
                <a:srgbClr val="000099"/>
              </a:buClr>
            </a:pPr>
            <a:endParaRPr lang="cs-CZ" sz="2400" dirty="0"/>
          </a:p>
          <a:p>
            <a:pPr algn="just">
              <a:buClr>
                <a:srgbClr val="000099"/>
              </a:buClr>
            </a:pPr>
            <a:r>
              <a:rPr lang="cs-CZ" sz="2400" dirty="0"/>
              <a:t>Připomínky k přístupnosti v rámci MPŘ byly vypořádány samostatně </a:t>
            </a:r>
            <a:r>
              <a:rPr lang="cs-CZ" sz="2400" dirty="0">
                <a:sym typeface="Wingdings" panose="05000000000000000000" pitchFamily="2" charset="2"/>
              </a:rPr>
              <a:t> snaha v maximální možné míře připomínkám vyhovět</a:t>
            </a:r>
          </a:p>
          <a:p>
            <a:pPr algn="just">
              <a:buClr>
                <a:srgbClr val="000099"/>
              </a:buClr>
            </a:pPr>
            <a:endParaRPr lang="cs-CZ" sz="2400" dirty="0">
              <a:sym typeface="Wingdings" panose="05000000000000000000" pitchFamily="2" charset="2"/>
            </a:endParaRPr>
          </a:p>
          <a:p>
            <a:pPr algn="just">
              <a:buClr>
                <a:srgbClr val="000099"/>
              </a:buClr>
            </a:pPr>
            <a:r>
              <a:rPr lang="cs-CZ" sz="2400" dirty="0">
                <a:sym typeface="Wingdings" panose="05000000000000000000" pitchFamily="2" charset="2"/>
              </a:rPr>
              <a:t>Vyhlášku v současné době posuzuje Legislativní rada vláda, poté bude odeslána na notifikaci Evropské unii</a:t>
            </a:r>
            <a:endParaRPr lang="cs-CZ" sz="2400" dirty="0"/>
          </a:p>
          <a:p>
            <a:pPr algn="just">
              <a:buClr>
                <a:srgbClr val="000099"/>
              </a:buClr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9222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DD1388-5587-8262-1068-9D8D4B3E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ČSN norma na přístupnost</a:t>
            </a: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CDDEC331-7125-51F1-72A9-5123F17DECBD}"/>
              </a:ext>
            </a:extLst>
          </p:cNvPr>
          <p:cNvSpPr txBox="1">
            <a:spLocks/>
          </p:cNvSpPr>
          <p:nvPr/>
        </p:nvSpPr>
        <p:spPr>
          <a:xfrm>
            <a:off x="215516" y="908720"/>
            <a:ext cx="8712968" cy="554461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C00CC"/>
              </a:buClr>
              <a:buFont typeface="Arial" panose="020B0604020202020204" pitchFamily="34" charset="0"/>
              <a:buChar char="■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DB7D00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z="2400" dirty="0"/>
          </a:p>
          <a:p>
            <a:pPr algn="just">
              <a:buClr>
                <a:srgbClr val="000099"/>
              </a:buClr>
            </a:pPr>
            <a:r>
              <a:rPr lang="cs-CZ" sz="2400" dirty="0"/>
              <a:t>V přípravě ČSN norma na přístupnost – bude vyhláškou </a:t>
            </a:r>
            <a:r>
              <a:rPr lang="cs-CZ" sz="2400" dirty="0" err="1"/>
              <a:t>zezávazněna</a:t>
            </a:r>
            <a:r>
              <a:rPr lang="cs-CZ" sz="2400" dirty="0"/>
              <a:t> </a:t>
            </a:r>
          </a:p>
          <a:p>
            <a:pPr marL="0" indent="0" algn="just">
              <a:buClr>
                <a:srgbClr val="000099"/>
              </a:buClr>
              <a:buNone/>
            </a:pPr>
            <a:endParaRPr lang="cs-CZ" sz="2400" dirty="0"/>
          </a:p>
          <a:p>
            <a:pPr algn="just">
              <a:buClr>
                <a:srgbClr val="000099"/>
              </a:buClr>
            </a:pPr>
            <a:r>
              <a:rPr lang="cs-CZ" sz="2400" dirty="0"/>
              <a:t>Norma komplexně upraví problematiku přístupnosti u obecných staveb i dopravních staveb (</a:t>
            </a:r>
            <a:r>
              <a:rPr lang="cs-CZ" sz="2400" b="1" dirty="0"/>
              <a:t>dochází k integraci, která není na úrovni vyhlášky možná</a:t>
            </a:r>
            <a:r>
              <a:rPr lang="cs-CZ" sz="2400" dirty="0"/>
              <a:t>)</a:t>
            </a:r>
          </a:p>
          <a:p>
            <a:pPr marL="0" indent="0" algn="just">
              <a:buClr>
                <a:srgbClr val="000099"/>
              </a:buClr>
              <a:buNone/>
            </a:pPr>
            <a:endParaRPr lang="cs-CZ" sz="2400" dirty="0"/>
          </a:p>
          <a:p>
            <a:pPr algn="just">
              <a:buClr>
                <a:srgbClr val="000099"/>
              </a:buClr>
            </a:pPr>
            <a:r>
              <a:rPr lang="cs-CZ" sz="2400" dirty="0"/>
              <a:t>Norma nyní v přípravě, první draft představen na Platformě pro bezbariérovost – dlouhý čas na přípravu normy (po dobu notifikace vyhlášky u EU)</a:t>
            </a:r>
          </a:p>
          <a:p>
            <a:pPr marL="0" indent="0" algn="just">
              <a:buClr>
                <a:srgbClr val="000099"/>
              </a:buClr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97022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DD1388-5587-8262-1068-9D8D4B3E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Poradní sbor ministra k přístupnosti staveb</a:t>
            </a: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CDDEC331-7125-51F1-72A9-5123F17DECBD}"/>
              </a:ext>
            </a:extLst>
          </p:cNvPr>
          <p:cNvSpPr txBox="1">
            <a:spLocks/>
          </p:cNvSpPr>
          <p:nvPr/>
        </p:nvSpPr>
        <p:spPr>
          <a:xfrm>
            <a:off x="215516" y="908720"/>
            <a:ext cx="8712968" cy="554461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CC00CC"/>
              </a:buClr>
              <a:buFont typeface="Arial" panose="020B0604020202020204" pitchFamily="34" charset="0"/>
              <a:buChar char="■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DB7D00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s-CZ" sz="2400" dirty="0"/>
          </a:p>
          <a:p>
            <a:pPr algn="just">
              <a:buClr>
                <a:srgbClr val="000099"/>
              </a:buClr>
            </a:pPr>
            <a:r>
              <a:rPr lang="cs-CZ" sz="2400" dirty="0"/>
              <a:t>V současné době zřizován Poradní sbor ministra MMR pro přístupnost staveb – vzniká transformací současné Platformy pro bezbariérovost</a:t>
            </a:r>
          </a:p>
          <a:p>
            <a:pPr algn="just">
              <a:buClr>
                <a:srgbClr val="000099"/>
              </a:buClr>
            </a:pPr>
            <a:endParaRPr lang="cs-CZ" sz="2400" dirty="0"/>
          </a:p>
          <a:p>
            <a:pPr algn="just">
              <a:buClr>
                <a:srgbClr val="000099"/>
              </a:buClr>
            </a:pPr>
            <a:r>
              <a:rPr lang="cs-CZ" sz="2400" dirty="0"/>
              <a:t>Do konce listopadu návrhy na nominace členů do Poradního sboru (MMR žádosti o nominace již odeslalo)</a:t>
            </a:r>
          </a:p>
          <a:p>
            <a:pPr algn="just">
              <a:buClr>
                <a:srgbClr val="000099"/>
              </a:buClr>
            </a:pPr>
            <a:endParaRPr lang="cs-CZ" sz="2400" dirty="0"/>
          </a:p>
          <a:p>
            <a:pPr algn="just">
              <a:buClr>
                <a:srgbClr val="000099"/>
              </a:buClr>
            </a:pPr>
            <a:r>
              <a:rPr lang="cs-CZ" sz="2400" dirty="0"/>
              <a:t>zastoupena veřejná správa, profesní komory, akademický sektor a neziskové organizace osob se zdravotním postižením</a:t>
            </a:r>
          </a:p>
          <a:p>
            <a:pPr algn="just">
              <a:buClr>
                <a:srgbClr val="000099"/>
              </a:buClr>
            </a:pPr>
            <a:endParaRPr lang="cs-CZ" sz="2400" dirty="0"/>
          </a:p>
          <a:p>
            <a:pPr algn="just">
              <a:buClr>
                <a:srgbClr val="000099"/>
              </a:buClr>
            </a:pPr>
            <a:r>
              <a:rPr lang="cs-CZ" sz="2400" dirty="0"/>
              <a:t>První schůze plánována na 18. prosince 2023</a:t>
            </a:r>
          </a:p>
        </p:txBody>
      </p:sp>
    </p:spTree>
    <p:extLst>
      <p:ext uri="{BB962C8B-B14F-4D97-AF65-F5344CB8AC3E}">
        <p14:creationId xmlns:p14="http://schemas.microsoft.com/office/powerpoint/2010/main" val="41625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9A5E631D-6BCF-3918-0FD8-EB191589357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95536" y="1412776"/>
            <a:ext cx="8291264" cy="482453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br>
              <a:rPr lang="cs-CZ" sz="5400" b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br>
              <a:rPr lang="cs-CZ" sz="4000" dirty="0">
                <a:solidFill>
                  <a:srgbClr val="00B050"/>
                </a:solidFill>
              </a:rPr>
            </a:br>
            <a:r>
              <a:rPr lang="cs-CZ" sz="40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Děkuji za pozornost</a:t>
            </a:r>
            <a:br>
              <a:rPr lang="cs-CZ" sz="40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venir Next LT Pro Demi" panose="020B0604020202020204" pitchFamily="34" charset="-18"/>
              </a:rPr>
            </a:br>
            <a:r>
              <a:rPr lang="cs-CZ" sz="40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venir Next LT Pro Demi" panose="020B0604020202020204" pitchFamily="34" charset="-18"/>
              </a:rPr>
              <a:t>-- --</a:t>
            </a:r>
            <a:endParaRPr lang="cs-CZ" sz="4000" dirty="0">
              <a:solidFill>
                <a:srgbClr val="DB7D00"/>
              </a:solidFill>
              <a:latin typeface="Avenir Next LT Pro Demi" panose="020B0604020202020204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941188123"/>
      </p:ext>
    </p:extLst>
  </p:cSld>
  <p:clrMapOvr>
    <a:masterClrMapping/>
  </p:clrMapOvr>
</p:sld>
</file>

<file path=ppt/theme/theme1.xml><?xml version="1.0" encoding="utf-8"?>
<a:theme xmlns:a="http://schemas.openxmlformats.org/drawingml/2006/main" name="MMR_klas">
  <a:themeElements>
    <a:clrScheme name="Barvy MMR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000099"/>
      </a:accent1>
      <a:accent2>
        <a:srgbClr val="00AF3F"/>
      </a:accent2>
      <a:accent3>
        <a:srgbClr val="F9E300"/>
      </a:accent3>
      <a:accent4>
        <a:srgbClr val="E21C18"/>
      </a:accent4>
      <a:accent5>
        <a:srgbClr val="24A7AF"/>
      </a:accent5>
      <a:accent6>
        <a:srgbClr val="868686"/>
      </a:accent6>
      <a:hlink>
        <a:srgbClr val="00AF3F"/>
      </a:hlink>
      <a:folHlink>
        <a:srgbClr val="868686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MR_sir">
  <a:themeElements>
    <a:clrScheme name="Barvy MMR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000099"/>
      </a:accent1>
      <a:accent2>
        <a:srgbClr val="00AF3F"/>
      </a:accent2>
      <a:accent3>
        <a:srgbClr val="F9E300"/>
      </a:accent3>
      <a:accent4>
        <a:srgbClr val="E21C18"/>
      </a:accent4>
      <a:accent5>
        <a:srgbClr val="24A7AF"/>
      </a:accent5>
      <a:accent6>
        <a:srgbClr val="868686"/>
      </a:accent6>
      <a:hlink>
        <a:srgbClr val="00AF3F"/>
      </a:hlink>
      <a:folHlink>
        <a:srgbClr val="868686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3A71DC738674B4893D02C4CA0E22FAC" ma:contentTypeVersion="6" ma:contentTypeDescription="Vytvořit nový dokument" ma:contentTypeScope="" ma:versionID="a10d2442972f6aea282a9bd37d066590">
  <xsd:schema xmlns:xsd="http://www.w3.org/2001/XMLSchema" xmlns:xs="http://www.w3.org/2001/XMLSchema" xmlns:p="http://schemas.microsoft.com/office/2006/metadata/properties" xmlns:ns2="7aea5b64-986d-4ed0-9f25-146f1d978e98" targetNamespace="http://schemas.microsoft.com/office/2006/metadata/properties" ma:root="true" ma:fieldsID="59a29dd26b28b9f2e04c9198312141b3" ns2:_="">
    <xsd:import namespace="7aea5b64-986d-4ed0-9f25-146f1d978e98"/>
    <xsd:element name="properties">
      <xsd:complexType>
        <xsd:sequence>
          <xsd:element name="documentManagement">
            <xsd:complexType>
              <xsd:all>
                <xsd:element ref="ns2:datum_x0020_vzniku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ea5b64-986d-4ed0-9f25-146f1d978e98" elementFormDefault="qualified">
    <xsd:import namespace="http://schemas.microsoft.com/office/2006/documentManagement/types"/>
    <xsd:import namespace="http://schemas.microsoft.com/office/infopath/2007/PartnerControls"/>
    <xsd:element name="datum_x0020_vzniku" ma:index="8" nillable="true" ma:displayName="datum vzniku" ma:internalName="datum_x0020_vzniku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um_x0020_vzniku xmlns="7aea5b64-986d-4ed0-9f25-146f1d978e98" xsi:nil="true"/>
  </documentManagement>
</p:properties>
</file>

<file path=customXml/itemProps1.xml><?xml version="1.0" encoding="utf-8"?>
<ds:datastoreItem xmlns:ds="http://schemas.openxmlformats.org/officeDocument/2006/customXml" ds:itemID="{3BF05958-DB75-422D-B37E-641D7E4CC73C}"/>
</file>

<file path=customXml/itemProps2.xml><?xml version="1.0" encoding="utf-8"?>
<ds:datastoreItem xmlns:ds="http://schemas.openxmlformats.org/officeDocument/2006/customXml" ds:itemID="{7883DFDC-F139-4B2A-A31F-D5673FE794A5}"/>
</file>

<file path=customXml/itemProps3.xml><?xml version="1.0" encoding="utf-8"?>
<ds:datastoreItem xmlns:ds="http://schemas.openxmlformats.org/officeDocument/2006/customXml" ds:itemID="{7E11E1C8-3D4C-4E5A-8503-6DAE18F21FA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5175</TotalTime>
  <Words>356</Words>
  <Application>Microsoft Office PowerPoint</Application>
  <PresentationFormat>Předvádění na obrazovce (4:3)</PresentationFormat>
  <Paragraphs>42</Paragraphs>
  <Slides>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Avenir Next LT Pro Demi</vt:lpstr>
      <vt:lpstr>Calibri</vt:lpstr>
      <vt:lpstr>Wingdings</vt:lpstr>
      <vt:lpstr>MMR_klas</vt:lpstr>
      <vt:lpstr>MMR_sir</vt:lpstr>
      <vt:lpstr>Přístupnost podle nového stavebního zákona</vt:lpstr>
      <vt:lpstr>Nový stavební zákon</vt:lpstr>
      <vt:lpstr>Vyhláška o požadavcích na výstavbu</vt:lpstr>
      <vt:lpstr>ČSN norma na přístupnost</vt:lpstr>
      <vt:lpstr>Poradní sbor ministra k přístupnosti staveb</vt:lpstr>
      <vt:lpstr>  Děkuji za pozornost -- --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Novela stavebního zákona 2017</dc:title>
  <dc:creator>Josef.Morkus@mmr.cz</dc:creator>
  <cp:lastModifiedBy>Daněk Martin</cp:lastModifiedBy>
  <cp:revision>405</cp:revision>
  <cp:lastPrinted>2017-11-10T12:14:16Z</cp:lastPrinted>
  <dcterms:created xsi:type="dcterms:W3CDTF">2014-02-26T13:05:03Z</dcterms:created>
  <dcterms:modified xsi:type="dcterms:W3CDTF">2023-11-21T08:41:00Z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0x010100D3A71DC738674B4893D02C4CA0E22FAC</vt:lpwstr>
  </property>
</Properties>
</file>