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71" r:id="rId5"/>
    <p:sldId id="285" r:id="rId6"/>
    <p:sldId id="286" r:id="rId7"/>
    <p:sldId id="280" r:id="rId8"/>
    <p:sldId id="281" r:id="rId9"/>
    <p:sldId id="274" r:id="rId10"/>
    <p:sldId id="275" r:id="rId11"/>
    <p:sldId id="297" r:id="rId12"/>
    <p:sldId id="298" r:id="rId13"/>
    <p:sldId id="295" r:id="rId14"/>
    <p:sldId id="294" r:id="rId15"/>
    <p:sldId id="282" r:id="rId16"/>
    <p:sldId id="284" r:id="rId17"/>
    <p:sldId id="283" r:id="rId18"/>
    <p:sldId id="279" r:id="rId19"/>
    <p:sldId id="277" r:id="rId20"/>
    <p:sldId id="258"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0426"/>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73"/>
  </p:normalViewPr>
  <p:slideViewPr>
    <p:cSldViewPr snapToGrid="0">
      <p:cViewPr varScale="1">
        <p:scale>
          <a:sx n="107" d="100"/>
          <a:sy n="107" d="100"/>
        </p:scale>
        <p:origin x="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helovesoj\Desktop\Complete%20Worksheets%20pessoal%20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gmuedu-my.sharepoint.com/personal/lvazgarc_gmu_edu/Documents/Complete%20Worksheets%20pessoa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FFC000"/>
              </a:solidFill>
              <a:ln w="19050">
                <a:solidFill>
                  <a:schemeClr val="lt1"/>
                </a:solidFill>
              </a:ln>
              <a:effectLst/>
            </c:spPr>
            <c:extLst>
              <c:ext xmlns:c16="http://schemas.microsoft.com/office/drawing/2014/chart" uri="{C3380CC4-5D6E-409C-BE32-E72D297353CC}">
                <c16:uniqueId val="{00000001-C870-44E2-A7E7-43B2EB27FA8B}"/>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C870-44E2-A7E7-43B2EB27FA8B}"/>
              </c:ext>
            </c:extLst>
          </c:dPt>
          <c:dPt>
            <c:idx val="2"/>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5-C870-44E2-A7E7-43B2EB27FA8B}"/>
              </c:ext>
            </c:extLst>
          </c:dPt>
          <c:dPt>
            <c:idx val="3"/>
            <c:bubble3D val="0"/>
            <c:spPr>
              <a:solidFill>
                <a:schemeClr val="tx1"/>
              </a:solidFill>
              <a:ln w="19050">
                <a:solidFill>
                  <a:schemeClr val="lt1"/>
                </a:solidFill>
              </a:ln>
              <a:effectLst/>
            </c:spPr>
            <c:extLst>
              <c:ext xmlns:c16="http://schemas.microsoft.com/office/drawing/2014/chart" uri="{C3380CC4-5D6E-409C-BE32-E72D297353CC}">
                <c16:uniqueId val="{00000007-C870-44E2-A7E7-43B2EB27FA8B}"/>
              </c:ext>
            </c:extLst>
          </c:dPt>
          <c:cat>
            <c:strRef>
              <c:f>Sheet1!$A$2:$A$5</c:f>
              <c:strCache>
                <c:ptCount val="4"/>
                <c:pt idx="0">
                  <c:v>Asia Pacific</c:v>
                </c:pt>
                <c:pt idx="1">
                  <c:v>North America</c:v>
                </c:pt>
                <c:pt idx="2">
                  <c:v>Latin America</c:v>
                </c:pt>
                <c:pt idx="3">
                  <c:v>Europe,Middle East &amp; Africa</c:v>
                </c:pt>
              </c:strCache>
            </c:strRef>
          </c:cat>
          <c:val>
            <c:numRef>
              <c:f>Sheet1!$B$2:$B$5</c:f>
              <c:numCache>
                <c:formatCode>0%</c:formatCode>
                <c:ptCount val="4"/>
                <c:pt idx="0">
                  <c:v>0.24</c:v>
                </c:pt>
                <c:pt idx="1">
                  <c:v>0.18</c:v>
                </c:pt>
                <c:pt idx="2">
                  <c:v>0.28999999999999998</c:v>
                </c:pt>
                <c:pt idx="3">
                  <c:v>0.28999999999999998</c:v>
                </c:pt>
              </c:numCache>
            </c:numRef>
          </c:val>
          <c:extLst>
            <c:ext xmlns:c16="http://schemas.microsoft.com/office/drawing/2014/chart" uri="{C3380CC4-5D6E-409C-BE32-E72D297353CC}">
              <c16:uniqueId val="{00000008-C870-44E2-A7E7-43B2EB27FA8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a:scene3d>
      <a:camera prst="orthographicFront"/>
      <a:lightRig rig="threePt" dir="t"/>
    </a:scene3d>
    <a:sp3d prstMaterial="matte"/>
  </c:spPr>
  <c:txPr>
    <a:bodyPr/>
    <a:lstStyle/>
    <a:p>
      <a:pPr>
        <a:defRPr>
          <a:ln>
            <a:noFill/>
          </a:ln>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FFC000"/>
              </a:solidFill>
              <a:ln w="19050">
                <a:solidFill>
                  <a:schemeClr val="lt1"/>
                </a:solidFill>
              </a:ln>
              <a:effectLst/>
            </c:spPr>
            <c:extLst>
              <c:ext xmlns:c16="http://schemas.microsoft.com/office/drawing/2014/chart" uri="{C3380CC4-5D6E-409C-BE32-E72D297353CC}">
                <c16:uniqueId val="{00000001-9DCE-4BCA-82EB-4E257970DCEF}"/>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9DCE-4BCA-82EB-4E257970DCEF}"/>
              </c:ext>
            </c:extLst>
          </c:dPt>
          <c:dPt>
            <c:idx val="2"/>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5-9DCE-4BCA-82EB-4E257970DCEF}"/>
              </c:ext>
            </c:extLst>
          </c:dPt>
          <c:dPt>
            <c:idx val="3"/>
            <c:bubble3D val="0"/>
            <c:spPr>
              <a:solidFill>
                <a:schemeClr val="tx1"/>
              </a:solidFill>
              <a:ln w="19050">
                <a:solidFill>
                  <a:schemeClr val="lt1"/>
                </a:solidFill>
              </a:ln>
              <a:effectLst/>
            </c:spPr>
            <c:extLst>
              <c:ext xmlns:c16="http://schemas.microsoft.com/office/drawing/2014/chart" uri="{C3380CC4-5D6E-409C-BE32-E72D297353CC}">
                <c16:uniqueId val="{00000007-9DCE-4BCA-82EB-4E257970DCE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DCE-4BCA-82EB-4E257970DCEF}"/>
              </c:ext>
            </c:extLst>
          </c:dPt>
          <c:cat>
            <c:strRef>
              <c:f>Sheet1!$A$9:$A$13</c:f>
              <c:strCache>
                <c:ptCount val="5"/>
                <c:pt idx="0">
                  <c:v>Asia Pacific</c:v>
                </c:pt>
                <c:pt idx="1">
                  <c:v>North America</c:v>
                </c:pt>
                <c:pt idx="2">
                  <c:v>Latin America</c:v>
                </c:pt>
                <c:pt idx="3">
                  <c:v>Europe,Middle East &amp; Africa</c:v>
                </c:pt>
                <c:pt idx="4">
                  <c:v>Bottling Investments</c:v>
                </c:pt>
              </c:strCache>
            </c:strRef>
          </c:cat>
          <c:val>
            <c:numRef>
              <c:f>Sheet1!$B$9:$B$13</c:f>
              <c:numCache>
                <c:formatCode>0%</c:formatCode>
                <c:ptCount val="5"/>
                <c:pt idx="0">
                  <c:v>0.12</c:v>
                </c:pt>
                <c:pt idx="1">
                  <c:v>0.39</c:v>
                </c:pt>
                <c:pt idx="2">
                  <c:v>0.13</c:v>
                </c:pt>
                <c:pt idx="3">
                  <c:v>0.23</c:v>
                </c:pt>
                <c:pt idx="4">
                  <c:v>0.13</c:v>
                </c:pt>
              </c:numCache>
            </c:numRef>
          </c:val>
          <c:extLst>
            <c:ext xmlns:c16="http://schemas.microsoft.com/office/drawing/2014/chart" uri="{C3380CC4-5D6E-409C-BE32-E72D297353CC}">
              <c16:uniqueId val="{0000000A-9DCE-4BCA-82EB-4E257970D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rgbClr val="FFC000"/>
              </a:solidFill>
              <a:ln w="19050">
                <a:solidFill>
                  <a:schemeClr val="lt1"/>
                </a:solidFill>
              </a:ln>
              <a:effectLst/>
            </c:spPr>
            <c:extLst>
              <c:ext xmlns:c16="http://schemas.microsoft.com/office/drawing/2014/chart" uri="{C3380CC4-5D6E-409C-BE32-E72D297353CC}">
                <c16:uniqueId val="{00000001-E082-4AAE-9D7D-3534B7675836}"/>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E082-4AAE-9D7D-3534B7675836}"/>
              </c:ext>
            </c:extLst>
          </c:dPt>
          <c:dPt>
            <c:idx val="2"/>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5-E082-4AAE-9D7D-3534B7675836}"/>
              </c:ext>
            </c:extLst>
          </c:dPt>
          <c:dPt>
            <c:idx val="3"/>
            <c:bubble3D val="0"/>
            <c:spPr>
              <a:solidFill>
                <a:schemeClr val="tx1"/>
              </a:solidFill>
              <a:ln w="19050">
                <a:solidFill>
                  <a:schemeClr val="lt1"/>
                </a:solidFill>
              </a:ln>
              <a:effectLst/>
            </c:spPr>
            <c:extLst>
              <c:ext xmlns:c16="http://schemas.microsoft.com/office/drawing/2014/chart" uri="{C3380CC4-5D6E-409C-BE32-E72D297353CC}">
                <c16:uniqueId val="{00000007-E082-4AAE-9D7D-3534B76758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082-4AAE-9D7D-3534B7675836}"/>
              </c:ext>
            </c:extLst>
          </c:dPt>
          <c:cat>
            <c:strRef>
              <c:f>Sheet1!$A$16:$A$20</c:f>
              <c:strCache>
                <c:ptCount val="5"/>
                <c:pt idx="0">
                  <c:v>Asia Pacific</c:v>
                </c:pt>
                <c:pt idx="1">
                  <c:v>North America</c:v>
                </c:pt>
                <c:pt idx="2">
                  <c:v>Latin America</c:v>
                </c:pt>
                <c:pt idx="3">
                  <c:v>Europe,Middle East &amp; Africa</c:v>
                </c:pt>
                <c:pt idx="4">
                  <c:v>Bottling Investments</c:v>
                </c:pt>
              </c:strCache>
            </c:strRef>
          </c:cat>
          <c:val>
            <c:numRef>
              <c:f>Sheet1!$B$16:$B$20</c:f>
              <c:numCache>
                <c:formatCode>0%</c:formatCode>
                <c:ptCount val="5"/>
                <c:pt idx="0">
                  <c:v>0.13</c:v>
                </c:pt>
                <c:pt idx="1">
                  <c:v>0.34</c:v>
                </c:pt>
                <c:pt idx="2">
                  <c:v>0.24</c:v>
                </c:pt>
                <c:pt idx="3">
                  <c:v>0.26</c:v>
                </c:pt>
                <c:pt idx="4">
                  <c:v>0.03</c:v>
                </c:pt>
              </c:numCache>
            </c:numRef>
          </c:val>
          <c:extLst>
            <c:ext xmlns:c16="http://schemas.microsoft.com/office/drawing/2014/chart" uri="{C3380CC4-5D6E-409C-BE32-E72D297353CC}">
              <c16:uniqueId val="{0000000A-E082-4AAE-9D7D-3534B767583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'Income Statement'!$O$59</c:f>
              <c:strCache>
                <c:ptCount val="1"/>
                <c:pt idx="0">
                  <c:v>CAGR</c:v>
                </c:pt>
              </c:strCache>
            </c:strRef>
          </c:tx>
          <c:spPr>
            <a:solidFill>
              <a:srgbClr val="E40426"/>
            </a:solidFill>
            <a:ln>
              <a:noFill/>
            </a:ln>
            <a:effectLst/>
          </c:spPr>
          <c:invertIfNegative val="0"/>
          <c:cat>
            <c:strRef>
              <c:f>'Income Statement'!$N$60:$N$62</c:f>
              <c:strCache>
                <c:ptCount val="3"/>
                <c:pt idx="0">
                  <c:v>EPS</c:v>
                </c:pt>
                <c:pt idx="1">
                  <c:v>Net Income</c:v>
                </c:pt>
                <c:pt idx="2">
                  <c:v>EBIT</c:v>
                </c:pt>
              </c:strCache>
            </c:strRef>
          </c:cat>
          <c:val>
            <c:numRef>
              <c:f>'Income Statement'!$O$60:$O$62</c:f>
              <c:numCache>
                <c:formatCode>0.0%</c:formatCode>
                <c:ptCount val="3"/>
                <c:pt idx="0">
                  <c:v>5.5E-2</c:v>
                </c:pt>
                <c:pt idx="1">
                  <c:v>5.3999999999999999E-2</c:v>
                </c:pt>
                <c:pt idx="2">
                  <c:v>5.3999999999999999E-2</c:v>
                </c:pt>
              </c:numCache>
            </c:numRef>
          </c:val>
          <c:extLst>
            <c:ext xmlns:c16="http://schemas.microsoft.com/office/drawing/2014/chart" uri="{C3380CC4-5D6E-409C-BE32-E72D297353CC}">
              <c16:uniqueId val="{00000000-F64B-1A4F-B7BB-C1EA5AA385B3}"/>
            </c:ext>
          </c:extLst>
        </c:ser>
        <c:dLbls>
          <c:showLegendKey val="0"/>
          <c:showVal val="0"/>
          <c:showCatName val="0"/>
          <c:showSerName val="0"/>
          <c:showPercent val="0"/>
          <c:showBubbleSize val="0"/>
        </c:dLbls>
        <c:gapWidth val="219"/>
        <c:overlap val="-27"/>
        <c:axId val="24421904"/>
        <c:axId val="95031008"/>
      </c:barChart>
      <c:catAx>
        <c:axId val="24421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5031008"/>
        <c:crosses val="autoZero"/>
        <c:auto val="1"/>
        <c:lblAlgn val="ctr"/>
        <c:lblOffset val="100"/>
        <c:noMultiLvlLbl val="0"/>
      </c:catAx>
      <c:valAx>
        <c:axId val="95031008"/>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4421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spPr>
            <a:noFill/>
            <a:ln>
              <a:noFill/>
            </a:ln>
            <a:effectLst/>
          </c:spPr>
          <c:invertIfNegative val="0"/>
          <c:dLbls>
            <c:numFmt formatCode="[$$-409]#,##0.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Segoe UI" panose="020B0502040204020203" pitchFamily="34" charset="0"/>
                    <a:ea typeface="+mn-ea"/>
                    <a:cs typeface="Segoe UI" panose="020B050204020402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'Football field'!$A$15:$A$19</c:f>
              <c:strCache>
                <c:ptCount val="5"/>
                <c:pt idx="0">
                  <c:v>DCF Perpetuity</c:v>
                </c:pt>
                <c:pt idx="1">
                  <c:v>DCF EBITDA</c:v>
                </c:pt>
                <c:pt idx="2">
                  <c:v>Comps Group 2</c:v>
                </c:pt>
                <c:pt idx="3">
                  <c:v>Comps Group 1</c:v>
                </c:pt>
                <c:pt idx="4">
                  <c:v>52-Week High / Low</c:v>
                </c:pt>
              </c:strCache>
            </c:strRef>
          </c:cat>
          <c:val>
            <c:numRef>
              <c:f>'Football field'!$B$15:$B$19</c:f>
              <c:numCache>
                <c:formatCode>"$"#,##0.00_);\("$"#,##0.00\)</c:formatCode>
                <c:ptCount val="5"/>
                <c:pt idx="0" formatCode="General">
                  <c:v>60.44</c:v>
                </c:pt>
                <c:pt idx="1">
                  <c:v>31.42</c:v>
                </c:pt>
                <c:pt idx="2">
                  <c:v>18.380129788346647</c:v>
                </c:pt>
                <c:pt idx="3" formatCode="General">
                  <c:v>30.313350631177006</c:v>
                </c:pt>
                <c:pt idx="4" formatCode="General">
                  <c:v>60.62</c:v>
                </c:pt>
              </c:numCache>
            </c:numRef>
          </c:val>
          <c:extLst>
            <c:ext xmlns:c16="http://schemas.microsoft.com/office/drawing/2014/chart" uri="{C3380CC4-5D6E-409C-BE32-E72D297353CC}">
              <c16:uniqueId val="{00000000-8D95-4DB7-B3FB-0FAEE663D3E3}"/>
            </c:ext>
          </c:extLst>
        </c:ser>
        <c:ser>
          <c:idx val="1"/>
          <c:order val="1"/>
          <c:spPr>
            <a:solidFill>
              <a:srgbClr val="FF0000"/>
            </a:solidFill>
            <a:ln>
              <a:noFill/>
            </a:ln>
            <a:effectLst/>
          </c:spPr>
          <c:invertIfNegative val="0"/>
          <c:cat>
            <c:strRef>
              <c:f>'Football field'!$A$15:$A$19</c:f>
              <c:strCache>
                <c:ptCount val="5"/>
                <c:pt idx="0">
                  <c:v>DCF Perpetuity</c:v>
                </c:pt>
                <c:pt idx="1">
                  <c:v>DCF EBITDA</c:v>
                </c:pt>
                <c:pt idx="2">
                  <c:v>Comps Group 2</c:v>
                </c:pt>
                <c:pt idx="3">
                  <c:v>Comps Group 1</c:v>
                </c:pt>
                <c:pt idx="4">
                  <c:v>52-Week High / Low</c:v>
                </c:pt>
              </c:strCache>
            </c:strRef>
          </c:cat>
          <c:val>
            <c:numRef>
              <c:f>'Football field'!$C$15:$C$19</c:f>
              <c:numCache>
                <c:formatCode>General</c:formatCode>
                <c:ptCount val="5"/>
                <c:pt idx="0">
                  <c:v>57.56</c:v>
                </c:pt>
                <c:pt idx="1">
                  <c:v>52.730000000000004</c:v>
                </c:pt>
                <c:pt idx="2">
                  <c:v>15.836039945092022</c:v>
                </c:pt>
                <c:pt idx="3">
                  <c:v>36.683420948934739</c:v>
                </c:pt>
                <c:pt idx="4">
                  <c:v>13.759999999999998</c:v>
                </c:pt>
              </c:numCache>
            </c:numRef>
          </c:val>
          <c:extLst>
            <c:ext xmlns:c16="http://schemas.microsoft.com/office/drawing/2014/chart" uri="{C3380CC4-5D6E-409C-BE32-E72D297353CC}">
              <c16:uniqueId val="{00000001-8D95-4DB7-B3FB-0FAEE663D3E3}"/>
            </c:ext>
          </c:extLst>
        </c:ser>
        <c:ser>
          <c:idx val="2"/>
          <c:order val="2"/>
          <c:spPr>
            <a:noFill/>
            <a:ln>
              <a:noFill/>
            </a:ln>
            <a:effectLst/>
          </c:spPr>
          <c:invertIfNegative val="0"/>
          <c:dLbls>
            <c:numFmt formatCode="[$$-409]#,##0.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Segoe UI" panose="020B0502040204020203" pitchFamily="34" charset="0"/>
                    <a:ea typeface="+mn-ea"/>
                    <a:cs typeface="Segoe UI" panose="020B0502040204020203" pitchFamily="34"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'Football field'!$A$15:$A$19</c:f>
              <c:strCache>
                <c:ptCount val="5"/>
                <c:pt idx="0">
                  <c:v>DCF Perpetuity</c:v>
                </c:pt>
                <c:pt idx="1">
                  <c:v>DCF EBITDA</c:v>
                </c:pt>
                <c:pt idx="2">
                  <c:v>Comps Group 2</c:v>
                </c:pt>
                <c:pt idx="3">
                  <c:v>Comps Group 1</c:v>
                </c:pt>
                <c:pt idx="4">
                  <c:v>52-Week High / Low</c:v>
                </c:pt>
              </c:strCache>
            </c:strRef>
          </c:cat>
          <c:val>
            <c:numRef>
              <c:f>'Football field'!$D$15:$D$19</c:f>
              <c:numCache>
                <c:formatCode>"$"#,##0.00_);\("$"#,##0.00\)</c:formatCode>
                <c:ptCount val="5"/>
                <c:pt idx="0" formatCode="General">
                  <c:v>118</c:v>
                </c:pt>
                <c:pt idx="1">
                  <c:v>84.15</c:v>
                </c:pt>
                <c:pt idx="2">
                  <c:v>34.216169733438669</c:v>
                </c:pt>
                <c:pt idx="3" formatCode="General">
                  <c:v>66.996771580111741</c:v>
                </c:pt>
                <c:pt idx="4" formatCode="General">
                  <c:v>74.38</c:v>
                </c:pt>
              </c:numCache>
            </c:numRef>
          </c:val>
          <c:extLst>
            <c:ext xmlns:c16="http://schemas.microsoft.com/office/drawing/2014/chart" uri="{C3380CC4-5D6E-409C-BE32-E72D297353CC}">
              <c16:uniqueId val="{00000002-8D95-4DB7-B3FB-0FAEE663D3E3}"/>
            </c:ext>
          </c:extLst>
        </c:ser>
        <c:dLbls>
          <c:showLegendKey val="0"/>
          <c:showVal val="0"/>
          <c:showCatName val="0"/>
          <c:showSerName val="0"/>
          <c:showPercent val="0"/>
          <c:showBubbleSize val="0"/>
        </c:dLbls>
        <c:gapWidth val="150"/>
        <c:overlap val="100"/>
        <c:axId val="13469232"/>
        <c:axId val="13468272"/>
      </c:barChart>
      <c:catAx>
        <c:axId val="13469232"/>
        <c:scaling>
          <c:orientation val="maxMin"/>
        </c:scaling>
        <c:delete val="0"/>
        <c:axPos val="l"/>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13468272"/>
        <c:crosses val="autoZero"/>
        <c:auto val="1"/>
        <c:lblAlgn val="ctr"/>
        <c:lblOffset val="100"/>
        <c:noMultiLvlLbl val="0"/>
      </c:catAx>
      <c:valAx>
        <c:axId val="13468272"/>
        <c:scaling>
          <c:orientation val="minMax"/>
          <c:max val="130"/>
          <c:min val="0"/>
        </c:scaling>
        <c:delete val="0"/>
        <c:axPos val="b"/>
        <c:numFmt formatCode="General" sourceLinked="1"/>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Segoe UI" panose="020B0502040204020203" pitchFamily="34" charset="0"/>
                <a:ea typeface="+mn-ea"/>
                <a:cs typeface="Segoe UI" panose="020B0502040204020203" pitchFamily="34" charset="0"/>
              </a:defRPr>
            </a:pPr>
            <a:endParaRPr lang="en-US"/>
          </a:p>
        </c:txPr>
        <c:crossAx val="13469232"/>
        <c:crosses val="max"/>
        <c:crossBetween val="between"/>
        <c:majorUnit val="3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35990-5DA4-46B5-8C79-6FFBB0EE8B47}" type="datetimeFigureOut">
              <a:t>8/15/25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E33A9-128D-465E-9C2A-8C3163F5022C}" type="slidenum">
              <a:t>‹#›</a:t>
            </a:fld>
            <a:endParaRPr lang="en-US"/>
          </a:p>
        </p:txBody>
      </p:sp>
    </p:spTree>
    <p:extLst>
      <p:ext uri="{BB962C8B-B14F-4D97-AF65-F5344CB8AC3E}">
        <p14:creationId xmlns:p14="http://schemas.microsoft.com/office/powerpoint/2010/main" val="2860266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a:solidFill>
                  <a:srgbClr val="000000"/>
                </a:solidFill>
                <a:effectLst/>
              </a:rPr>
              <a:t>●</a:t>
            </a:r>
            <a:r>
              <a:rPr lang="en-US" sz="1200" b="0" i="0" u="none" strike="noStrike">
                <a:solidFill>
                  <a:srgbClr val="000000"/>
                </a:solidFill>
                <a:effectLst/>
                <a:cs typeface="Segoe UI" panose="020B0502040204020203" pitchFamily="34" charset="0"/>
              </a:rPr>
              <a:t> </a:t>
            </a:r>
            <a:r>
              <a:rPr lang="en-US" sz="1200" b="1" i="0" u="none" strike="noStrike">
                <a:solidFill>
                  <a:srgbClr val="000000"/>
                </a:solidFill>
                <a:effectLst/>
                <a:cs typeface="Segoe UI" panose="020B0502040204020203" pitchFamily="34" charset="0"/>
              </a:rPr>
              <a:t>Resilient top-line performance</a:t>
            </a:r>
            <a:r>
              <a:rPr lang="en-US" sz="1200" b="0" i="0" u="none" strike="noStrike">
                <a:solidFill>
                  <a:srgbClr val="000000"/>
                </a:solidFill>
                <a:effectLst/>
                <a:cs typeface="Segoe UI" panose="020B0502040204020203" pitchFamily="34" charset="0"/>
              </a:rPr>
              <a:t> reflects Coca-Cola’s strong brand equity and consistent global demand.</a:t>
            </a:r>
          </a:p>
          <a:p>
            <a:pPr algn="l"/>
            <a:r>
              <a:rPr lang="en-US" sz="1200" b="0" i="0" u="none" strike="noStrike">
                <a:solidFill>
                  <a:srgbClr val="000000"/>
                </a:solidFill>
                <a:effectLst/>
                <a:cs typeface="Segoe UI" panose="020B0502040204020203" pitchFamily="34" charset="0"/>
              </a:rPr>
              <a:t>● </a:t>
            </a:r>
            <a:r>
              <a:rPr lang="en-US" sz="1200" b="1" i="0" u="none" strike="noStrike">
                <a:solidFill>
                  <a:srgbClr val="000000"/>
                </a:solidFill>
                <a:effectLst/>
                <a:cs typeface="Segoe UI" panose="020B0502040204020203" pitchFamily="34" charset="0"/>
              </a:rPr>
              <a:t>Rising input and operational costs</a:t>
            </a:r>
            <a:r>
              <a:rPr lang="en-US" sz="1200" b="0" i="0" u="none" strike="noStrike">
                <a:solidFill>
                  <a:srgbClr val="000000"/>
                </a:solidFill>
                <a:effectLst/>
                <a:cs typeface="Segoe UI" panose="020B0502040204020203" pitchFamily="34" charset="0"/>
              </a:rPr>
              <a:t> are </a:t>
            </a:r>
            <a:r>
              <a:rPr lang="en-US" sz="1200" b="1" i="0" u="none" strike="noStrike">
                <a:solidFill>
                  <a:srgbClr val="000000"/>
                </a:solidFill>
                <a:effectLst/>
                <a:cs typeface="Segoe UI" panose="020B0502040204020203" pitchFamily="34" charset="0"/>
              </a:rPr>
              <a:t>mitigated by revenue growth</a:t>
            </a:r>
            <a:r>
              <a:rPr lang="en-US" sz="1200" b="0" i="0" u="none" strike="noStrike">
                <a:solidFill>
                  <a:srgbClr val="000000"/>
                </a:solidFill>
                <a:effectLst/>
                <a:cs typeface="Segoe UI" panose="020B0502040204020203" pitchFamily="34" charset="0"/>
              </a:rPr>
              <a:t>, </a:t>
            </a:r>
            <a:r>
              <a:rPr lang="en-US" sz="1200">
                <a:solidFill>
                  <a:srgbClr val="000000"/>
                </a:solidFill>
                <a:cs typeface="Segoe UI" panose="020B0502040204020203" pitchFamily="34" charset="0"/>
              </a:rPr>
              <a:t>maintaini</a:t>
            </a:r>
            <a:r>
              <a:rPr lang="en-US" sz="1200" b="0" i="0" u="none" strike="noStrike">
                <a:solidFill>
                  <a:srgbClr val="000000"/>
                </a:solidFill>
                <a:effectLst/>
                <a:cs typeface="Segoe UI" panose="020B0502040204020203" pitchFamily="34" charset="0"/>
              </a:rPr>
              <a:t>ng margin stability.</a:t>
            </a:r>
          </a:p>
          <a:p>
            <a:pPr algn="l"/>
            <a:r>
              <a:rPr lang="en-US" sz="1200" b="0" i="0" u="none" strike="noStrike">
                <a:solidFill>
                  <a:srgbClr val="000000"/>
                </a:solidFill>
                <a:effectLst/>
                <a:cs typeface="Segoe UI" panose="020B0502040204020203" pitchFamily="34" charset="0"/>
              </a:rPr>
              <a:t>● Enhanced </a:t>
            </a:r>
            <a:r>
              <a:rPr lang="en-US" sz="1200" b="1" i="0" u="none" strike="noStrike">
                <a:solidFill>
                  <a:srgbClr val="000000"/>
                </a:solidFill>
                <a:effectLst/>
                <a:cs typeface="Segoe UI" panose="020B0502040204020203" pitchFamily="34" charset="0"/>
              </a:rPr>
              <a:t>operating leverage</a:t>
            </a:r>
            <a:r>
              <a:rPr lang="en-US" sz="1200" b="0" i="0" u="none" strike="noStrike">
                <a:solidFill>
                  <a:srgbClr val="000000"/>
                </a:solidFill>
                <a:effectLst/>
                <a:cs typeface="Segoe UI" panose="020B0502040204020203" pitchFamily="34" charset="0"/>
              </a:rPr>
              <a:t> contributes to improved </a:t>
            </a:r>
            <a:r>
              <a:rPr lang="en-US" sz="1200" b="1" i="0" u="none" strike="noStrike">
                <a:solidFill>
                  <a:srgbClr val="000000"/>
                </a:solidFill>
                <a:effectLst/>
                <a:cs typeface="Segoe UI" panose="020B0502040204020203" pitchFamily="34" charset="0"/>
              </a:rPr>
              <a:t>operating and net profit margins</a:t>
            </a:r>
            <a:r>
              <a:rPr lang="en-US" sz="1200" b="0" i="0" u="none" strike="noStrike">
                <a:solidFill>
                  <a:srgbClr val="000000"/>
                </a:solidFill>
                <a:effectLst/>
                <a:cs typeface="Segoe UI" panose="020B0502040204020203" pitchFamily="34" charset="0"/>
              </a:rPr>
              <a:t> over time.</a:t>
            </a:r>
          </a:p>
          <a:p>
            <a:pPr algn="l"/>
            <a:r>
              <a:rPr lang="en-US" sz="1200" b="0" i="0" u="none" strike="noStrike">
                <a:solidFill>
                  <a:srgbClr val="000000"/>
                </a:solidFill>
                <a:effectLst/>
                <a:cs typeface="Segoe UI" panose="020B0502040204020203" pitchFamily="34" charset="0"/>
              </a:rPr>
              <a:t>● The income statement illustrates </a:t>
            </a:r>
            <a:r>
              <a:rPr lang="en-US" sz="1200" b="1" i="0" u="none" strike="noStrike">
                <a:solidFill>
                  <a:srgbClr val="000000"/>
                </a:solidFill>
                <a:effectLst/>
                <a:cs typeface="Segoe UI" panose="020B0502040204020203" pitchFamily="34" charset="0"/>
              </a:rPr>
              <a:t>disciplined cost control, scalable growth, and sustained earnings momentum</a:t>
            </a:r>
            <a:r>
              <a:rPr lang="en-US" sz="1200" b="0" i="0" u="none" strike="noStrike">
                <a:solidFill>
                  <a:srgbClr val="000000"/>
                </a:solidFill>
                <a:effectLst/>
                <a:cs typeface="Segoe UI" panose="020B0502040204020203" pitchFamily="34" charset="0"/>
              </a:rPr>
              <a:t>.</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44AE33A9-128D-465E-9C2A-8C3163F5022C}" type="slidenum">
              <a:t>7</a:t>
            </a:fld>
            <a:endParaRPr lang="en-US"/>
          </a:p>
        </p:txBody>
      </p:sp>
    </p:spTree>
    <p:extLst>
      <p:ext uri="{BB962C8B-B14F-4D97-AF65-F5344CB8AC3E}">
        <p14:creationId xmlns:p14="http://schemas.microsoft.com/office/powerpoint/2010/main" val="216488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6C877-E2E0-FCFE-18E4-BF6A00C140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A3738F-BCA1-F602-5F49-7EB3F5097A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41B591-15E8-10E5-302E-81A27F045EDD}"/>
              </a:ext>
            </a:extLst>
          </p:cNvPr>
          <p:cNvSpPr>
            <a:spLocks noGrp="1"/>
          </p:cNvSpPr>
          <p:nvPr>
            <p:ph type="body" idx="1"/>
          </p:nvPr>
        </p:nvSpPr>
        <p:spPr/>
        <p:txBody>
          <a:bodyPr/>
          <a:lstStyle/>
          <a:p>
            <a:r>
              <a:rPr lang="en-US"/>
              <a:t>Let’s start with the Income Statement on the left. This chart projects key metrics from 2022 to 2029, including Revenue, EPS, Net Income, EBIT, Operating Expenses, and COGS. We expect Revenue to grow steadily, reaching approximately $65 billion by 2029, up from $45 billion in 2022. This growth is mirrored across other metrics, with EPS and Net Income also showing consistent upward trends, reflecting our ability to enhance profitability while managing costs effectively. Operating Expenses and COGS are projected to rise in line with revenue, ensuring we maintain operational efficiency as we scale.</a:t>
            </a:r>
          </a:p>
          <a:p>
            <a:r>
              <a:rPr lang="en-US"/>
              <a:t> </a:t>
            </a:r>
            <a:endParaRPr lang="en-US">
              <a:ea typeface="Calibri"/>
              <a:cs typeface="Calibri"/>
            </a:endParaRPr>
          </a:p>
          <a:p>
            <a:r>
              <a:rPr lang="en-US"/>
              <a:t>Next, let’s look at the Compound Annual Growth Rate (CAGR) at the bottom. Over the 2022–2029 period, we anticipate a CAGR of around 5% for Revenue, EPS, and Net Income, with EBIT and Operating Expenses growing at a slightly lower rate of 4%. This balanced growth underscores our disciplined approach to expanding revenue while optimizing costs, positioning us for sustainable long-term value creation.</a:t>
            </a:r>
          </a:p>
          <a:p>
            <a:r>
              <a:rPr lang="en-US"/>
              <a:t> </a:t>
            </a:r>
            <a:endParaRPr lang="en-US">
              <a:ea typeface="Calibri"/>
              <a:cs typeface="Calibri"/>
            </a:endParaRPr>
          </a:p>
          <a:p>
            <a:r>
              <a:rPr lang="en-US"/>
              <a:t>Finally, the Cash Flow chart on the right provides insight into our financial flexibility. From 2022 to 2029, we project stable cash flows across key areas: Working Capital, CAPEX, Cash Flows from Investing, and Financing Activities. Notably, our Total Change in Cash and Cash Equivalents remains positive, ensuring liquidity to support dividends, investments, and strategic initiatives. While CAPEX and financing activities show some fluctuations, our overall cash position remains robust, reflecting Coca-Cola’s ability to generate consistent cash flows to fuel future growth.</a:t>
            </a:r>
          </a:p>
          <a:p>
            <a:endParaRPr lang="en-US">
              <a:ea typeface="Calibri"/>
              <a:cs typeface="Calibri"/>
            </a:endParaRPr>
          </a:p>
        </p:txBody>
      </p:sp>
      <p:sp>
        <p:nvSpPr>
          <p:cNvPr id="4" name="Slide Number Placeholder 3">
            <a:extLst>
              <a:ext uri="{FF2B5EF4-FFF2-40B4-BE49-F238E27FC236}">
                <a16:creationId xmlns:a16="http://schemas.microsoft.com/office/drawing/2014/main" id="{3BC25F21-EF0A-78D2-9FB9-15D556F6BA4F}"/>
              </a:ext>
            </a:extLst>
          </p:cNvPr>
          <p:cNvSpPr>
            <a:spLocks noGrp="1"/>
          </p:cNvSpPr>
          <p:nvPr>
            <p:ph type="sldNum" sz="quarter" idx="5"/>
          </p:nvPr>
        </p:nvSpPr>
        <p:spPr/>
        <p:txBody>
          <a:bodyPr/>
          <a:lstStyle/>
          <a:p>
            <a:fld id="{44AE33A9-128D-465E-9C2A-8C3163F5022C}" type="slidenum">
              <a:t>8</a:t>
            </a:fld>
            <a:endParaRPr lang="en-US"/>
          </a:p>
        </p:txBody>
      </p:sp>
    </p:spTree>
    <p:extLst>
      <p:ext uri="{BB962C8B-B14F-4D97-AF65-F5344CB8AC3E}">
        <p14:creationId xmlns:p14="http://schemas.microsoft.com/office/powerpoint/2010/main" val="14082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AB3E6-363B-A038-7160-96A6D4347E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28B7E0-9A71-FDC5-D1D3-16E3A71394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8B28A-1ECC-6A82-FBAC-B9AA0F2AD75F}"/>
              </a:ext>
            </a:extLst>
          </p:cNvPr>
          <p:cNvSpPr>
            <a:spLocks noGrp="1"/>
          </p:cNvSpPr>
          <p:nvPr>
            <p:ph type="body" idx="1"/>
          </p:nvPr>
        </p:nvSpPr>
        <p:spPr/>
        <p:txBody>
          <a:bodyPr/>
          <a:lstStyle/>
          <a:p>
            <a:r>
              <a:rPr lang="en-US"/>
              <a:t>Let’s start with the Income Statement on the left. This chart projects key metrics from 2022 to 2029, including Revenue, EPS, Net Income, EBIT, Operating Expenses, and COGS. We expect Revenue to grow steadily, reaching approximately $65 billion by 2029, up from $45 billion in 2022. This growth is mirrored across other metrics, with EPS and Net Income also showing consistent upward trends, reflecting our ability to enhance profitability while managing costs effectively. Operating Expenses and COGS are projected to rise in line with revenue, ensuring we maintain operational efficiency as we scale.</a:t>
            </a:r>
          </a:p>
          <a:p>
            <a:r>
              <a:rPr lang="en-US"/>
              <a:t> </a:t>
            </a:r>
            <a:endParaRPr lang="en-US">
              <a:ea typeface="Calibri"/>
              <a:cs typeface="Calibri"/>
            </a:endParaRPr>
          </a:p>
          <a:p>
            <a:r>
              <a:rPr lang="en-US"/>
              <a:t>Next, let’s look at the Compound Annual Growth Rate (CAGR) at the bottom. Over the 2022–2029 period, we anticipate a CAGR of around 5% for Revenue, EPS, and Net Income, with EBIT and Operating Expenses growing at a slightly lower rate of 4%. This balanced growth underscores our disciplined approach to expanding revenue while optimizing costs, positioning us for sustainable long-term value creation.</a:t>
            </a:r>
          </a:p>
          <a:p>
            <a:r>
              <a:rPr lang="en-US"/>
              <a:t> </a:t>
            </a:r>
            <a:endParaRPr lang="en-US">
              <a:ea typeface="Calibri"/>
              <a:cs typeface="Calibri"/>
            </a:endParaRPr>
          </a:p>
          <a:p>
            <a:r>
              <a:rPr lang="en-US"/>
              <a:t>Finally, the Cash Flow chart on the right provides insight into our financial flexibility. From 2022 to 2029, we project stable cash flows across key areas: Working Capital, CAPEX, Cash Flows from Investing, and Financing Activities. Notably, our Total Change in Cash and Cash Equivalents remains positive, ensuring liquidity to support dividends, investments, and strategic initiatives. While CAPEX and financing activities show some fluctuations, our overall cash position remains robust, reflecting Coca-Cola’s ability to generate consistent cash flows to fuel future growth.</a:t>
            </a:r>
          </a:p>
          <a:p>
            <a:endParaRPr lang="en-US">
              <a:ea typeface="Calibri"/>
              <a:cs typeface="Calibri"/>
            </a:endParaRPr>
          </a:p>
        </p:txBody>
      </p:sp>
      <p:sp>
        <p:nvSpPr>
          <p:cNvPr id="4" name="Slide Number Placeholder 3">
            <a:extLst>
              <a:ext uri="{FF2B5EF4-FFF2-40B4-BE49-F238E27FC236}">
                <a16:creationId xmlns:a16="http://schemas.microsoft.com/office/drawing/2014/main" id="{75759F13-4CB0-EDD9-7C54-CC612528A3A4}"/>
              </a:ext>
            </a:extLst>
          </p:cNvPr>
          <p:cNvSpPr>
            <a:spLocks noGrp="1"/>
          </p:cNvSpPr>
          <p:nvPr>
            <p:ph type="sldNum" sz="quarter" idx="5"/>
          </p:nvPr>
        </p:nvSpPr>
        <p:spPr/>
        <p:txBody>
          <a:bodyPr/>
          <a:lstStyle/>
          <a:p>
            <a:fld id="{44AE33A9-128D-465E-9C2A-8C3163F5022C}" type="slidenum">
              <a:t>9</a:t>
            </a:fld>
            <a:endParaRPr lang="en-US"/>
          </a:p>
        </p:txBody>
      </p:sp>
    </p:spTree>
    <p:extLst>
      <p:ext uri="{BB962C8B-B14F-4D97-AF65-F5344CB8AC3E}">
        <p14:creationId xmlns:p14="http://schemas.microsoft.com/office/powerpoint/2010/main" val="3167215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PepsiCo’s stock price is nearly double Coca-Cola’s, but its market capitalization is lower . This suggests Coca-Cola has more shares outstanding, diluting the per-share price, while PepsiCo’s higher stock price reflects a lower share count or higher investor valuation per share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44AE33A9-128D-465E-9C2A-8C3163F5022C}" type="slidenum">
              <a:rPr lang="en-US"/>
              <a:t>11</a:t>
            </a:fld>
            <a:endParaRPr lang="en-US"/>
          </a:p>
        </p:txBody>
      </p:sp>
    </p:spTree>
    <p:extLst>
      <p:ext uri="{BB962C8B-B14F-4D97-AF65-F5344CB8AC3E}">
        <p14:creationId xmlns:p14="http://schemas.microsoft.com/office/powerpoint/2010/main" val="428873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F023-5241-C9D5-3D47-E34DF0A78A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59F7F-8196-2479-5D19-4174918E3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A2453A-867B-1ED2-6A62-85326CEB8071}"/>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5" name="Footer Placeholder 4">
            <a:extLst>
              <a:ext uri="{FF2B5EF4-FFF2-40B4-BE49-F238E27FC236}">
                <a16:creationId xmlns:a16="http://schemas.microsoft.com/office/drawing/2014/main" id="{89B799C0-E9AB-58F1-E936-1904ECD12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264CC-2EAC-26DD-8DBB-B59197E2C59C}"/>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152436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65E3-6793-6667-5DF5-0803069D0E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FBD81-549F-F402-0632-B75729DBE3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8A85C-4244-3566-E3A7-7D82B2EFB060}"/>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5" name="Footer Placeholder 4">
            <a:extLst>
              <a:ext uri="{FF2B5EF4-FFF2-40B4-BE49-F238E27FC236}">
                <a16:creationId xmlns:a16="http://schemas.microsoft.com/office/drawing/2014/main" id="{731C8C69-6DFF-C7F9-0478-6504DC5BF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9F942-6326-C5DE-C516-47818986F126}"/>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134959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E262A-A977-2B62-42D4-D3F5EBEA35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4D3A54-55A4-47C7-F230-337CC81F3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0129A-5481-E2EB-8A3D-058EB679477B}"/>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5" name="Footer Placeholder 4">
            <a:extLst>
              <a:ext uri="{FF2B5EF4-FFF2-40B4-BE49-F238E27FC236}">
                <a16:creationId xmlns:a16="http://schemas.microsoft.com/office/drawing/2014/main" id="{38638E64-D94D-86DB-CC4C-1E7A9CE55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EF636-02C7-FDC2-0F49-117F3F4B1854}"/>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34227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0946-C30F-38CA-AADA-B26337FF5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04915-A7D1-4E84-F3AF-D2B5F306B2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0C58B-5DE8-2561-200F-ADD791C28039}"/>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5" name="Footer Placeholder 4">
            <a:extLst>
              <a:ext uri="{FF2B5EF4-FFF2-40B4-BE49-F238E27FC236}">
                <a16:creationId xmlns:a16="http://schemas.microsoft.com/office/drawing/2014/main" id="{95D21072-2F3E-11D4-79D9-1DD69215E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AD073-DE26-91EA-AD06-E18E97F1622A}"/>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197815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34BA-BB46-FBC2-DE68-0DCDECE4B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F3D781-0108-AE10-E27E-D090BD7D1C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BD9CB5-AA99-0CB6-9856-FB902836C98F}"/>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5" name="Footer Placeholder 4">
            <a:extLst>
              <a:ext uri="{FF2B5EF4-FFF2-40B4-BE49-F238E27FC236}">
                <a16:creationId xmlns:a16="http://schemas.microsoft.com/office/drawing/2014/main" id="{BAB6E252-4B9F-71E6-8DA5-DC7A959A3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6A9E2-C403-4A0D-FB1C-C688EB1262AE}"/>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29823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D5918-AD10-1047-A868-5D6D1A0B9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D38A0-2DCE-E958-C74F-74B0F2C11A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6DBF20-E467-6FE9-0A84-B93786F86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EA90C-8CEC-0715-8BA5-913E4C13D30E}"/>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6" name="Footer Placeholder 5">
            <a:extLst>
              <a:ext uri="{FF2B5EF4-FFF2-40B4-BE49-F238E27FC236}">
                <a16:creationId xmlns:a16="http://schemas.microsoft.com/office/drawing/2014/main" id="{A2FFB8BF-5491-9B3B-2575-8D069D5D3C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A40F7D-890C-76A3-65D6-8ECE86CF739E}"/>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900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00CE-D1FE-AAD2-2C9A-69FCB69508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95DB9A-0B19-D05B-C334-3E32B9604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6B3391-FC11-3CBD-DC2B-CB58C6731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4F718-A918-6863-F332-654E8EE8C4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BD883-21E1-8C1F-5B87-474122AB8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8DDF70-C2E0-7EC2-01CF-54185F4ADC0A}"/>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8" name="Footer Placeholder 7">
            <a:extLst>
              <a:ext uri="{FF2B5EF4-FFF2-40B4-BE49-F238E27FC236}">
                <a16:creationId xmlns:a16="http://schemas.microsoft.com/office/drawing/2014/main" id="{E85EFB50-FDFC-95EF-4B55-492BCCDDC3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90AAF1-8A78-B746-A373-D405D8C2FD8E}"/>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245894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B875-F1D7-4994-AA21-ABDE6D57C5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13F8F4-D653-0988-2EFE-C8EAE18F9A3B}"/>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4" name="Footer Placeholder 3">
            <a:extLst>
              <a:ext uri="{FF2B5EF4-FFF2-40B4-BE49-F238E27FC236}">
                <a16:creationId xmlns:a16="http://schemas.microsoft.com/office/drawing/2014/main" id="{25798F83-D5AA-B679-0D6B-76D3ED13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3471F-4EF4-2BE8-0F7E-6B2B3B36D6A0}"/>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128505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951834-E37D-9893-6400-22D8449F62DF}"/>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3" name="Footer Placeholder 2">
            <a:extLst>
              <a:ext uri="{FF2B5EF4-FFF2-40B4-BE49-F238E27FC236}">
                <a16:creationId xmlns:a16="http://schemas.microsoft.com/office/drawing/2014/main" id="{20C68AE5-4C5A-FFAF-CFD0-5BB92AF8F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DEE1E1-9C82-B268-8AA7-C3F400B4DDFB}"/>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350782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64ED-3FA9-EAC7-172A-F2F62B50F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9A32D9-F776-4AB1-55F7-29F6454A19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6445EB-C489-F0BA-A64C-FF0E2C97D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A3B1D-216B-7FE1-DFEE-C4D3B4E79AEF}"/>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6" name="Footer Placeholder 5">
            <a:extLst>
              <a:ext uri="{FF2B5EF4-FFF2-40B4-BE49-F238E27FC236}">
                <a16:creationId xmlns:a16="http://schemas.microsoft.com/office/drawing/2014/main" id="{9A2F221F-2873-53F8-4923-74566C2BD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FAF59-DE5C-2D22-0F88-E003E7A825DA}"/>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244884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3FBC-B839-826B-E5FD-E98C50184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A7B6ED-AF27-D6CB-D4A7-192413528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6776FA-015F-CE0F-28B3-829CE4246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D7B89-2783-A189-E003-CD308CA679C9}"/>
              </a:ext>
            </a:extLst>
          </p:cNvPr>
          <p:cNvSpPr>
            <a:spLocks noGrp="1"/>
          </p:cNvSpPr>
          <p:nvPr>
            <p:ph type="dt" sz="half" idx="10"/>
          </p:nvPr>
        </p:nvSpPr>
        <p:spPr/>
        <p:txBody>
          <a:bodyPr/>
          <a:lstStyle/>
          <a:p>
            <a:fld id="{AD289C17-6081-4640-B8BE-3CD93D8E2969}" type="datetimeFigureOut">
              <a:rPr lang="en-US" smtClean="0"/>
              <a:t>8/15/25</a:t>
            </a:fld>
            <a:endParaRPr lang="en-US"/>
          </a:p>
        </p:txBody>
      </p:sp>
      <p:sp>
        <p:nvSpPr>
          <p:cNvPr id="6" name="Footer Placeholder 5">
            <a:extLst>
              <a:ext uri="{FF2B5EF4-FFF2-40B4-BE49-F238E27FC236}">
                <a16:creationId xmlns:a16="http://schemas.microsoft.com/office/drawing/2014/main" id="{922B71B9-D7CE-9D4D-C8E2-56A8653B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9B94A-319E-CD22-9224-10CE1BC7233E}"/>
              </a:ext>
            </a:extLst>
          </p:cNvPr>
          <p:cNvSpPr>
            <a:spLocks noGrp="1"/>
          </p:cNvSpPr>
          <p:nvPr>
            <p:ph type="sldNum" sz="quarter" idx="12"/>
          </p:nvPr>
        </p:nvSpPr>
        <p:spPr/>
        <p:txBody>
          <a:bodyPr/>
          <a:lstStyle/>
          <a:p>
            <a:fld id="{B4527D3E-91FD-454A-91C7-8B94AD9DB66F}" type="slidenum">
              <a:rPr lang="en-US" smtClean="0"/>
              <a:t>‹#›</a:t>
            </a:fld>
            <a:endParaRPr lang="en-US"/>
          </a:p>
        </p:txBody>
      </p:sp>
    </p:spTree>
    <p:extLst>
      <p:ext uri="{BB962C8B-B14F-4D97-AF65-F5344CB8AC3E}">
        <p14:creationId xmlns:p14="http://schemas.microsoft.com/office/powerpoint/2010/main" val="39573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6C4ED2-14D7-96E4-FD13-53A731C28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C878E-32DC-B8E4-F982-BF0A454F7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124B0-DA54-98C0-349C-010840606B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289C17-6081-4640-B8BE-3CD93D8E2969}" type="datetimeFigureOut">
              <a:rPr lang="en-US" smtClean="0"/>
              <a:t>8/15/25</a:t>
            </a:fld>
            <a:endParaRPr lang="en-US"/>
          </a:p>
        </p:txBody>
      </p:sp>
      <p:sp>
        <p:nvSpPr>
          <p:cNvPr id="5" name="Footer Placeholder 4">
            <a:extLst>
              <a:ext uri="{FF2B5EF4-FFF2-40B4-BE49-F238E27FC236}">
                <a16:creationId xmlns:a16="http://schemas.microsoft.com/office/drawing/2014/main" id="{9E06AA06-2C88-24D0-DC89-58E9DA11B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1400738-D800-B736-9DEC-F19BC3249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527D3E-91FD-454A-91C7-8B94AD9DB66F}" type="slidenum">
              <a:rPr lang="en-US" smtClean="0"/>
              <a:t>‹#›</a:t>
            </a:fld>
            <a:endParaRPr lang="en-US"/>
          </a:p>
        </p:txBody>
      </p:sp>
    </p:spTree>
    <p:extLst>
      <p:ext uri="{BB962C8B-B14F-4D97-AF65-F5344CB8AC3E}">
        <p14:creationId xmlns:p14="http://schemas.microsoft.com/office/powerpoint/2010/main" val="2360615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exels.com/photo/bottles-coca-cola-oklahoma-soda-546234/" TargetMode="External"/><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hyperlink" Target="https://www.flickr.com/photos/jeepersmedia/14529403088/" TargetMode="Externa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9ED55-DF2B-ED24-460D-540D149B33C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08E7A18-A7C6-6EDE-5541-CF9AE29FB075}"/>
              </a:ext>
            </a:extLst>
          </p:cNvPr>
          <p:cNvPicPr>
            <a:picLocks noChangeAspect="1"/>
          </p:cNvPicPr>
          <p:nvPr/>
        </p:nvPicPr>
        <p:blipFill>
          <a:blip r:embed="rId2">
            <a:extLst>
              <a:ext uri="{28A0092B-C50C-407E-A947-70E740481C1C}">
                <a14:useLocalDpi xmlns:a14="http://schemas.microsoft.com/office/drawing/2010/main" val="0"/>
              </a:ext>
            </a:extLst>
          </a:blip>
          <a:srcRect t="9543" b="9543"/>
          <a:stretch/>
        </p:blipFill>
        <p:spPr>
          <a:xfrm>
            <a:off x="0" y="0"/>
            <a:ext cx="12192000" cy="5549110"/>
          </a:xfrm>
          <a:prstGeom prst="rect">
            <a:avLst/>
          </a:prstGeom>
        </p:spPr>
      </p:pic>
      <p:pic>
        <p:nvPicPr>
          <p:cNvPr id="4" name="Imagem 22">
            <a:extLst>
              <a:ext uri="{FF2B5EF4-FFF2-40B4-BE49-F238E27FC236}">
                <a16:creationId xmlns:a16="http://schemas.microsoft.com/office/drawing/2014/main" id="{2B8A3378-56E2-1820-FD37-283EF9030A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sp>
        <p:nvSpPr>
          <p:cNvPr id="7" name="TextBox 6">
            <a:extLst>
              <a:ext uri="{FF2B5EF4-FFF2-40B4-BE49-F238E27FC236}">
                <a16:creationId xmlns:a16="http://schemas.microsoft.com/office/drawing/2014/main" id="{15216D79-96EF-F766-BE26-EB940A698602}"/>
              </a:ext>
            </a:extLst>
          </p:cNvPr>
          <p:cNvSpPr txBox="1"/>
          <p:nvPr/>
        </p:nvSpPr>
        <p:spPr>
          <a:xfrm>
            <a:off x="8153400" y="5590552"/>
            <a:ext cx="4038600" cy="338554"/>
          </a:xfrm>
          <a:prstGeom prst="rect">
            <a:avLst/>
          </a:prstGeom>
          <a:noFill/>
        </p:spPr>
        <p:txBody>
          <a:bodyPr wrap="square" rtlCol="0">
            <a:spAutoFit/>
          </a:bodyPr>
          <a:lstStyle/>
          <a:p>
            <a:pPr algn="r"/>
            <a:r>
              <a:rPr lang="pt-BR" sz="1600" dirty="0">
                <a:latin typeface="Segoe UI" panose="020B0502040204020203" pitchFamily="34" charset="0"/>
                <a:cs typeface="Segoe UI" panose="020B0502040204020203" pitchFamily="34" charset="0"/>
              </a:rPr>
              <a:t>May 2025 </a:t>
            </a:r>
          </a:p>
        </p:txBody>
      </p:sp>
      <p:sp>
        <p:nvSpPr>
          <p:cNvPr id="5" name="TextBox 4">
            <a:extLst>
              <a:ext uri="{FF2B5EF4-FFF2-40B4-BE49-F238E27FC236}">
                <a16:creationId xmlns:a16="http://schemas.microsoft.com/office/drawing/2014/main" id="{0B02D470-5A15-2C6E-9168-BF5FB75DEAC8}"/>
              </a:ext>
            </a:extLst>
          </p:cNvPr>
          <p:cNvSpPr txBox="1"/>
          <p:nvPr/>
        </p:nvSpPr>
        <p:spPr>
          <a:xfrm>
            <a:off x="0" y="5549110"/>
            <a:ext cx="3598223" cy="738664"/>
          </a:xfrm>
          <a:prstGeom prst="rect">
            <a:avLst/>
          </a:prstGeom>
          <a:noFill/>
        </p:spPr>
        <p:txBody>
          <a:bodyPr wrap="square">
            <a:spAutoFit/>
          </a:bodyPr>
          <a:lstStyle/>
          <a:p>
            <a:r>
              <a:rPr lang="pt-BR" sz="2400" b="1" dirty="0" err="1">
                <a:latin typeface="Segoe UI" panose="020B0502040204020203" pitchFamily="34" charset="0"/>
                <a:cs typeface="Segoe UI" panose="020B0502040204020203" pitchFamily="34" charset="0"/>
              </a:rPr>
              <a:t>CocaCola</a:t>
            </a:r>
            <a:r>
              <a:rPr lang="pt-BR" sz="2400" b="1" dirty="0">
                <a:latin typeface="Segoe UI" panose="020B0502040204020203" pitchFamily="34" charset="0"/>
                <a:cs typeface="Segoe UI" panose="020B0502040204020203" pitchFamily="34" charset="0"/>
              </a:rPr>
              <a:t> </a:t>
            </a:r>
            <a:r>
              <a:rPr lang="pt-BR" sz="2400" b="1" dirty="0" err="1">
                <a:latin typeface="Segoe UI" panose="020B0502040204020203" pitchFamily="34" charset="0"/>
                <a:cs typeface="Segoe UI" panose="020B0502040204020203" pitchFamily="34" charset="0"/>
              </a:rPr>
              <a:t>Presentation</a:t>
            </a:r>
            <a:endParaRPr lang="pt-BR" sz="1800" b="1" dirty="0">
              <a:latin typeface="Segoe UI" panose="020B0502040204020203" pitchFamily="34" charset="0"/>
              <a:cs typeface="Segoe UI" panose="020B0502040204020203" pitchFamily="34" charset="0"/>
            </a:endParaRPr>
          </a:p>
          <a:p>
            <a:r>
              <a:rPr lang="pt-BR" dirty="0">
                <a:latin typeface="Segoe UI" panose="020B0502040204020203" pitchFamily="34" charset="0"/>
                <a:cs typeface="Segoe UI" panose="020B0502040204020203" pitchFamily="34" charset="0"/>
              </a:rPr>
              <a:t>James Rogers Ochwa Jr.</a:t>
            </a:r>
          </a:p>
        </p:txBody>
      </p:sp>
    </p:spTree>
    <p:extLst>
      <p:ext uri="{BB962C8B-B14F-4D97-AF65-F5344CB8AC3E}">
        <p14:creationId xmlns:p14="http://schemas.microsoft.com/office/powerpoint/2010/main" val="416636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F633E-4209-F3BC-0734-4DB5DB538D5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672FE44-71D6-459E-D682-2CCC05A83A74}"/>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E2A6569D-8D9A-3DE8-3912-0440536F1F73}"/>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10</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CF9D17FD-F893-A750-8ED1-A187EFCAF3E9}"/>
              </a:ext>
            </a:extLst>
          </p:cNvPr>
          <p:cNvSpPr txBox="1"/>
          <p:nvPr/>
        </p:nvSpPr>
        <p:spPr>
          <a:xfrm>
            <a:off x="-942" y="-2496"/>
            <a:ext cx="10132948" cy="1323439"/>
          </a:xfrm>
          <a:prstGeom prst="rect">
            <a:avLst/>
          </a:prstGeom>
          <a:noFill/>
        </p:spPr>
        <p:txBody>
          <a:bodyPr wrap="square" lIns="91440" tIns="45720" rIns="91440" bIns="45720" rtlCol="0" anchor="t">
            <a:spAutoFit/>
          </a:bodyPr>
          <a:lstStyle/>
          <a:p>
            <a:r>
              <a:rPr lang="pt-BR" sz="4000" b="1" i="1" spc="-100" err="1">
                <a:solidFill>
                  <a:schemeClr val="bg1"/>
                </a:solidFill>
                <a:latin typeface="Segoe UI"/>
                <a:cs typeface="Segoe UI"/>
              </a:rPr>
              <a:t>Comparable</a:t>
            </a:r>
            <a:r>
              <a:rPr lang="pt-BR" sz="4000" b="1" i="1" spc="-100">
                <a:solidFill>
                  <a:schemeClr val="bg1"/>
                </a:solidFill>
                <a:latin typeface="Segoe UI"/>
                <a:cs typeface="Segoe UI"/>
              </a:rPr>
              <a:t> </a:t>
            </a:r>
            <a:r>
              <a:rPr lang="pt-BR" sz="4000" b="1" i="1" spc="-100" err="1">
                <a:solidFill>
                  <a:schemeClr val="bg1"/>
                </a:solidFill>
                <a:latin typeface="Segoe UI"/>
                <a:cs typeface="Segoe UI"/>
              </a:rPr>
              <a:t>Company</a:t>
            </a:r>
            <a:r>
              <a:rPr lang="pt-BR" sz="4000" b="1" i="1" spc="-100">
                <a:solidFill>
                  <a:schemeClr val="bg1"/>
                </a:solidFill>
                <a:latin typeface="Segoe UI"/>
                <a:cs typeface="Segoe UI"/>
              </a:rPr>
              <a:t> </a:t>
            </a:r>
            <a:r>
              <a:rPr lang="pt-BR" sz="4000" b="1" i="1" spc="-100" err="1">
                <a:solidFill>
                  <a:schemeClr val="bg1"/>
                </a:solidFill>
                <a:latin typeface="Segoe UI"/>
                <a:cs typeface="Segoe UI"/>
              </a:rPr>
              <a:t>Analysis</a:t>
            </a:r>
            <a:endParaRPr lang="pt-BR" sz="4000" b="1" i="1" spc="-100">
              <a:solidFill>
                <a:schemeClr val="bg1"/>
              </a:solidFill>
              <a:latin typeface="Segoe UI"/>
              <a:cs typeface="Segoe UI"/>
            </a:endParaRPr>
          </a:p>
          <a:p>
            <a:r>
              <a:rPr lang="en-US" sz="2000">
                <a:solidFill>
                  <a:schemeClr val="bg1"/>
                </a:solidFill>
                <a:latin typeface="Segoe UI"/>
                <a:cs typeface="Segoe UI"/>
              </a:rPr>
              <a:t>Non-Alcoholic: PepsiCo, Inc., Nestle, </a:t>
            </a:r>
            <a:r>
              <a:rPr lang="en-US" sz="2000" err="1">
                <a:solidFill>
                  <a:schemeClr val="bg1"/>
                </a:solidFill>
                <a:latin typeface="Segoe UI"/>
                <a:cs typeface="Segoe UI"/>
              </a:rPr>
              <a:t>keurig</a:t>
            </a:r>
            <a:r>
              <a:rPr lang="en-US" sz="2000">
                <a:solidFill>
                  <a:schemeClr val="bg1"/>
                </a:solidFill>
                <a:latin typeface="Segoe UI"/>
                <a:cs typeface="Segoe UI"/>
              </a:rPr>
              <a:t> dr pepper and Monster</a:t>
            </a:r>
          </a:p>
          <a:p>
            <a:r>
              <a:rPr lang="en-US" sz="2000" err="1">
                <a:solidFill>
                  <a:schemeClr val="bg1"/>
                </a:solidFill>
                <a:latin typeface="Segoe UI"/>
                <a:cs typeface="Segoe UI"/>
              </a:rPr>
              <a:t>Alcohic</a:t>
            </a:r>
            <a:r>
              <a:rPr lang="en-US" sz="2000">
                <a:solidFill>
                  <a:schemeClr val="bg1"/>
                </a:solidFill>
                <a:latin typeface="Segoe UI"/>
                <a:cs typeface="Segoe UI"/>
              </a:rPr>
              <a:t>: Anheuser-Busch InBev, Kirin Holdings, The Boston Beer and Diageo plc</a:t>
            </a:r>
            <a:endParaRPr lang="en-US">
              <a:solidFill>
                <a:schemeClr val="bg1"/>
              </a:solidFill>
            </a:endParaRPr>
          </a:p>
        </p:txBody>
      </p:sp>
      <p:pic>
        <p:nvPicPr>
          <p:cNvPr id="7" name="Imagem 22">
            <a:extLst>
              <a:ext uri="{FF2B5EF4-FFF2-40B4-BE49-F238E27FC236}">
                <a16:creationId xmlns:a16="http://schemas.microsoft.com/office/drawing/2014/main" id="{FFF70559-32C2-1B64-7ABC-2CAA92E333A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sp>
        <p:nvSpPr>
          <p:cNvPr id="8" name="TextBox 52">
            <a:extLst>
              <a:ext uri="{FF2B5EF4-FFF2-40B4-BE49-F238E27FC236}">
                <a16:creationId xmlns:a16="http://schemas.microsoft.com/office/drawing/2014/main" id="{E9924FE2-8E8E-0F63-1C4B-9088907F5E50}"/>
              </a:ext>
            </a:extLst>
          </p:cNvPr>
          <p:cNvSpPr txBox="1"/>
          <p:nvPr/>
        </p:nvSpPr>
        <p:spPr>
          <a:xfrm>
            <a:off x="1443038" y="6450616"/>
            <a:ext cx="8443912" cy="307777"/>
          </a:xfrm>
          <a:prstGeom prst="rect">
            <a:avLst/>
          </a:prstGeom>
          <a:noFill/>
        </p:spPr>
        <p:txBody>
          <a:bodyPr wrap="square" rtlCol="0">
            <a:spAutoFit/>
          </a:bodyPr>
          <a:lstStyle/>
          <a:p>
            <a:pPr algn="ctr"/>
            <a:r>
              <a:rPr lang="pt-BR" sz="1400">
                <a:solidFill>
                  <a:schemeClr val="tx1">
                    <a:lumMod val="75000"/>
                    <a:lumOff val="25000"/>
                  </a:schemeClr>
                </a:solidFill>
                <a:latin typeface="Segoe UI" panose="020B0502040204020203" pitchFamily="34" charset="0"/>
                <a:cs typeface="Segoe UI" panose="020B0502040204020203" pitchFamily="34" charset="0"/>
              </a:rPr>
              <a:t>Source:10-K</a:t>
            </a:r>
          </a:p>
        </p:txBody>
      </p:sp>
      <p:pic>
        <p:nvPicPr>
          <p:cNvPr id="5" name="Picture 4">
            <a:extLst>
              <a:ext uri="{FF2B5EF4-FFF2-40B4-BE49-F238E27FC236}">
                <a16:creationId xmlns:a16="http://schemas.microsoft.com/office/drawing/2014/main" id="{459916AD-D1BB-BBDB-F80C-1BD316081983}"/>
              </a:ext>
            </a:extLst>
          </p:cNvPr>
          <p:cNvPicPr>
            <a:picLocks noChangeAspect="1"/>
          </p:cNvPicPr>
          <p:nvPr/>
        </p:nvPicPr>
        <p:blipFill>
          <a:blip r:embed="rId3">
            <a:extLst>
              <a:ext uri="{28A0092B-C50C-407E-A947-70E740481C1C}">
                <a14:useLocalDpi xmlns:a14="http://schemas.microsoft.com/office/drawing/2010/main" val="0"/>
              </a:ext>
            </a:extLst>
          </a:blip>
          <a:srcRect t="5520" b="5520"/>
          <a:stretch/>
        </p:blipFill>
        <p:spPr>
          <a:xfrm>
            <a:off x="271483" y="2124075"/>
            <a:ext cx="11713660" cy="3792675"/>
          </a:xfrm>
          <a:prstGeom prst="rect">
            <a:avLst/>
          </a:prstGeom>
        </p:spPr>
      </p:pic>
    </p:spTree>
    <p:extLst>
      <p:ext uri="{BB962C8B-B14F-4D97-AF65-F5344CB8AC3E}">
        <p14:creationId xmlns:p14="http://schemas.microsoft.com/office/powerpoint/2010/main" val="76635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9DF50-902B-E281-C12C-B1A1F8BDBF8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835F940-2AE7-3BE4-1B3F-54735F817FFB}"/>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6C24DDFF-3393-BBD7-301C-AF1EAFD4661A}"/>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11</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231068F9-5E34-D7EE-5D84-36C52F87664E}"/>
              </a:ext>
            </a:extLst>
          </p:cNvPr>
          <p:cNvSpPr txBox="1"/>
          <p:nvPr/>
        </p:nvSpPr>
        <p:spPr>
          <a:xfrm>
            <a:off x="-942" y="-2496"/>
            <a:ext cx="9871366" cy="1323439"/>
          </a:xfrm>
          <a:prstGeom prst="rect">
            <a:avLst/>
          </a:prstGeom>
          <a:noFill/>
        </p:spPr>
        <p:txBody>
          <a:bodyPr wrap="square" lIns="91440" tIns="45720" rIns="91440" bIns="45720" rtlCol="0" anchor="t">
            <a:spAutoFit/>
          </a:bodyPr>
          <a:lstStyle/>
          <a:p>
            <a:r>
              <a:rPr lang="pt-BR" sz="4000" b="1" i="1" spc="-100" err="1">
                <a:solidFill>
                  <a:schemeClr val="bg1"/>
                </a:solidFill>
                <a:latin typeface="Segoe UI"/>
                <a:cs typeface="Segoe UI"/>
              </a:rPr>
              <a:t>Comparable</a:t>
            </a:r>
            <a:r>
              <a:rPr lang="pt-BR" sz="4000" b="1" i="1" spc="-100">
                <a:solidFill>
                  <a:schemeClr val="bg1"/>
                </a:solidFill>
                <a:latin typeface="Segoe UI"/>
                <a:cs typeface="Segoe UI"/>
              </a:rPr>
              <a:t> </a:t>
            </a:r>
            <a:r>
              <a:rPr lang="pt-BR" sz="4000" b="1" i="1" spc="-100" err="1">
                <a:solidFill>
                  <a:schemeClr val="bg1"/>
                </a:solidFill>
                <a:latin typeface="Segoe UI"/>
                <a:cs typeface="Segoe UI"/>
              </a:rPr>
              <a:t>Company</a:t>
            </a:r>
            <a:r>
              <a:rPr lang="pt-BR" sz="4000" b="1" i="1" spc="-100">
                <a:solidFill>
                  <a:schemeClr val="bg1"/>
                </a:solidFill>
                <a:latin typeface="Segoe UI"/>
                <a:cs typeface="Segoe UI"/>
              </a:rPr>
              <a:t> </a:t>
            </a:r>
            <a:r>
              <a:rPr lang="pt-BR" sz="4000" b="1" i="1" spc="-100" err="1">
                <a:solidFill>
                  <a:schemeClr val="bg1"/>
                </a:solidFill>
                <a:latin typeface="Segoe UI"/>
                <a:cs typeface="Segoe UI"/>
              </a:rPr>
              <a:t>Analysis</a:t>
            </a:r>
            <a:endParaRPr lang="pt-BR" sz="4000" b="1" i="1" spc="-100">
              <a:solidFill>
                <a:schemeClr val="bg1"/>
              </a:solidFill>
              <a:latin typeface="Segoe UI"/>
              <a:cs typeface="Segoe UI"/>
            </a:endParaRPr>
          </a:p>
          <a:p>
            <a:r>
              <a:rPr lang="en-US" sz="2000">
                <a:solidFill>
                  <a:schemeClr val="bg1"/>
                </a:solidFill>
                <a:latin typeface="Segoe UI"/>
                <a:cs typeface="Segoe UI"/>
              </a:rPr>
              <a:t>Non-Alcoholic: PepsiCo, Inc., Nestle, </a:t>
            </a:r>
            <a:r>
              <a:rPr lang="en-US" sz="2000" err="1">
                <a:solidFill>
                  <a:schemeClr val="bg1"/>
                </a:solidFill>
                <a:latin typeface="Segoe UI"/>
                <a:cs typeface="Segoe UI"/>
              </a:rPr>
              <a:t>keurig</a:t>
            </a:r>
            <a:r>
              <a:rPr lang="en-US" sz="2000">
                <a:solidFill>
                  <a:schemeClr val="bg1"/>
                </a:solidFill>
                <a:latin typeface="Segoe UI"/>
                <a:cs typeface="Segoe UI"/>
              </a:rPr>
              <a:t> dr pepper and Monster</a:t>
            </a:r>
          </a:p>
          <a:p>
            <a:r>
              <a:rPr lang="en-US" sz="2000" err="1">
                <a:solidFill>
                  <a:schemeClr val="bg1"/>
                </a:solidFill>
                <a:latin typeface="Segoe UI"/>
                <a:cs typeface="Segoe UI"/>
              </a:rPr>
              <a:t>Alcohic</a:t>
            </a:r>
            <a:r>
              <a:rPr lang="en-US" sz="2000">
                <a:solidFill>
                  <a:schemeClr val="bg1"/>
                </a:solidFill>
                <a:latin typeface="Segoe UI"/>
                <a:cs typeface="Segoe UI"/>
              </a:rPr>
              <a:t>: Anheuser-Busch InBev, Kirin Holdings, The Boston Beer and Diageo plc</a:t>
            </a:r>
            <a:endParaRPr lang="en-US">
              <a:solidFill>
                <a:schemeClr val="bg1"/>
              </a:solidFill>
            </a:endParaRPr>
          </a:p>
        </p:txBody>
      </p:sp>
      <p:pic>
        <p:nvPicPr>
          <p:cNvPr id="7" name="Imagem 22">
            <a:extLst>
              <a:ext uri="{FF2B5EF4-FFF2-40B4-BE49-F238E27FC236}">
                <a16:creationId xmlns:a16="http://schemas.microsoft.com/office/drawing/2014/main" id="{27DA7027-6339-CCF2-24D2-2B00FE5B3B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pic>
        <p:nvPicPr>
          <p:cNvPr id="12" name="Picture 11">
            <a:extLst>
              <a:ext uri="{FF2B5EF4-FFF2-40B4-BE49-F238E27FC236}">
                <a16:creationId xmlns:a16="http://schemas.microsoft.com/office/drawing/2014/main" id="{C56EF471-D10A-0496-FCD6-AC015A1A2C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4328" y="1903220"/>
            <a:ext cx="11350389" cy="4154754"/>
          </a:xfrm>
          <a:prstGeom prst="rect">
            <a:avLst/>
          </a:prstGeom>
        </p:spPr>
      </p:pic>
      <p:sp>
        <p:nvSpPr>
          <p:cNvPr id="4" name="TextBox 52">
            <a:extLst>
              <a:ext uri="{FF2B5EF4-FFF2-40B4-BE49-F238E27FC236}">
                <a16:creationId xmlns:a16="http://schemas.microsoft.com/office/drawing/2014/main" id="{8E685461-5A1C-5439-01A8-3FEDDB0DFDE1}"/>
              </a:ext>
            </a:extLst>
          </p:cNvPr>
          <p:cNvSpPr txBox="1"/>
          <p:nvPr/>
        </p:nvSpPr>
        <p:spPr>
          <a:xfrm>
            <a:off x="1443038" y="6450616"/>
            <a:ext cx="8443912" cy="307777"/>
          </a:xfrm>
          <a:prstGeom prst="rect">
            <a:avLst/>
          </a:prstGeom>
          <a:noFill/>
        </p:spPr>
        <p:txBody>
          <a:bodyPr wrap="square" rtlCol="0">
            <a:spAutoFit/>
          </a:bodyPr>
          <a:lstStyle/>
          <a:p>
            <a:pPr algn="ctr"/>
            <a:r>
              <a:rPr lang="pt-BR" sz="1400">
                <a:solidFill>
                  <a:schemeClr val="tx1">
                    <a:lumMod val="75000"/>
                    <a:lumOff val="25000"/>
                  </a:schemeClr>
                </a:solidFill>
                <a:latin typeface="Segoe UI" panose="020B0502040204020203" pitchFamily="34" charset="0"/>
                <a:cs typeface="Segoe UI" panose="020B0502040204020203" pitchFamily="34" charset="0"/>
              </a:rPr>
              <a:t>Source:10-K</a:t>
            </a:r>
          </a:p>
        </p:txBody>
      </p:sp>
    </p:spTree>
    <p:extLst>
      <p:ext uri="{BB962C8B-B14F-4D97-AF65-F5344CB8AC3E}">
        <p14:creationId xmlns:p14="http://schemas.microsoft.com/office/powerpoint/2010/main" val="3582067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A85DB-1E8D-C6D0-F9AC-F2DCF7871AD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224A412-491E-46DF-8EF4-6A1784016845}"/>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B26747AD-E371-72E9-5E82-9C75E2CE0E49}"/>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12</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7AE16524-FB06-A30F-213D-6BB5DDA6113A}"/>
              </a:ext>
            </a:extLst>
          </p:cNvPr>
          <p:cNvSpPr txBox="1"/>
          <p:nvPr/>
        </p:nvSpPr>
        <p:spPr>
          <a:xfrm>
            <a:off x="431799" y="157430"/>
            <a:ext cx="11937539" cy="1631216"/>
          </a:xfrm>
          <a:prstGeom prst="rect">
            <a:avLst/>
          </a:prstGeom>
          <a:noFill/>
        </p:spPr>
        <p:txBody>
          <a:bodyPr wrap="square" lIns="91440" tIns="45720" rIns="91440" bIns="45720" rtlCol="0" anchor="t">
            <a:spAutoFit/>
          </a:bodyPr>
          <a:lstStyle/>
          <a:p>
            <a:r>
              <a:rPr lang="pt-BR" sz="4000" b="1" i="1" spc="-100" err="1">
                <a:solidFill>
                  <a:schemeClr val="bg1"/>
                </a:solidFill>
                <a:latin typeface="Segoe UI"/>
                <a:cs typeface="Segoe UI"/>
              </a:rPr>
              <a:t>Valuation</a:t>
            </a:r>
            <a:r>
              <a:rPr lang="pt-BR" sz="4000" b="1" i="1" spc="-100">
                <a:solidFill>
                  <a:schemeClr val="bg1"/>
                </a:solidFill>
                <a:latin typeface="Segoe UI"/>
                <a:cs typeface="Segoe UI"/>
              </a:rPr>
              <a:t> – </a:t>
            </a:r>
            <a:r>
              <a:rPr lang="en-US" sz="4000" b="1" i="1" spc="-100">
                <a:solidFill>
                  <a:schemeClr val="bg1"/>
                </a:solidFill>
                <a:latin typeface="Segoe UI"/>
                <a:cs typeface="Segoe UI"/>
              </a:rPr>
              <a:t>DCF Analysis</a:t>
            </a:r>
            <a:endParaRPr lang="pt-BR" sz="4000" b="1" i="1" spc="-100">
              <a:solidFill>
                <a:schemeClr val="bg1"/>
              </a:solidFill>
              <a:latin typeface="Segoe UI"/>
              <a:cs typeface="Segoe UI"/>
            </a:endParaRPr>
          </a:p>
          <a:p>
            <a:r>
              <a:rPr lang="en-US" sz="2000">
                <a:solidFill>
                  <a:schemeClr val="bg1"/>
                </a:solidFill>
                <a:latin typeface="Segoe UI" panose="020B0502040204020203" pitchFamily="34" charset="0"/>
                <a:cs typeface="Segoe UI" panose="020B0502040204020203" pitchFamily="34" charset="0"/>
              </a:rPr>
              <a:t>Valuation based on mid-year convention, 3.0% perpetuity growth, and a 22.8x exit multiple applied to adjusted EBITDA, aligned with market expectations</a:t>
            </a:r>
          </a:p>
          <a:p>
            <a:endParaRPr lang="en-US" sz="2000">
              <a:solidFill>
                <a:schemeClr val="bg1"/>
              </a:solidFill>
              <a:latin typeface="Segoe UI" panose="020B0502040204020203" pitchFamily="34" charset="0"/>
              <a:cs typeface="Segoe UI" panose="020B0502040204020203" pitchFamily="34" charset="0"/>
            </a:endParaRPr>
          </a:p>
        </p:txBody>
      </p:sp>
      <p:pic>
        <p:nvPicPr>
          <p:cNvPr id="11" name="Imagem 22">
            <a:extLst>
              <a:ext uri="{FF2B5EF4-FFF2-40B4-BE49-F238E27FC236}">
                <a16:creationId xmlns:a16="http://schemas.microsoft.com/office/drawing/2014/main" id="{03E37C95-7BA0-3E5C-D49A-E770DFCD91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pic>
        <p:nvPicPr>
          <p:cNvPr id="5" name="图片 4">
            <a:extLst>
              <a:ext uri="{FF2B5EF4-FFF2-40B4-BE49-F238E27FC236}">
                <a16:creationId xmlns:a16="http://schemas.microsoft.com/office/drawing/2014/main" id="{521CCF55-0E1C-9C81-FAA3-33E6650EBB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102" y="2226409"/>
            <a:ext cx="7964725" cy="3100909"/>
          </a:xfrm>
          <a:prstGeom prst="rect">
            <a:avLst/>
          </a:prstGeom>
        </p:spPr>
      </p:pic>
      <p:pic>
        <p:nvPicPr>
          <p:cNvPr id="8" name="Picture 7">
            <a:extLst>
              <a:ext uri="{FF2B5EF4-FFF2-40B4-BE49-F238E27FC236}">
                <a16:creationId xmlns:a16="http://schemas.microsoft.com/office/drawing/2014/main" id="{1A4F92EB-C3F1-7F76-8D1E-B45F061776B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236745" y="2464037"/>
            <a:ext cx="3910285" cy="2272853"/>
          </a:xfrm>
          <a:prstGeom prst="rect">
            <a:avLst/>
          </a:prstGeom>
        </p:spPr>
      </p:pic>
    </p:spTree>
    <p:extLst>
      <p:ext uri="{BB962C8B-B14F-4D97-AF65-F5344CB8AC3E}">
        <p14:creationId xmlns:p14="http://schemas.microsoft.com/office/powerpoint/2010/main" val="2165679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FD0FE-CBA1-0276-19C6-3E5E69ABEF4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B02A049-641F-023D-1787-5C79B3710075}"/>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DC33E254-3B6D-3E68-3241-5A2AE9767E71}"/>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13</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DA146EF8-9095-8E75-1A2D-D8DFF317421A}"/>
              </a:ext>
            </a:extLst>
          </p:cNvPr>
          <p:cNvSpPr txBox="1"/>
          <p:nvPr/>
        </p:nvSpPr>
        <p:spPr>
          <a:xfrm>
            <a:off x="431799" y="157430"/>
            <a:ext cx="11937539" cy="1938992"/>
          </a:xfrm>
          <a:prstGeom prst="rect">
            <a:avLst/>
          </a:prstGeom>
          <a:noFill/>
        </p:spPr>
        <p:txBody>
          <a:bodyPr wrap="square" lIns="91440" tIns="45720" rIns="91440" bIns="45720" rtlCol="0" anchor="t">
            <a:spAutoFit/>
          </a:bodyPr>
          <a:lstStyle/>
          <a:p>
            <a:r>
              <a:rPr lang="pt-BR" sz="4000" b="1" i="1" spc="-100" err="1">
                <a:solidFill>
                  <a:schemeClr val="bg1"/>
                </a:solidFill>
                <a:latin typeface="Segoe UI"/>
                <a:cs typeface="Segoe UI"/>
              </a:rPr>
              <a:t>Valuation</a:t>
            </a:r>
            <a:r>
              <a:rPr lang="pt-BR" sz="4000" b="1" i="1" spc="-100">
                <a:solidFill>
                  <a:schemeClr val="bg1"/>
                </a:solidFill>
                <a:latin typeface="Segoe UI"/>
                <a:cs typeface="Segoe UI"/>
              </a:rPr>
              <a:t> – </a:t>
            </a:r>
            <a:r>
              <a:rPr lang="en-US" sz="4000" b="1" i="1" spc="-100">
                <a:solidFill>
                  <a:schemeClr val="bg1"/>
                </a:solidFill>
                <a:latin typeface="Segoe UI"/>
                <a:cs typeface="Segoe UI"/>
              </a:rPr>
              <a:t>DCF Analysis</a:t>
            </a:r>
            <a:endParaRPr lang="pt-BR" sz="4000" b="1" i="1" spc="-100">
              <a:solidFill>
                <a:schemeClr val="bg1"/>
              </a:solidFill>
              <a:latin typeface="Segoe UI"/>
              <a:cs typeface="Segoe UI"/>
            </a:endParaRPr>
          </a:p>
          <a:p>
            <a:r>
              <a:rPr lang="en-US" sz="2000">
                <a:solidFill>
                  <a:schemeClr val="bg1"/>
                </a:solidFill>
                <a:latin typeface="Segoe UI" panose="020B0502040204020203" pitchFamily="34" charset="0"/>
                <a:cs typeface="Segoe UI" panose="020B0502040204020203" pitchFamily="34" charset="0"/>
              </a:rPr>
              <a:t>Cost of debt estimated using the current market yield on Coca-Cola’s 6-year bonds. Both DCF methods indicate moderate upside potential relative to the current share price.</a:t>
            </a:r>
          </a:p>
          <a:p>
            <a:endParaRPr lang="en-US" sz="2000">
              <a:solidFill>
                <a:schemeClr val="bg1"/>
              </a:solidFill>
              <a:latin typeface="Segoe UI" panose="020B0502040204020203" pitchFamily="34" charset="0"/>
              <a:cs typeface="Segoe UI" panose="020B0502040204020203" pitchFamily="34" charset="0"/>
            </a:endParaRPr>
          </a:p>
          <a:p>
            <a:endParaRPr lang="en-US" sz="2000">
              <a:solidFill>
                <a:schemeClr val="bg1"/>
              </a:solidFill>
              <a:latin typeface="Segoe UI" panose="020B0502040204020203" pitchFamily="34" charset="0"/>
              <a:cs typeface="Segoe UI" panose="020B0502040204020203" pitchFamily="34" charset="0"/>
            </a:endParaRPr>
          </a:p>
        </p:txBody>
      </p:sp>
      <p:pic>
        <p:nvPicPr>
          <p:cNvPr id="11" name="Imagem 22">
            <a:extLst>
              <a:ext uri="{FF2B5EF4-FFF2-40B4-BE49-F238E27FC236}">
                <a16:creationId xmlns:a16="http://schemas.microsoft.com/office/drawing/2014/main" id="{5228480B-8C44-CA3A-0025-5640CF1A51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pic>
        <p:nvPicPr>
          <p:cNvPr id="6" name="Picture 5">
            <a:extLst>
              <a:ext uri="{FF2B5EF4-FFF2-40B4-BE49-F238E27FC236}">
                <a16:creationId xmlns:a16="http://schemas.microsoft.com/office/drawing/2014/main" id="{DC20C4F0-73BB-C111-2C88-CD70FE5D19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63713" y="1795730"/>
            <a:ext cx="8474840" cy="2094356"/>
          </a:xfrm>
          <a:prstGeom prst="rect">
            <a:avLst/>
          </a:prstGeom>
        </p:spPr>
      </p:pic>
      <p:pic>
        <p:nvPicPr>
          <p:cNvPr id="7" name="Picture 6">
            <a:extLst>
              <a:ext uri="{FF2B5EF4-FFF2-40B4-BE49-F238E27FC236}">
                <a16:creationId xmlns:a16="http://schemas.microsoft.com/office/drawing/2014/main" id="{98AA63F8-5119-9B7E-ACDB-C3BA82460A1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21055" y="4049820"/>
            <a:ext cx="7687347" cy="2394420"/>
          </a:xfrm>
          <a:prstGeom prst="rect">
            <a:avLst/>
          </a:prstGeom>
        </p:spPr>
      </p:pic>
    </p:spTree>
    <p:extLst>
      <p:ext uri="{BB962C8B-B14F-4D97-AF65-F5344CB8AC3E}">
        <p14:creationId xmlns:p14="http://schemas.microsoft.com/office/powerpoint/2010/main" val="169187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6438A-FDD7-40A1-E8BA-B4693E113B1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B5AA7E5-F0EC-AE6A-74A2-C0931CA61262}"/>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6115B9CA-75E5-B000-98EB-1DE36719C90F}"/>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14</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0E592EE0-3D29-C45A-5137-0CD67F65C41F}"/>
              </a:ext>
            </a:extLst>
          </p:cNvPr>
          <p:cNvSpPr txBox="1"/>
          <p:nvPr/>
        </p:nvSpPr>
        <p:spPr>
          <a:xfrm>
            <a:off x="431799" y="157430"/>
            <a:ext cx="11937539" cy="1631216"/>
          </a:xfrm>
          <a:prstGeom prst="rect">
            <a:avLst/>
          </a:prstGeom>
          <a:noFill/>
        </p:spPr>
        <p:txBody>
          <a:bodyPr wrap="square" rtlCol="0">
            <a:spAutoFit/>
          </a:bodyPr>
          <a:lstStyle/>
          <a:p>
            <a:r>
              <a:rPr lang="pt-BR" sz="4000" b="1" i="1" spc="-100" err="1">
                <a:solidFill>
                  <a:schemeClr val="bg1"/>
                </a:solidFill>
                <a:latin typeface="Segoe UI" panose="020B0502040204020203" pitchFamily="34" charset="0"/>
                <a:cs typeface="Segoe UI" panose="020B0502040204020203" pitchFamily="34" charset="0"/>
              </a:rPr>
              <a:t>Valuation</a:t>
            </a:r>
            <a:r>
              <a:rPr lang="pt-BR" sz="4000" b="1" i="1" spc="-100">
                <a:solidFill>
                  <a:schemeClr val="bg1"/>
                </a:solidFill>
                <a:latin typeface="Segoe UI" panose="020B0502040204020203" pitchFamily="34" charset="0"/>
                <a:cs typeface="Segoe UI" panose="020B0502040204020203" pitchFamily="34" charset="0"/>
              </a:rPr>
              <a:t> – </a:t>
            </a:r>
            <a:r>
              <a:rPr lang="en-US" sz="4000" b="1" i="1" spc="-100">
                <a:solidFill>
                  <a:schemeClr val="bg1"/>
                </a:solidFill>
                <a:latin typeface="Segoe UI" panose="020B0502040204020203" pitchFamily="34" charset="0"/>
                <a:cs typeface="Segoe UI" panose="020B0502040204020203" pitchFamily="34" charset="0"/>
              </a:rPr>
              <a:t>Sensitivity Analysis</a:t>
            </a:r>
            <a:endParaRPr lang="pt-BR" sz="4000" b="1" i="1" spc="-100">
              <a:solidFill>
                <a:schemeClr val="bg1"/>
              </a:solidFill>
              <a:latin typeface="Segoe UI" panose="020B0502040204020203" pitchFamily="34" charset="0"/>
              <a:cs typeface="Segoe UI" panose="020B0502040204020203" pitchFamily="34" charset="0"/>
            </a:endParaRPr>
          </a:p>
          <a:p>
            <a:r>
              <a:rPr lang="en-US" sz="2000">
                <a:solidFill>
                  <a:schemeClr val="bg1"/>
                </a:solidFill>
                <a:latin typeface="Segoe UI" panose="020B0502040204020203" pitchFamily="34" charset="0"/>
                <a:cs typeface="Segoe UI" panose="020B0502040204020203" pitchFamily="34" charset="0"/>
              </a:rPr>
              <a:t>Valuation outputs under DCF scenarios using varying discount rates, growth assumptions, and exit multiples — with 24x reflecting the market-implied multiple.</a:t>
            </a:r>
          </a:p>
          <a:p>
            <a:endParaRPr lang="en-US" sz="2000">
              <a:solidFill>
                <a:schemeClr val="bg1"/>
              </a:solidFill>
              <a:latin typeface="Segoe UI" panose="020B0502040204020203" pitchFamily="34" charset="0"/>
              <a:cs typeface="Segoe UI" panose="020B0502040204020203" pitchFamily="34" charset="0"/>
            </a:endParaRPr>
          </a:p>
        </p:txBody>
      </p:sp>
      <p:pic>
        <p:nvPicPr>
          <p:cNvPr id="11" name="Imagem 22">
            <a:extLst>
              <a:ext uri="{FF2B5EF4-FFF2-40B4-BE49-F238E27FC236}">
                <a16:creationId xmlns:a16="http://schemas.microsoft.com/office/drawing/2014/main" id="{E9F44EDB-DF16-90D7-CB30-53E3BFDBCA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sp>
        <p:nvSpPr>
          <p:cNvPr id="20" name="Rectangle 19">
            <a:extLst>
              <a:ext uri="{FF2B5EF4-FFF2-40B4-BE49-F238E27FC236}">
                <a16:creationId xmlns:a16="http://schemas.microsoft.com/office/drawing/2014/main" id="{3A73A960-FA60-9F58-4781-AC5678237782}"/>
              </a:ext>
            </a:extLst>
          </p:cNvPr>
          <p:cNvSpPr/>
          <p:nvPr/>
        </p:nvSpPr>
        <p:spPr>
          <a:xfrm>
            <a:off x="1641605" y="1943620"/>
            <a:ext cx="8578589" cy="2322104"/>
          </a:xfrm>
          <a:prstGeom prst="rect">
            <a:avLst/>
          </a:prstGeom>
          <a:noFill/>
          <a:ln w="38100">
            <a:solidFill>
              <a:srgbClr val="E4042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9">
            <a:extLst>
              <a:ext uri="{FF2B5EF4-FFF2-40B4-BE49-F238E27FC236}">
                <a16:creationId xmlns:a16="http://schemas.microsoft.com/office/drawing/2014/main" id="{BBC01362-9898-97FE-B9A7-1600A39627E8}"/>
              </a:ext>
            </a:extLst>
          </p:cNvPr>
          <p:cNvSpPr/>
          <p:nvPr/>
        </p:nvSpPr>
        <p:spPr>
          <a:xfrm>
            <a:off x="3990235" y="4490577"/>
            <a:ext cx="4194480" cy="2071583"/>
          </a:xfrm>
          <a:prstGeom prst="rect">
            <a:avLst/>
          </a:prstGeom>
          <a:noFill/>
          <a:ln w="38100">
            <a:solidFill>
              <a:srgbClr val="E4042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片包含 表格&#10;&#10;AI 生成的内容可能不正确。">
            <a:extLst>
              <a:ext uri="{FF2B5EF4-FFF2-40B4-BE49-F238E27FC236}">
                <a16:creationId xmlns:a16="http://schemas.microsoft.com/office/drawing/2014/main" id="{5ADFCAEB-51D7-415E-2723-292AE75656B2}"/>
              </a:ext>
            </a:extLst>
          </p:cNvPr>
          <p:cNvPicPr>
            <a:picLocks noChangeAspect="1"/>
          </p:cNvPicPr>
          <p:nvPr/>
        </p:nvPicPr>
        <p:blipFill>
          <a:blip r:embed="rId3"/>
          <a:srcRect t="8614" r="161" b="12906"/>
          <a:stretch/>
        </p:blipFill>
        <p:spPr>
          <a:xfrm>
            <a:off x="4226229" y="4642260"/>
            <a:ext cx="3739547" cy="1755291"/>
          </a:xfrm>
          <a:prstGeom prst="rect">
            <a:avLst/>
          </a:prstGeom>
        </p:spPr>
      </p:pic>
      <p:pic>
        <p:nvPicPr>
          <p:cNvPr id="5" name="Picture 4">
            <a:extLst>
              <a:ext uri="{FF2B5EF4-FFF2-40B4-BE49-F238E27FC236}">
                <a16:creationId xmlns:a16="http://schemas.microsoft.com/office/drawing/2014/main" id="{4D7AB32B-3337-434C-793C-31C6CA8B73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026081" y="2226650"/>
            <a:ext cx="7844277" cy="1790713"/>
          </a:xfrm>
          <a:prstGeom prst="rect">
            <a:avLst/>
          </a:prstGeom>
        </p:spPr>
      </p:pic>
      <p:pic>
        <p:nvPicPr>
          <p:cNvPr id="10" name="Picture 9">
            <a:extLst>
              <a:ext uri="{FF2B5EF4-FFF2-40B4-BE49-F238E27FC236}">
                <a16:creationId xmlns:a16="http://schemas.microsoft.com/office/drawing/2014/main" id="{A0F0CE79-AE92-7AA0-73FD-01A6B34E09E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239431" y="4638969"/>
            <a:ext cx="3713139" cy="1756950"/>
          </a:xfrm>
          <a:prstGeom prst="rect">
            <a:avLst/>
          </a:prstGeom>
        </p:spPr>
      </p:pic>
    </p:spTree>
    <p:extLst>
      <p:ext uri="{BB962C8B-B14F-4D97-AF65-F5344CB8AC3E}">
        <p14:creationId xmlns:p14="http://schemas.microsoft.com/office/powerpoint/2010/main" val="689409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7F5A9-0914-EAC4-2EBC-1C256C4B437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E34F5A8-C7B3-C37F-E931-6546ED4C945E}"/>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7C646500-2579-B1EE-FAD4-B1EEA37C0040}"/>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15</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C9A06459-7C8C-44D9-04B1-19098A800ADC}"/>
              </a:ext>
            </a:extLst>
          </p:cNvPr>
          <p:cNvSpPr txBox="1"/>
          <p:nvPr/>
        </p:nvSpPr>
        <p:spPr>
          <a:xfrm>
            <a:off x="431799" y="157430"/>
            <a:ext cx="11937539" cy="1323439"/>
          </a:xfrm>
          <a:prstGeom prst="rect">
            <a:avLst/>
          </a:prstGeom>
          <a:noFill/>
        </p:spPr>
        <p:txBody>
          <a:bodyPr wrap="square" rtlCol="0">
            <a:spAutoFit/>
          </a:bodyPr>
          <a:lstStyle/>
          <a:p>
            <a:r>
              <a:rPr lang="pt-BR" sz="4000" b="1" i="1" spc="-100" err="1">
                <a:solidFill>
                  <a:schemeClr val="bg1"/>
                </a:solidFill>
                <a:latin typeface="Segoe UI" panose="020B0502040204020203" pitchFamily="34" charset="0"/>
                <a:cs typeface="Segoe UI" panose="020B0502040204020203" pitchFamily="34" charset="0"/>
              </a:rPr>
              <a:t>Valuation</a:t>
            </a:r>
            <a:r>
              <a:rPr lang="pt-BR" sz="4000" b="1" i="1" spc="-100">
                <a:solidFill>
                  <a:schemeClr val="bg1"/>
                </a:solidFill>
                <a:latin typeface="Segoe UI" panose="020B0502040204020203" pitchFamily="34" charset="0"/>
                <a:cs typeface="Segoe UI" panose="020B0502040204020203" pitchFamily="34" charset="0"/>
              </a:rPr>
              <a:t> – Football </a:t>
            </a:r>
            <a:r>
              <a:rPr lang="pt-BR" sz="4000" b="1" i="1" spc="-100" err="1">
                <a:solidFill>
                  <a:schemeClr val="bg1"/>
                </a:solidFill>
                <a:latin typeface="Segoe UI" panose="020B0502040204020203" pitchFamily="34" charset="0"/>
                <a:cs typeface="Segoe UI" panose="020B0502040204020203" pitchFamily="34" charset="0"/>
              </a:rPr>
              <a:t>field</a:t>
            </a:r>
            <a:endParaRPr lang="pt-BR" sz="4000" b="1" i="1" spc="-100">
              <a:solidFill>
                <a:schemeClr val="bg1"/>
              </a:solidFill>
              <a:latin typeface="Segoe UI" panose="020B0502040204020203" pitchFamily="34" charset="0"/>
              <a:cs typeface="Segoe UI" panose="020B0502040204020203" pitchFamily="34" charset="0"/>
            </a:endParaRPr>
          </a:p>
          <a:p>
            <a:r>
              <a:rPr lang="en-US" sz="2000">
                <a:solidFill>
                  <a:schemeClr val="bg1"/>
                </a:solidFill>
                <a:latin typeface="Segoe UI" panose="020B0502040204020203" pitchFamily="34" charset="0"/>
                <a:cs typeface="Segoe UI" panose="020B0502040204020203" pitchFamily="34" charset="0"/>
              </a:rPr>
              <a:t>Valuation ranges derived from DCF and market multiples suggest upside potential relative to current share price</a:t>
            </a:r>
          </a:p>
        </p:txBody>
      </p:sp>
      <p:pic>
        <p:nvPicPr>
          <p:cNvPr id="11" name="Imagem 22">
            <a:extLst>
              <a:ext uri="{FF2B5EF4-FFF2-40B4-BE49-F238E27FC236}">
                <a16:creationId xmlns:a16="http://schemas.microsoft.com/office/drawing/2014/main" id="{63E6AE4F-EF64-A1DD-716C-476F2E7417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graphicFrame>
        <p:nvGraphicFramePr>
          <p:cNvPr id="15" name="Chart 14">
            <a:extLst>
              <a:ext uri="{FF2B5EF4-FFF2-40B4-BE49-F238E27FC236}">
                <a16:creationId xmlns:a16="http://schemas.microsoft.com/office/drawing/2014/main" id="{0EF17147-CAAD-EBD6-D32A-083E9E9DA025}"/>
              </a:ext>
            </a:extLst>
          </p:cNvPr>
          <p:cNvGraphicFramePr>
            <a:graphicFrameLocks/>
          </p:cNvGraphicFramePr>
          <p:nvPr>
            <p:extLst>
              <p:ext uri="{D42A27DB-BD31-4B8C-83A1-F6EECF244321}">
                <p14:modId xmlns:p14="http://schemas.microsoft.com/office/powerpoint/2010/main" val="762135694"/>
              </p:ext>
            </p:extLst>
          </p:nvPr>
        </p:nvGraphicFramePr>
        <p:xfrm>
          <a:off x="1753850" y="1918742"/>
          <a:ext cx="8364510" cy="4390361"/>
        </p:xfrm>
        <a:graphic>
          <a:graphicData uri="http://schemas.openxmlformats.org/drawingml/2006/chart">
            <c:chart xmlns:c="http://schemas.openxmlformats.org/drawingml/2006/chart" xmlns:r="http://schemas.openxmlformats.org/officeDocument/2006/relationships" r:id="rId3"/>
          </a:graphicData>
        </a:graphic>
      </p:graphicFrame>
      <p:cxnSp>
        <p:nvCxnSpPr>
          <p:cNvPr id="20" name="Conector reto 32">
            <a:extLst>
              <a:ext uri="{FF2B5EF4-FFF2-40B4-BE49-F238E27FC236}">
                <a16:creationId xmlns:a16="http://schemas.microsoft.com/office/drawing/2014/main" id="{73A8B8A9-0B83-A58C-EA39-E441F13794E1}"/>
              </a:ext>
            </a:extLst>
          </p:cNvPr>
          <p:cNvCxnSpPr>
            <a:cxnSpLocks/>
          </p:cNvCxnSpPr>
          <p:nvPr/>
        </p:nvCxnSpPr>
        <p:spPr>
          <a:xfrm>
            <a:off x="6913358" y="2152980"/>
            <a:ext cx="0" cy="4108698"/>
          </a:xfrm>
          <a:prstGeom prst="line">
            <a:avLst/>
          </a:prstGeom>
          <a:ln w="28575">
            <a:solidFill>
              <a:schemeClr val="bg2">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22" name="CaixaDeTexto 23">
            <a:extLst>
              <a:ext uri="{FF2B5EF4-FFF2-40B4-BE49-F238E27FC236}">
                <a16:creationId xmlns:a16="http://schemas.microsoft.com/office/drawing/2014/main" id="{8864E81B-2C62-68B2-916F-9505A90B90A5}"/>
              </a:ext>
            </a:extLst>
          </p:cNvPr>
          <p:cNvSpPr txBox="1"/>
          <p:nvPr/>
        </p:nvSpPr>
        <p:spPr>
          <a:xfrm>
            <a:off x="6505498" y="1880250"/>
            <a:ext cx="852171" cy="307777"/>
          </a:xfrm>
          <a:prstGeom prst="rect">
            <a:avLst/>
          </a:prstGeom>
          <a:noFill/>
        </p:spPr>
        <p:txBody>
          <a:bodyPr wrap="square">
            <a:spAutoFit/>
          </a:bodyPr>
          <a:lstStyle/>
          <a:p>
            <a:r>
              <a:rPr lang="en-US" sz="1200" b="1">
                <a:solidFill>
                  <a:schemeClr val="bg2">
                    <a:lumMod val="50000"/>
                  </a:schemeClr>
                </a:solidFill>
                <a:latin typeface="Segoe UI" panose="020B0502040204020203" pitchFamily="34" charset="0"/>
                <a:cs typeface="Segoe UI" panose="020B0502040204020203" pitchFamily="34" charset="0"/>
              </a:rPr>
              <a:t>~</a:t>
            </a:r>
            <a:r>
              <a:rPr lang="en-US" sz="1400" b="1">
                <a:solidFill>
                  <a:schemeClr val="bg2">
                    <a:lumMod val="50000"/>
                  </a:schemeClr>
                </a:solidFill>
                <a:latin typeface="Segoe UI" panose="020B0502040204020203" pitchFamily="34" charset="0"/>
                <a:cs typeface="Segoe UI" panose="020B0502040204020203" pitchFamily="34" charset="0"/>
              </a:rPr>
              <a:t>71.7</a:t>
            </a:r>
            <a:r>
              <a:rPr lang="en-US" sz="1200" b="1">
                <a:solidFill>
                  <a:schemeClr val="bg2">
                    <a:lumMod val="50000"/>
                  </a:schemeClr>
                </a:solidFill>
                <a:latin typeface="Segoe UI" panose="020B0502040204020203" pitchFamily="34" charset="0"/>
                <a:cs typeface="Segoe UI" panose="020B0502040204020203" pitchFamily="34" charset="0"/>
              </a:rPr>
              <a:t> </a:t>
            </a:r>
            <a:r>
              <a:rPr lang="en-US" sz="1400" b="1">
                <a:solidFill>
                  <a:schemeClr val="bg2">
                    <a:lumMod val="50000"/>
                  </a:schemeClr>
                </a:solidFill>
                <a:latin typeface="Segoe UI" panose="020B0502040204020203" pitchFamily="34" charset="0"/>
                <a:cs typeface="Segoe UI" panose="020B0502040204020203" pitchFamily="34" charset="0"/>
              </a:rPr>
              <a:t>$</a:t>
            </a:r>
            <a:endParaRPr lang="pt-BR" sz="2400" b="1">
              <a:solidFill>
                <a:schemeClr val="bg2">
                  <a:lumMod val="50000"/>
                </a:schemeClr>
              </a:solidFill>
            </a:endParaRPr>
          </a:p>
        </p:txBody>
      </p:sp>
      <p:sp>
        <p:nvSpPr>
          <p:cNvPr id="30" name="CaixaDeTexto 23">
            <a:extLst>
              <a:ext uri="{FF2B5EF4-FFF2-40B4-BE49-F238E27FC236}">
                <a16:creationId xmlns:a16="http://schemas.microsoft.com/office/drawing/2014/main" id="{0DD3F653-F605-9CCD-F80E-0106DED5D3CF}"/>
              </a:ext>
            </a:extLst>
          </p:cNvPr>
          <p:cNvSpPr txBox="1"/>
          <p:nvPr/>
        </p:nvSpPr>
        <p:spPr>
          <a:xfrm>
            <a:off x="6507997" y="6271601"/>
            <a:ext cx="852172" cy="461665"/>
          </a:xfrm>
          <a:prstGeom prst="rect">
            <a:avLst/>
          </a:prstGeom>
          <a:noFill/>
        </p:spPr>
        <p:txBody>
          <a:bodyPr wrap="square">
            <a:spAutoFit/>
          </a:bodyPr>
          <a:lstStyle/>
          <a:p>
            <a:pPr algn="ctr"/>
            <a:r>
              <a:rPr lang="en-US" sz="1200" b="1">
                <a:solidFill>
                  <a:schemeClr val="bg2">
                    <a:lumMod val="50000"/>
                  </a:schemeClr>
                </a:solidFill>
                <a:latin typeface="Segoe UI" panose="020B0502040204020203" pitchFamily="34" charset="0"/>
                <a:cs typeface="Segoe UI" panose="020B0502040204020203" pitchFamily="34" charset="0"/>
              </a:rPr>
              <a:t>Current price</a:t>
            </a:r>
            <a:endParaRPr lang="pt-BR" sz="2400" b="1">
              <a:solidFill>
                <a:schemeClr val="bg2">
                  <a:lumMod val="50000"/>
                </a:schemeClr>
              </a:solidFill>
            </a:endParaRPr>
          </a:p>
        </p:txBody>
      </p:sp>
    </p:spTree>
    <p:extLst>
      <p:ext uri="{BB962C8B-B14F-4D97-AF65-F5344CB8AC3E}">
        <p14:creationId xmlns:p14="http://schemas.microsoft.com/office/powerpoint/2010/main" val="425755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6C44B-085B-969C-EDD5-FE482355E1E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0EC3064-0DE2-941B-7797-7ED4B5F7A4E7}"/>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173232EB-A897-663C-5B11-67A156D69818}"/>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16</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6C17ED27-39CB-2632-8C88-2B6D7F07EB76}"/>
              </a:ext>
            </a:extLst>
          </p:cNvPr>
          <p:cNvSpPr txBox="1"/>
          <p:nvPr/>
        </p:nvSpPr>
        <p:spPr>
          <a:xfrm>
            <a:off x="431800" y="157430"/>
            <a:ext cx="11576050" cy="1323439"/>
          </a:xfrm>
          <a:prstGeom prst="rect">
            <a:avLst/>
          </a:prstGeom>
          <a:noFill/>
        </p:spPr>
        <p:txBody>
          <a:bodyPr wrap="square" rtlCol="0">
            <a:spAutoFit/>
          </a:bodyPr>
          <a:lstStyle/>
          <a:p>
            <a:r>
              <a:rPr lang="pt-BR" sz="4000" b="1" i="1" spc="-100" err="1">
                <a:solidFill>
                  <a:schemeClr val="bg1"/>
                </a:solidFill>
                <a:latin typeface="Segoe UI" panose="020B0502040204020203" pitchFamily="34" charset="0"/>
                <a:cs typeface="Segoe UI" panose="020B0502040204020203" pitchFamily="34" charset="0"/>
              </a:rPr>
              <a:t>Recommendation</a:t>
            </a:r>
            <a:endParaRPr lang="pt-BR" sz="4000" b="1" i="1" spc="-100">
              <a:solidFill>
                <a:schemeClr val="bg1"/>
              </a:solidFill>
              <a:latin typeface="Segoe UI" panose="020B0502040204020203" pitchFamily="34" charset="0"/>
              <a:cs typeface="Segoe UI" panose="020B0502040204020203" pitchFamily="34" charset="0"/>
            </a:endParaRPr>
          </a:p>
          <a:p>
            <a:r>
              <a:rPr lang="en-US" sz="2000">
                <a:solidFill>
                  <a:schemeClr val="bg1"/>
                </a:solidFill>
                <a:latin typeface="Segoe UI" panose="020B0502040204020203" pitchFamily="34" charset="0"/>
                <a:cs typeface="Segoe UI" panose="020B0502040204020203" pitchFamily="34" charset="0"/>
              </a:rPr>
              <a:t>Valuation suggests moderate upside potential, supported by strong fundamentals, resilient cash flow, and consistent market positioning</a:t>
            </a:r>
          </a:p>
        </p:txBody>
      </p:sp>
      <p:pic>
        <p:nvPicPr>
          <p:cNvPr id="7" name="Imagem 22">
            <a:extLst>
              <a:ext uri="{FF2B5EF4-FFF2-40B4-BE49-F238E27FC236}">
                <a16:creationId xmlns:a16="http://schemas.microsoft.com/office/drawing/2014/main" id="{BDD3FD22-8C26-8915-1358-FBBEB8DCB03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sp>
        <p:nvSpPr>
          <p:cNvPr id="13" name="TextBox 12">
            <a:extLst>
              <a:ext uri="{FF2B5EF4-FFF2-40B4-BE49-F238E27FC236}">
                <a16:creationId xmlns:a16="http://schemas.microsoft.com/office/drawing/2014/main" id="{D04B876D-4155-EA65-5B39-2AC2C7741F3F}"/>
              </a:ext>
            </a:extLst>
          </p:cNvPr>
          <p:cNvSpPr txBox="1"/>
          <p:nvPr/>
        </p:nvSpPr>
        <p:spPr>
          <a:xfrm>
            <a:off x="756781" y="2533317"/>
            <a:ext cx="9561533" cy="2554545"/>
          </a:xfrm>
          <a:prstGeom prst="rect">
            <a:avLst/>
          </a:prstGeom>
          <a:noFill/>
        </p:spPr>
        <p:txBody>
          <a:bodyPr wrap="square" lIns="91440" tIns="45720" rIns="91440" bIns="45720" anchor="t">
            <a:spAutoFit/>
          </a:bodyPr>
          <a:lstStyle/>
          <a:p>
            <a:r>
              <a:rPr lang="pt-BR" sz="3200" b="1">
                <a:solidFill>
                  <a:srgbClr val="E40426"/>
                </a:solidFill>
                <a:latin typeface="Times New Roman"/>
                <a:cs typeface="Segoe UI"/>
              </a:rPr>
              <a:t>C</a:t>
            </a:r>
            <a:r>
              <a:rPr lang="en-US" sz="3200" b="1" err="1">
                <a:solidFill>
                  <a:srgbClr val="E40426"/>
                </a:solidFill>
                <a:latin typeface="Times New Roman"/>
                <a:cs typeface="Segoe UI"/>
              </a:rPr>
              <a:t>urrent</a:t>
            </a:r>
            <a:r>
              <a:rPr lang="en-US" sz="3200" b="1">
                <a:solidFill>
                  <a:srgbClr val="E40426"/>
                </a:solidFill>
                <a:latin typeface="Times New Roman"/>
                <a:cs typeface="Segoe UI"/>
              </a:rPr>
              <a:t> Price: </a:t>
            </a:r>
            <a:r>
              <a:rPr lang="en-US" sz="3200">
                <a:latin typeface="Times New Roman"/>
                <a:cs typeface="Segoe UI"/>
              </a:rPr>
              <a:t>$71.73</a:t>
            </a:r>
          </a:p>
          <a:p>
            <a:endParaRPr lang="en-US" sz="3200" b="1">
              <a:solidFill>
                <a:srgbClr val="E40426"/>
              </a:solidFill>
              <a:latin typeface="Times New Roman"/>
              <a:cs typeface="Segoe UI" panose="020B0502040204020203" pitchFamily="34" charset="0"/>
            </a:endParaRPr>
          </a:p>
          <a:p>
            <a:r>
              <a:rPr lang="en-US" sz="3200" b="1">
                <a:solidFill>
                  <a:srgbClr val="E40426"/>
                </a:solidFill>
                <a:latin typeface="Times New Roman"/>
                <a:cs typeface="Segoe UI"/>
              </a:rPr>
              <a:t>Target price</a:t>
            </a:r>
            <a:r>
              <a:rPr lang="en-US" sz="3200" b="1">
                <a:solidFill>
                  <a:srgbClr val="C00000"/>
                </a:solidFill>
                <a:latin typeface="Times New Roman"/>
                <a:cs typeface="Segoe UI"/>
              </a:rPr>
              <a:t>: </a:t>
            </a:r>
            <a:r>
              <a:rPr lang="en-US" sz="3200">
                <a:latin typeface="Times New Roman"/>
                <a:cs typeface="Segoe UI"/>
              </a:rPr>
              <a:t>$79.87</a:t>
            </a:r>
          </a:p>
          <a:p>
            <a:endParaRPr lang="en-US" sz="3200" b="1">
              <a:solidFill>
                <a:srgbClr val="E40426"/>
              </a:solidFill>
              <a:latin typeface="Times New Roman"/>
              <a:cs typeface="Segoe UI" panose="020B0502040204020203" pitchFamily="34" charset="0"/>
            </a:endParaRPr>
          </a:p>
          <a:p>
            <a:r>
              <a:rPr lang="en-US" sz="3200" b="1">
                <a:solidFill>
                  <a:srgbClr val="E40426"/>
                </a:solidFill>
                <a:latin typeface="Times New Roman"/>
                <a:cs typeface="Segoe UI"/>
              </a:rPr>
              <a:t>Upside:</a:t>
            </a:r>
            <a:r>
              <a:rPr lang="en-US" sz="3200">
                <a:solidFill>
                  <a:srgbClr val="E40426"/>
                </a:solidFill>
                <a:latin typeface="Times New Roman"/>
                <a:cs typeface="Segoe UI"/>
              </a:rPr>
              <a:t> </a:t>
            </a:r>
            <a:r>
              <a:rPr lang="en-US" sz="3200">
                <a:latin typeface="Times New Roman"/>
                <a:cs typeface="Segoe UI"/>
              </a:rPr>
              <a:t>11.35%</a:t>
            </a:r>
          </a:p>
        </p:txBody>
      </p:sp>
      <p:sp>
        <p:nvSpPr>
          <p:cNvPr id="4" name="文本框 3">
            <a:extLst>
              <a:ext uri="{FF2B5EF4-FFF2-40B4-BE49-F238E27FC236}">
                <a16:creationId xmlns:a16="http://schemas.microsoft.com/office/drawing/2014/main" id="{48B19EC1-5FD3-99CF-69CE-819363DFBCA8}"/>
              </a:ext>
            </a:extLst>
          </p:cNvPr>
          <p:cNvSpPr txBox="1"/>
          <p:nvPr/>
        </p:nvSpPr>
        <p:spPr>
          <a:xfrm>
            <a:off x="6224533" y="3175294"/>
            <a:ext cx="53785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6000" b="1">
                <a:solidFill>
                  <a:srgbClr val="FF0000"/>
                </a:solidFill>
                <a:latin typeface="Times New Roman"/>
                <a:ea typeface="等线"/>
                <a:cs typeface="Times New Roman"/>
              </a:rPr>
              <a:t>BUY IT ！！</a:t>
            </a:r>
          </a:p>
        </p:txBody>
      </p:sp>
      <p:sp>
        <p:nvSpPr>
          <p:cNvPr id="5" name="Arrow: Down 4">
            <a:extLst>
              <a:ext uri="{FF2B5EF4-FFF2-40B4-BE49-F238E27FC236}">
                <a16:creationId xmlns:a16="http://schemas.microsoft.com/office/drawing/2014/main" id="{871E3DCB-7B92-DEEB-AC39-99E42744FBFD}"/>
              </a:ext>
            </a:extLst>
          </p:cNvPr>
          <p:cNvSpPr/>
          <p:nvPr/>
        </p:nvSpPr>
        <p:spPr>
          <a:xfrm rot="10800000">
            <a:off x="7592518" y="4437088"/>
            <a:ext cx="637082" cy="884419"/>
          </a:xfrm>
          <a:prstGeom prst="down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4750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row of bottles of soda&#10;&#10;AI-generated content may be incorrect.">
            <a:extLst>
              <a:ext uri="{FF2B5EF4-FFF2-40B4-BE49-F238E27FC236}">
                <a16:creationId xmlns:a16="http://schemas.microsoft.com/office/drawing/2014/main" id="{0DD98B85-30A5-3F80-C7B8-98455655E1D4}"/>
              </a:ext>
            </a:extLst>
          </p:cNvPr>
          <p:cNvPicPr>
            <a:picLocks noChangeAspect="1"/>
          </p:cNvPicPr>
          <p:nvPr/>
        </p:nvPicPr>
        <p:blipFill>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45" r="-1" b="34841"/>
          <a:stretch/>
        </p:blipFill>
        <p:spPr>
          <a:xfrm>
            <a:off x="4547937" y="-5"/>
            <a:ext cx="7644062" cy="3681406"/>
          </a:xfrm>
          <a:prstGeom prst="rect">
            <a:avLst/>
          </a:prstGeom>
        </p:spPr>
      </p:pic>
      <p:pic>
        <p:nvPicPr>
          <p:cNvPr id="11" name="Picture 10" descr="A group of bottles of soda&#10;&#10;AI-generated content may be incorrect.">
            <a:extLst>
              <a:ext uri="{FF2B5EF4-FFF2-40B4-BE49-F238E27FC236}">
                <a16:creationId xmlns:a16="http://schemas.microsoft.com/office/drawing/2014/main" id="{C0ABCDA3-6553-8E39-BC58-0CC69623C82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6055" r="-1" b="18388"/>
          <a:stretch/>
        </p:blipFill>
        <p:spPr>
          <a:xfrm>
            <a:off x="4547938" y="3681409"/>
            <a:ext cx="7644062" cy="3176595"/>
          </a:xfrm>
          <a:prstGeom prst="rect">
            <a:avLst/>
          </a:prstGeom>
        </p:spPr>
      </p:pic>
      <p:sp>
        <p:nvSpPr>
          <p:cNvPr id="23" name="Rectangle 2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76A166A-5CA1-DA7E-6DE3-744413035BEE}"/>
              </a:ext>
            </a:extLst>
          </p:cNvPr>
          <p:cNvSpPr txBox="1"/>
          <p:nvPr/>
        </p:nvSpPr>
        <p:spPr>
          <a:xfrm>
            <a:off x="838200" y="1115219"/>
            <a:ext cx="5395912"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800" b="1" i="1" kern="1200" spc="-100">
                <a:solidFill>
                  <a:schemeClr val="bg1"/>
                </a:solidFill>
                <a:latin typeface="+mj-lt"/>
                <a:ea typeface="+mj-ea"/>
                <a:cs typeface="+mj-cs"/>
              </a:rPr>
              <a:t>Q&amp;A</a:t>
            </a:r>
          </a:p>
        </p:txBody>
      </p:sp>
      <p:cxnSp>
        <p:nvCxnSpPr>
          <p:cNvPr id="25" name="Straight Connector 2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F6196D-19FC-5774-8CA3-E09DD6D25B5E}"/>
              </a:ext>
            </a:extLst>
          </p:cNvPr>
          <p:cNvCxnSpPr/>
          <p:nvPr/>
        </p:nvCxnSpPr>
        <p:spPr>
          <a:xfrm>
            <a:off x="838200" y="3681401"/>
            <a:ext cx="11353800" cy="0"/>
          </a:xfrm>
          <a:prstGeom prst="line">
            <a:avLst/>
          </a:prstGeom>
          <a:ln w="57150">
            <a:solidFill>
              <a:srgbClr val="E4042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4866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57842-E594-2C25-522D-51661C09A3E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FC73E4F-26F7-A37D-D28B-A292687871D9}"/>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61C951E3-54A4-1132-A4A8-5100D9604BBB}"/>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18</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293A19E-5008-9864-7CFC-8216E5266FE8}"/>
              </a:ext>
            </a:extLst>
          </p:cNvPr>
          <p:cNvSpPr txBox="1"/>
          <p:nvPr/>
        </p:nvSpPr>
        <p:spPr>
          <a:xfrm>
            <a:off x="431800" y="157430"/>
            <a:ext cx="5664200" cy="1015663"/>
          </a:xfrm>
          <a:prstGeom prst="rect">
            <a:avLst/>
          </a:prstGeom>
          <a:noFill/>
        </p:spPr>
        <p:txBody>
          <a:bodyPr wrap="square" lIns="91440" tIns="45720" rIns="91440" bIns="45720" rtlCol="0" anchor="t">
            <a:spAutoFit/>
          </a:bodyPr>
          <a:lstStyle/>
          <a:p>
            <a:r>
              <a:rPr lang="pt-BR" sz="4000" b="1" i="1" spc="-100" err="1">
                <a:solidFill>
                  <a:schemeClr val="bg1"/>
                </a:solidFill>
                <a:latin typeface="Segoe UI"/>
                <a:cs typeface="Segoe UI"/>
              </a:rPr>
              <a:t>Appendix</a:t>
            </a:r>
            <a:endParaRPr lang="pt-BR" sz="4000" b="1" i="1" spc="-100">
              <a:solidFill>
                <a:schemeClr val="bg1"/>
              </a:solidFill>
              <a:latin typeface="Segoe UI"/>
              <a:cs typeface="Segoe UI"/>
            </a:endParaRPr>
          </a:p>
          <a:p>
            <a:endParaRPr lang="en-US" sz="2000">
              <a:solidFill>
                <a:schemeClr val="bg1"/>
              </a:solidFill>
              <a:latin typeface="Segoe UI" panose="020B0502040204020203" pitchFamily="34" charset="0"/>
              <a:cs typeface="Segoe UI" panose="020B0502040204020203" pitchFamily="34" charset="0"/>
            </a:endParaRPr>
          </a:p>
        </p:txBody>
      </p:sp>
      <p:pic>
        <p:nvPicPr>
          <p:cNvPr id="7" name="Imagem 22">
            <a:extLst>
              <a:ext uri="{FF2B5EF4-FFF2-40B4-BE49-F238E27FC236}">
                <a16:creationId xmlns:a16="http://schemas.microsoft.com/office/drawing/2014/main" id="{492ADFEF-5C6D-69DC-C380-A217043C5A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spTree>
    <p:extLst>
      <p:ext uri="{BB962C8B-B14F-4D97-AF65-F5344CB8AC3E}">
        <p14:creationId xmlns:p14="http://schemas.microsoft.com/office/powerpoint/2010/main" val="68582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A2831-8091-4147-27CF-18B7AF3F3F3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9DE4AD1-8622-D60E-33F4-FE55D975847F}"/>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44D0ECFF-DBBE-9E78-20A2-017057999BBA}"/>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2</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A4917B9E-87DD-6644-6BE2-35AA322BB9A7}"/>
              </a:ext>
            </a:extLst>
          </p:cNvPr>
          <p:cNvSpPr txBox="1"/>
          <p:nvPr/>
        </p:nvSpPr>
        <p:spPr>
          <a:xfrm>
            <a:off x="431800" y="157430"/>
            <a:ext cx="10632440" cy="1323439"/>
          </a:xfrm>
          <a:prstGeom prst="rect">
            <a:avLst/>
          </a:prstGeom>
          <a:noFill/>
        </p:spPr>
        <p:txBody>
          <a:bodyPr wrap="square" rtlCol="0">
            <a:spAutoFit/>
          </a:bodyPr>
          <a:lstStyle/>
          <a:p>
            <a:r>
              <a:rPr lang="pt-BR" sz="4000" b="1" i="1" spc="-100" err="1">
                <a:solidFill>
                  <a:schemeClr val="bg1"/>
                </a:solidFill>
                <a:latin typeface="Segoe UI" panose="020B0502040204020203" pitchFamily="34" charset="0"/>
                <a:cs typeface="Segoe UI" panose="020B0502040204020203" pitchFamily="34" charset="0"/>
              </a:rPr>
              <a:t>Company</a:t>
            </a:r>
            <a:r>
              <a:rPr lang="pt-BR" sz="4000" b="1" i="1" spc="-100">
                <a:solidFill>
                  <a:schemeClr val="bg1"/>
                </a:solidFill>
                <a:latin typeface="Segoe UI" panose="020B0502040204020203" pitchFamily="34" charset="0"/>
                <a:cs typeface="Segoe UI" panose="020B0502040204020203" pitchFamily="34" charset="0"/>
              </a:rPr>
              <a:t> overview</a:t>
            </a:r>
          </a:p>
          <a:p>
            <a:r>
              <a:rPr lang="en-US" sz="2000">
                <a:solidFill>
                  <a:schemeClr val="bg1"/>
                </a:solidFill>
                <a:latin typeface="Segoe UI" panose="020B0502040204020203" pitchFamily="34" charset="0"/>
                <a:cs typeface="Segoe UI" panose="020B0502040204020203" pitchFamily="34" charset="0"/>
              </a:rPr>
              <a:t>Brand Empire Built, Not Bought: 90% of Billion-Dollar Brands Created Organically or Grown Post-Acquisition</a:t>
            </a:r>
          </a:p>
        </p:txBody>
      </p:sp>
      <p:sp>
        <p:nvSpPr>
          <p:cNvPr id="53" name="TextBox 52">
            <a:extLst>
              <a:ext uri="{FF2B5EF4-FFF2-40B4-BE49-F238E27FC236}">
                <a16:creationId xmlns:a16="http://schemas.microsoft.com/office/drawing/2014/main" id="{1258D629-2F35-6483-5FD4-8776BF8B96EB}"/>
              </a:ext>
            </a:extLst>
          </p:cNvPr>
          <p:cNvSpPr txBox="1"/>
          <p:nvPr/>
        </p:nvSpPr>
        <p:spPr>
          <a:xfrm>
            <a:off x="4076700" y="6472914"/>
            <a:ext cx="4038600" cy="307777"/>
          </a:xfrm>
          <a:prstGeom prst="rect">
            <a:avLst/>
          </a:prstGeom>
          <a:noFill/>
        </p:spPr>
        <p:txBody>
          <a:bodyPr wrap="square" rtlCol="0">
            <a:spAutoFit/>
          </a:bodyPr>
          <a:lstStyle/>
          <a:p>
            <a:pPr algn="ctr"/>
            <a:r>
              <a:rPr lang="pt-BR" sz="1400" err="1">
                <a:solidFill>
                  <a:schemeClr val="tx1">
                    <a:lumMod val="75000"/>
                    <a:lumOff val="25000"/>
                  </a:schemeClr>
                </a:solidFill>
                <a:latin typeface="Segoe UI" panose="020B0502040204020203" pitchFamily="34" charset="0"/>
                <a:cs typeface="Segoe UI" panose="020B0502040204020203" pitchFamily="34" charset="0"/>
              </a:rPr>
              <a:t>Source</a:t>
            </a:r>
            <a:r>
              <a:rPr lang="pt-BR" sz="1400">
                <a:solidFill>
                  <a:schemeClr val="tx1">
                    <a:lumMod val="75000"/>
                    <a:lumOff val="25000"/>
                  </a:schemeClr>
                </a:solidFill>
                <a:latin typeface="Segoe UI" panose="020B0502040204020203" pitchFamily="34" charset="0"/>
                <a:cs typeface="Segoe UI" panose="020B0502040204020203" pitchFamily="34" charset="0"/>
              </a:rPr>
              <a:t>: Coca Cola- Investor </a:t>
            </a:r>
            <a:r>
              <a:rPr lang="pt-BR" sz="1400" err="1">
                <a:solidFill>
                  <a:schemeClr val="tx1">
                    <a:lumMod val="75000"/>
                    <a:lumOff val="25000"/>
                  </a:schemeClr>
                </a:solidFill>
                <a:latin typeface="Segoe UI" panose="020B0502040204020203" pitchFamily="34" charset="0"/>
                <a:cs typeface="Segoe UI" panose="020B0502040204020203" pitchFamily="34" charset="0"/>
              </a:rPr>
              <a:t>Relations</a:t>
            </a:r>
            <a:r>
              <a:rPr lang="pt-BR" sz="1400">
                <a:solidFill>
                  <a:schemeClr val="tx1">
                    <a:lumMod val="75000"/>
                    <a:lumOff val="25000"/>
                  </a:schemeClr>
                </a:solidFill>
                <a:latin typeface="Segoe UI" panose="020B0502040204020203" pitchFamily="34" charset="0"/>
                <a:cs typeface="Segoe UI" panose="020B0502040204020203" pitchFamily="34" charset="0"/>
              </a:rPr>
              <a:t> Overview</a:t>
            </a:r>
          </a:p>
        </p:txBody>
      </p:sp>
      <p:pic>
        <p:nvPicPr>
          <p:cNvPr id="5" name="Imagem 22">
            <a:extLst>
              <a:ext uri="{FF2B5EF4-FFF2-40B4-BE49-F238E27FC236}">
                <a16:creationId xmlns:a16="http://schemas.microsoft.com/office/drawing/2014/main" id="{0FD67D78-9D3D-7B0F-2EAB-C79019D8B5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pic>
        <p:nvPicPr>
          <p:cNvPr id="8" name="Picture 7">
            <a:extLst>
              <a:ext uri="{FF2B5EF4-FFF2-40B4-BE49-F238E27FC236}">
                <a16:creationId xmlns:a16="http://schemas.microsoft.com/office/drawing/2014/main" id="{A2310334-0792-FC4D-3C60-072D74330C8D}"/>
              </a:ext>
            </a:extLst>
          </p:cNvPr>
          <p:cNvPicPr>
            <a:picLocks noChangeAspect="1"/>
          </p:cNvPicPr>
          <p:nvPr/>
        </p:nvPicPr>
        <p:blipFill>
          <a:blip r:embed="rId3"/>
          <a:stretch>
            <a:fillRect/>
          </a:stretch>
        </p:blipFill>
        <p:spPr>
          <a:xfrm>
            <a:off x="0" y="2297430"/>
            <a:ext cx="12192000" cy="2781300"/>
          </a:xfrm>
          <a:prstGeom prst="rect">
            <a:avLst/>
          </a:prstGeom>
        </p:spPr>
      </p:pic>
      <p:pic>
        <p:nvPicPr>
          <p:cNvPr id="12" name="Picture 11">
            <a:extLst>
              <a:ext uri="{FF2B5EF4-FFF2-40B4-BE49-F238E27FC236}">
                <a16:creationId xmlns:a16="http://schemas.microsoft.com/office/drawing/2014/main" id="{55BF9C5A-F864-0001-6F99-8FE913B2558C}"/>
              </a:ext>
            </a:extLst>
          </p:cNvPr>
          <p:cNvPicPr>
            <a:picLocks noChangeAspect="1"/>
          </p:cNvPicPr>
          <p:nvPr/>
        </p:nvPicPr>
        <p:blipFill>
          <a:blip r:embed="rId4"/>
          <a:stretch>
            <a:fillRect/>
          </a:stretch>
        </p:blipFill>
        <p:spPr>
          <a:xfrm>
            <a:off x="1573460" y="5132819"/>
            <a:ext cx="8745170" cy="1076475"/>
          </a:xfrm>
          <a:prstGeom prst="rect">
            <a:avLst/>
          </a:prstGeom>
        </p:spPr>
      </p:pic>
      <p:sp>
        <p:nvSpPr>
          <p:cNvPr id="14" name="TextBox 13">
            <a:extLst>
              <a:ext uri="{FF2B5EF4-FFF2-40B4-BE49-F238E27FC236}">
                <a16:creationId xmlns:a16="http://schemas.microsoft.com/office/drawing/2014/main" id="{9D13EE0E-6942-9A87-7B00-D7A3CB50ECCF}"/>
              </a:ext>
            </a:extLst>
          </p:cNvPr>
          <p:cNvSpPr txBox="1"/>
          <p:nvPr/>
        </p:nvSpPr>
        <p:spPr>
          <a:xfrm>
            <a:off x="3352800" y="1735574"/>
            <a:ext cx="6096000" cy="523220"/>
          </a:xfrm>
          <a:prstGeom prst="rect">
            <a:avLst/>
          </a:prstGeom>
          <a:noFill/>
        </p:spPr>
        <p:txBody>
          <a:bodyPr wrap="square">
            <a:spAutoFit/>
          </a:bodyPr>
          <a:lstStyle/>
          <a:p>
            <a:r>
              <a:rPr lang="en-US" sz="2800" b="1">
                <a:solidFill>
                  <a:srgbClr val="E40426"/>
                </a:solidFill>
                <a:latin typeface="Segoe UI" panose="020B0502040204020203" pitchFamily="34" charset="0"/>
                <a:cs typeface="Segoe UI" panose="020B0502040204020203" pitchFamily="34" charset="0"/>
              </a:rPr>
              <a:t>30 BILLION-DOLLAR BRANDS</a:t>
            </a:r>
          </a:p>
        </p:txBody>
      </p:sp>
      <p:sp>
        <p:nvSpPr>
          <p:cNvPr id="18" name="Rectangle 17">
            <a:extLst>
              <a:ext uri="{FF2B5EF4-FFF2-40B4-BE49-F238E27FC236}">
                <a16:creationId xmlns:a16="http://schemas.microsoft.com/office/drawing/2014/main" id="{A34E6BD1-F6CD-7538-10EF-5645B77DDC52}"/>
              </a:ext>
            </a:extLst>
          </p:cNvPr>
          <p:cNvSpPr/>
          <p:nvPr/>
        </p:nvSpPr>
        <p:spPr>
          <a:xfrm>
            <a:off x="7056120" y="4343400"/>
            <a:ext cx="228600" cy="182880"/>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7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D79F4-96E5-9BC9-C4F1-A0C4743C72C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7AC611A-07C8-1985-5361-11B6C77AAE63}"/>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06CCFB8A-AC0E-4846-CDA0-4AF70D0C6AA3}"/>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3</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07D48FB9-AE63-293A-2DDA-8F2967748BB7}"/>
              </a:ext>
            </a:extLst>
          </p:cNvPr>
          <p:cNvSpPr txBox="1"/>
          <p:nvPr/>
        </p:nvSpPr>
        <p:spPr>
          <a:xfrm>
            <a:off x="431799" y="157430"/>
            <a:ext cx="11365459" cy="1015663"/>
          </a:xfrm>
          <a:prstGeom prst="rect">
            <a:avLst/>
          </a:prstGeom>
          <a:noFill/>
        </p:spPr>
        <p:txBody>
          <a:bodyPr wrap="square" rtlCol="0">
            <a:spAutoFit/>
          </a:bodyPr>
          <a:lstStyle/>
          <a:p>
            <a:r>
              <a:rPr lang="pt-BR" sz="4000" b="1" i="1" spc="-100" err="1">
                <a:solidFill>
                  <a:schemeClr val="bg1"/>
                </a:solidFill>
                <a:latin typeface="Segoe UI" panose="020B0502040204020203" pitchFamily="34" charset="0"/>
                <a:cs typeface="Segoe UI" panose="020B0502040204020203" pitchFamily="34" charset="0"/>
              </a:rPr>
              <a:t>Company</a:t>
            </a:r>
            <a:r>
              <a:rPr lang="pt-BR" sz="4000" b="1" i="1" spc="-100">
                <a:solidFill>
                  <a:schemeClr val="bg1"/>
                </a:solidFill>
                <a:latin typeface="Segoe UI" panose="020B0502040204020203" pitchFamily="34" charset="0"/>
                <a:cs typeface="Segoe UI" panose="020B0502040204020203" pitchFamily="34" charset="0"/>
              </a:rPr>
              <a:t> overview</a:t>
            </a:r>
          </a:p>
          <a:p>
            <a:r>
              <a:rPr lang="en-US" sz="2000">
                <a:solidFill>
                  <a:schemeClr val="bg1"/>
                </a:solidFill>
                <a:latin typeface="Segoe UI" panose="020B0502040204020203" pitchFamily="34" charset="0"/>
                <a:cs typeface="Segoe UI" panose="020B0502040204020203" pitchFamily="34" charset="0"/>
              </a:rPr>
              <a:t>Consistent Market Share Gains Against Competitors and Growth Potential in Emerging Economies</a:t>
            </a:r>
          </a:p>
        </p:txBody>
      </p:sp>
      <p:pic>
        <p:nvPicPr>
          <p:cNvPr id="5" name="Imagem 22">
            <a:extLst>
              <a:ext uri="{FF2B5EF4-FFF2-40B4-BE49-F238E27FC236}">
                <a16:creationId xmlns:a16="http://schemas.microsoft.com/office/drawing/2014/main" id="{343458B1-A93B-27EB-6C93-F18BFC111C3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pic>
        <p:nvPicPr>
          <p:cNvPr id="6" name="Picture 5">
            <a:extLst>
              <a:ext uri="{FF2B5EF4-FFF2-40B4-BE49-F238E27FC236}">
                <a16:creationId xmlns:a16="http://schemas.microsoft.com/office/drawing/2014/main" id="{2A870CAD-7EA9-4CDD-12AC-84C995EDF7E1}"/>
              </a:ext>
            </a:extLst>
          </p:cNvPr>
          <p:cNvPicPr>
            <a:picLocks noChangeAspect="1"/>
          </p:cNvPicPr>
          <p:nvPr/>
        </p:nvPicPr>
        <p:blipFill>
          <a:blip r:embed="rId3"/>
          <a:stretch>
            <a:fillRect/>
          </a:stretch>
        </p:blipFill>
        <p:spPr>
          <a:xfrm>
            <a:off x="8220428" y="1758046"/>
            <a:ext cx="3787422" cy="4305513"/>
          </a:xfrm>
          <a:prstGeom prst="rect">
            <a:avLst/>
          </a:prstGeom>
        </p:spPr>
      </p:pic>
      <p:sp>
        <p:nvSpPr>
          <p:cNvPr id="8" name="TextBox 7">
            <a:extLst>
              <a:ext uri="{FF2B5EF4-FFF2-40B4-BE49-F238E27FC236}">
                <a16:creationId xmlns:a16="http://schemas.microsoft.com/office/drawing/2014/main" id="{D1D3D793-9613-27D1-64A9-70D3F07BDB83}"/>
              </a:ext>
            </a:extLst>
          </p:cNvPr>
          <p:cNvSpPr txBox="1"/>
          <p:nvPr/>
        </p:nvSpPr>
        <p:spPr>
          <a:xfrm rot="16200000">
            <a:off x="6422023" y="3564374"/>
            <a:ext cx="3048000" cy="338554"/>
          </a:xfrm>
          <a:prstGeom prst="rect">
            <a:avLst/>
          </a:prstGeom>
          <a:noFill/>
        </p:spPr>
        <p:txBody>
          <a:bodyPr wrap="square">
            <a:spAutoFit/>
          </a:bodyPr>
          <a:lstStyle/>
          <a:p>
            <a:r>
              <a:rPr lang="en-US" sz="1600" b="1">
                <a:latin typeface="Segoe UI" panose="020B0502040204020203" pitchFamily="34" charset="0"/>
                <a:cs typeface="Segoe UI" panose="020B0502040204020203" pitchFamily="34" charset="0"/>
              </a:rPr>
              <a:t>Capture Untapped Industry</a:t>
            </a:r>
          </a:p>
        </p:txBody>
      </p:sp>
      <p:pic>
        <p:nvPicPr>
          <p:cNvPr id="12" name="Picture 11">
            <a:extLst>
              <a:ext uri="{FF2B5EF4-FFF2-40B4-BE49-F238E27FC236}">
                <a16:creationId xmlns:a16="http://schemas.microsoft.com/office/drawing/2014/main" id="{3AA90C59-C18E-8688-3676-D2484965A6D1}"/>
              </a:ext>
            </a:extLst>
          </p:cNvPr>
          <p:cNvPicPr>
            <a:picLocks noChangeAspect="1"/>
          </p:cNvPicPr>
          <p:nvPr/>
        </p:nvPicPr>
        <p:blipFill>
          <a:blip r:embed="rId4"/>
          <a:stretch>
            <a:fillRect/>
          </a:stretch>
        </p:blipFill>
        <p:spPr>
          <a:xfrm>
            <a:off x="184150" y="2146304"/>
            <a:ext cx="7459116" cy="4115374"/>
          </a:xfrm>
          <a:prstGeom prst="rect">
            <a:avLst/>
          </a:prstGeom>
        </p:spPr>
      </p:pic>
      <p:sp>
        <p:nvSpPr>
          <p:cNvPr id="13" name="Rectangle 12">
            <a:extLst>
              <a:ext uri="{FF2B5EF4-FFF2-40B4-BE49-F238E27FC236}">
                <a16:creationId xmlns:a16="http://schemas.microsoft.com/office/drawing/2014/main" id="{5D1F685B-3052-485E-2619-77A765AB6975}"/>
              </a:ext>
            </a:extLst>
          </p:cNvPr>
          <p:cNvSpPr/>
          <p:nvPr/>
        </p:nvSpPr>
        <p:spPr>
          <a:xfrm>
            <a:off x="431800" y="2697851"/>
            <a:ext cx="225601" cy="2282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F250DD-E74F-7D2B-C484-4A732643097B}"/>
              </a:ext>
            </a:extLst>
          </p:cNvPr>
          <p:cNvSpPr/>
          <p:nvPr/>
        </p:nvSpPr>
        <p:spPr>
          <a:xfrm>
            <a:off x="7370649" y="2100691"/>
            <a:ext cx="338555" cy="1638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4146120-0D67-4137-5504-22A91C4DA558}"/>
              </a:ext>
            </a:extLst>
          </p:cNvPr>
          <p:cNvSpPr/>
          <p:nvPr/>
        </p:nvSpPr>
        <p:spPr>
          <a:xfrm>
            <a:off x="7507669" y="6035154"/>
            <a:ext cx="225601" cy="2282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58D4CAE-6D28-487F-7A00-B25DE694D700}"/>
              </a:ext>
            </a:extLst>
          </p:cNvPr>
          <p:cNvSpPr txBox="1"/>
          <p:nvPr/>
        </p:nvSpPr>
        <p:spPr>
          <a:xfrm>
            <a:off x="1399388" y="1795730"/>
            <a:ext cx="5354623" cy="338554"/>
          </a:xfrm>
          <a:prstGeom prst="rect">
            <a:avLst/>
          </a:prstGeom>
          <a:noFill/>
        </p:spPr>
        <p:txBody>
          <a:bodyPr wrap="square">
            <a:spAutoFit/>
          </a:bodyPr>
          <a:lstStyle/>
          <a:p>
            <a:r>
              <a:rPr lang="en-US" sz="1600" b="1">
                <a:latin typeface="Segoe UI" panose="020B0502040204020203" pitchFamily="34" charset="0"/>
                <a:cs typeface="Segoe UI" panose="020B0502040204020203" pitchFamily="34" charset="0"/>
              </a:rPr>
              <a:t>Strengthening Leadership in a Fragmented Industry</a:t>
            </a:r>
          </a:p>
        </p:txBody>
      </p:sp>
      <p:cxnSp>
        <p:nvCxnSpPr>
          <p:cNvPr id="23" name="Straight Connector 11">
            <a:extLst>
              <a:ext uri="{FF2B5EF4-FFF2-40B4-BE49-F238E27FC236}">
                <a16:creationId xmlns:a16="http://schemas.microsoft.com/office/drawing/2014/main" id="{674A94C5-E61C-ECAA-3F16-41E3CA457912}"/>
              </a:ext>
            </a:extLst>
          </p:cNvPr>
          <p:cNvCxnSpPr>
            <a:cxnSpLocks/>
          </p:cNvCxnSpPr>
          <p:nvPr/>
        </p:nvCxnSpPr>
        <p:spPr>
          <a:xfrm>
            <a:off x="1331846" y="2105493"/>
            <a:ext cx="5220929" cy="0"/>
          </a:xfrm>
          <a:prstGeom prst="line">
            <a:avLst/>
          </a:prstGeom>
          <a:ln w="38100">
            <a:solidFill>
              <a:srgbClr val="E40426"/>
            </a:solidFill>
          </a:ln>
        </p:spPr>
        <p:style>
          <a:lnRef idx="2">
            <a:schemeClr val="accent1"/>
          </a:lnRef>
          <a:fillRef idx="0">
            <a:schemeClr val="accent1"/>
          </a:fillRef>
          <a:effectRef idx="1">
            <a:schemeClr val="accent1"/>
          </a:effectRef>
          <a:fontRef idx="minor">
            <a:schemeClr val="tx1"/>
          </a:fontRef>
        </p:style>
      </p:cxnSp>
      <p:cxnSp>
        <p:nvCxnSpPr>
          <p:cNvPr id="25" name="Straight Connector 11">
            <a:extLst>
              <a:ext uri="{FF2B5EF4-FFF2-40B4-BE49-F238E27FC236}">
                <a16:creationId xmlns:a16="http://schemas.microsoft.com/office/drawing/2014/main" id="{EF54D0C6-8299-1501-430E-DBFD990536EC}"/>
              </a:ext>
            </a:extLst>
          </p:cNvPr>
          <p:cNvCxnSpPr>
            <a:cxnSpLocks/>
          </p:cNvCxnSpPr>
          <p:nvPr/>
        </p:nvCxnSpPr>
        <p:spPr>
          <a:xfrm flipV="1">
            <a:off x="8107255" y="2334093"/>
            <a:ext cx="0" cy="2999758"/>
          </a:xfrm>
          <a:prstGeom prst="line">
            <a:avLst/>
          </a:prstGeom>
          <a:ln w="38100">
            <a:solidFill>
              <a:srgbClr val="E40426"/>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430825CD-D70E-8A8F-53F9-C28F4223A96C}"/>
              </a:ext>
            </a:extLst>
          </p:cNvPr>
          <p:cNvSpPr txBox="1"/>
          <p:nvPr/>
        </p:nvSpPr>
        <p:spPr>
          <a:xfrm>
            <a:off x="4076700" y="6472914"/>
            <a:ext cx="4038600" cy="307777"/>
          </a:xfrm>
          <a:prstGeom prst="rect">
            <a:avLst/>
          </a:prstGeom>
          <a:noFill/>
        </p:spPr>
        <p:txBody>
          <a:bodyPr wrap="square" rtlCol="0">
            <a:spAutoFit/>
          </a:bodyPr>
          <a:lstStyle/>
          <a:p>
            <a:pPr algn="ctr"/>
            <a:r>
              <a:rPr lang="pt-BR" sz="1400" err="1">
                <a:solidFill>
                  <a:schemeClr val="tx1">
                    <a:lumMod val="75000"/>
                    <a:lumOff val="25000"/>
                  </a:schemeClr>
                </a:solidFill>
                <a:latin typeface="Segoe UI" panose="020B0502040204020203" pitchFamily="34" charset="0"/>
                <a:cs typeface="Segoe UI" panose="020B0502040204020203" pitchFamily="34" charset="0"/>
              </a:rPr>
              <a:t>Source</a:t>
            </a:r>
            <a:r>
              <a:rPr lang="pt-BR" sz="1400">
                <a:solidFill>
                  <a:schemeClr val="tx1">
                    <a:lumMod val="75000"/>
                    <a:lumOff val="25000"/>
                  </a:schemeClr>
                </a:solidFill>
                <a:latin typeface="Segoe UI" panose="020B0502040204020203" pitchFamily="34" charset="0"/>
                <a:cs typeface="Segoe UI" panose="020B0502040204020203" pitchFamily="34" charset="0"/>
              </a:rPr>
              <a:t>: Coca Cola- Investor </a:t>
            </a:r>
            <a:r>
              <a:rPr lang="pt-BR" sz="1400" err="1">
                <a:solidFill>
                  <a:schemeClr val="tx1">
                    <a:lumMod val="75000"/>
                    <a:lumOff val="25000"/>
                  </a:schemeClr>
                </a:solidFill>
                <a:latin typeface="Segoe UI" panose="020B0502040204020203" pitchFamily="34" charset="0"/>
                <a:cs typeface="Segoe UI" panose="020B0502040204020203" pitchFamily="34" charset="0"/>
              </a:rPr>
              <a:t>Relations</a:t>
            </a:r>
            <a:r>
              <a:rPr lang="pt-BR" sz="1400">
                <a:solidFill>
                  <a:schemeClr val="tx1">
                    <a:lumMod val="75000"/>
                    <a:lumOff val="25000"/>
                  </a:schemeClr>
                </a:solidFill>
                <a:latin typeface="Segoe UI" panose="020B0502040204020203" pitchFamily="34" charset="0"/>
                <a:cs typeface="Segoe UI" panose="020B0502040204020203" pitchFamily="34" charset="0"/>
              </a:rPr>
              <a:t> Overview</a:t>
            </a:r>
          </a:p>
        </p:txBody>
      </p:sp>
    </p:spTree>
    <p:extLst>
      <p:ext uri="{BB962C8B-B14F-4D97-AF65-F5344CB8AC3E}">
        <p14:creationId xmlns:p14="http://schemas.microsoft.com/office/powerpoint/2010/main" val="168625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5408D-463F-2DC0-7858-1BB0A1A7796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9E2973F-8305-AB48-C6C4-EFAD69D946DC}"/>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8D315EEE-7DD8-8E63-9505-3F74CC650089}"/>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4</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2421074-A13A-3DF3-A507-E845FCDCFE32}"/>
              </a:ext>
            </a:extLst>
          </p:cNvPr>
          <p:cNvSpPr txBox="1"/>
          <p:nvPr/>
        </p:nvSpPr>
        <p:spPr>
          <a:xfrm>
            <a:off x="431800" y="157430"/>
            <a:ext cx="11760200" cy="1323439"/>
          </a:xfrm>
          <a:prstGeom prst="rect">
            <a:avLst/>
          </a:prstGeom>
          <a:noFill/>
        </p:spPr>
        <p:txBody>
          <a:bodyPr wrap="square" rtlCol="0">
            <a:spAutoFit/>
          </a:bodyPr>
          <a:lstStyle/>
          <a:p>
            <a:r>
              <a:rPr lang="pt-BR" sz="4000" b="1" i="1" spc="-100" err="1">
                <a:solidFill>
                  <a:schemeClr val="bg1"/>
                </a:solidFill>
                <a:latin typeface="Segoe UI" panose="020B0502040204020203" pitchFamily="34" charset="0"/>
                <a:cs typeface="Segoe UI" panose="020B0502040204020203" pitchFamily="34" charset="0"/>
              </a:rPr>
              <a:t>Company</a:t>
            </a:r>
            <a:r>
              <a:rPr lang="pt-BR" sz="4000" b="1" i="1" spc="-100">
                <a:solidFill>
                  <a:schemeClr val="bg1"/>
                </a:solidFill>
                <a:latin typeface="Segoe UI" panose="020B0502040204020203" pitchFamily="34" charset="0"/>
                <a:cs typeface="Segoe UI" panose="020B0502040204020203" pitchFamily="34" charset="0"/>
              </a:rPr>
              <a:t> overview</a:t>
            </a:r>
          </a:p>
          <a:p>
            <a:r>
              <a:rPr lang="en-US" sz="2000">
                <a:solidFill>
                  <a:schemeClr val="bg1"/>
                </a:solidFill>
                <a:latin typeface="Segoe UI" panose="020B0502040204020203" pitchFamily="34" charset="0"/>
                <a:cs typeface="Segoe UI" panose="020B0502040204020203" pitchFamily="34" charset="0"/>
              </a:rPr>
              <a:t>Value-Driven Acquisitions and Bottler Refranchising Strategy Supporting EPS Growth and Operational Focus</a:t>
            </a:r>
          </a:p>
        </p:txBody>
      </p:sp>
      <p:pic>
        <p:nvPicPr>
          <p:cNvPr id="5" name="Imagem 22">
            <a:extLst>
              <a:ext uri="{FF2B5EF4-FFF2-40B4-BE49-F238E27FC236}">
                <a16:creationId xmlns:a16="http://schemas.microsoft.com/office/drawing/2014/main" id="{A1524DFA-23FE-20E2-9B7E-968EC36B0B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cxnSp>
        <p:nvCxnSpPr>
          <p:cNvPr id="12" name="Straight Connector 11">
            <a:extLst>
              <a:ext uri="{FF2B5EF4-FFF2-40B4-BE49-F238E27FC236}">
                <a16:creationId xmlns:a16="http://schemas.microsoft.com/office/drawing/2014/main" id="{B0ED52F3-3474-4FC0-2C9A-08FEDAF25447}"/>
              </a:ext>
            </a:extLst>
          </p:cNvPr>
          <p:cNvCxnSpPr>
            <a:cxnSpLocks/>
          </p:cNvCxnSpPr>
          <p:nvPr/>
        </p:nvCxnSpPr>
        <p:spPr>
          <a:xfrm>
            <a:off x="431800" y="2181464"/>
            <a:ext cx="4279232" cy="0"/>
          </a:xfrm>
          <a:prstGeom prst="line">
            <a:avLst/>
          </a:prstGeom>
          <a:ln w="19050">
            <a:solidFill>
              <a:srgbClr val="E40426"/>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8B37BD7-D184-54D5-27D7-709F0F27AF45}"/>
              </a:ext>
            </a:extLst>
          </p:cNvPr>
          <p:cNvCxnSpPr>
            <a:cxnSpLocks/>
          </p:cNvCxnSpPr>
          <p:nvPr/>
        </p:nvCxnSpPr>
        <p:spPr>
          <a:xfrm>
            <a:off x="6589295" y="2181464"/>
            <a:ext cx="4279232" cy="0"/>
          </a:xfrm>
          <a:prstGeom prst="line">
            <a:avLst/>
          </a:prstGeom>
          <a:ln w="19050">
            <a:solidFill>
              <a:srgbClr val="E40426"/>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B7A98E7-F8D8-4C06-EB11-D2D23F4BFDD5}"/>
              </a:ext>
            </a:extLst>
          </p:cNvPr>
          <p:cNvSpPr txBox="1"/>
          <p:nvPr/>
        </p:nvSpPr>
        <p:spPr>
          <a:xfrm>
            <a:off x="-453589" y="1812948"/>
            <a:ext cx="3508375" cy="400110"/>
          </a:xfrm>
          <a:prstGeom prst="rect">
            <a:avLst/>
          </a:prstGeom>
          <a:noFill/>
        </p:spPr>
        <p:txBody>
          <a:bodyPr wrap="square" lIns="91440" tIns="45720" rIns="91440" bIns="45720" anchor="t">
            <a:spAutoFit/>
          </a:bodyPr>
          <a:lstStyle/>
          <a:p>
            <a:pPr algn="ctr"/>
            <a:r>
              <a:rPr lang="en-US" sz="2000" b="1">
                <a:latin typeface="Segoe UI"/>
                <a:cs typeface="Segoe UI"/>
              </a:rPr>
              <a:t>Acquisitions</a:t>
            </a:r>
          </a:p>
        </p:txBody>
      </p:sp>
      <p:sp>
        <p:nvSpPr>
          <p:cNvPr id="18" name="TextBox 17">
            <a:extLst>
              <a:ext uri="{FF2B5EF4-FFF2-40B4-BE49-F238E27FC236}">
                <a16:creationId xmlns:a16="http://schemas.microsoft.com/office/drawing/2014/main" id="{45B29CBA-A697-1B95-A92C-A63F3A594766}"/>
              </a:ext>
            </a:extLst>
          </p:cNvPr>
          <p:cNvSpPr txBox="1"/>
          <p:nvPr/>
        </p:nvSpPr>
        <p:spPr>
          <a:xfrm>
            <a:off x="5617904" y="1851753"/>
            <a:ext cx="3508375" cy="400110"/>
          </a:xfrm>
          <a:prstGeom prst="rect">
            <a:avLst/>
          </a:prstGeom>
          <a:noFill/>
        </p:spPr>
        <p:txBody>
          <a:bodyPr wrap="square" lIns="91440" tIns="45720" rIns="91440" bIns="45720" anchor="t">
            <a:spAutoFit/>
          </a:bodyPr>
          <a:lstStyle/>
          <a:p>
            <a:pPr algn="ctr"/>
            <a:r>
              <a:rPr lang="en-US" sz="2000" b="1">
                <a:solidFill>
                  <a:srgbClr val="000000"/>
                </a:solidFill>
                <a:latin typeface="Segoe UI"/>
                <a:ea typeface="+mn-lt"/>
                <a:cs typeface="Segoe UI"/>
              </a:rPr>
              <a:t>Divestitures</a:t>
            </a:r>
            <a:endParaRPr lang="zh-CN" b="1"/>
          </a:p>
        </p:txBody>
      </p:sp>
      <p:pic>
        <p:nvPicPr>
          <p:cNvPr id="4" name="图片 3" descr="图片包含 图表&#10;&#10;AI 生成的内容可能不正确。">
            <a:extLst>
              <a:ext uri="{FF2B5EF4-FFF2-40B4-BE49-F238E27FC236}">
                <a16:creationId xmlns:a16="http://schemas.microsoft.com/office/drawing/2014/main" id="{4B6D6655-145E-761B-B896-4D2919CC1CA5}"/>
              </a:ext>
            </a:extLst>
          </p:cNvPr>
          <p:cNvPicPr>
            <a:picLocks noChangeAspect="1"/>
          </p:cNvPicPr>
          <p:nvPr/>
        </p:nvPicPr>
        <p:blipFill>
          <a:blip r:embed="rId3"/>
          <a:srcRect l="212" r="112" b="5243"/>
          <a:stretch/>
        </p:blipFill>
        <p:spPr>
          <a:xfrm>
            <a:off x="420341" y="2481197"/>
            <a:ext cx="4703267" cy="1341293"/>
          </a:xfrm>
          <a:prstGeom prst="rect">
            <a:avLst/>
          </a:prstGeom>
        </p:spPr>
      </p:pic>
      <p:pic>
        <p:nvPicPr>
          <p:cNvPr id="6" name="图片 5" descr="地图&#10;&#10;AI 生成的内容可能不正确。">
            <a:extLst>
              <a:ext uri="{FF2B5EF4-FFF2-40B4-BE49-F238E27FC236}">
                <a16:creationId xmlns:a16="http://schemas.microsoft.com/office/drawing/2014/main" id="{C16F3B55-8826-3129-D3BF-A0491A6E70AA}"/>
              </a:ext>
            </a:extLst>
          </p:cNvPr>
          <p:cNvPicPr>
            <a:picLocks noChangeAspect="1"/>
          </p:cNvPicPr>
          <p:nvPr/>
        </p:nvPicPr>
        <p:blipFill>
          <a:blip r:embed="rId4"/>
          <a:srcRect r="115" b="2134"/>
          <a:stretch/>
        </p:blipFill>
        <p:spPr>
          <a:xfrm>
            <a:off x="6590517" y="2334147"/>
            <a:ext cx="4919630" cy="1754326"/>
          </a:xfrm>
          <a:prstGeom prst="rect">
            <a:avLst/>
          </a:prstGeom>
        </p:spPr>
      </p:pic>
      <p:sp>
        <p:nvSpPr>
          <p:cNvPr id="7" name="文本框 6">
            <a:extLst>
              <a:ext uri="{FF2B5EF4-FFF2-40B4-BE49-F238E27FC236}">
                <a16:creationId xmlns:a16="http://schemas.microsoft.com/office/drawing/2014/main" id="{67647E1A-D41E-1AD6-C396-4E26AE5D0183}"/>
              </a:ext>
            </a:extLst>
          </p:cNvPr>
          <p:cNvSpPr txBox="1"/>
          <p:nvPr/>
        </p:nvSpPr>
        <p:spPr>
          <a:xfrm>
            <a:off x="419041" y="4108421"/>
            <a:ext cx="45520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a:latin typeface="Segoe UI" panose="020B0502040204020203" pitchFamily="34" charset="0"/>
                <a:cs typeface="Segoe UI" panose="020B0502040204020203" pitchFamily="34" charset="0"/>
              </a:rPr>
              <a:t>The acquisitions of brands such as Costa, </a:t>
            </a:r>
            <a:r>
              <a:rPr lang="en-US" altLang="zh-CN" err="1">
                <a:latin typeface="Segoe UI" panose="020B0502040204020203" pitchFamily="34" charset="0"/>
                <a:cs typeface="Segoe UI" panose="020B0502040204020203" pitchFamily="34" charset="0"/>
              </a:rPr>
              <a:t>fairlife</a:t>
            </a:r>
            <a:r>
              <a:rPr lang="en-US" altLang="zh-CN">
                <a:latin typeface="Segoe UI" panose="020B0502040204020203" pitchFamily="34" charset="0"/>
                <a:cs typeface="Segoe UI" panose="020B0502040204020203" pitchFamily="34" charset="0"/>
              </a:rPr>
              <a:t> and BODYARMOR have contributed approximately 25% of earnings per share growth since 2016, demonstrating its forward-looking strategy in the functional and high-end beverage markets</a:t>
            </a:r>
            <a:endParaRPr lang="zh-CN" altLang="en-US">
              <a:latin typeface="Segoe UI" panose="020B0502040204020203" pitchFamily="34" charset="0"/>
              <a:cs typeface="Segoe UI" panose="020B0502040204020203" pitchFamily="34" charset="0"/>
            </a:endParaRPr>
          </a:p>
        </p:txBody>
      </p:sp>
      <p:sp>
        <p:nvSpPr>
          <p:cNvPr id="8" name="文本框 7">
            <a:extLst>
              <a:ext uri="{FF2B5EF4-FFF2-40B4-BE49-F238E27FC236}">
                <a16:creationId xmlns:a16="http://schemas.microsoft.com/office/drawing/2014/main" id="{270A414D-9FC2-4EF0-F84B-FB1C2AE887D0}"/>
              </a:ext>
            </a:extLst>
          </p:cNvPr>
          <p:cNvSpPr txBox="1"/>
          <p:nvPr/>
        </p:nvSpPr>
        <p:spPr>
          <a:xfrm>
            <a:off x="6589308" y="4223744"/>
            <a:ext cx="488051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a:latin typeface="Segoe UI" panose="020B0502040204020203" pitchFamily="34" charset="0"/>
                <a:cs typeface="Segoe UI" panose="020B0502040204020203" pitchFamily="34" charset="0"/>
              </a:rPr>
              <a:t>Since 2015, the company has been promoting the divestiture of its global bottling business, generating a cumulative revenue of approximately 18 billion US dollars and significantly enhancing regional operational efficiency.</a:t>
            </a:r>
            <a:endParaRPr lang="zh-CN" altLang="en-US">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4B0E8A5B-C372-61BD-7608-99A9CFBAB67B}"/>
              </a:ext>
            </a:extLst>
          </p:cNvPr>
          <p:cNvSpPr/>
          <p:nvPr/>
        </p:nvSpPr>
        <p:spPr>
          <a:xfrm>
            <a:off x="10973456" y="3520811"/>
            <a:ext cx="179225" cy="3466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6F6D5A-BE21-DE8D-9768-2BDB529D4C97}"/>
              </a:ext>
            </a:extLst>
          </p:cNvPr>
          <p:cNvSpPr/>
          <p:nvPr/>
        </p:nvSpPr>
        <p:spPr>
          <a:xfrm>
            <a:off x="4740044" y="3568281"/>
            <a:ext cx="179225" cy="3466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8798F06-1D50-C97A-C547-84CF02DA3C85}"/>
              </a:ext>
            </a:extLst>
          </p:cNvPr>
          <p:cNvSpPr txBox="1"/>
          <p:nvPr/>
        </p:nvSpPr>
        <p:spPr>
          <a:xfrm>
            <a:off x="4076700" y="6472914"/>
            <a:ext cx="4038600" cy="307777"/>
          </a:xfrm>
          <a:prstGeom prst="rect">
            <a:avLst/>
          </a:prstGeom>
          <a:noFill/>
        </p:spPr>
        <p:txBody>
          <a:bodyPr wrap="square" rtlCol="0">
            <a:spAutoFit/>
          </a:bodyPr>
          <a:lstStyle/>
          <a:p>
            <a:pPr algn="ctr"/>
            <a:r>
              <a:rPr lang="pt-BR" sz="1400" err="1">
                <a:solidFill>
                  <a:schemeClr val="tx1">
                    <a:lumMod val="75000"/>
                    <a:lumOff val="25000"/>
                  </a:schemeClr>
                </a:solidFill>
                <a:latin typeface="Segoe UI" panose="020B0502040204020203" pitchFamily="34" charset="0"/>
                <a:cs typeface="Segoe UI" panose="020B0502040204020203" pitchFamily="34" charset="0"/>
              </a:rPr>
              <a:t>Source</a:t>
            </a:r>
            <a:r>
              <a:rPr lang="pt-BR" sz="1400">
                <a:solidFill>
                  <a:schemeClr val="tx1">
                    <a:lumMod val="75000"/>
                    <a:lumOff val="25000"/>
                  </a:schemeClr>
                </a:solidFill>
                <a:latin typeface="Segoe UI" panose="020B0502040204020203" pitchFamily="34" charset="0"/>
                <a:cs typeface="Segoe UI" panose="020B0502040204020203" pitchFamily="34" charset="0"/>
              </a:rPr>
              <a:t>: Coca Cola- Investor </a:t>
            </a:r>
            <a:r>
              <a:rPr lang="pt-BR" sz="1400" err="1">
                <a:solidFill>
                  <a:schemeClr val="tx1">
                    <a:lumMod val="75000"/>
                    <a:lumOff val="25000"/>
                  </a:schemeClr>
                </a:solidFill>
                <a:latin typeface="Segoe UI" panose="020B0502040204020203" pitchFamily="34" charset="0"/>
                <a:cs typeface="Segoe UI" panose="020B0502040204020203" pitchFamily="34" charset="0"/>
              </a:rPr>
              <a:t>Relations</a:t>
            </a:r>
            <a:r>
              <a:rPr lang="pt-BR" sz="1400">
                <a:solidFill>
                  <a:schemeClr val="tx1">
                    <a:lumMod val="75000"/>
                    <a:lumOff val="25000"/>
                  </a:schemeClr>
                </a:solidFill>
                <a:latin typeface="Segoe UI" panose="020B0502040204020203" pitchFamily="34" charset="0"/>
                <a:cs typeface="Segoe UI" panose="020B0502040204020203" pitchFamily="34" charset="0"/>
              </a:rPr>
              <a:t> Overview</a:t>
            </a:r>
          </a:p>
        </p:txBody>
      </p:sp>
    </p:spTree>
    <p:extLst>
      <p:ext uri="{BB962C8B-B14F-4D97-AF65-F5344CB8AC3E}">
        <p14:creationId xmlns:p14="http://schemas.microsoft.com/office/powerpoint/2010/main" val="165590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A64A7-3EE2-543E-B42D-E14A6471302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973730F-1AE9-A745-D538-D8E48927772C}"/>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A43F40C2-6A79-ABD3-DC55-091C68A6699C}"/>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5</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4FACF9A1-983C-9A43-98D0-653C93B1D08C}"/>
              </a:ext>
            </a:extLst>
          </p:cNvPr>
          <p:cNvSpPr txBox="1"/>
          <p:nvPr/>
        </p:nvSpPr>
        <p:spPr>
          <a:xfrm>
            <a:off x="431799" y="157430"/>
            <a:ext cx="11080647" cy="1015663"/>
          </a:xfrm>
          <a:prstGeom prst="rect">
            <a:avLst/>
          </a:prstGeom>
          <a:noFill/>
        </p:spPr>
        <p:txBody>
          <a:bodyPr wrap="square" rtlCol="0">
            <a:spAutoFit/>
          </a:bodyPr>
          <a:lstStyle/>
          <a:p>
            <a:r>
              <a:rPr lang="pt-BR" sz="4000" b="1" i="1" spc="-100" err="1">
                <a:solidFill>
                  <a:schemeClr val="bg1"/>
                </a:solidFill>
                <a:latin typeface="Segoe UI" panose="020B0502040204020203" pitchFamily="34" charset="0"/>
                <a:cs typeface="Segoe UI" panose="020B0502040204020203" pitchFamily="34" charset="0"/>
              </a:rPr>
              <a:t>Company</a:t>
            </a:r>
            <a:r>
              <a:rPr lang="pt-BR" sz="4000" b="1" i="1" spc="-100">
                <a:solidFill>
                  <a:schemeClr val="bg1"/>
                </a:solidFill>
                <a:latin typeface="Segoe UI" panose="020B0502040204020203" pitchFamily="34" charset="0"/>
                <a:cs typeface="Segoe UI" panose="020B0502040204020203" pitchFamily="34" charset="0"/>
              </a:rPr>
              <a:t> overview</a:t>
            </a:r>
          </a:p>
          <a:p>
            <a:r>
              <a:rPr lang="en-US" sz="2000">
                <a:solidFill>
                  <a:schemeClr val="bg1"/>
                </a:solidFill>
                <a:latin typeface="Segoe UI" panose="020B0502040204020203" pitchFamily="34" charset="0"/>
                <a:cs typeface="Segoe UI" panose="020B0502040204020203" pitchFamily="34" charset="0"/>
              </a:rPr>
              <a:t>Global Diversification Driving Balanced Growth and Mitigating Regional Risks</a:t>
            </a:r>
          </a:p>
        </p:txBody>
      </p:sp>
      <p:pic>
        <p:nvPicPr>
          <p:cNvPr id="5" name="Imagem 22">
            <a:extLst>
              <a:ext uri="{FF2B5EF4-FFF2-40B4-BE49-F238E27FC236}">
                <a16:creationId xmlns:a16="http://schemas.microsoft.com/office/drawing/2014/main" id="{8F1CB45C-BE28-344B-24E4-6C29A739B9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cxnSp>
        <p:nvCxnSpPr>
          <p:cNvPr id="7" name="Straight Connector 11">
            <a:extLst>
              <a:ext uri="{FF2B5EF4-FFF2-40B4-BE49-F238E27FC236}">
                <a16:creationId xmlns:a16="http://schemas.microsoft.com/office/drawing/2014/main" id="{CF6CA672-1E9C-DAA6-FDCE-5D107C9E5984}"/>
              </a:ext>
            </a:extLst>
          </p:cNvPr>
          <p:cNvCxnSpPr>
            <a:cxnSpLocks/>
          </p:cNvCxnSpPr>
          <p:nvPr/>
        </p:nvCxnSpPr>
        <p:spPr>
          <a:xfrm>
            <a:off x="431800" y="2181464"/>
            <a:ext cx="3230178" cy="10438"/>
          </a:xfrm>
          <a:prstGeom prst="line">
            <a:avLst/>
          </a:prstGeom>
          <a:ln w="19050">
            <a:solidFill>
              <a:srgbClr val="E40426"/>
            </a:solidFill>
          </a:ln>
        </p:spPr>
        <p:style>
          <a:lnRef idx="2">
            <a:schemeClr val="accent1"/>
          </a:lnRef>
          <a:fillRef idx="0">
            <a:schemeClr val="accent1"/>
          </a:fillRef>
          <a:effectRef idx="1">
            <a:schemeClr val="accent1"/>
          </a:effectRef>
          <a:fontRef idx="minor">
            <a:schemeClr val="tx1"/>
          </a:fontRef>
        </p:style>
      </p:cxnSp>
      <p:cxnSp>
        <p:nvCxnSpPr>
          <p:cNvPr id="14" name="Straight Connector 11">
            <a:extLst>
              <a:ext uri="{FF2B5EF4-FFF2-40B4-BE49-F238E27FC236}">
                <a16:creationId xmlns:a16="http://schemas.microsoft.com/office/drawing/2014/main" id="{401DB63C-DF4F-B085-3774-F02E373FEB05}"/>
              </a:ext>
            </a:extLst>
          </p:cNvPr>
          <p:cNvCxnSpPr>
            <a:cxnSpLocks/>
          </p:cNvCxnSpPr>
          <p:nvPr/>
        </p:nvCxnSpPr>
        <p:spPr>
          <a:xfrm>
            <a:off x="4633238" y="2181463"/>
            <a:ext cx="3230178" cy="10438"/>
          </a:xfrm>
          <a:prstGeom prst="line">
            <a:avLst/>
          </a:prstGeom>
          <a:ln w="19050">
            <a:solidFill>
              <a:srgbClr val="E40426"/>
            </a:solidFill>
          </a:ln>
        </p:spPr>
        <p:style>
          <a:lnRef idx="2">
            <a:schemeClr val="accent1"/>
          </a:lnRef>
          <a:fillRef idx="0">
            <a:schemeClr val="accent1"/>
          </a:fillRef>
          <a:effectRef idx="1">
            <a:schemeClr val="accent1"/>
          </a:effectRef>
          <a:fontRef idx="minor">
            <a:schemeClr val="tx1"/>
          </a:fontRef>
        </p:style>
      </p:cxnSp>
      <p:cxnSp>
        <p:nvCxnSpPr>
          <p:cNvPr id="15" name="Straight Connector 11">
            <a:extLst>
              <a:ext uri="{FF2B5EF4-FFF2-40B4-BE49-F238E27FC236}">
                <a16:creationId xmlns:a16="http://schemas.microsoft.com/office/drawing/2014/main" id="{789B554D-36F7-C9BD-662D-0993F47AAA91}"/>
              </a:ext>
            </a:extLst>
          </p:cNvPr>
          <p:cNvCxnSpPr>
            <a:cxnSpLocks/>
          </p:cNvCxnSpPr>
          <p:nvPr/>
        </p:nvCxnSpPr>
        <p:spPr>
          <a:xfrm>
            <a:off x="8704197" y="2181463"/>
            <a:ext cx="3230178" cy="10438"/>
          </a:xfrm>
          <a:prstGeom prst="line">
            <a:avLst/>
          </a:prstGeom>
          <a:ln w="19050">
            <a:solidFill>
              <a:srgbClr val="E40426"/>
            </a:solidFill>
          </a:ln>
        </p:spPr>
        <p:style>
          <a:lnRef idx="2">
            <a:schemeClr val="accent1"/>
          </a:lnRef>
          <a:fillRef idx="0">
            <a:schemeClr val="accent1"/>
          </a:fillRef>
          <a:effectRef idx="1">
            <a:schemeClr val="accent1"/>
          </a:effectRef>
          <a:fontRef idx="minor">
            <a:schemeClr val="tx1"/>
          </a:fontRef>
        </p:style>
      </p:cxnSp>
      <p:sp>
        <p:nvSpPr>
          <p:cNvPr id="16" name="文本框 15">
            <a:extLst>
              <a:ext uri="{FF2B5EF4-FFF2-40B4-BE49-F238E27FC236}">
                <a16:creationId xmlns:a16="http://schemas.microsoft.com/office/drawing/2014/main" id="{1A024517-D9AD-4007-6026-73DA4EC96EA3}"/>
              </a:ext>
            </a:extLst>
          </p:cNvPr>
          <p:cNvSpPr txBox="1"/>
          <p:nvPr/>
        </p:nvSpPr>
        <p:spPr>
          <a:xfrm>
            <a:off x="609599" y="1806221"/>
            <a:ext cx="216754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1600" b="1">
                <a:latin typeface="Times New Roman"/>
                <a:ea typeface="等线"/>
                <a:cs typeface="Times New Roman"/>
              </a:rPr>
              <a:t>Unit Case Volume</a:t>
            </a:r>
            <a:endParaRPr lang="zh-CN" altLang="en-US" sz="1600" b="1">
              <a:latin typeface="Times New Roman"/>
              <a:cs typeface="Times New Roman"/>
            </a:endParaRPr>
          </a:p>
        </p:txBody>
      </p:sp>
      <p:sp>
        <p:nvSpPr>
          <p:cNvPr id="17" name="文本框 16">
            <a:extLst>
              <a:ext uri="{FF2B5EF4-FFF2-40B4-BE49-F238E27FC236}">
                <a16:creationId xmlns:a16="http://schemas.microsoft.com/office/drawing/2014/main" id="{D4C964E0-959C-AA64-BB95-95313563CCB2}"/>
              </a:ext>
            </a:extLst>
          </p:cNvPr>
          <p:cNvSpPr txBox="1"/>
          <p:nvPr/>
        </p:nvSpPr>
        <p:spPr>
          <a:xfrm>
            <a:off x="8704543" y="1806220"/>
            <a:ext cx="216754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1600" b="1">
                <a:latin typeface="Times New Roman"/>
                <a:ea typeface="等线"/>
                <a:cs typeface="Times New Roman"/>
              </a:rPr>
              <a:t>Operating Income</a:t>
            </a:r>
          </a:p>
        </p:txBody>
      </p:sp>
      <p:sp>
        <p:nvSpPr>
          <p:cNvPr id="18" name="文本框 17">
            <a:extLst>
              <a:ext uri="{FF2B5EF4-FFF2-40B4-BE49-F238E27FC236}">
                <a16:creationId xmlns:a16="http://schemas.microsoft.com/office/drawing/2014/main" id="{5904E13C-2540-54B0-FF86-717F50197A4F}"/>
              </a:ext>
            </a:extLst>
          </p:cNvPr>
          <p:cNvSpPr txBox="1"/>
          <p:nvPr/>
        </p:nvSpPr>
        <p:spPr>
          <a:xfrm>
            <a:off x="4717092" y="1806220"/>
            <a:ext cx="216754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1600" b="1">
                <a:latin typeface="Times New Roman"/>
                <a:ea typeface="等线"/>
                <a:cs typeface="Times New Roman"/>
              </a:rPr>
              <a:t>Net Revenues</a:t>
            </a:r>
            <a:endParaRPr lang="zh-CN" altLang="en-US" sz="1600" b="1">
              <a:latin typeface="Times New Roman"/>
              <a:cs typeface="Times New Roman"/>
            </a:endParaRPr>
          </a:p>
        </p:txBody>
      </p:sp>
      <p:sp>
        <p:nvSpPr>
          <p:cNvPr id="26" name="文本框 25">
            <a:extLst>
              <a:ext uri="{FF2B5EF4-FFF2-40B4-BE49-F238E27FC236}">
                <a16:creationId xmlns:a16="http://schemas.microsoft.com/office/drawing/2014/main" id="{169936D7-70E5-EE76-1F43-D395BF6348FD}"/>
              </a:ext>
            </a:extLst>
          </p:cNvPr>
          <p:cNvSpPr txBox="1"/>
          <p:nvPr/>
        </p:nvSpPr>
        <p:spPr>
          <a:xfrm>
            <a:off x="44344" y="4599853"/>
            <a:ext cx="374010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zh-CN" sz="1200">
                <a:latin typeface="Segoe UI" panose="020B0502040204020203" pitchFamily="34" charset="0"/>
                <a:ea typeface="+mn-lt"/>
                <a:cs typeface="Segoe UI" panose="020B0502040204020203" pitchFamily="34" charset="0"/>
              </a:rPr>
              <a:t>Latin America and Europe, Middle East and Africa each accounted for 29%</a:t>
            </a:r>
            <a:r>
              <a:rPr lang="zh-CN" altLang="en-US" sz="1200">
                <a:latin typeface="Segoe UI" panose="020B0502040204020203" pitchFamily="34" charset="0"/>
                <a:ea typeface="+mn-lt"/>
                <a:cs typeface="Segoe UI" panose="020B0502040204020203" pitchFamily="34" charset="0"/>
              </a:rPr>
              <a:t> </a:t>
            </a:r>
            <a:r>
              <a:rPr lang="zh-CN" sz="1200">
                <a:latin typeface="Segoe UI" panose="020B0502040204020203" pitchFamily="34" charset="0"/>
                <a:ea typeface="+mn-lt"/>
                <a:cs typeface="Segoe UI" panose="020B0502040204020203" pitchFamily="34" charset="0"/>
              </a:rPr>
              <a:t>with strong growth </a:t>
            </a:r>
            <a:endParaRPr lang="zh-CN" sz="1200">
              <a:latin typeface="Segoe UI" panose="020B0502040204020203" pitchFamily="34" charset="0"/>
              <a:ea typeface="等线"/>
              <a:cs typeface="Segoe UI" panose="020B0502040204020203" pitchFamily="34" charset="0"/>
            </a:endParaRPr>
          </a:p>
          <a:p>
            <a:endParaRPr lang="zh-CN" altLang="en-US" sz="1200">
              <a:latin typeface="Segoe UI" panose="020B0502040204020203" pitchFamily="34" charset="0"/>
              <a:ea typeface="+mn-lt"/>
              <a:cs typeface="Segoe UI" panose="020B0502040204020203" pitchFamily="34" charset="0"/>
            </a:endParaRPr>
          </a:p>
          <a:p>
            <a:pPr marL="285750" indent="-285750">
              <a:buFont typeface="Arial"/>
              <a:buChar char="•"/>
            </a:pPr>
            <a:r>
              <a:rPr lang="zh-CN" sz="1200">
                <a:latin typeface="Segoe UI" panose="020B0502040204020203" pitchFamily="34" charset="0"/>
                <a:ea typeface="+mn-lt"/>
                <a:cs typeface="Segoe UI" panose="020B0502040204020203" pitchFamily="34" charset="0"/>
              </a:rPr>
              <a:t>The Asia-Pacific region accounted for 24% and performed steadily</a:t>
            </a:r>
            <a:endParaRPr lang="zh-CN" sz="1200">
              <a:latin typeface="Segoe UI" panose="020B0502040204020203" pitchFamily="34" charset="0"/>
              <a:ea typeface="等线"/>
              <a:cs typeface="Segoe UI" panose="020B0502040204020203" pitchFamily="34" charset="0"/>
            </a:endParaRPr>
          </a:p>
          <a:p>
            <a:pPr marL="285750" indent="-285750">
              <a:buFont typeface="Arial"/>
              <a:buChar char="•"/>
            </a:pPr>
            <a:endParaRPr lang="zh-CN" sz="1200">
              <a:latin typeface="Segoe UI" panose="020B0502040204020203" pitchFamily="34" charset="0"/>
              <a:ea typeface="等线"/>
              <a:cs typeface="Segoe UI" panose="020B0502040204020203" pitchFamily="34" charset="0"/>
            </a:endParaRPr>
          </a:p>
          <a:p>
            <a:pPr marL="285750" indent="-285750">
              <a:buFont typeface="Arial"/>
              <a:buChar char="•"/>
            </a:pPr>
            <a:r>
              <a:rPr lang="zh-CN" sz="1200">
                <a:latin typeface="Segoe UI" panose="020B0502040204020203" pitchFamily="34" charset="0"/>
                <a:ea typeface="+mn-lt"/>
                <a:cs typeface="Segoe UI" panose="020B0502040204020203" pitchFamily="34" charset="0"/>
              </a:rPr>
              <a:t>North America accounts for only 18% and is a mature market with limited growth</a:t>
            </a:r>
            <a:endParaRPr lang="zh-CN" sz="1200">
              <a:latin typeface="Segoe UI" panose="020B0502040204020203" pitchFamily="34" charset="0"/>
              <a:ea typeface="等线"/>
              <a:cs typeface="Segoe UI" panose="020B0502040204020203" pitchFamily="34" charset="0"/>
            </a:endParaRPr>
          </a:p>
        </p:txBody>
      </p:sp>
      <p:sp>
        <p:nvSpPr>
          <p:cNvPr id="27" name="文本框 26">
            <a:extLst>
              <a:ext uri="{FF2B5EF4-FFF2-40B4-BE49-F238E27FC236}">
                <a16:creationId xmlns:a16="http://schemas.microsoft.com/office/drawing/2014/main" id="{10752ED7-44EE-B7ED-C1EE-92F1AC68522D}"/>
              </a:ext>
            </a:extLst>
          </p:cNvPr>
          <p:cNvSpPr txBox="1"/>
          <p:nvPr/>
        </p:nvSpPr>
        <p:spPr>
          <a:xfrm>
            <a:off x="4219686" y="4573755"/>
            <a:ext cx="389667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zh-CN" sz="1200">
                <a:latin typeface="Segoe UI"/>
                <a:ea typeface="+mn-lt"/>
                <a:cs typeface="Segoe UI"/>
              </a:rPr>
              <a:t>Nor</a:t>
            </a:r>
            <a:r>
              <a:rPr lang="zh-CN" sz="1200">
                <a:latin typeface="Segoe UI"/>
                <a:ea typeface="+mn-lt"/>
                <a:cs typeface="Segoe UI"/>
              </a:rPr>
              <a:t>t</a:t>
            </a:r>
            <a:r>
              <a:rPr lang="en-US" altLang="zh-CN" sz="1200">
                <a:latin typeface="Segoe UI"/>
                <a:ea typeface="+mn-lt"/>
                <a:cs typeface="Segoe UI"/>
              </a:rPr>
              <a:t>h</a:t>
            </a:r>
            <a:r>
              <a:rPr lang="zh-CN" altLang="en-US" sz="1200">
                <a:latin typeface="Segoe UI"/>
                <a:ea typeface="+mn-lt"/>
                <a:cs typeface="Segoe UI"/>
              </a:rPr>
              <a:t> </a:t>
            </a:r>
            <a:r>
              <a:rPr lang="zh-CN" sz="1200">
                <a:latin typeface="Segoe UI"/>
                <a:ea typeface="+mn-lt"/>
                <a:cs typeface="Segoe UI"/>
              </a:rPr>
              <a:t>America </a:t>
            </a:r>
            <a:r>
              <a:rPr lang="en-US" altLang="zh-CN" sz="1200">
                <a:latin typeface="Segoe UI"/>
                <a:ea typeface="+mn-lt"/>
                <a:cs typeface="Segoe UI"/>
              </a:rPr>
              <a:t>h</a:t>
            </a:r>
            <a:r>
              <a:rPr lang="zh-CN" sz="1200">
                <a:latin typeface="Segoe UI"/>
                <a:ea typeface="+mn-lt"/>
                <a:cs typeface="Segoe UI"/>
              </a:rPr>
              <a:t>a</a:t>
            </a:r>
            <a:r>
              <a:rPr lang="en-US" altLang="zh-CN" sz="1200">
                <a:latin typeface="Segoe UI"/>
                <a:ea typeface="+mn-lt"/>
                <a:cs typeface="Segoe UI"/>
              </a:rPr>
              <a:t>s</a:t>
            </a:r>
            <a:r>
              <a:rPr lang="zh-CN" altLang="en-US" sz="1200">
                <a:latin typeface="Segoe UI"/>
                <a:ea typeface="+mn-lt"/>
                <a:cs typeface="Segoe UI"/>
              </a:rPr>
              <a:t> </a:t>
            </a:r>
            <a:r>
              <a:rPr lang="en-US" altLang="zh-CN" sz="1200" err="1">
                <a:latin typeface="Segoe UI"/>
                <a:ea typeface="+mn-lt"/>
                <a:cs typeface="Segoe UI"/>
              </a:rPr>
              <a:t>th</a:t>
            </a:r>
            <a:r>
              <a:rPr lang="zh-CN" sz="1200">
                <a:latin typeface="Segoe UI"/>
                <a:ea typeface="+mn-lt"/>
                <a:cs typeface="Segoe UI"/>
              </a:rPr>
              <a:t>e</a:t>
            </a:r>
            <a:r>
              <a:rPr lang="zh-CN" altLang="en-US" sz="1200">
                <a:latin typeface="Segoe UI"/>
                <a:ea typeface="+mn-lt"/>
                <a:cs typeface="Segoe UI"/>
              </a:rPr>
              <a:t> </a:t>
            </a:r>
            <a:r>
              <a:rPr lang="en-US" altLang="zh-CN" sz="1200">
                <a:latin typeface="Segoe UI"/>
                <a:ea typeface="+mn-lt"/>
                <a:cs typeface="Segoe UI"/>
              </a:rPr>
              <a:t>h</a:t>
            </a:r>
            <a:r>
              <a:rPr lang="zh-CN" sz="1200">
                <a:latin typeface="Segoe UI"/>
                <a:ea typeface="+mn-lt"/>
                <a:cs typeface="Segoe UI"/>
              </a:rPr>
              <a:t>i</a:t>
            </a:r>
            <a:r>
              <a:rPr lang="en-US" altLang="zh-CN" sz="1200" err="1">
                <a:latin typeface="Segoe UI"/>
                <a:ea typeface="+mn-lt"/>
                <a:cs typeface="Segoe UI"/>
              </a:rPr>
              <a:t>gh</a:t>
            </a:r>
            <a:r>
              <a:rPr lang="zh-CN" sz="1200">
                <a:latin typeface="Segoe UI"/>
                <a:ea typeface="+mn-lt"/>
                <a:cs typeface="Segoe UI"/>
              </a:rPr>
              <a:t>est </a:t>
            </a:r>
            <a:r>
              <a:rPr lang="en-US" altLang="zh-CN" sz="1200">
                <a:latin typeface="Segoe UI"/>
                <a:ea typeface="+mn-lt"/>
                <a:cs typeface="Segoe UI"/>
              </a:rPr>
              <a:t>p</a:t>
            </a:r>
            <a:r>
              <a:rPr lang="zh-CN" sz="1200">
                <a:latin typeface="Segoe UI"/>
                <a:ea typeface="+mn-lt"/>
                <a:cs typeface="Segoe UI"/>
              </a:rPr>
              <a:t>ro</a:t>
            </a:r>
            <a:r>
              <a:rPr lang="en-US" altLang="zh-CN" sz="1200">
                <a:latin typeface="Segoe UI"/>
                <a:ea typeface="+mn-lt"/>
                <a:cs typeface="Segoe UI"/>
              </a:rPr>
              <a:t>p</a:t>
            </a:r>
            <a:r>
              <a:rPr lang="zh-CN" sz="1200">
                <a:latin typeface="Segoe UI"/>
                <a:ea typeface="+mn-lt"/>
                <a:cs typeface="Segoe UI"/>
              </a:rPr>
              <a:t>or</a:t>
            </a:r>
            <a:r>
              <a:rPr lang="en-US" altLang="zh-CN" sz="1200" err="1">
                <a:latin typeface="Segoe UI"/>
                <a:ea typeface="+mn-lt"/>
                <a:cs typeface="Segoe UI"/>
              </a:rPr>
              <a:t>tion</a:t>
            </a:r>
            <a:r>
              <a:rPr lang="zh-CN" altLang="en-US" sz="1200">
                <a:latin typeface="Segoe UI"/>
                <a:ea typeface="+mn-lt"/>
                <a:cs typeface="Segoe UI"/>
              </a:rPr>
              <a:t> </a:t>
            </a:r>
            <a:r>
              <a:rPr lang="en-US" altLang="zh-CN" sz="1200">
                <a:latin typeface="Segoe UI"/>
                <a:ea typeface="+mn-lt"/>
                <a:cs typeface="Segoe UI"/>
              </a:rPr>
              <a:t>(3</a:t>
            </a:r>
            <a:r>
              <a:rPr lang="zh-CN" sz="1200">
                <a:latin typeface="Segoe UI"/>
                <a:ea typeface="+mn-lt"/>
                <a:cs typeface="Segoe UI"/>
              </a:rPr>
              <a:t>9%</a:t>
            </a:r>
            <a:r>
              <a:rPr lang="en-US" altLang="zh-CN" sz="1200">
                <a:latin typeface="Segoe UI"/>
                <a:ea typeface="+mn-lt"/>
                <a:cs typeface="Segoe UI"/>
              </a:rPr>
              <a:t>)</a:t>
            </a:r>
            <a:r>
              <a:rPr lang="zh-CN" sz="1200">
                <a:latin typeface="Segoe UI"/>
                <a:ea typeface="+mn-lt"/>
                <a:cs typeface="Segoe UI"/>
              </a:rPr>
              <a:t>, with </a:t>
            </a:r>
            <a:r>
              <a:rPr lang="en-US" altLang="zh-CN" sz="1200">
                <a:latin typeface="Segoe UI"/>
                <a:ea typeface="+mn-lt"/>
                <a:cs typeface="Segoe UI"/>
              </a:rPr>
              <a:t>high</a:t>
            </a:r>
            <a:r>
              <a:rPr lang="zh-CN" altLang="en-US" sz="1200">
                <a:latin typeface="Segoe UI"/>
                <a:ea typeface="+mn-lt"/>
                <a:cs typeface="Segoe UI"/>
              </a:rPr>
              <a:t> </a:t>
            </a:r>
            <a:r>
              <a:rPr lang="en-US" altLang="zh-CN" sz="1200">
                <a:latin typeface="Segoe UI"/>
                <a:ea typeface="+mn-lt"/>
                <a:cs typeface="Segoe UI"/>
              </a:rPr>
              <a:t>unit</a:t>
            </a:r>
            <a:r>
              <a:rPr lang="zh-CN" altLang="en-US" sz="1200">
                <a:latin typeface="Segoe UI"/>
                <a:ea typeface="+mn-lt"/>
                <a:cs typeface="Segoe UI"/>
              </a:rPr>
              <a:t> </a:t>
            </a:r>
            <a:r>
              <a:rPr lang="en-US" altLang="zh-CN" sz="1200">
                <a:latin typeface="Segoe UI"/>
                <a:ea typeface="+mn-lt"/>
                <a:cs typeface="Segoe UI"/>
              </a:rPr>
              <a:t>selling</a:t>
            </a:r>
            <a:r>
              <a:rPr lang="zh-CN" altLang="en-US" sz="1200">
                <a:latin typeface="Segoe UI"/>
                <a:ea typeface="+mn-lt"/>
                <a:cs typeface="Segoe UI"/>
              </a:rPr>
              <a:t> </a:t>
            </a:r>
            <a:r>
              <a:rPr lang="en-US" altLang="zh-CN" sz="1200">
                <a:latin typeface="Segoe UI"/>
                <a:ea typeface="+mn-lt"/>
                <a:cs typeface="Segoe UI"/>
              </a:rPr>
              <a:t>prices</a:t>
            </a:r>
            <a:r>
              <a:rPr lang="zh-CN" altLang="en-US" sz="1200">
                <a:latin typeface="Segoe UI"/>
                <a:ea typeface="+mn-lt"/>
                <a:cs typeface="Segoe UI"/>
              </a:rPr>
              <a:t> </a:t>
            </a:r>
            <a:r>
              <a:rPr lang="en-US" altLang="zh-CN" sz="1200">
                <a:latin typeface="Segoe UI"/>
                <a:ea typeface="+mn-lt"/>
                <a:cs typeface="Segoe UI"/>
              </a:rPr>
              <a:t>and</a:t>
            </a:r>
            <a:r>
              <a:rPr lang="zh-CN" altLang="en-US" sz="1200">
                <a:latin typeface="Segoe UI"/>
                <a:ea typeface="+mn-lt"/>
                <a:cs typeface="Segoe UI"/>
              </a:rPr>
              <a:t> </a:t>
            </a:r>
            <a:r>
              <a:rPr lang="zh-CN" sz="1200">
                <a:latin typeface="Segoe UI"/>
                <a:ea typeface="+mn-lt"/>
                <a:cs typeface="Segoe UI"/>
              </a:rPr>
              <a:t>strong </a:t>
            </a:r>
            <a:r>
              <a:rPr lang="en-US" altLang="zh-CN" sz="1200">
                <a:latin typeface="Segoe UI"/>
                <a:ea typeface="+mn-lt"/>
                <a:cs typeface="Segoe UI"/>
              </a:rPr>
              <a:t>p</a:t>
            </a:r>
            <a:r>
              <a:rPr lang="zh-CN" sz="1200">
                <a:latin typeface="Segoe UI"/>
                <a:ea typeface="+mn-lt"/>
                <a:cs typeface="Segoe UI"/>
              </a:rPr>
              <a:t>ro</a:t>
            </a:r>
            <a:r>
              <a:rPr lang="en-US" altLang="zh-CN" sz="1200">
                <a:latin typeface="Segoe UI"/>
                <a:ea typeface="+mn-lt"/>
                <a:cs typeface="Segoe UI"/>
              </a:rPr>
              <a:t>f</a:t>
            </a:r>
            <a:r>
              <a:rPr lang="zh-CN" sz="1200">
                <a:latin typeface="Segoe UI"/>
                <a:ea typeface="+mn-lt"/>
                <a:cs typeface="Segoe UI"/>
              </a:rPr>
              <a:t>it</a:t>
            </a:r>
            <a:r>
              <a:rPr lang="zh-CN" altLang="en-US" sz="1200">
                <a:latin typeface="Segoe UI"/>
                <a:ea typeface="+mn-lt"/>
                <a:cs typeface="Segoe UI"/>
              </a:rPr>
              <a:t> </a:t>
            </a:r>
            <a:r>
              <a:rPr lang="zh-CN" sz="1200">
                <a:latin typeface="Segoe UI"/>
                <a:ea typeface="+mn-lt"/>
                <a:cs typeface="Segoe UI"/>
              </a:rPr>
              <a:t>m</a:t>
            </a:r>
            <a:r>
              <a:rPr lang="en-US" altLang="zh-CN" sz="1200">
                <a:latin typeface="Segoe UI"/>
                <a:ea typeface="+mn-lt"/>
                <a:cs typeface="Segoe UI"/>
              </a:rPr>
              <a:t>a</a:t>
            </a:r>
            <a:r>
              <a:rPr lang="zh-CN" sz="1200">
                <a:latin typeface="Segoe UI"/>
                <a:ea typeface="+mn-lt"/>
                <a:cs typeface="Segoe UI"/>
              </a:rPr>
              <a:t>r</a:t>
            </a:r>
            <a:r>
              <a:rPr lang="en-US" altLang="zh-CN" sz="1200">
                <a:latin typeface="Segoe UI"/>
                <a:ea typeface="+mn-lt"/>
                <a:cs typeface="Segoe UI"/>
              </a:rPr>
              <a:t>g</a:t>
            </a:r>
            <a:r>
              <a:rPr lang="zh-CN" sz="1200">
                <a:latin typeface="Segoe UI"/>
                <a:ea typeface="+mn-lt"/>
                <a:cs typeface="Segoe UI"/>
              </a:rPr>
              <a:t>i</a:t>
            </a:r>
            <a:r>
              <a:rPr lang="en-US" altLang="zh-CN" sz="1200">
                <a:latin typeface="Segoe UI"/>
                <a:ea typeface="+mn-lt"/>
                <a:cs typeface="Segoe UI"/>
              </a:rPr>
              <a:t>ns</a:t>
            </a:r>
            <a:endParaRPr lang="zh-CN" sz="1200">
              <a:latin typeface="Segoe UI"/>
              <a:ea typeface="等线"/>
              <a:cs typeface="Segoe UI"/>
            </a:endParaRPr>
          </a:p>
          <a:p>
            <a:pPr marL="285750" indent="-285750">
              <a:buFont typeface="Arial"/>
              <a:buChar char="•"/>
            </a:pPr>
            <a:endParaRPr lang="zh-CN" sz="1200">
              <a:latin typeface="Segoe UI" panose="020B0502040204020203" pitchFamily="34" charset="0"/>
              <a:ea typeface="等线"/>
              <a:cs typeface="Segoe UI" panose="020B0502040204020203" pitchFamily="34" charset="0"/>
            </a:endParaRPr>
          </a:p>
          <a:p>
            <a:pPr marL="285750" indent="-285750">
              <a:buFont typeface="Arial"/>
              <a:buChar char="•"/>
            </a:pPr>
            <a:r>
              <a:rPr lang="en-US" altLang="zh-CN" sz="1200" err="1">
                <a:latin typeface="Segoe UI"/>
                <a:ea typeface="+mn-lt"/>
                <a:cs typeface="Segoe UI"/>
              </a:rPr>
              <a:t>Althoug</a:t>
            </a:r>
            <a:r>
              <a:rPr lang="zh-CN" sz="1200">
                <a:latin typeface="Segoe UI"/>
                <a:ea typeface="+mn-lt"/>
                <a:cs typeface="Segoe UI"/>
              </a:rPr>
              <a:t>h </a:t>
            </a:r>
            <a:r>
              <a:rPr lang="en-US" altLang="zh-CN" sz="1200">
                <a:latin typeface="Segoe UI"/>
                <a:ea typeface="+mn-lt"/>
                <a:cs typeface="Segoe UI"/>
              </a:rPr>
              <a:t>Latin</a:t>
            </a:r>
            <a:r>
              <a:rPr lang="zh-CN" sz="1200">
                <a:latin typeface="Segoe UI"/>
                <a:ea typeface="+mn-lt"/>
                <a:cs typeface="Segoe UI"/>
              </a:rPr>
              <a:t> </a:t>
            </a:r>
            <a:r>
              <a:rPr lang="en-US" altLang="zh-CN" sz="1200">
                <a:latin typeface="Segoe UI"/>
                <a:ea typeface="+mn-lt"/>
                <a:cs typeface="Segoe UI"/>
              </a:rPr>
              <a:t>Am</a:t>
            </a:r>
            <a:r>
              <a:rPr lang="zh-CN" sz="1200">
                <a:latin typeface="Segoe UI"/>
                <a:ea typeface="+mn-lt"/>
                <a:cs typeface="Segoe UI"/>
              </a:rPr>
              <a:t>e</a:t>
            </a:r>
            <a:r>
              <a:rPr lang="en-US" altLang="zh-CN" sz="1200">
                <a:latin typeface="Segoe UI"/>
                <a:ea typeface="+mn-lt"/>
                <a:cs typeface="Segoe UI"/>
              </a:rPr>
              <a:t>r</a:t>
            </a:r>
            <a:r>
              <a:rPr lang="zh-CN" sz="1200">
                <a:latin typeface="Segoe UI"/>
                <a:ea typeface="+mn-lt"/>
                <a:cs typeface="Segoe UI"/>
              </a:rPr>
              <a:t>i</a:t>
            </a:r>
            <a:r>
              <a:rPr lang="en-US" altLang="zh-CN" sz="1200">
                <a:latin typeface="Segoe UI"/>
                <a:ea typeface="+mn-lt"/>
                <a:cs typeface="Segoe UI"/>
              </a:rPr>
              <a:t>ca</a:t>
            </a:r>
            <a:r>
              <a:rPr lang="zh-CN" sz="1200">
                <a:latin typeface="Segoe UI"/>
                <a:ea typeface="+mn-lt"/>
                <a:cs typeface="Segoe UI"/>
              </a:rPr>
              <a:t> </a:t>
            </a:r>
            <a:r>
              <a:rPr lang="en-US" altLang="zh-CN" sz="1200">
                <a:latin typeface="Segoe UI"/>
                <a:ea typeface="+mn-lt"/>
                <a:cs typeface="Segoe UI"/>
              </a:rPr>
              <a:t>h</a:t>
            </a:r>
            <a:r>
              <a:rPr lang="zh-CN" sz="1200">
                <a:latin typeface="Segoe UI"/>
                <a:ea typeface="+mn-lt"/>
                <a:cs typeface="Segoe UI"/>
              </a:rPr>
              <a:t>a</a:t>
            </a:r>
            <a:r>
              <a:rPr lang="en-US" altLang="zh-CN" sz="1200">
                <a:latin typeface="Segoe UI"/>
                <a:ea typeface="+mn-lt"/>
                <a:cs typeface="Segoe UI"/>
              </a:rPr>
              <a:t>s</a:t>
            </a:r>
            <a:r>
              <a:rPr lang="zh-CN" sz="1200">
                <a:latin typeface="Segoe UI"/>
                <a:ea typeface="+mn-lt"/>
                <a:cs typeface="Segoe UI"/>
              </a:rPr>
              <a:t> a </a:t>
            </a:r>
            <a:r>
              <a:rPr lang="en-US" altLang="zh-CN" sz="1200">
                <a:latin typeface="Segoe UI"/>
                <a:ea typeface="+mn-lt"/>
                <a:cs typeface="Segoe UI"/>
              </a:rPr>
              <a:t>h</a:t>
            </a:r>
            <a:r>
              <a:rPr lang="zh-CN" sz="1200">
                <a:latin typeface="Segoe UI"/>
                <a:ea typeface="+mn-lt"/>
                <a:cs typeface="Segoe UI"/>
              </a:rPr>
              <a:t>i</a:t>
            </a:r>
            <a:r>
              <a:rPr lang="en-US" altLang="zh-CN" sz="1200" err="1">
                <a:latin typeface="Segoe UI"/>
                <a:ea typeface="+mn-lt"/>
                <a:cs typeface="Segoe UI"/>
              </a:rPr>
              <a:t>gh</a:t>
            </a:r>
            <a:r>
              <a:rPr lang="zh-CN" sz="1200">
                <a:latin typeface="Segoe UI"/>
                <a:ea typeface="+mn-lt"/>
                <a:cs typeface="Segoe UI"/>
              </a:rPr>
              <a:t> </a:t>
            </a:r>
            <a:r>
              <a:rPr lang="en-US" altLang="zh-CN" sz="1200">
                <a:latin typeface="Segoe UI"/>
                <a:ea typeface="+mn-lt"/>
                <a:cs typeface="Segoe UI"/>
              </a:rPr>
              <a:t>sales</a:t>
            </a:r>
            <a:r>
              <a:rPr lang="zh-CN" sz="1200">
                <a:latin typeface="Segoe UI"/>
                <a:ea typeface="+mn-lt"/>
                <a:cs typeface="Segoe UI"/>
              </a:rPr>
              <a:t> </a:t>
            </a:r>
            <a:r>
              <a:rPr lang="en-US" altLang="zh-CN" sz="1200">
                <a:latin typeface="Segoe UI"/>
                <a:ea typeface="+mn-lt"/>
                <a:cs typeface="Segoe UI"/>
              </a:rPr>
              <a:t>volume,</a:t>
            </a:r>
            <a:r>
              <a:rPr lang="zh-CN" sz="1200">
                <a:latin typeface="Segoe UI"/>
                <a:ea typeface="+mn-lt"/>
                <a:cs typeface="Segoe UI"/>
              </a:rPr>
              <a:t> re</a:t>
            </a:r>
            <a:r>
              <a:rPr lang="en-US" altLang="zh-CN" sz="1200">
                <a:latin typeface="Segoe UI"/>
                <a:ea typeface="+mn-lt"/>
                <a:cs typeface="Segoe UI"/>
              </a:rPr>
              <a:t>venue</a:t>
            </a:r>
            <a:r>
              <a:rPr lang="zh-CN" sz="1200">
                <a:latin typeface="Segoe UI"/>
                <a:ea typeface="+mn-lt"/>
                <a:cs typeface="Segoe UI"/>
              </a:rPr>
              <a:t> on</a:t>
            </a:r>
            <a:r>
              <a:rPr lang="en-US" altLang="zh-CN" sz="1200" err="1">
                <a:latin typeface="Segoe UI"/>
                <a:ea typeface="+mn-lt"/>
                <a:cs typeface="Segoe UI"/>
              </a:rPr>
              <a:t>ly</a:t>
            </a:r>
            <a:r>
              <a:rPr lang="zh-CN" sz="1200">
                <a:latin typeface="Segoe UI"/>
                <a:ea typeface="+mn-lt"/>
                <a:cs typeface="Segoe UI"/>
              </a:rPr>
              <a:t> account</a:t>
            </a:r>
            <a:r>
              <a:rPr lang="en-US" altLang="zh-CN" sz="1200">
                <a:latin typeface="Segoe UI"/>
                <a:ea typeface="+mn-lt"/>
                <a:cs typeface="Segoe UI"/>
              </a:rPr>
              <a:t>s</a:t>
            </a:r>
            <a:r>
              <a:rPr lang="zh-CN" sz="1200">
                <a:latin typeface="Segoe UI"/>
                <a:ea typeface="+mn-lt"/>
                <a:cs typeface="Segoe UI"/>
              </a:rPr>
              <a:t> for </a:t>
            </a:r>
            <a:r>
              <a:rPr lang="en-US" altLang="zh-CN" sz="1200">
                <a:latin typeface="Segoe UI"/>
                <a:ea typeface="+mn-lt"/>
                <a:cs typeface="Segoe UI"/>
              </a:rPr>
              <a:t>13</a:t>
            </a:r>
            <a:r>
              <a:rPr lang="zh-CN" sz="1200">
                <a:latin typeface="Segoe UI"/>
                <a:ea typeface="+mn-lt"/>
                <a:cs typeface="Segoe UI"/>
              </a:rPr>
              <a:t>% and </a:t>
            </a:r>
            <a:r>
              <a:rPr lang="en-US" altLang="zh-CN" sz="1200">
                <a:latin typeface="Segoe UI"/>
                <a:ea typeface="+mn-lt"/>
                <a:cs typeface="Segoe UI"/>
              </a:rPr>
              <a:t>the</a:t>
            </a:r>
            <a:r>
              <a:rPr lang="zh-CN" sz="1200">
                <a:latin typeface="Segoe UI"/>
                <a:ea typeface="+mn-lt"/>
                <a:cs typeface="Segoe UI"/>
              </a:rPr>
              <a:t> pr</a:t>
            </a:r>
            <a:r>
              <a:rPr lang="en-US" altLang="zh-CN" sz="1200">
                <a:latin typeface="Segoe UI"/>
                <a:ea typeface="+mn-lt"/>
                <a:cs typeface="Segoe UI"/>
              </a:rPr>
              <a:t>icing</a:t>
            </a:r>
            <a:r>
              <a:rPr lang="zh-CN" sz="1200">
                <a:latin typeface="Segoe UI"/>
                <a:ea typeface="+mn-lt"/>
                <a:cs typeface="Segoe UI"/>
              </a:rPr>
              <a:t> </a:t>
            </a:r>
            <a:r>
              <a:rPr lang="en-US" altLang="zh-CN" sz="1200">
                <a:latin typeface="Segoe UI"/>
                <a:ea typeface="+mn-lt"/>
                <a:cs typeface="Segoe UI"/>
              </a:rPr>
              <a:t>is</a:t>
            </a:r>
            <a:r>
              <a:rPr lang="zh-CN" sz="1200">
                <a:latin typeface="Segoe UI"/>
                <a:ea typeface="+mn-lt"/>
                <a:cs typeface="Segoe UI"/>
              </a:rPr>
              <a:t> re</a:t>
            </a:r>
            <a:r>
              <a:rPr lang="en-US" altLang="zh-CN" sz="1200">
                <a:latin typeface="Segoe UI"/>
                <a:ea typeface="+mn-lt"/>
                <a:cs typeface="Segoe UI"/>
              </a:rPr>
              <a:t>la</a:t>
            </a:r>
            <a:r>
              <a:rPr lang="zh-CN" sz="1200">
                <a:latin typeface="Segoe UI"/>
                <a:ea typeface="+mn-lt"/>
                <a:cs typeface="Segoe UI"/>
              </a:rPr>
              <a:t>t</a:t>
            </a:r>
            <a:r>
              <a:rPr lang="en-US" altLang="zh-CN" sz="1200">
                <a:latin typeface="Segoe UI"/>
                <a:ea typeface="+mn-lt"/>
                <a:cs typeface="Segoe UI"/>
              </a:rPr>
              <a:t>iv</a:t>
            </a:r>
            <a:r>
              <a:rPr lang="zh-CN" sz="1200">
                <a:latin typeface="Segoe UI"/>
                <a:ea typeface="+mn-lt"/>
                <a:cs typeface="Segoe UI"/>
              </a:rPr>
              <a:t>ely </a:t>
            </a:r>
            <a:r>
              <a:rPr lang="en-US" altLang="zh-CN" sz="1200">
                <a:latin typeface="Segoe UI"/>
                <a:ea typeface="+mn-lt"/>
                <a:cs typeface="Segoe UI"/>
              </a:rPr>
              <a:t>low</a:t>
            </a:r>
            <a:endParaRPr lang="zh-CN" altLang="en-US" sz="1200">
              <a:latin typeface="Segoe UI"/>
              <a:ea typeface="等线"/>
              <a:cs typeface="Segoe UI"/>
            </a:endParaRPr>
          </a:p>
          <a:p>
            <a:pPr marL="285750" indent="-285750">
              <a:buFont typeface="Arial"/>
              <a:buChar char="•"/>
            </a:pPr>
            <a:endParaRPr lang="zh-CN" sz="1200">
              <a:latin typeface="Segoe UI" panose="020B0502040204020203" pitchFamily="34" charset="0"/>
              <a:ea typeface="等线"/>
              <a:cs typeface="Segoe UI" panose="020B0502040204020203" pitchFamily="34" charset="0"/>
            </a:endParaRPr>
          </a:p>
          <a:p>
            <a:pPr marL="285750" indent="-285750">
              <a:buFont typeface="Arial"/>
              <a:buChar char="•"/>
            </a:pPr>
            <a:r>
              <a:rPr lang="en-US" altLang="zh-CN" sz="1200">
                <a:latin typeface="Segoe UI"/>
                <a:ea typeface="+mn-lt"/>
                <a:cs typeface="Segoe UI"/>
              </a:rPr>
              <a:t>T</a:t>
            </a:r>
            <a:r>
              <a:rPr lang="zh-CN" sz="1200">
                <a:latin typeface="Segoe UI"/>
                <a:ea typeface="+mn-lt"/>
                <a:cs typeface="Segoe UI"/>
              </a:rPr>
              <a:t>h</a:t>
            </a:r>
            <a:r>
              <a:rPr lang="en-US" altLang="zh-CN" sz="1200">
                <a:latin typeface="Segoe UI"/>
                <a:ea typeface="+mn-lt"/>
                <a:cs typeface="Segoe UI"/>
              </a:rPr>
              <a:t>e</a:t>
            </a:r>
            <a:r>
              <a:rPr lang="zh-CN" sz="1200">
                <a:latin typeface="Segoe UI"/>
                <a:ea typeface="+mn-lt"/>
                <a:cs typeface="Segoe UI"/>
              </a:rPr>
              <a:t> A</a:t>
            </a:r>
            <a:r>
              <a:rPr lang="en-US" altLang="zh-CN" sz="1200" err="1">
                <a:latin typeface="Segoe UI"/>
                <a:ea typeface="+mn-lt"/>
                <a:cs typeface="Segoe UI"/>
              </a:rPr>
              <a:t>sia</a:t>
            </a:r>
            <a:r>
              <a:rPr lang="en-US" altLang="zh-CN" sz="1200">
                <a:latin typeface="Segoe UI"/>
                <a:ea typeface="+mn-lt"/>
                <a:cs typeface="Segoe UI"/>
              </a:rPr>
              <a:t>-Pacif</a:t>
            </a:r>
            <a:r>
              <a:rPr lang="zh-CN" sz="1200">
                <a:latin typeface="Segoe UI"/>
                <a:ea typeface="+mn-lt"/>
                <a:cs typeface="Segoe UI"/>
              </a:rPr>
              <a:t>ic</a:t>
            </a:r>
            <a:r>
              <a:rPr lang="zh-CN" altLang="en-US" sz="1200">
                <a:latin typeface="Segoe UI"/>
                <a:ea typeface="+mn-lt"/>
                <a:cs typeface="Segoe UI"/>
              </a:rPr>
              <a:t> </a:t>
            </a:r>
            <a:r>
              <a:rPr lang="en-US" altLang="zh-CN" sz="1200">
                <a:latin typeface="Segoe UI"/>
                <a:ea typeface="+mn-lt"/>
                <a:cs typeface="Segoe UI"/>
              </a:rPr>
              <a:t>region</a:t>
            </a:r>
            <a:r>
              <a:rPr lang="zh-CN" altLang="en-US" sz="1200">
                <a:latin typeface="Segoe UI"/>
                <a:ea typeface="+mn-lt"/>
                <a:cs typeface="Segoe UI"/>
              </a:rPr>
              <a:t> </a:t>
            </a:r>
            <a:r>
              <a:rPr lang="zh-CN" sz="1200">
                <a:latin typeface="Segoe UI"/>
                <a:ea typeface="+mn-lt"/>
                <a:cs typeface="Segoe UI"/>
              </a:rPr>
              <a:t>accounts for only 1</a:t>
            </a:r>
            <a:r>
              <a:rPr lang="en-US" altLang="zh-CN" sz="1200">
                <a:latin typeface="Segoe UI"/>
                <a:ea typeface="+mn-lt"/>
                <a:cs typeface="Segoe UI"/>
              </a:rPr>
              <a:t>2</a:t>
            </a:r>
            <a:r>
              <a:rPr lang="zh-CN" sz="1200">
                <a:latin typeface="Segoe UI"/>
                <a:ea typeface="+mn-lt"/>
                <a:cs typeface="Segoe UI"/>
              </a:rPr>
              <a:t>%</a:t>
            </a:r>
            <a:r>
              <a:rPr lang="en-US" altLang="zh-CN" sz="1200">
                <a:latin typeface="Segoe UI"/>
                <a:ea typeface="+mn-lt"/>
                <a:cs typeface="Segoe UI"/>
              </a:rPr>
              <a:t>,</a:t>
            </a:r>
            <a:r>
              <a:rPr lang="zh-CN" sz="1200">
                <a:latin typeface="Segoe UI"/>
                <a:ea typeface="+mn-lt"/>
                <a:cs typeface="Segoe UI"/>
              </a:rPr>
              <a:t> and t</a:t>
            </a:r>
            <a:r>
              <a:rPr lang="en-US" altLang="zh-CN" sz="1200">
                <a:latin typeface="Segoe UI"/>
                <a:ea typeface="+mn-lt"/>
                <a:cs typeface="Segoe UI"/>
              </a:rPr>
              <a:t>he</a:t>
            </a:r>
            <a:r>
              <a:rPr lang="zh-CN" sz="1200">
                <a:latin typeface="Segoe UI"/>
                <a:ea typeface="+mn-lt"/>
                <a:cs typeface="Segoe UI"/>
              </a:rPr>
              <a:t>re are</a:t>
            </a:r>
            <a:r>
              <a:rPr lang="zh-CN" altLang="en-US" sz="1200">
                <a:latin typeface="Segoe UI"/>
                <a:ea typeface="+mn-lt"/>
                <a:cs typeface="Segoe UI"/>
              </a:rPr>
              <a:t> </a:t>
            </a:r>
            <a:r>
              <a:rPr lang="en-US" altLang="zh-CN" sz="1200">
                <a:latin typeface="Segoe UI"/>
                <a:ea typeface="+mn-lt"/>
                <a:cs typeface="Segoe UI"/>
              </a:rPr>
              <a:t>c</a:t>
            </a:r>
            <a:r>
              <a:rPr lang="zh-CN" sz="1200">
                <a:latin typeface="Segoe UI"/>
                <a:ea typeface="+mn-lt"/>
                <a:cs typeface="Segoe UI"/>
              </a:rPr>
              <a:t>h</a:t>
            </a:r>
            <a:r>
              <a:rPr lang="en-US" altLang="zh-CN" sz="1200">
                <a:latin typeface="Segoe UI"/>
                <a:ea typeface="+mn-lt"/>
                <a:cs typeface="Segoe UI"/>
              </a:rPr>
              <a:t>al</a:t>
            </a:r>
            <a:r>
              <a:rPr lang="zh-CN" sz="1200">
                <a:latin typeface="Segoe UI"/>
                <a:ea typeface="+mn-lt"/>
                <a:cs typeface="Segoe UI"/>
              </a:rPr>
              <a:t>l</a:t>
            </a:r>
            <a:r>
              <a:rPr lang="en-US" altLang="zh-CN" sz="1200" err="1">
                <a:latin typeface="Segoe UI"/>
                <a:ea typeface="+mn-lt"/>
                <a:cs typeface="Segoe UI"/>
              </a:rPr>
              <a:t>enges</a:t>
            </a:r>
            <a:r>
              <a:rPr lang="zh-CN" altLang="en-US" sz="1200">
                <a:latin typeface="Segoe UI"/>
                <a:ea typeface="+mn-lt"/>
                <a:cs typeface="Segoe UI"/>
              </a:rPr>
              <a:t> </a:t>
            </a:r>
            <a:r>
              <a:rPr lang="en-US" altLang="zh-CN" sz="1200">
                <a:latin typeface="Segoe UI"/>
                <a:ea typeface="+mn-lt"/>
                <a:cs typeface="Segoe UI"/>
              </a:rPr>
              <a:t>in</a:t>
            </a:r>
            <a:r>
              <a:rPr lang="zh-CN" altLang="en-US" sz="1200">
                <a:latin typeface="Segoe UI"/>
                <a:ea typeface="+mn-lt"/>
                <a:cs typeface="Segoe UI"/>
              </a:rPr>
              <a:t> </a:t>
            </a:r>
            <a:r>
              <a:rPr lang="en-US" altLang="zh-CN" sz="1200">
                <a:latin typeface="Segoe UI"/>
                <a:ea typeface="+mn-lt"/>
                <a:cs typeface="Segoe UI"/>
              </a:rPr>
              <a:t>pr</a:t>
            </a:r>
            <a:r>
              <a:rPr lang="zh-CN" sz="1200">
                <a:latin typeface="Segoe UI"/>
                <a:ea typeface="+mn-lt"/>
                <a:cs typeface="Segoe UI"/>
              </a:rPr>
              <a:t>i</a:t>
            </a:r>
            <a:r>
              <a:rPr lang="en-US" altLang="zh-CN" sz="1200">
                <a:latin typeface="Segoe UI"/>
                <a:ea typeface="+mn-lt"/>
                <a:cs typeface="Segoe UI"/>
              </a:rPr>
              <a:t>c</a:t>
            </a:r>
            <a:r>
              <a:rPr lang="zh-CN" sz="1200">
                <a:latin typeface="Segoe UI"/>
                <a:ea typeface="+mn-lt"/>
                <a:cs typeface="Segoe UI"/>
              </a:rPr>
              <a:t>i</a:t>
            </a:r>
            <a:r>
              <a:rPr lang="en-US" altLang="zh-CN" sz="1200">
                <a:latin typeface="Segoe UI"/>
                <a:ea typeface="+mn-lt"/>
                <a:cs typeface="Segoe UI"/>
              </a:rPr>
              <a:t>ng</a:t>
            </a:r>
            <a:r>
              <a:rPr lang="zh-CN" altLang="en-US" sz="1200">
                <a:latin typeface="Segoe UI"/>
                <a:ea typeface="+mn-lt"/>
                <a:cs typeface="Segoe UI"/>
              </a:rPr>
              <a:t> </a:t>
            </a:r>
            <a:r>
              <a:rPr lang="en-US" altLang="zh-CN" sz="1200">
                <a:latin typeface="Segoe UI"/>
                <a:ea typeface="+mn-lt"/>
                <a:cs typeface="Segoe UI"/>
              </a:rPr>
              <a:t>or</a:t>
            </a:r>
            <a:r>
              <a:rPr lang="zh-CN" altLang="en-US" sz="1200">
                <a:latin typeface="Segoe UI"/>
                <a:ea typeface="+mn-lt"/>
                <a:cs typeface="Segoe UI"/>
              </a:rPr>
              <a:t> </a:t>
            </a:r>
            <a:r>
              <a:rPr lang="en-US" altLang="zh-CN" sz="1200">
                <a:latin typeface="Segoe UI"/>
                <a:ea typeface="+mn-lt"/>
                <a:cs typeface="Segoe UI"/>
              </a:rPr>
              <a:t>s</a:t>
            </a:r>
            <a:r>
              <a:rPr lang="zh-CN" sz="1200">
                <a:latin typeface="Segoe UI"/>
                <a:ea typeface="+mn-lt"/>
                <a:cs typeface="Segoe UI"/>
              </a:rPr>
              <a:t>tr</a:t>
            </a:r>
            <a:r>
              <a:rPr lang="en-US" altLang="zh-CN" sz="1200">
                <a:latin typeface="Segoe UI"/>
                <a:ea typeface="+mn-lt"/>
                <a:cs typeface="Segoe UI"/>
              </a:rPr>
              <a:t>uc</a:t>
            </a:r>
            <a:r>
              <a:rPr lang="zh-CN" sz="1200">
                <a:latin typeface="Segoe UI"/>
                <a:ea typeface="+mn-lt"/>
                <a:cs typeface="Segoe UI"/>
              </a:rPr>
              <a:t>t</a:t>
            </a:r>
            <a:r>
              <a:rPr lang="en-US" altLang="zh-CN" sz="1200" err="1">
                <a:latin typeface="Segoe UI"/>
                <a:ea typeface="+mn-lt"/>
                <a:cs typeface="Segoe UI"/>
              </a:rPr>
              <a:t>ure</a:t>
            </a:r>
            <a:endParaRPr lang="zh-CN" sz="1200">
              <a:latin typeface="Segoe UI"/>
              <a:ea typeface="等线"/>
              <a:cs typeface="Segoe UI"/>
            </a:endParaRPr>
          </a:p>
        </p:txBody>
      </p:sp>
      <p:sp>
        <p:nvSpPr>
          <p:cNvPr id="28" name="文本框 27">
            <a:extLst>
              <a:ext uri="{FF2B5EF4-FFF2-40B4-BE49-F238E27FC236}">
                <a16:creationId xmlns:a16="http://schemas.microsoft.com/office/drawing/2014/main" id="{F4EE55BA-F1B0-C35F-5124-7334A352A4BF}"/>
              </a:ext>
            </a:extLst>
          </p:cNvPr>
          <p:cNvSpPr txBox="1"/>
          <p:nvPr/>
        </p:nvSpPr>
        <p:spPr>
          <a:xfrm>
            <a:off x="8588138" y="4599852"/>
            <a:ext cx="37401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altLang="zh-CN" sz="1200">
                <a:latin typeface="Segoe UI" panose="020B0502040204020203" pitchFamily="34" charset="0"/>
                <a:ea typeface="+mn-lt"/>
                <a:cs typeface="Segoe UI" panose="020B0502040204020203" pitchFamily="34" charset="0"/>
              </a:rPr>
              <a:t>North</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America contributes</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34%</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and is</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the</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most</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core</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source</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of</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profit</a:t>
            </a:r>
            <a:endParaRPr lang="zh-CN" altLang="en-US" sz="1200">
              <a:latin typeface="Segoe UI" panose="020B0502040204020203" pitchFamily="34" charset="0"/>
              <a:ea typeface="+mn-lt"/>
              <a:cs typeface="Segoe UI" panose="020B0502040204020203" pitchFamily="34" charset="0"/>
            </a:endParaRPr>
          </a:p>
          <a:p>
            <a:pPr marL="171450" indent="-171450">
              <a:buFont typeface="Arial"/>
              <a:buChar char="•"/>
            </a:pPr>
            <a:endParaRPr lang="zh-CN" altLang="en-US" sz="1200">
              <a:latin typeface="Segoe UI" panose="020B0502040204020203" pitchFamily="34" charset="0"/>
              <a:ea typeface="+mn-lt"/>
              <a:cs typeface="Segoe UI" panose="020B0502040204020203" pitchFamily="34" charset="0"/>
            </a:endParaRPr>
          </a:p>
          <a:p>
            <a:pPr marL="171450" indent="-171450">
              <a:buFont typeface="Arial"/>
              <a:buChar char="•"/>
            </a:pPr>
            <a:r>
              <a:rPr lang="en-US" altLang="zh-CN" sz="1200">
                <a:latin typeface="Segoe UI" panose="020B0502040204020203" pitchFamily="34" charset="0"/>
                <a:ea typeface="+mn-lt"/>
                <a:cs typeface="Segoe UI" panose="020B0502040204020203" pitchFamily="34" charset="0"/>
              </a:rPr>
              <a:t>Latin America accounts</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for 24%.</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Although</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the</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revenue</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is</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low,</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the</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profit</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is</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not</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weak</a:t>
            </a:r>
            <a:endParaRPr lang="zh-CN" altLang="en-US" sz="1200">
              <a:latin typeface="Segoe UI" panose="020B0502040204020203" pitchFamily="34" charset="0"/>
              <a:ea typeface="+mn-lt"/>
              <a:cs typeface="Segoe UI" panose="020B0502040204020203" pitchFamily="34" charset="0"/>
            </a:endParaRPr>
          </a:p>
          <a:p>
            <a:pPr marL="171450" indent="-171450">
              <a:buFont typeface="Arial"/>
              <a:buChar char="•"/>
            </a:pPr>
            <a:endParaRPr lang="zh-CN" altLang="en-US" sz="1200">
              <a:latin typeface="Segoe UI" panose="020B0502040204020203" pitchFamily="34" charset="0"/>
              <a:ea typeface="+mn-lt"/>
              <a:cs typeface="Segoe UI" panose="020B0502040204020203" pitchFamily="34" charset="0"/>
            </a:endParaRPr>
          </a:p>
          <a:p>
            <a:pPr marL="171450" indent="-171450">
              <a:buFont typeface="Arial"/>
              <a:buChar char="•"/>
            </a:pPr>
            <a:r>
              <a:rPr lang="en-US" altLang="zh-CN" sz="1200">
                <a:latin typeface="Segoe UI" panose="020B0502040204020203" pitchFamily="34" charset="0"/>
                <a:ea typeface="+mn-lt"/>
                <a:cs typeface="Segoe UI" panose="020B0502040204020203" pitchFamily="34" charset="0"/>
              </a:rPr>
              <a:t>Bottled</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investment</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accounts for only 3%,</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and its profitability</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is</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relatively</a:t>
            </a:r>
            <a:r>
              <a:rPr lang="zh-CN" altLang="en-US" sz="1200">
                <a:latin typeface="Segoe UI" panose="020B0502040204020203" pitchFamily="34" charset="0"/>
                <a:ea typeface="+mn-lt"/>
                <a:cs typeface="Segoe UI" panose="020B0502040204020203" pitchFamily="34" charset="0"/>
              </a:rPr>
              <a:t> </a:t>
            </a:r>
            <a:r>
              <a:rPr lang="en-US" altLang="zh-CN" sz="1200">
                <a:latin typeface="Segoe UI" panose="020B0502040204020203" pitchFamily="34" charset="0"/>
                <a:ea typeface="+mn-lt"/>
                <a:cs typeface="Segoe UI" panose="020B0502040204020203" pitchFamily="34" charset="0"/>
              </a:rPr>
              <a:t>weak</a:t>
            </a:r>
            <a:endParaRPr lang="zh-CN" altLang="en-US" sz="1200">
              <a:latin typeface="Segoe UI" panose="020B0502040204020203" pitchFamily="34" charset="0"/>
              <a:ea typeface="+mn-lt"/>
              <a:cs typeface="Segoe UI" panose="020B0502040204020203" pitchFamily="34" charset="0"/>
            </a:endParaRPr>
          </a:p>
        </p:txBody>
      </p:sp>
      <p:graphicFrame>
        <p:nvGraphicFramePr>
          <p:cNvPr id="6" name="Chart 5">
            <a:extLst>
              <a:ext uri="{FF2B5EF4-FFF2-40B4-BE49-F238E27FC236}">
                <a16:creationId xmlns:a16="http://schemas.microsoft.com/office/drawing/2014/main" id="{BB51D01B-F826-9BD5-1BF1-46B372DF7755}"/>
              </a:ext>
            </a:extLst>
          </p:cNvPr>
          <p:cNvGraphicFramePr>
            <a:graphicFrameLocks/>
          </p:cNvGraphicFramePr>
          <p:nvPr>
            <p:extLst>
              <p:ext uri="{D42A27DB-BD31-4B8C-83A1-F6EECF244321}">
                <p14:modId xmlns:p14="http://schemas.microsoft.com/office/powerpoint/2010/main" val="1208021176"/>
              </p:ext>
            </p:extLst>
          </p:nvPr>
        </p:nvGraphicFramePr>
        <p:xfrm>
          <a:off x="147951" y="2512531"/>
          <a:ext cx="3664908" cy="20655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75CA638B-0B93-0FC2-5E09-A9D21E729E26}"/>
              </a:ext>
            </a:extLst>
          </p:cNvPr>
          <p:cNvGraphicFramePr>
            <a:graphicFrameLocks/>
          </p:cNvGraphicFramePr>
          <p:nvPr>
            <p:extLst>
              <p:ext uri="{D42A27DB-BD31-4B8C-83A1-F6EECF244321}">
                <p14:modId xmlns:p14="http://schemas.microsoft.com/office/powerpoint/2010/main" val="2781180615"/>
              </p:ext>
            </p:extLst>
          </p:nvPr>
        </p:nvGraphicFramePr>
        <p:xfrm>
          <a:off x="4313316" y="2465404"/>
          <a:ext cx="3664800" cy="2066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Chart 28">
            <a:extLst>
              <a:ext uri="{FF2B5EF4-FFF2-40B4-BE49-F238E27FC236}">
                <a16:creationId xmlns:a16="http://schemas.microsoft.com/office/drawing/2014/main" id="{51958B62-4AE1-35B0-55E5-05385E55A975}"/>
              </a:ext>
            </a:extLst>
          </p:cNvPr>
          <p:cNvGraphicFramePr>
            <a:graphicFrameLocks/>
          </p:cNvGraphicFramePr>
          <p:nvPr>
            <p:extLst>
              <p:ext uri="{D42A27DB-BD31-4B8C-83A1-F6EECF244321}">
                <p14:modId xmlns:p14="http://schemas.microsoft.com/office/powerpoint/2010/main" val="3807355066"/>
              </p:ext>
            </p:extLst>
          </p:nvPr>
        </p:nvGraphicFramePr>
        <p:xfrm>
          <a:off x="8709270" y="2486325"/>
          <a:ext cx="3664800" cy="2066400"/>
        </p:xfrm>
        <a:graphic>
          <a:graphicData uri="http://schemas.openxmlformats.org/drawingml/2006/chart">
            <c:chart xmlns:c="http://schemas.openxmlformats.org/drawingml/2006/chart" xmlns:r="http://schemas.openxmlformats.org/officeDocument/2006/relationships" r:id="rId5"/>
          </a:graphicData>
        </a:graphic>
      </p:graphicFrame>
      <p:sp>
        <p:nvSpPr>
          <p:cNvPr id="31" name="文本框 23">
            <a:extLst>
              <a:ext uri="{FF2B5EF4-FFF2-40B4-BE49-F238E27FC236}">
                <a16:creationId xmlns:a16="http://schemas.microsoft.com/office/drawing/2014/main" id="{DA25ED05-0EE1-85F2-25B9-70E9170E2A12}"/>
              </a:ext>
            </a:extLst>
          </p:cNvPr>
          <p:cNvSpPr txBox="1"/>
          <p:nvPr/>
        </p:nvSpPr>
        <p:spPr>
          <a:xfrm>
            <a:off x="5614003" y="3360786"/>
            <a:ext cx="1126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altLang="zh-CN" b="1">
                <a:latin typeface="Segoe UI" panose="020B0502040204020203" pitchFamily="34" charset="0"/>
                <a:ea typeface="等线"/>
                <a:cs typeface="Segoe UI" panose="020B0502040204020203" pitchFamily="34" charset="0"/>
              </a:rPr>
              <a:t>$46.9 </a:t>
            </a:r>
            <a:r>
              <a:rPr lang="zh-CN" altLang="en-US" b="1">
                <a:latin typeface="Segoe UI" panose="020B0502040204020203" pitchFamily="34" charset="0"/>
                <a:ea typeface="等线"/>
                <a:cs typeface="Segoe UI" panose="020B0502040204020203" pitchFamily="34" charset="0"/>
              </a:rPr>
              <a:t>B</a:t>
            </a:r>
            <a:endParaRPr lang="zh-CN" altLang="en-US" b="1">
              <a:latin typeface="Segoe UI" panose="020B0502040204020203" pitchFamily="34" charset="0"/>
              <a:cs typeface="Segoe UI" panose="020B0502040204020203" pitchFamily="34" charset="0"/>
            </a:endParaRPr>
          </a:p>
        </p:txBody>
      </p:sp>
      <p:sp>
        <p:nvSpPr>
          <p:cNvPr id="32" name="文本框 23">
            <a:extLst>
              <a:ext uri="{FF2B5EF4-FFF2-40B4-BE49-F238E27FC236}">
                <a16:creationId xmlns:a16="http://schemas.microsoft.com/office/drawing/2014/main" id="{0C21669A-BF51-C728-267E-CCEB913AC933}"/>
              </a:ext>
            </a:extLst>
          </p:cNvPr>
          <p:cNvSpPr txBox="1"/>
          <p:nvPr/>
        </p:nvSpPr>
        <p:spPr>
          <a:xfrm>
            <a:off x="1417331" y="3321343"/>
            <a:ext cx="1126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altLang="zh-CN" b="1">
                <a:latin typeface="Segoe UI" panose="020B0502040204020203" pitchFamily="34" charset="0"/>
                <a:ea typeface="等线"/>
                <a:cs typeface="Segoe UI" panose="020B0502040204020203" pitchFamily="34" charset="0"/>
              </a:rPr>
              <a:t>33.7 </a:t>
            </a:r>
            <a:r>
              <a:rPr lang="zh-CN" altLang="en-US" b="1">
                <a:latin typeface="Segoe UI" panose="020B0502040204020203" pitchFamily="34" charset="0"/>
                <a:ea typeface="等线"/>
                <a:cs typeface="Segoe UI" panose="020B0502040204020203" pitchFamily="34" charset="0"/>
              </a:rPr>
              <a:t>B</a:t>
            </a:r>
            <a:endParaRPr lang="zh-CN" altLang="en-US" b="1">
              <a:latin typeface="Segoe UI" panose="020B0502040204020203" pitchFamily="34" charset="0"/>
              <a:cs typeface="Segoe UI" panose="020B0502040204020203" pitchFamily="34" charset="0"/>
            </a:endParaRPr>
          </a:p>
        </p:txBody>
      </p:sp>
      <p:sp>
        <p:nvSpPr>
          <p:cNvPr id="33" name="文本框 23">
            <a:extLst>
              <a:ext uri="{FF2B5EF4-FFF2-40B4-BE49-F238E27FC236}">
                <a16:creationId xmlns:a16="http://schemas.microsoft.com/office/drawing/2014/main" id="{DAEF9DDF-031E-ADF0-3DDB-EEB3DDDCEC82}"/>
              </a:ext>
            </a:extLst>
          </p:cNvPr>
          <p:cNvSpPr txBox="1"/>
          <p:nvPr/>
        </p:nvSpPr>
        <p:spPr>
          <a:xfrm>
            <a:off x="9978596" y="3321343"/>
            <a:ext cx="1126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altLang="zh-CN" b="1">
                <a:latin typeface="Segoe UI" panose="020B0502040204020203" pitchFamily="34" charset="0"/>
                <a:ea typeface="等线"/>
                <a:cs typeface="Segoe UI" panose="020B0502040204020203" pitchFamily="34" charset="0"/>
              </a:rPr>
              <a:t>$14.1 </a:t>
            </a:r>
            <a:r>
              <a:rPr lang="zh-CN" altLang="en-US" b="1">
                <a:latin typeface="Segoe UI" panose="020B0502040204020203" pitchFamily="34" charset="0"/>
                <a:ea typeface="等线"/>
                <a:cs typeface="Segoe UI" panose="020B0502040204020203" pitchFamily="34" charset="0"/>
              </a:rPr>
              <a:t>B</a:t>
            </a:r>
            <a:endParaRPr lang="zh-CN" altLang="en-US" b="1">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3030208B-BDC6-F78B-CFD8-C2CCBB805F47}"/>
              </a:ext>
            </a:extLst>
          </p:cNvPr>
          <p:cNvSpPr txBox="1"/>
          <p:nvPr/>
        </p:nvSpPr>
        <p:spPr>
          <a:xfrm>
            <a:off x="2597120" y="2636972"/>
            <a:ext cx="895998" cy="369332"/>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Asia Pacific</a:t>
            </a:r>
          </a:p>
          <a:p>
            <a:pPr algn="ctr" fontAlgn="b"/>
            <a:r>
              <a:rPr lang="en-US" sz="900" b="0" i="0">
                <a:solidFill>
                  <a:srgbClr val="000000"/>
                </a:solidFill>
                <a:latin typeface="Segoe UI" panose="020B0502040204020203" pitchFamily="34" charset="0"/>
                <a:cs typeface="Segoe UI" panose="020B0502040204020203" pitchFamily="34" charset="0"/>
              </a:rPr>
              <a:t>24%</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38" name="TextBox 37">
            <a:extLst>
              <a:ext uri="{FF2B5EF4-FFF2-40B4-BE49-F238E27FC236}">
                <a16:creationId xmlns:a16="http://schemas.microsoft.com/office/drawing/2014/main" id="{A1E6681C-EFEF-01CB-F837-BF7897C45D9E}"/>
              </a:ext>
            </a:extLst>
          </p:cNvPr>
          <p:cNvSpPr txBox="1"/>
          <p:nvPr/>
        </p:nvSpPr>
        <p:spPr>
          <a:xfrm>
            <a:off x="2644085" y="3900962"/>
            <a:ext cx="871538" cy="507831"/>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North America</a:t>
            </a:r>
          </a:p>
          <a:p>
            <a:pPr algn="ctr" fontAlgn="b"/>
            <a:r>
              <a:rPr lang="en-US" sz="900" b="0" i="0">
                <a:solidFill>
                  <a:srgbClr val="000000"/>
                </a:solidFill>
                <a:latin typeface="Segoe UI" panose="020B0502040204020203" pitchFamily="34" charset="0"/>
                <a:cs typeface="Segoe UI" panose="020B0502040204020203" pitchFamily="34" charset="0"/>
              </a:rPr>
              <a:t>18%</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C2FD6DB4-2603-DE29-6108-B674C03E6309}"/>
              </a:ext>
            </a:extLst>
          </p:cNvPr>
          <p:cNvSpPr txBox="1"/>
          <p:nvPr/>
        </p:nvSpPr>
        <p:spPr>
          <a:xfrm>
            <a:off x="665271" y="4285272"/>
            <a:ext cx="1080463" cy="369332"/>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Latin America</a:t>
            </a:r>
          </a:p>
          <a:p>
            <a:pPr algn="ctr" fontAlgn="b"/>
            <a:r>
              <a:rPr lang="en-US" sz="900">
                <a:latin typeface="Segoe UI" panose="020B0502040204020203" pitchFamily="34" charset="0"/>
                <a:cs typeface="Segoe UI" panose="020B0502040204020203" pitchFamily="34" charset="0"/>
              </a:rPr>
              <a:t>29%</a:t>
            </a:r>
            <a:endParaRPr lang="en-US" sz="900" u="none" strike="noStrike">
              <a:effectLst/>
              <a:latin typeface="Segoe UI" panose="020B0502040204020203" pitchFamily="34" charset="0"/>
              <a:cs typeface="Segoe UI" panose="020B0502040204020203" pitchFamily="34" charset="0"/>
            </a:endParaRPr>
          </a:p>
        </p:txBody>
      </p:sp>
      <p:sp>
        <p:nvSpPr>
          <p:cNvPr id="41" name="TextBox 40">
            <a:extLst>
              <a:ext uri="{FF2B5EF4-FFF2-40B4-BE49-F238E27FC236}">
                <a16:creationId xmlns:a16="http://schemas.microsoft.com/office/drawing/2014/main" id="{709D2DC2-29E5-9CE9-BAA2-5EF2B28D3BC7}"/>
              </a:ext>
            </a:extLst>
          </p:cNvPr>
          <p:cNvSpPr txBox="1"/>
          <p:nvPr/>
        </p:nvSpPr>
        <p:spPr>
          <a:xfrm>
            <a:off x="382632" y="2683139"/>
            <a:ext cx="871538" cy="646331"/>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Europe, Middle East &amp; Africa</a:t>
            </a:r>
          </a:p>
          <a:p>
            <a:pPr algn="ctr" fontAlgn="b"/>
            <a:r>
              <a:rPr lang="en-US" sz="900">
                <a:solidFill>
                  <a:srgbClr val="000000"/>
                </a:solidFill>
                <a:latin typeface="Segoe UI" panose="020B0502040204020203" pitchFamily="34" charset="0"/>
                <a:cs typeface="Segoe UI" panose="020B0502040204020203" pitchFamily="34" charset="0"/>
              </a:rPr>
              <a:t>29</a:t>
            </a:r>
            <a:r>
              <a:rPr lang="en-US" sz="900" b="0" i="0">
                <a:solidFill>
                  <a:srgbClr val="000000"/>
                </a:solidFill>
                <a:latin typeface="Segoe UI" panose="020B0502040204020203" pitchFamily="34" charset="0"/>
                <a:cs typeface="Segoe UI" panose="020B0502040204020203" pitchFamily="34" charset="0"/>
              </a:rPr>
              <a:t>%</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46" name="TextBox 45">
            <a:extLst>
              <a:ext uri="{FF2B5EF4-FFF2-40B4-BE49-F238E27FC236}">
                <a16:creationId xmlns:a16="http://schemas.microsoft.com/office/drawing/2014/main" id="{21385C79-D015-F943-FF7A-BEF5C276BEE1}"/>
              </a:ext>
            </a:extLst>
          </p:cNvPr>
          <p:cNvSpPr txBox="1"/>
          <p:nvPr/>
        </p:nvSpPr>
        <p:spPr>
          <a:xfrm>
            <a:off x="7000502" y="3291383"/>
            <a:ext cx="871538" cy="507831"/>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North America</a:t>
            </a:r>
          </a:p>
          <a:p>
            <a:pPr algn="ctr" fontAlgn="b"/>
            <a:r>
              <a:rPr lang="en-US" sz="900">
                <a:solidFill>
                  <a:srgbClr val="000000"/>
                </a:solidFill>
                <a:latin typeface="Segoe UI" panose="020B0502040204020203" pitchFamily="34" charset="0"/>
                <a:cs typeface="Segoe UI" panose="020B0502040204020203" pitchFamily="34" charset="0"/>
              </a:rPr>
              <a:t>39</a:t>
            </a:r>
            <a:r>
              <a:rPr lang="en-US" sz="900" b="0" i="0">
                <a:solidFill>
                  <a:srgbClr val="000000"/>
                </a:solidFill>
                <a:latin typeface="Segoe UI" panose="020B0502040204020203" pitchFamily="34" charset="0"/>
                <a:cs typeface="Segoe UI" panose="020B0502040204020203" pitchFamily="34" charset="0"/>
              </a:rPr>
              <a:t>%</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47" name="TextBox 46">
            <a:extLst>
              <a:ext uri="{FF2B5EF4-FFF2-40B4-BE49-F238E27FC236}">
                <a16:creationId xmlns:a16="http://schemas.microsoft.com/office/drawing/2014/main" id="{5B586BAA-F6BE-2312-6824-60BE891D445C}"/>
              </a:ext>
            </a:extLst>
          </p:cNvPr>
          <p:cNvSpPr txBox="1"/>
          <p:nvPr/>
        </p:nvSpPr>
        <p:spPr>
          <a:xfrm>
            <a:off x="4816561" y="4243062"/>
            <a:ext cx="1080463" cy="369332"/>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Latin America</a:t>
            </a:r>
          </a:p>
          <a:p>
            <a:pPr algn="ctr" fontAlgn="b"/>
            <a:r>
              <a:rPr lang="en-US" sz="900">
                <a:latin typeface="Segoe UI" panose="020B0502040204020203" pitchFamily="34" charset="0"/>
                <a:cs typeface="Segoe UI" panose="020B0502040204020203" pitchFamily="34" charset="0"/>
              </a:rPr>
              <a:t>13%</a:t>
            </a:r>
            <a:endParaRPr lang="en-US" sz="900" u="none" strike="noStrike">
              <a:effectLst/>
              <a:latin typeface="Segoe UI" panose="020B0502040204020203" pitchFamily="34" charset="0"/>
              <a:cs typeface="Segoe UI" panose="020B0502040204020203" pitchFamily="34" charset="0"/>
            </a:endParaRPr>
          </a:p>
        </p:txBody>
      </p:sp>
      <p:sp>
        <p:nvSpPr>
          <p:cNvPr id="48" name="TextBox 47">
            <a:extLst>
              <a:ext uri="{FF2B5EF4-FFF2-40B4-BE49-F238E27FC236}">
                <a16:creationId xmlns:a16="http://schemas.microsoft.com/office/drawing/2014/main" id="{95E044EB-85ED-2675-38DC-1D922C912F4A}"/>
              </a:ext>
            </a:extLst>
          </p:cNvPr>
          <p:cNvSpPr txBox="1"/>
          <p:nvPr/>
        </p:nvSpPr>
        <p:spPr>
          <a:xfrm>
            <a:off x="4385114" y="3111424"/>
            <a:ext cx="871538" cy="646331"/>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Europe, Middle East &amp; Africa</a:t>
            </a:r>
          </a:p>
          <a:p>
            <a:pPr algn="ctr" fontAlgn="b"/>
            <a:r>
              <a:rPr lang="en-US" sz="900">
                <a:solidFill>
                  <a:srgbClr val="000000"/>
                </a:solidFill>
                <a:latin typeface="Segoe UI" panose="020B0502040204020203" pitchFamily="34" charset="0"/>
                <a:cs typeface="Segoe UI" panose="020B0502040204020203" pitchFamily="34" charset="0"/>
              </a:rPr>
              <a:t>23</a:t>
            </a:r>
            <a:r>
              <a:rPr lang="en-US" sz="900" b="0" i="0">
                <a:solidFill>
                  <a:srgbClr val="000000"/>
                </a:solidFill>
                <a:latin typeface="Segoe UI" panose="020B0502040204020203" pitchFamily="34" charset="0"/>
                <a:cs typeface="Segoe UI" panose="020B0502040204020203" pitchFamily="34" charset="0"/>
              </a:rPr>
              <a:t>%</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49" name="TextBox 48">
            <a:extLst>
              <a:ext uri="{FF2B5EF4-FFF2-40B4-BE49-F238E27FC236}">
                <a16:creationId xmlns:a16="http://schemas.microsoft.com/office/drawing/2014/main" id="{A05AAD27-EEC2-6540-2C4F-612FE8F13EDD}"/>
              </a:ext>
            </a:extLst>
          </p:cNvPr>
          <p:cNvSpPr txBox="1"/>
          <p:nvPr/>
        </p:nvSpPr>
        <p:spPr>
          <a:xfrm>
            <a:off x="6354869" y="2343333"/>
            <a:ext cx="895998" cy="369332"/>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Asia Pacific</a:t>
            </a:r>
          </a:p>
          <a:p>
            <a:pPr algn="ctr" fontAlgn="b"/>
            <a:r>
              <a:rPr lang="en-US" sz="900">
                <a:solidFill>
                  <a:srgbClr val="000000"/>
                </a:solidFill>
                <a:latin typeface="Segoe UI" panose="020B0502040204020203" pitchFamily="34" charset="0"/>
                <a:cs typeface="Segoe UI" panose="020B0502040204020203" pitchFamily="34" charset="0"/>
              </a:rPr>
              <a:t>12</a:t>
            </a:r>
            <a:r>
              <a:rPr lang="en-US" sz="900" b="0" i="0">
                <a:solidFill>
                  <a:srgbClr val="000000"/>
                </a:solidFill>
                <a:latin typeface="Segoe UI" panose="020B0502040204020203" pitchFamily="34" charset="0"/>
                <a:cs typeface="Segoe UI" panose="020B0502040204020203" pitchFamily="34" charset="0"/>
              </a:rPr>
              <a:t>%</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50" name="TextBox 49">
            <a:extLst>
              <a:ext uri="{FF2B5EF4-FFF2-40B4-BE49-F238E27FC236}">
                <a16:creationId xmlns:a16="http://schemas.microsoft.com/office/drawing/2014/main" id="{B43699C3-2B5E-CF9E-72D7-38F6D91A8F29}"/>
              </a:ext>
            </a:extLst>
          </p:cNvPr>
          <p:cNvSpPr txBox="1"/>
          <p:nvPr/>
        </p:nvSpPr>
        <p:spPr>
          <a:xfrm>
            <a:off x="4966046" y="2241913"/>
            <a:ext cx="871538" cy="507831"/>
          </a:xfrm>
          <a:prstGeom prst="rect">
            <a:avLst/>
          </a:prstGeom>
          <a:noFill/>
        </p:spPr>
        <p:txBody>
          <a:bodyPr wrap="square">
            <a:spAutoFit/>
          </a:bodyPr>
          <a:lstStyle/>
          <a:p>
            <a:pPr algn="ctr" fontAlgn="b"/>
            <a:r>
              <a:rPr lang="en-US" sz="900">
                <a:latin typeface="Segoe UI" panose="020B0502040204020203" pitchFamily="34" charset="0"/>
                <a:cs typeface="Segoe UI" panose="020B0502040204020203" pitchFamily="34" charset="0"/>
              </a:rPr>
              <a:t>Bottling Investments</a:t>
            </a:r>
            <a:endParaRPr lang="en-US" sz="900" u="none" strike="noStrike">
              <a:effectLst/>
              <a:latin typeface="Segoe UI" panose="020B0502040204020203" pitchFamily="34" charset="0"/>
              <a:cs typeface="Segoe UI" panose="020B0502040204020203" pitchFamily="34" charset="0"/>
            </a:endParaRPr>
          </a:p>
          <a:p>
            <a:pPr algn="ctr" fontAlgn="b"/>
            <a:r>
              <a:rPr lang="en-US" sz="900">
                <a:solidFill>
                  <a:srgbClr val="000000"/>
                </a:solidFill>
                <a:latin typeface="Segoe UI" panose="020B0502040204020203" pitchFamily="34" charset="0"/>
                <a:cs typeface="Segoe UI" panose="020B0502040204020203" pitchFamily="34" charset="0"/>
              </a:rPr>
              <a:t>13</a:t>
            </a:r>
            <a:r>
              <a:rPr lang="en-US" sz="900" b="0" i="0">
                <a:solidFill>
                  <a:srgbClr val="000000"/>
                </a:solidFill>
                <a:latin typeface="Segoe UI" panose="020B0502040204020203" pitchFamily="34" charset="0"/>
                <a:cs typeface="Segoe UI" panose="020B0502040204020203" pitchFamily="34" charset="0"/>
              </a:rPr>
              <a:t>%</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52" name="TextBox 51">
            <a:extLst>
              <a:ext uri="{FF2B5EF4-FFF2-40B4-BE49-F238E27FC236}">
                <a16:creationId xmlns:a16="http://schemas.microsoft.com/office/drawing/2014/main" id="{283C3352-6283-75F8-A84D-C748B1AA08E4}"/>
              </a:ext>
            </a:extLst>
          </p:cNvPr>
          <p:cNvSpPr txBox="1"/>
          <p:nvPr/>
        </p:nvSpPr>
        <p:spPr>
          <a:xfrm>
            <a:off x="11252420" y="3588277"/>
            <a:ext cx="871538" cy="507831"/>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North America</a:t>
            </a:r>
          </a:p>
          <a:p>
            <a:pPr algn="ctr" fontAlgn="b"/>
            <a:r>
              <a:rPr lang="en-US" sz="900">
                <a:solidFill>
                  <a:srgbClr val="000000"/>
                </a:solidFill>
                <a:latin typeface="Segoe UI" panose="020B0502040204020203" pitchFamily="34" charset="0"/>
                <a:cs typeface="Segoe UI" panose="020B0502040204020203" pitchFamily="34" charset="0"/>
              </a:rPr>
              <a:t>34</a:t>
            </a:r>
            <a:r>
              <a:rPr lang="en-US" sz="900" b="0" i="0">
                <a:solidFill>
                  <a:srgbClr val="000000"/>
                </a:solidFill>
                <a:latin typeface="Segoe UI" panose="020B0502040204020203" pitchFamily="34" charset="0"/>
                <a:cs typeface="Segoe UI" panose="020B0502040204020203" pitchFamily="34" charset="0"/>
              </a:rPr>
              <a:t>%</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54" name="TextBox 53">
            <a:extLst>
              <a:ext uri="{FF2B5EF4-FFF2-40B4-BE49-F238E27FC236}">
                <a16:creationId xmlns:a16="http://schemas.microsoft.com/office/drawing/2014/main" id="{B532ADC2-0ED2-BB0E-DBB5-C2E94C903C78}"/>
              </a:ext>
            </a:extLst>
          </p:cNvPr>
          <p:cNvSpPr txBox="1"/>
          <p:nvPr/>
        </p:nvSpPr>
        <p:spPr>
          <a:xfrm>
            <a:off x="10744738" y="2391133"/>
            <a:ext cx="895998" cy="369332"/>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Asia Pacific</a:t>
            </a:r>
          </a:p>
          <a:p>
            <a:pPr algn="ctr" fontAlgn="b"/>
            <a:r>
              <a:rPr lang="en-US" sz="900">
                <a:solidFill>
                  <a:srgbClr val="000000"/>
                </a:solidFill>
                <a:latin typeface="Segoe UI" panose="020B0502040204020203" pitchFamily="34" charset="0"/>
                <a:cs typeface="Segoe UI" panose="020B0502040204020203" pitchFamily="34" charset="0"/>
              </a:rPr>
              <a:t>13</a:t>
            </a:r>
            <a:r>
              <a:rPr lang="en-US" sz="900" b="0" i="0">
                <a:solidFill>
                  <a:srgbClr val="000000"/>
                </a:solidFill>
                <a:latin typeface="Segoe UI" panose="020B0502040204020203" pitchFamily="34" charset="0"/>
                <a:cs typeface="Segoe UI" panose="020B0502040204020203" pitchFamily="34" charset="0"/>
              </a:rPr>
              <a:t>%</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55" name="TextBox 54">
            <a:extLst>
              <a:ext uri="{FF2B5EF4-FFF2-40B4-BE49-F238E27FC236}">
                <a16:creationId xmlns:a16="http://schemas.microsoft.com/office/drawing/2014/main" id="{832C4E4D-DA27-7337-8A88-D83FE5C91733}"/>
              </a:ext>
            </a:extLst>
          </p:cNvPr>
          <p:cNvSpPr txBox="1"/>
          <p:nvPr/>
        </p:nvSpPr>
        <p:spPr>
          <a:xfrm>
            <a:off x="8989832" y="2615165"/>
            <a:ext cx="871538" cy="646331"/>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Europe, Middle East &amp; Africa</a:t>
            </a:r>
          </a:p>
          <a:p>
            <a:pPr algn="ctr" fontAlgn="b"/>
            <a:r>
              <a:rPr lang="en-US" sz="900">
                <a:solidFill>
                  <a:srgbClr val="000000"/>
                </a:solidFill>
                <a:latin typeface="Segoe UI" panose="020B0502040204020203" pitchFamily="34" charset="0"/>
                <a:cs typeface="Segoe UI" panose="020B0502040204020203" pitchFamily="34" charset="0"/>
              </a:rPr>
              <a:t>26</a:t>
            </a:r>
            <a:r>
              <a:rPr lang="en-US" sz="900" b="0" i="0">
                <a:solidFill>
                  <a:srgbClr val="000000"/>
                </a:solidFill>
                <a:latin typeface="Segoe UI" panose="020B0502040204020203" pitchFamily="34" charset="0"/>
                <a:cs typeface="Segoe UI" panose="020B0502040204020203" pitchFamily="34" charset="0"/>
              </a:rPr>
              <a:t>%</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56" name="TextBox 55">
            <a:extLst>
              <a:ext uri="{FF2B5EF4-FFF2-40B4-BE49-F238E27FC236}">
                <a16:creationId xmlns:a16="http://schemas.microsoft.com/office/drawing/2014/main" id="{E14876E7-E0C5-2C04-ADFB-2E01E427A68E}"/>
              </a:ext>
            </a:extLst>
          </p:cNvPr>
          <p:cNvSpPr txBox="1"/>
          <p:nvPr/>
        </p:nvSpPr>
        <p:spPr>
          <a:xfrm>
            <a:off x="10040637" y="2142061"/>
            <a:ext cx="871538" cy="507831"/>
          </a:xfrm>
          <a:prstGeom prst="rect">
            <a:avLst/>
          </a:prstGeom>
          <a:noFill/>
        </p:spPr>
        <p:txBody>
          <a:bodyPr wrap="square">
            <a:spAutoFit/>
          </a:bodyPr>
          <a:lstStyle/>
          <a:p>
            <a:pPr algn="ctr" fontAlgn="b"/>
            <a:r>
              <a:rPr lang="en-US" sz="900">
                <a:latin typeface="Segoe UI" panose="020B0502040204020203" pitchFamily="34" charset="0"/>
                <a:cs typeface="Segoe UI" panose="020B0502040204020203" pitchFamily="34" charset="0"/>
              </a:rPr>
              <a:t>Bottling Investments</a:t>
            </a:r>
            <a:endParaRPr lang="en-US" sz="900" u="none" strike="noStrike">
              <a:effectLst/>
              <a:latin typeface="Segoe UI" panose="020B0502040204020203" pitchFamily="34" charset="0"/>
              <a:cs typeface="Segoe UI" panose="020B0502040204020203" pitchFamily="34" charset="0"/>
            </a:endParaRPr>
          </a:p>
          <a:p>
            <a:pPr algn="ctr" fontAlgn="b"/>
            <a:r>
              <a:rPr lang="en-US" sz="900">
                <a:solidFill>
                  <a:srgbClr val="000000"/>
                </a:solidFill>
                <a:latin typeface="Segoe UI" panose="020B0502040204020203" pitchFamily="34" charset="0"/>
                <a:cs typeface="Segoe UI" panose="020B0502040204020203" pitchFamily="34" charset="0"/>
              </a:rPr>
              <a:t>3</a:t>
            </a:r>
            <a:r>
              <a:rPr lang="en-US" sz="900" b="0" i="0">
                <a:solidFill>
                  <a:srgbClr val="000000"/>
                </a:solidFill>
                <a:latin typeface="Segoe UI" panose="020B0502040204020203" pitchFamily="34" charset="0"/>
                <a:cs typeface="Segoe UI" panose="020B0502040204020203" pitchFamily="34" charset="0"/>
              </a:rPr>
              <a:t>%</a:t>
            </a:r>
            <a:endParaRPr lang="en-US" sz="900" b="0" i="0" u="none" strike="noStrike">
              <a:solidFill>
                <a:srgbClr val="000000"/>
              </a:solidFill>
              <a:effectLst/>
              <a:latin typeface="Segoe UI" panose="020B0502040204020203" pitchFamily="34" charset="0"/>
              <a:cs typeface="Segoe UI" panose="020B0502040204020203" pitchFamily="34" charset="0"/>
            </a:endParaRPr>
          </a:p>
        </p:txBody>
      </p:sp>
      <p:sp>
        <p:nvSpPr>
          <p:cNvPr id="57" name="TextBox 56">
            <a:extLst>
              <a:ext uri="{FF2B5EF4-FFF2-40B4-BE49-F238E27FC236}">
                <a16:creationId xmlns:a16="http://schemas.microsoft.com/office/drawing/2014/main" id="{FE0D1A45-6B7C-BF16-B9A4-ACE3A4C17406}"/>
              </a:ext>
            </a:extLst>
          </p:cNvPr>
          <p:cNvSpPr txBox="1"/>
          <p:nvPr/>
        </p:nvSpPr>
        <p:spPr>
          <a:xfrm>
            <a:off x="9061653" y="4183393"/>
            <a:ext cx="1080463" cy="369332"/>
          </a:xfrm>
          <a:prstGeom prst="rect">
            <a:avLst/>
          </a:prstGeom>
          <a:noFill/>
        </p:spPr>
        <p:txBody>
          <a:bodyPr wrap="square">
            <a:spAutoFit/>
          </a:bodyPr>
          <a:lstStyle/>
          <a:p>
            <a:pPr algn="ctr" fontAlgn="b"/>
            <a:r>
              <a:rPr lang="en-US" sz="900" u="none" strike="noStrike">
                <a:effectLst/>
                <a:latin typeface="Segoe UI" panose="020B0502040204020203" pitchFamily="34" charset="0"/>
                <a:cs typeface="Segoe UI" panose="020B0502040204020203" pitchFamily="34" charset="0"/>
              </a:rPr>
              <a:t>Latin America</a:t>
            </a:r>
          </a:p>
          <a:p>
            <a:pPr algn="ctr" fontAlgn="b"/>
            <a:r>
              <a:rPr lang="en-US" sz="900">
                <a:latin typeface="Segoe UI" panose="020B0502040204020203" pitchFamily="34" charset="0"/>
                <a:cs typeface="Segoe UI" panose="020B0502040204020203" pitchFamily="34" charset="0"/>
              </a:rPr>
              <a:t>24%</a:t>
            </a:r>
            <a:endParaRPr lang="en-US" sz="900" u="none" strike="noStrike">
              <a:effectLst/>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35C1EC1E-CD7B-5EE2-8611-A9D52C981582}"/>
              </a:ext>
            </a:extLst>
          </p:cNvPr>
          <p:cNvSpPr txBox="1"/>
          <p:nvPr/>
        </p:nvSpPr>
        <p:spPr>
          <a:xfrm>
            <a:off x="4076700" y="6472914"/>
            <a:ext cx="4038600" cy="307777"/>
          </a:xfrm>
          <a:prstGeom prst="rect">
            <a:avLst/>
          </a:prstGeom>
          <a:noFill/>
        </p:spPr>
        <p:txBody>
          <a:bodyPr wrap="square" rtlCol="0">
            <a:spAutoFit/>
          </a:bodyPr>
          <a:lstStyle/>
          <a:p>
            <a:pPr algn="ctr"/>
            <a:r>
              <a:rPr lang="pt-BR" sz="1400" err="1">
                <a:solidFill>
                  <a:schemeClr val="tx1">
                    <a:lumMod val="75000"/>
                    <a:lumOff val="25000"/>
                  </a:schemeClr>
                </a:solidFill>
                <a:latin typeface="Segoe UI" panose="020B0502040204020203" pitchFamily="34" charset="0"/>
                <a:cs typeface="Segoe UI" panose="020B0502040204020203" pitchFamily="34" charset="0"/>
              </a:rPr>
              <a:t>Source</a:t>
            </a:r>
            <a:r>
              <a:rPr lang="pt-BR" sz="1400">
                <a:solidFill>
                  <a:schemeClr val="tx1">
                    <a:lumMod val="75000"/>
                    <a:lumOff val="25000"/>
                  </a:schemeClr>
                </a:solidFill>
                <a:latin typeface="Segoe UI" panose="020B0502040204020203" pitchFamily="34" charset="0"/>
                <a:cs typeface="Segoe UI" panose="020B0502040204020203" pitchFamily="34" charset="0"/>
              </a:rPr>
              <a:t>: Coca Cola- Investor </a:t>
            </a:r>
            <a:r>
              <a:rPr lang="pt-BR" sz="1400" err="1">
                <a:solidFill>
                  <a:schemeClr val="tx1">
                    <a:lumMod val="75000"/>
                    <a:lumOff val="25000"/>
                  </a:schemeClr>
                </a:solidFill>
                <a:latin typeface="Segoe UI" panose="020B0502040204020203" pitchFamily="34" charset="0"/>
                <a:cs typeface="Segoe UI" panose="020B0502040204020203" pitchFamily="34" charset="0"/>
              </a:rPr>
              <a:t>Relations</a:t>
            </a:r>
            <a:r>
              <a:rPr lang="pt-BR" sz="1400">
                <a:solidFill>
                  <a:schemeClr val="tx1">
                    <a:lumMod val="75000"/>
                    <a:lumOff val="25000"/>
                  </a:schemeClr>
                </a:solidFill>
                <a:latin typeface="Segoe UI" panose="020B0502040204020203" pitchFamily="34" charset="0"/>
                <a:cs typeface="Segoe UI" panose="020B0502040204020203" pitchFamily="34" charset="0"/>
              </a:rPr>
              <a:t> Overview</a:t>
            </a:r>
          </a:p>
        </p:txBody>
      </p:sp>
    </p:spTree>
    <p:extLst>
      <p:ext uri="{BB962C8B-B14F-4D97-AF65-F5344CB8AC3E}">
        <p14:creationId xmlns:p14="http://schemas.microsoft.com/office/powerpoint/2010/main" val="22056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7D03A-3AA0-56A1-40F4-7C38DAFBD30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5CA64E7F-7466-E17F-AF9F-E51F20E6CB64}"/>
              </a:ext>
            </a:extLst>
          </p:cNvPr>
          <p:cNvSpPr/>
          <p:nvPr/>
        </p:nvSpPr>
        <p:spPr>
          <a:xfrm>
            <a:off x="0" y="0"/>
            <a:ext cx="12192000" cy="1638300"/>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E8FA7A38-0998-79B6-836A-8DA4F4F25B23}"/>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6</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C4741234-E0BE-DB3B-B395-E04DF5ED1095}"/>
              </a:ext>
            </a:extLst>
          </p:cNvPr>
          <p:cNvSpPr txBox="1"/>
          <p:nvPr/>
        </p:nvSpPr>
        <p:spPr>
          <a:xfrm>
            <a:off x="431800" y="157430"/>
            <a:ext cx="11423316" cy="1323439"/>
          </a:xfrm>
          <a:prstGeom prst="rect">
            <a:avLst/>
          </a:prstGeom>
          <a:noFill/>
        </p:spPr>
        <p:txBody>
          <a:bodyPr wrap="square" rtlCol="0">
            <a:spAutoFit/>
          </a:bodyPr>
          <a:lstStyle/>
          <a:p>
            <a:r>
              <a:rPr lang="pt-BR" sz="4000" b="1" i="1" spc="-100" err="1">
                <a:solidFill>
                  <a:schemeClr val="bg1"/>
                </a:solidFill>
                <a:latin typeface="Segoe UI" panose="020B0502040204020203" pitchFamily="34" charset="0"/>
                <a:cs typeface="Segoe UI" panose="020B0502040204020203" pitchFamily="34" charset="0"/>
              </a:rPr>
              <a:t>Investment</a:t>
            </a:r>
            <a:r>
              <a:rPr lang="pt-BR" sz="4000" b="1" i="1" spc="-100">
                <a:solidFill>
                  <a:schemeClr val="bg1"/>
                </a:solidFill>
                <a:latin typeface="Segoe UI" panose="020B0502040204020203" pitchFamily="34" charset="0"/>
                <a:cs typeface="Segoe UI" panose="020B0502040204020203" pitchFamily="34" charset="0"/>
              </a:rPr>
              <a:t> </a:t>
            </a:r>
            <a:r>
              <a:rPr lang="pt-BR" sz="4000" b="1" i="1" spc="-100" err="1">
                <a:solidFill>
                  <a:schemeClr val="bg1"/>
                </a:solidFill>
                <a:latin typeface="Segoe UI" panose="020B0502040204020203" pitchFamily="34" charset="0"/>
                <a:cs typeface="Segoe UI" panose="020B0502040204020203" pitchFamily="34" charset="0"/>
              </a:rPr>
              <a:t>Thesis</a:t>
            </a:r>
            <a:endParaRPr lang="pt-BR" sz="4000" b="1" i="1" spc="-100">
              <a:solidFill>
                <a:schemeClr val="bg1"/>
              </a:solidFill>
              <a:latin typeface="Segoe UI" panose="020B0502040204020203" pitchFamily="34" charset="0"/>
              <a:cs typeface="Segoe UI" panose="020B0502040204020203" pitchFamily="34" charset="0"/>
            </a:endParaRPr>
          </a:p>
          <a:p>
            <a:r>
              <a:rPr lang="en-US" sz="2000">
                <a:solidFill>
                  <a:schemeClr val="bg1"/>
                </a:solidFill>
                <a:latin typeface="Segoe UI" panose="020B0502040204020203" pitchFamily="34" charset="0"/>
                <a:cs typeface="Segoe UI" panose="020B0502040204020203" pitchFamily="34" charset="0"/>
              </a:rPr>
              <a:t>Iconic Brand Portfolio, Predictable Earnings, Asset-Light Model, and Durable Competitive Advantage</a:t>
            </a:r>
          </a:p>
          <a:p>
            <a:endParaRPr lang="en-US" sz="2000">
              <a:solidFill>
                <a:schemeClr val="bg1"/>
              </a:solidFill>
              <a:latin typeface="Segoe UI" panose="020B0502040204020203" pitchFamily="34" charset="0"/>
              <a:cs typeface="Segoe UI" panose="020B0502040204020203" pitchFamily="34" charset="0"/>
            </a:endParaRPr>
          </a:p>
        </p:txBody>
      </p:sp>
      <p:sp>
        <p:nvSpPr>
          <p:cNvPr id="5" name="Rectangle: Rounded Corners 4">
            <a:extLst>
              <a:ext uri="{FF2B5EF4-FFF2-40B4-BE49-F238E27FC236}">
                <a16:creationId xmlns:a16="http://schemas.microsoft.com/office/drawing/2014/main" id="{1497B403-7F51-783D-23F9-13A1F5B22B8D}"/>
              </a:ext>
            </a:extLst>
          </p:cNvPr>
          <p:cNvSpPr/>
          <p:nvPr/>
        </p:nvSpPr>
        <p:spPr>
          <a:xfrm>
            <a:off x="496196" y="1795730"/>
            <a:ext cx="11183969" cy="1004979"/>
          </a:xfrm>
          <a:prstGeom prst="roundRect">
            <a:avLst>
              <a:gd name="adj" fmla="val 591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marR="0" lvl="0" indent="-457200" algn="l" defTabSz="914400" rtl="0" eaLnBrk="1" fontAlgn="auto" latinLnBrk="0" hangingPunct="1">
              <a:lnSpc>
                <a:spcPct val="100000"/>
              </a:lnSpc>
              <a:spcBef>
                <a:spcPts val="0"/>
              </a:spcBef>
              <a:spcAft>
                <a:spcPts val="0"/>
              </a:spcAft>
              <a:buClrTx/>
              <a:buSzTx/>
              <a:buAutoNum type="arabicPeriod"/>
              <a:tabLst/>
              <a:defRPr/>
            </a:pPr>
            <a:r>
              <a:rPr lang="en-US" sz="2000" b="1">
                <a:solidFill>
                  <a:prstClr val="black"/>
                </a:solidFill>
                <a:latin typeface="Segoe UI" panose="020B0502040204020203" pitchFamily="34" charset="0"/>
                <a:cs typeface="Segoe UI" panose="020B0502040204020203" pitchFamily="34" charset="0"/>
              </a:rPr>
              <a:t>Iconic Brand Portfolio &amp; Market Leadership</a:t>
            </a:r>
          </a:p>
          <a:p>
            <a:pPr marR="0" lvl="0" algn="l" defTabSz="914400" rtl="0" eaLnBrk="1" fontAlgn="auto" latinLnBrk="0" hangingPunct="1">
              <a:lnSpc>
                <a:spcPct val="100000"/>
              </a:lnSpc>
              <a:spcBef>
                <a:spcPts val="0"/>
              </a:spcBef>
              <a:spcAft>
                <a:spcPts val="0"/>
              </a:spcAft>
              <a:buClrTx/>
              <a:buSzTx/>
              <a:tabLst/>
              <a:defRPr/>
            </a:pPr>
            <a:r>
              <a:rPr lang="en-US" sz="1400">
                <a:solidFill>
                  <a:prstClr val="black"/>
                </a:solidFill>
                <a:latin typeface="Segoe UI" panose="020B0502040204020203" pitchFamily="34" charset="0"/>
                <a:cs typeface="Segoe UI" panose="020B0502040204020203" pitchFamily="34" charset="0"/>
              </a:rPr>
              <a:t>Coca-Cola owns one of the world’s most valuable beverage portfolios, leading in soft drinks, juices, and hydration. Its brand strength ensures pricing power and strong consumer loyalty across global markets.</a:t>
            </a:r>
            <a:r>
              <a:rPr kumimoji="0" lang="en-US" sz="140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 </a:t>
            </a:r>
            <a:endParaRPr lang="en-US" sz="1400">
              <a:solidFill>
                <a:prstClr val="black"/>
              </a:solidFill>
              <a:latin typeface="Segoe UI" panose="020B0502040204020203" pitchFamily="34" charset="0"/>
              <a:cs typeface="Segoe UI" panose="020B0502040204020203" pitchFamily="34" charset="0"/>
            </a:endParaRPr>
          </a:p>
        </p:txBody>
      </p:sp>
      <p:sp>
        <p:nvSpPr>
          <p:cNvPr id="11" name="Rectangle: Rounded Corners 10">
            <a:extLst>
              <a:ext uri="{FF2B5EF4-FFF2-40B4-BE49-F238E27FC236}">
                <a16:creationId xmlns:a16="http://schemas.microsoft.com/office/drawing/2014/main" id="{CCBAAAE7-D13E-0E14-ED00-27F71B9257FD}"/>
              </a:ext>
            </a:extLst>
          </p:cNvPr>
          <p:cNvSpPr/>
          <p:nvPr/>
        </p:nvSpPr>
        <p:spPr>
          <a:xfrm>
            <a:off x="496196" y="2926510"/>
            <a:ext cx="11183969" cy="1004979"/>
          </a:xfrm>
          <a:prstGeom prst="roundRect">
            <a:avLst>
              <a:gd name="adj" fmla="val 591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2. </a:t>
            </a:r>
            <a:r>
              <a:rPr lang="en-US" sz="2000" b="1">
                <a:solidFill>
                  <a:prstClr val="black"/>
                </a:solidFill>
                <a:latin typeface="Segoe UI" panose="020B0502040204020203" pitchFamily="34" charset="0"/>
                <a:cs typeface="Segoe UI" panose="020B0502040204020203" pitchFamily="34" charset="0"/>
              </a:rPr>
              <a:t>Resilient, Predictable, and Growing Earnings 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prstClr val="black"/>
                </a:solidFill>
                <a:latin typeface="Segoe UI" panose="020B0502040204020203" pitchFamily="34" charset="0"/>
                <a:cs typeface="Segoe UI" panose="020B0502040204020203" pitchFamily="34" charset="0"/>
              </a:rPr>
              <a:t>With over 60 years of uninterrupted dividend payments, Coca-Cola's earnings profile is marked by stability and consistency. The essential nature of its products, combined with geographic and category diversification, supports recurring revenues across all economic cycles.</a:t>
            </a:r>
          </a:p>
        </p:txBody>
      </p:sp>
      <p:sp>
        <p:nvSpPr>
          <p:cNvPr id="16" name="Rectangle: Rounded Corners 15">
            <a:extLst>
              <a:ext uri="{FF2B5EF4-FFF2-40B4-BE49-F238E27FC236}">
                <a16:creationId xmlns:a16="http://schemas.microsoft.com/office/drawing/2014/main" id="{8CB4DB28-3531-956F-A382-3A8AD93956F0}"/>
              </a:ext>
            </a:extLst>
          </p:cNvPr>
          <p:cNvSpPr/>
          <p:nvPr/>
        </p:nvSpPr>
        <p:spPr>
          <a:xfrm>
            <a:off x="496196" y="4068296"/>
            <a:ext cx="11183969" cy="1004979"/>
          </a:xfrm>
          <a:prstGeom prst="roundRect">
            <a:avLst>
              <a:gd name="adj" fmla="val 591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prstClr val="black"/>
                </a:solidFill>
                <a:latin typeface="Segoe UI" panose="020B0502040204020203" pitchFamily="34" charset="0"/>
                <a:cs typeface="Segoe UI" panose="020B0502040204020203" pitchFamily="34" charset="0"/>
              </a:rPr>
              <a:t>3. Scalable, Asset-Light Franchised Operating Model</a:t>
            </a:r>
            <a:br>
              <a:rPr lang="en-US" sz="2000" b="1">
                <a:solidFill>
                  <a:prstClr val="black"/>
                </a:solidFill>
                <a:latin typeface="Segoe UI" panose="020B0502040204020203" pitchFamily="34" charset="0"/>
                <a:cs typeface="Segoe UI" panose="020B0502040204020203" pitchFamily="34" charset="0"/>
              </a:rPr>
            </a:br>
            <a:r>
              <a:rPr lang="en-US" sz="1400">
                <a:solidFill>
                  <a:prstClr val="black"/>
                </a:solidFill>
                <a:latin typeface="Segoe UI" panose="020B0502040204020203" pitchFamily="34" charset="0"/>
                <a:cs typeface="Segoe UI" panose="020B0502040204020203" pitchFamily="34" charset="0"/>
              </a:rPr>
              <a:t>Coca-Cola’s unique franchise system allows it to focus on brand development and concentrate production, while bottling partners manage capital-intensive distribution. This asset-light structure supports high operating margins, strong free cash flow, and global scalability.</a:t>
            </a:r>
            <a:endParaRPr lang="pt-BR" sz="1400">
              <a:solidFill>
                <a:prstClr val="black"/>
              </a:solidFill>
              <a:latin typeface="Segoe UI" panose="020B0502040204020203" pitchFamily="34" charset="0"/>
              <a:cs typeface="Segoe UI" panose="020B0502040204020203" pitchFamily="34" charset="0"/>
            </a:endParaRPr>
          </a:p>
        </p:txBody>
      </p:sp>
      <p:sp>
        <p:nvSpPr>
          <p:cNvPr id="17" name="Rectangle: Rounded Corners 16">
            <a:extLst>
              <a:ext uri="{FF2B5EF4-FFF2-40B4-BE49-F238E27FC236}">
                <a16:creationId xmlns:a16="http://schemas.microsoft.com/office/drawing/2014/main" id="{69172E2A-2CEA-5AF6-6D5D-BAC314C2B5FB}"/>
              </a:ext>
            </a:extLst>
          </p:cNvPr>
          <p:cNvSpPr/>
          <p:nvPr/>
        </p:nvSpPr>
        <p:spPr>
          <a:xfrm>
            <a:off x="496196" y="5204578"/>
            <a:ext cx="11183969" cy="1004979"/>
          </a:xfrm>
          <a:prstGeom prst="roundRect">
            <a:avLst>
              <a:gd name="adj" fmla="val 591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prstClr val="black"/>
                </a:solidFill>
                <a:latin typeface="Segoe UI" panose="020B0502040204020203" pitchFamily="34" charset="0"/>
                <a:cs typeface="Segoe UI" panose="020B0502040204020203" pitchFamily="34" charset="0"/>
              </a:rPr>
              <a:t>4</a:t>
            </a:r>
            <a:r>
              <a:rPr kumimoji="0" lang="en-US" sz="2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 </a:t>
            </a:r>
            <a:r>
              <a:rPr lang="en-US" sz="2000" b="1">
                <a:solidFill>
                  <a:prstClr val="black"/>
                </a:solidFill>
                <a:latin typeface="Segoe UI" panose="020B0502040204020203" pitchFamily="34" charset="0"/>
                <a:cs typeface="Segoe UI" panose="020B0502040204020203" pitchFamily="34" charset="0"/>
              </a:rPr>
              <a:t>Durable Competitive Advantage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prstClr val="black"/>
                </a:solidFill>
                <a:latin typeface="Segoe UI" panose="020B0502040204020203" pitchFamily="34" charset="0"/>
                <a:cs typeface="Segoe UI" panose="020B0502040204020203" pitchFamily="34" charset="0"/>
              </a:rPr>
              <a:t>The company benefits from decades of scale, supply chain integration, local market penetration, and global distribution capabilities. Its moat is reinforced by unmatched brand equity, embedded infrastructure, and the high cost of replicating its reach and systems.</a:t>
            </a:r>
          </a:p>
        </p:txBody>
      </p:sp>
      <p:pic>
        <p:nvPicPr>
          <p:cNvPr id="7" name="Imagem 22">
            <a:extLst>
              <a:ext uri="{FF2B5EF4-FFF2-40B4-BE49-F238E27FC236}">
                <a16:creationId xmlns:a16="http://schemas.microsoft.com/office/drawing/2014/main" id="{D66EC115-3788-9D7C-B0CE-44754A5B23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spTree>
    <p:extLst>
      <p:ext uri="{BB962C8B-B14F-4D97-AF65-F5344CB8AC3E}">
        <p14:creationId xmlns:p14="http://schemas.microsoft.com/office/powerpoint/2010/main" val="940416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08760-E6D7-5E8B-26D0-ACE278887F2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08F461E-7781-E404-7508-E36EC1B76AF0}"/>
              </a:ext>
            </a:extLst>
          </p:cNvPr>
          <p:cNvSpPr/>
          <p:nvPr/>
        </p:nvSpPr>
        <p:spPr>
          <a:xfrm>
            <a:off x="0" y="0"/>
            <a:ext cx="12192000" cy="1173093"/>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353AD130-42E5-ECCA-2EC2-A978E3D0CB1D}"/>
              </a:ext>
            </a:extLst>
          </p:cNvPr>
          <p:cNvSpPr>
            <a:spLocks noGrp="1"/>
          </p:cNvSpPr>
          <p:nvPr>
            <p:ph type="sldNum" sz="quarter" idx="12"/>
          </p:nvPr>
        </p:nvSpPr>
        <p:spPr>
          <a:xfrm>
            <a:off x="336566" y="6223672"/>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7</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82ED85B1-96AE-83F3-2AC5-54A024F05ABB}"/>
              </a:ext>
            </a:extLst>
          </p:cNvPr>
          <p:cNvSpPr txBox="1"/>
          <p:nvPr/>
        </p:nvSpPr>
        <p:spPr>
          <a:xfrm>
            <a:off x="281354" y="140270"/>
            <a:ext cx="9099062" cy="892552"/>
          </a:xfrm>
          <a:prstGeom prst="rect">
            <a:avLst/>
          </a:prstGeom>
          <a:noFill/>
        </p:spPr>
        <p:txBody>
          <a:bodyPr wrap="square" lIns="91440" tIns="45720" rIns="91440" bIns="45720" rtlCol="0" anchor="t">
            <a:spAutoFit/>
          </a:bodyPr>
          <a:lstStyle/>
          <a:p>
            <a:r>
              <a:rPr lang="en-US" sz="3200" b="1" i="1" spc="-100">
                <a:solidFill>
                  <a:schemeClr val="bg1"/>
                </a:solidFill>
                <a:latin typeface="Segoe UI"/>
                <a:cs typeface="Segoe UI"/>
              </a:rPr>
              <a:t>Financial Overview &amp; Revenue Outlook</a:t>
            </a:r>
            <a:endParaRPr lang="pt-BR" sz="3200" b="1" i="1" spc="-100">
              <a:solidFill>
                <a:schemeClr val="bg1"/>
              </a:solidFill>
              <a:latin typeface="Segoe UI"/>
              <a:cs typeface="Segoe UI"/>
            </a:endParaRPr>
          </a:p>
          <a:p>
            <a:r>
              <a:rPr lang="en-US" sz="2000" b="0" i="0" u="none" strike="noStrike">
                <a:solidFill>
                  <a:schemeClr val="bg1"/>
                </a:solidFill>
                <a:effectLst/>
                <a:latin typeface="-webkit-standard"/>
              </a:rPr>
              <a:t>Coca-Cola’s Financial Growth Trajectory: 2024–2029</a:t>
            </a:r>
            <a:endParaRPr lang="pt-BR" sz="2000" b="1" i="1" spc="-100">
              <a:solidFill>
                <a:schemeClr val="bg1"/>
              </a:solidFill>
              <a:latin typeface="Segoe UI"/>
              <a:cs typeface="Segoe UI"/>
            </a:endParaRPr>
          </a:p>
        </p:txBody>
      </p:sp>
      <p:sp>
        <p:nvSpPr>
          <p:cNvPr id="6" name="TextBox 52">
            <a:extLst>
              <a:ext uri="{FF2B5EF4-FFF2-40B4-BE49-F238E27FC236}">
                <a16:creationId xmlns:a16="http://schemas.microsoft.com/office/drawing/2014/main" id="{1AAE6445-D62E-243D-FF03-31E244EA9A72}"/>
              </a:ext>
            </a:extLst>
          </p:cNvPr>
          <p:cNvSpPr txBox="1"/>
          <p:nvPr/>
        </p:nvSpPr>
        <p:spPr>
          <a:xfrm>
            <a:off x="1443038" y="6450616"/>
            <a:ext cx="8443912" cy="307777"/>
          </a:xfrm>
          <a:prstGeom prst="rect">
            <a:avLst/>
          </a:prstGeom>
          <a:noFill/>
        </p:spPr>
        <p:txBody>
          <a:bodyPr wrap="square" rtlCol="0">
            <a:spAutoFit/>
          </a:bodyPr>
          <a:lstStyle/>
          <a:p>
            <a:pPr algn="ctr"/>
            <a:r>
              <a:rPr lang="pt-BR" sz="1400" err="1">
                <a:solidFill>
                  <a:schemeClr val="tx1">
                    <a:lumMod val="75000"/>
                    <a:lumOff val="25000"/>
                  </a:schemeClr>
                </a:solidFill>
                <a:latin typeface="Segoe UI" panose="020B0502040204020203" pitchFamily="34" charset="0"/>
                <a:cs typeface="Segoe UI" panose="020B0502040204020203" pitchFamily="34" charset="0"/>
              </a:rPr>
              <a:t>Source</a:t>
            </a:r>
            <a:r>
              <a:rPr lang="pt-BR" sz="1400">
                <a:solidFill>
                  <a:schemeClr val="tx1">
                    <a:lumMod val="75000"/>
                    <a:lumOff val="25000"/>
                  </a:schemeClr>
                </a:solidFill>
                <a:latin typeface="Segoe UI" panose="020B0502040204020203" pitchFamily="34" charset="0"/>
                <a:cs typeface="Segoe UI" panose="020B0502040204020203" pitchFamily="34" charset="0"/>
              </a:rPr>
              <a:t>: Coca Cola 10-K </a:t>
            </a:r>
            <a:r>
              <a:rPr lang="pt-BR" sz="1400" err="1">
                <a:solidFill>
                  <a:schemeClr val="tx1">
                    <a:lumMod val="75000"/>
                    <a:lumOff val="25000"/>
                  </a:schemeClr>
                </a:solidFill>
                <a:latin typeface="Segoe UI" panose="020B0502040204020203" pitchFamily="34" charset="0"/>
                <a:cs typeface="Segoe UI" panose="020B0502040204020203" pitchFamily="34" charset="0"/>
              </a:rPr>
              <a:t>and</a:t>
            </a:r>
            <a:r>
              <a:rPr lang="pt-BR" sz="1400">
                <a:solidFill>
                  <a:schemeClr val="tx1">
                    <a:lumMod val="75000"/>
                    <a:lumOff val="25000"/>
                  </a:schemeClr>
                </a:solidFill>
                <a:latin typeface="Segoe UI" panose="020B0502040204020203" pitchFamily="34" charset="0"/>
                <a:cs typeface="Segoe UI" panose="020B0502040204020203" pitchFamily="34" charset="0"/>
              </a:rPr>
              <a:t> </a:t>
            </a:r>
            <a:r>
              <a:rPr lang="pt-BR" sz="1400" err="1">
                <a:solidFill>
                  <a:schemeClr val="tx1">
                    <a:lumMod val="75000"/>
                    <a:lumOff val="25000"/>
                  </a:schemeClr>
                </a:solidFill>
                <a:latin typeface="Segoe UI" panose="020B0502040204020203" pitchFamily="34" charset="0"/>
                <a:cs typeface="Segoe UI" panose="020B0502040204020203" pitchFamily="34" charset="0"/>
              </a:rPr>
              <a:t>group</a:t>
            </a:r>
            <a:r>
              <a:rPr lang="pt-BR" sz="1400">
                <a:solidFill>
                  <a:schemeClr val="tx1">
                    <a:lumMod val="75000"/>
                    <a:lumOff val="25000"/>
                  </a:schemeClr>
                </a:solidFill>
                <a:latin typeface="Segoe UI" panose="020B0502040204020203" pitchFamily="34" charset="0"/>
                <a:cs typeface="Segoe UI" panose="020B0502040204020203" pitchFamily="34" charset="0"/>
              </a:rPr>
              <a:t> </a:t>
            </a:r>
            <a:r>
              <a:rPr lang="pt-BR" sz="1400" err="1">
                <a:solidFill>
                  <a:schemeClr val="tx1">
                    <a:lumMod val="75000"/>
                    <a:lumOff val="25000"/>
                  </a:schemeClr>
                </a:solidFill>
                <a:latin typeface="Segoe UI" panose="020B0502040204020203" pitchFamily="34" charset="0"/>
                <a:cs typeface="Segoe UI" panose="020B0502040204020203" pitchFamily="34" charset="0"/>
              </a:rPr>
              <a:t>projections</a:t>
            </a:r>
            <a:endParaRPr lang="pt-BR" sz="140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7" name="Imagem 22">
            <a:extLst>
              <a:ext uri="{FF2B5EF4-FFF2-40B4-BE49-F238E27FC236}">
                <a16:creationId xmlns:a16="http://schemas.microsoft.com/office/drawing/2014/main" id="{D3E1F6E8-3733-7D70-5C75-36FF2488B5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sp>
        <p:nvSpPr>
          <p:cNvPr id="61" name="Rectangle 60">
            <a:extLst>
              <a:ext uri="{FF2B5EF4-FFF2-40B4-BE49-F238E27FC236}">
                <a16:creationId xmlns:a16="http://schemas.microsoft.com/office/drawing/2014/main" id="{D58261C8-4CAA-02D6-A060-090EFDCA8818}"/>
              </a:ext>
            </a:extLst>
          </p:cNvPr>
          <p:cNvSpPr/>
          <p:nvPr/>
        </p:nvSpPr>
        <p:spPr>
          <a:xfrm>
            <a:off x="148004" y="2460066"/>
            <a:ext cx="1104221" cy="9497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38E73A3-EE03-60F1-ACBC-AB066EFEEC12}"/>
              </a:ext>
            </a:extLst>
          </p:cNvPr>
          <p:cNvSpPr/>
          <p:nvPr/>
        </p:nvSpPr>
        <p:spPr>
          <a:xfrm>
            <a:off x="1532910" y="1820446"/>
            <a:ext cx="1003838" cy="1589325"/>
          </a:xfrm>
          <a:prstGeom prst="rect">
            <a:avLst/>
          </a:prstGeom>
          <a:solidFill>
            <a:srgbClr val="E404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92488783-A1F1-1165-5C36-8737E6C326A1}"/>
              </a:ext>
            </a:extLst>
          </p:cNvPr>
          <p:cNvCxnSpPr>
            <a:cxnSpLocks/>
          </p:cNvCxnSpPr>
          <p:nvPr/>
        </p:nvCxnSpPr>
        <p:spPr>
          <a:xfrm flipV="1">
            <a:off x="552222" y="2356376"/>
            <a:ext cx="1521046" cy="679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6" name="TextBox 65">
            <a:extLst>
              <a:ext uri="{FF2B5EF4-FFF2-40B4-BE49-F238E27FC236}">
                <a16:creationId xmlns:a16="http://schemas.microsoft.com/office/drawing/2014/main" id="{E25E871A-60D4-0C01-BBA8-E3B7BDF9662C}"/>
              </a:ext>
            </a:extLst>
          </p:cNvPr>
          <p:cNvSpPr txBox="1"/>
          <p:nvPr/>
        </p:nvSpPr>
        <p:spPr>
          <a:xfrm>
            <a:off x="316021" y="3437714"/>
            <a:ext cx="836624" cy="369332"/>
          </a:xfrm>
          <a:prstGeom prst="rect">
            <a:avLst/>
          </a:prstGeom>
          <a:noFill/>
        </p:spPr>
        <p:txBody>
          <a:bodyPr wrap="square" rtlCol="0">
            <a:spAutoFit/>
          </a:bodyPr>
          <a:lstStyle/>
          <a:p>
            <a:r>
              <a:rPr lang="en-US" b="1"/>
              <a:t>2024</a:t>
            </a:r>
          </a:p>
        </p:txBody>
      </p:sp>
      <p:sp>
        <p:nvSpPr>
          <p:cNvPr id="68" name="TextBox 67">
            <a:extLst>
              <a:ext uri="{FF2B5EF4-FFF2-40B4-BE49-F238E27FC236}">
                <a16:creationId xmlns:a16="http://schemas.microsoft.com/office/drawing/2014/main" id="{ECE36560-C53C-7B3F-85C1-F25B0FEEFA1F}"/>
              </a:ext>
            </a:extLst>
          </p:cNvPr>
          <p:cNvSpPr txBox="1"/>
          <p:nvPr/>
        </p:nvSpPr>
        <p:spPr>
          <a:xfrm>
            <a:off x="1700124" y="3435856"/>
            <a:ext cx="836624" cy="369332"/>
          </a:xfrm>
          <a:prstGeom prst="rect">
            <a:avLst/>
          </a:prstGeom>
          <a:noFill/>
        </p:spPr>
        <p:txBody>
          <a:bodyPr wrap="square" rtlCol="0">
            <a:spAutoFit/>
          </a:bodyPr>
          <a:lstStyle/>
          <a:p>
            <a:r>
              <a:rPr lang="en-US" b="1"/>
              <a:t>2029</a:t>
            </a:r>
          </a:p>
        </p:txBody>
      </p:sp>
      <p:sp>
        <p:nvSpPr>
          <p:cNvPr id="69" name="TextBox 68">
            <a:extLst>
              <a:ext uri="{FF2B5EF4-FFF2-40B4-BE49-F238E27FC236}">
                <a16:creationId xmlns:a16="http://schemas.microsoft.com/office/drawing/2014/main" id="{547FF6D1-A203-A0D4-D051-BB557332A0C1}"/>
              </a:ext>
            </a:extLst>
          </p:cNvPr>
          <p:cNvSpPr txBox="1"/>
          <p:nvPr/>
        </p:nvSpPr>
        <p:spPr>
          <a:xfrm>
            <a:off x="87448" y="1177365"/>
            <a:ext cx="2204815" cy="369332"/>
          </a:xfrm>
          <a:prstGeom prst="rect">
            <a:avLst/>
          </a:prstGeom>
          <a:noFill/>
        </p:spPr>
        <p:txBody>
          <a:bodyPr wrap="square" rtlCol="0">
            <a:spAutoFit/>
          </a:bodyPr>
          <a:lstStyle/>
          <a:p>
            <a:r>
              <a:rPr lang="en-US" b="1"/>
              <a:t>Revenue Growth</a:t>
            </a:r>
          </a:p>
        </p:txBody>
      </p:sp>
      <p:sp>
        <p:nvSpPr>
          <p:cNvPr id="70" name="TextBox 69">
            <a:extLst>
              <a:ext uri="{FF2B5EF4-FFF2-40B4-BE49-F238E27FC236}">
                <a16:creationId xmlns:a16="http://schemas.microsoft.com/office/drawing/2014/main" id="{8E1046AB-2C3C-99C2-B6DD-E317F4777E3E}"/>
              </a:ext>
            </a:extLst>
          </p:cNvPr>
          <p:cNvSpPr txBox="1"/>
          <p:nvPr/>
        </p:nvSpPr>
        <p:spPr>
          <a:xfrm>
            <a:off x="1659910" y="1451114"/>
            <a:ext cx="905854" cy="369332"/>
          </a:xfrm>
          <a:prstGeom prst="rect">
            <a:avLst/>
          </a:prstGeom>
          <a:noFill/>
        </p:spPr>
        <p:txBody>
          <a:bodyPr wrap="square" rtlCol="0">
            <a:spAutoFit/>
          </a:bodyPr>
          <a:lstStyle/>
          <a:p>
            <a:pPr algn="ctr"/>
            <a:r>
              <a:rPr lang="en-US" b="1"/>
              <a:t>23%</a:t>
            </a:r>
          </a:p>
        </p:txBody>
      </p:sp>
      <p:sp>
        <p:nvSpPr>
          <p:cNvPr id="75" name="TextBox 74">
            <a:extLst>
              <a:ext uri="{FF2B5EF4-FFF2-40B4-BE49-F238E27FC236}">
                <a16:creationId xmlns:a16="http://schemas.microsoft.com/office/drawing/2014/main" id="{6EBA4F94-FD07-152B-F6FC-288272E9C196}"/>
              </a:ext>
            </a:extLst>
          </p:cNvPr>
          <p:cNvSpPr txBox="1"/>
          <p:nvPr/>
        </p:nvSpPr>
        <p:spPr>
          <a:xfrm>
            <a:off x="2604202" y="1635710"/>
            <a:ext cx="7887673" cy="1754326"/>
          </a:xfrm>
          <a:prstGeom prst="rect">
            <a:avLst/>
          </a:prstGeom>
          <a:noFill/>
        </p:spPr>
        <p:txBody>
          <a:bodyPr wrap="square" rtlCol="0">
            <a:spAutoFit/>
          </a:bodyPr>
          <a:lstStyle/>
          <a:p>
            <a:pPr algn="l">
              <a:buFont typeface="Arial" panose="020B0604020202020204" pitchFamily="34" charset="0"/>
              <a:buChar char="•"/>
            </a:pPr>
            <a:endParaRPr lang="en-US" sz="2000" b="0" i="0" u="none" strike="noStrike">
              <a:effectLst/>
            </a:endParaRPr>
          </a:p>
          <a:p>
            <a:endParaRPr lang="en-US" sz="2000"/>
          </a:p>
          <a:p>
            <a:pPr marL="285750" indent="-285750" algn="l">
              <a:buFont typeface="Arial" panose="020B0604020202020204" pitchFamily="34" charset="0"/>
              <a:buChar char="•"/>
            </a:pPr>
            <a:r>
              <a:rPr lang="en-US" sz="1600" b="0" i="0" u="none" strike="noStrike">
                <a:solidFill>
                  <a:srgbClr val="000000"/>
                </a:solidFill>
                <a:effectLst/>
                <a:latin typeface="Segoe UI" panose="020B0502040204020203" pitchFamily="34" charset="0"/>
                <a:cs typeface="Segoe UI" panose="020B0502040204020203" pitchFamily="34" charset="0"/>
              </a:rPr>
              <a:t>Expected to reach </a:t>
            </a:r>
            <a:r>
              <a:rPr lang="en-US" sz="1600" b="1" i="0" u="none" strike="noStrike">
                <a:solidFill>
                  <a:srgbClr val="000000"/>
                </a:solidFill>
                <a:effectLst/>
                <a:latin typeface="Segoe UI" panose="020B0502040204020203" pitchFamily="34" charset="0"/>
                <a:cs typeface="Segoe UI" panose="020B0502040204020203" pitchFamily="34" charset="0"/>
              </a:rPr>
              <a:t>~$57B by 2029</a:t>
            </a:r>
            <a:r>
              <a:rPr lang="en-US" sz="1600" b="0" i="0" u="none" strike="noStrike">
                <a:solidFill>
                  <a:srgbClr val="000000"/>
                </a:solidFill>
                <a:effectLst/>
                <a:latin typeface="Segoe UI" panose="020B0502040204020203" pitchFamily="34" charset="0"/>
                <a:cs typeface="Segoe UI" panose="020B0502040204020203" pitchFamily="34" charset="0"/>
              </a:rPr>
              <a:t>, driven by consistent EPS and Net Income growth.</a:t>
            </a:r>
          </a:p>
          <a:p>
            <a:pPr marL="285750" indent="-285750" algn="l">
              <a:buFont typeface="Arial" panose="020B0604020202020204" pitchFamily="34" charset="0"/>
              <a:buChar char="•"/>
            </a:pPr>
            <a:r>
              <a:rPr lang="en-US" sz="1600" b="1" i="0" u="none" strike="noStrike">
                <a:solidFill>
                  <a:srgbClr val="000000"/>
                </a:solidFill>
                <a:effectLst/>
                <a:latin typeface="Segoe UI" panose="020B0502040204020203" pitchFamily="34" charset="0"/>
                <a:cs typeface="Segoe UI" panose="020B0502040204020203" pitchFamily="34" charset="0"/>
              </a:rPr>
              <a:t>2024 YoY growth:</a:t>
            </a:r>
            <a:r>
              <a:rPr lang="en-US" sz="1600" b="0" i="0" u="none" strike="noStrike">
                <a:solidFill>
                  <a:srgbClr val="000000"/>
                </a:solidFill>
                <a:effectLst/>
                <a:latin typeface="Segoe UI" panose="020B0502040204020203" pitchFamily="34" charset="0"/>
                <a:cs typeface="Segoe UI" panose="020B0502040204020203" pitchFamily="34" charset="0"/>
              </a:rPr>
              <a:t> +3%; </a:t>
            </a:r>
            <a:r>
              <a:rPr lang="en-US" sz="1600" b="1" i="0" u="none" strike="noStrike">
                <a:solidFill>
                  <a:srgbClr val="000000"/>
                </a:solidFill>
                <a:effectLst/>
                <a:latin typeface="Segoe UI" panose="020B0502040204020203" pitchFamily="34" charset="0"/>
                <a:cs typeface="Segoe UI" panose="020B0502040204020203" pitchFamily="34" charset="0"/>
              </a:rPr>
              <a:t>Organic revenue growth:</a:t>
            </a:r>
            <a:r>
              <a:rPr lang="en-US" sz="1600" b="0" i="0" u="none" strike="noStrike">
                <a:solidFill>
                  <a:srgbClr val="000000"/>
                </a:solidFill>
                <a:effectLst/>
                <a:latin typeface="Segoe UI" panose="020B0502040204020203" pitchFamily="34" charset="0"/>
                <a:cs typeface="Segoe UI" panose="020B0502040204020203" pitchFamily="34" charset="0"/>
              </a:rPr>
              <a:t> +12% (pricing + volume).</a:t>
            </a:r>
          </a:p>
          <a:p>
            <a:endParaRPr lang="en-US" sz="2000"/>
          </a:p>
        </p:txBody>
      </p:sp>
      <p:sp>
        <p:nvSpPr>
          <p:cNvPr id="76" name="TextBox 75">
            <a:extLst>
              <a:ext uri="{FF2B5EF4-FFF2-40B4-BE49-F238E27FC236}">
                <a16:creationId xmlns:a16="http://schemas.microsoft.com/office/drawing/2014/main" id="{462C2BE9-2C52-284C-1B03-7142DC18C157}"/>
              </a:ext>
            </a:extLst>
          </p:cNvPr>
          <p:cNvSpPr txBox="1"/>
          <p:nvPr/>
        </p:nvSpPr>
        <p:spPr>
          <a:xfrm>
            <a:off x="2604203" y="4554938"/>
            <a:ext cx="8997136" cy="1508105"/>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rgbClr val="000000"/>
                </a:solidFill>
                <a:cs typeface="Segoe UI" panose="020B0502040204020203" pitchFamily="34" charset="0"/>
              </a:rPr>
              <a:t> </a:t>
            </a:r>
            <a:r>
              <a:rPr lang="en-US" sz="1600">
                <a:solidFill>
                  <a:srgbClr val="000000"/>
                </a:solidFill>
                <a:latin typeface="Segoe UI" panose="020B0502040204020203" pitchFamily="34" charset="0"/>
                <a:cs typeface="Segoe UI" panose="020B0502040204020203" pitchFamily="34" charset="0"/>
              </a:rPr>
              <a:t>Resilient top-line performance reflects Coca-Cola’s strong brand equity and consistent global demand.</a:t>
            </a:r>
          </a:p>
          <a:p>
            <a:pPr marL="285750" indent="-285750">
              <a:buFont typeface="Arial" panose="020B0604020202020204" pitchFamily="34" charset="0"/>
              <a:buChar char="•"/>
            </a:pPr>
            <a:r>
              <a:rPr lang="en-US" sz="1600">
                <a:solidFill>
                  <a:srgbClr val="000000"/>
                </a:solidFill>
                <a:latin typeface="Segoe UI" panose="020B0502040204020203" pitchFamily="34" charset="0"/>
                <a:cs typeface="Segoe UI" panose="020B0502040204020203" pitchFamily="34" charset="0"/>
              </a:rPr>
              <a:t>Rising input and operational costs are mitigated by revenue growth, maintaining margin stability.</a:t>
            </a:r>
          </a:p>
          <a:p>
            <a:pPr marL="285750" indent="-285750">
              <a:buFont typeface="Arial" panose="020B0604020202020204" pitchFamily="34" charset="0"/>
              <a:buChar char="•"/>
            </a:pPr>
            <a:endParaRPr lang="en-US" sz="1400">
              <a:solidFill>
                <a:srgbClr val="000000"/>
              </a:solidFill>
              <a:latin typeface="Segoe UI" panose="020B0502040204020203" pitchFamily="34" charset="0"/>
              <a:cs typeface="Segoe UI" panose="020B0502040204020203" pitchFamily="34" charset="0"/>
            </a:endParaRPr>
          </a:p>
          <a:p>
            <a:endParaRPr lang="en-US" sz="1400"/>
          </a:p>
        </p:txBody>
      </p:sp>
      <p:sp>
        <p:nvSpPr>
          <p:cNvPr id="92" name="Rectangle 91">
            <a:extLst>
              <a:ext uri="{FF2B5EF4-FFF2-40B4-BE49-F238E27FC236}">
                <a16:creationId xmlns:a16="http://schemas.microsoft.com/office/drawing/2014/main" id="{47A7957A-FFCC-CAE6-9BCF-B72B8DC1AD54}"/>
              </a:ext>
            </a:extLst>
          </p:cNvPr>
          <p:cNvSpPr/>
          <p:nvPr/>
        </p:nvSpPr>
        <p:spPr>
          <a:xfrm>
            <a:off x="186443" y="4303620"/>
            <a:ext cx="1104221" cy="15014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0525D2F-571D-5AD5-27DE-FE51EF16A92F}"/>
              </a:ext>
            </a:extLst>
          </p:cNvPr>
          <p:cNvSpPr/>
          <p:nvPr/>
        </p:nvSpPr>
        <p:spPr>
          <a:xfrm>
            <a:off x="1571349" y="4359941"/>
            <a:ext cx="1003838" cy="1445082"/>
          </a:xfrm>
          <a:prstGeom prst="rect">
            <a:avLst/>
          </a:prstGeom>
          <a:solidFill>
            <a:srgbClr val="E404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5BFD21D3-4BE3-7B85-CEC1-B250D9DA2FF6}"/>
              </a:ext>
            </a:extLst>
          </p:cNvPr>
          <p:cNvCxnSpPr>
            <a:cxnSpLocks/>
          </p:cNvCxnSpPr>
          <p:nvPr/>
        </p:nvCxnSpPr>
        <p:spPr>
          <a:xfrm>
            <a:off x="806257" y="4494851"/>
            <a:ext cx="1305450" cy="223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5" name="TextBox 94">
            <a:extLst>
              <a:ext uri="{FF2B5EF4-FFF2-40B4-BE49-F238E27FC236}">
                <a16:creationId xmlns:a16="http://schemas.microsoft.com/office/drawing/2014/main" id="{4F3D80CA-E6A7-93C8-296F-B14B6E4B6BD3}"/>
              </a:ext>
            </a:extLst>
          </p:cNvPr>
          <p:cNvSpPr txBox="1"/>
          <p:nvPr/>
        </p:nvSpPr>
        <p:spPr>
          <a:xfrm>
            <a:off x="81608" y="5755851"/>
            <a:ext cx="1305450" cy="553998"/>
          </a:xfrm>
          <a:prstGeom prst="rect">
            <a:avLst/>
          </a:prstGeom>
          <a:noFill/>
        </p:spPr>
        <p:txBody>
          <a:bodyPr wrap="square" rtlCol="0">
            <a:spAutoFit/>
          </a:bodyPr>
          <a:lstStyle/>
          <a:p>
            <a:r>
              <a:rPr lang="en-US" b="1"/>
              <a:t>2022-2024</a:t>
            </a:r>
          </a:p>
          <a:p>
            <a:pPr algn="ctr"/>
            <a:r>
              <a:rPr lang="en-US" sz="1200">
                <a:latin typeface="Segoe UI" panose="020B0502040204020203" pitchFamily="34" charset="0"/>
                <a:cs typeface="Segoe UI" panose="020B0502040204020203" pitchFamily="34" charset="0"/>
              </a:rPr>
              <a:t>(average)</a:t>
            </a:r>
            <a:endParaRPr lang="en-US">
              <a:latin typeface="Segoe UI" panose="020B0502040204020203" pitchFamily="34" charset="0"/>
              <a:cs typeface="Segoe UI" panose="020B0502040204020203" pitchFamily="34" charset="0"/>
            </a:endParaRPr>
          </a:p>
        </p:txBody>
      </p:sp>
      <p:sp>
        <p:nvSpPr>
          <p:cNvPr id="96" name="TextBox 95">
            <a:extLst>
              <a:ext uri="{FF2B5EF4-FFF2-40B4-BE49-F238E27FC236}">
                <a16:creationId xmlns:a16="http://schemas.microsoft.com/office/drawing/2014/main" id="{F1BCE38D-F18A-D786-C927-0DB20FEEFE8C}"/>
              </a:ext>
            </a:extLst>
          </p:cNvPr>
          <p:cNvSpPr txBox="1"/>
          <p:nvPr/>
        </p:nvSpPr>
        <p:spPr>
          <a:xfrm>
            <a:off x="1738563" y="5779291"/>
            <a:ext cx="836624" cy="369332"/>
          </a:xfrm>
          <a:prstGeom prst="rect">
            <a:avLst/>
          </a:prstGeom>
          <a:noFill/>
        </p:spPr>
        <p:txBody>
          <a:bodyPr wrap="square" rtlCol="0">
            <a:spAutoFit/>
          </a:bodyPr>
          <a:lstStyle/>
          <a:p>
            <a:r>
              <a:rPr lang="en-US" b="1"/>
              <a:t>2029</a:t>
            </a:r>
          </a:p>
        </p:txBody>
      </p:sp>
      <p:sp>
        <p:nvSpPr>
          <p:cNvPr id="97" name="TextBox 96">
            <a:extLst>
              <a:ext uri="{FF2B5EF4-FFF2-40B4-BE49-F238E27FC236}">
                <a16:creationId xmlns:a16="http://schemas.microsoft.com/office/drawing/2014/main" id="{071B7C2C-364B-DFA8-19D0-25BC86DF6CE8}"/>
              </a:ext>
            </a:extLst>
          </p:cNvPr>
          <p:cNvSpPr txBox="1"/>
          <p:nvPr/>
        </p:nvSpPr>
        <p:spPr>
          <a:xfrm>
            <a:off x="1698349" y="3981276"/>
            <a:ext cx="905854" cy="369332"/>
          </a:xfrm>
          <a:prstGeom prst="rect">
            <a:avLst/>
          </a:prstGeom>
          <a:noFill/>
        </p:spPr>
        <p:txBody>
          <a:bodyPr wrap="square" rtlCol="0">
            <a:spAutoFit/>
          </a:bodyPr>
          <a:lstStyle/>
          <a:p>
            <a:pPr algn="ctr"/>
            <a:r>
              <a:rPr lang="en-US" b="1"/>
              <a:t>37.7%</a:t>
            </a:r>
          </a:p>
        </p:txBody>
      </p:sp>
      <p:sp>
        <p:nvSpPr>
          <p:cNvPr id="98" name="TextBox 97">
            <a:extLst>
              <a:ext uri="{FF2B5EF4-FFF2-40B4-BE49-F238E27FC236}">
                <a16:creationId xmlns:a16="http://schemas.microsoft.com/office/drawing/2014/main" id="{A4DADD4B-D428-9DCB-E153-67B8D72CE859}"/>
              </a:ext>
            </a:extLst>
          </p:cNvPr>
          <p:cNvSpPr txBox="1"/>
          <p:nvPr/>
        </p:nvSpPr>
        <p:spPr>
          <a:xfrm>
            <a:off x="96312" y="3667335"/>
            <a:ext cx="2983454" cy="369332"/>
          </a:xfrm>
          <a:prstGeom prst="rect">
            <a:avLst/>
          </a:prstGeom>
          <a:noFill/>
        </p:spPr>
        <p:txBody>
          <a:bodyPr wrap="square" rtlCol="0">
            <a:spAutoFit/>
          </a:bodyPr>
          <a:lstStyle/>
          <a:p>
            <a:r>
              <a:rPr lang="en-US" b="1"/>
              <a:t>COGS as a % net revenue</a:t>
            </a:r>
          </a:p>
        </p:txBody>
      </p:sp>
      <p:sp>
        <p:nvSpPr>
          <p:cNvPr id="4" name="TextBox 3">
            <a:extLst>
              <a:ext uri="{FF2B5EF4-FFF2-40B4-BE49-F238E27FC236}">
                <a16:creationId xmlns:a16="http://schemas.microsoft.com/office/drawing/2014/main" id="{4878FF75-1187-5074-3530-3F681E8386F5}"/>
              </a:ext>
            </a:extLst>
          </p:cNvPr>
          <p:cNvSpPr txBox="1"/>
          <p:nvPr/>
        </p:nvSpPr>
        <p:spPr>
          <a:xfrm>
            <a:off x="310162" y="3957805"/>
            <a:ext cx="905854" cy="369332"/>
          </a:xfrm>
          <a:prstGeom prst="rect">
            <a:avLst/>
          </a:prstGeom>
          <a:noFill/>
        </p:spPr>
        <p:txBody>
          <a:bodyPr wrap="square" rtlCol="0">
            <a:spAutoFit/>
          </a:bodyPr>
          <a:lstStyle/>
          <a:p>
            <a:pPr algn="ctr"/>
            <a:r>
              <a:rPr lang="en-US" b="1"/>
              <a:t>37.9%</a:t>
            </a:r>
          </a:p>
        </p:txBody>
      </p:sp>
    </p:spTree>
    <p:extLst>
      <p:ext uri="{BB962C8B-B14F-4D97-AF65-F5344CB8AC3E}">
        <p14:creationId xmlns:p14="http://schemas.microsoft.com/office/powerpoint/2010/main" val="395514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5EC75-6E05-1F95-6D3C-976F0665986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BD10D3A-1302-2595-4616-2800AE401B47}"/>
              </a:ext>
            </a:extLst>
          </p:cNvPr>
          <p:cNvSpPr/>
          <p:nvPr/>
        </p:nvSpPr>
        <p:spPr>
          <a:xfrm>
            <a:off x="0" y="0"/>
            <a:ext cx="12192000" cy="1173093"/>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00358BA5-3AF5-FE46-F5BB-32F5B2960195}"/>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8</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34BE1C3D-3947-6B63-1059-0B8CBE123DE7}"/>
              </a:ext>
            </a:extLst>
          </p:cNvPr>
          <p:cNvSpPr txBox="1"/>
          <p:nvPr/>
        </p:nvSpPr>
        <p:spPr>
          <a:xfrm>
            <a:off x="281354" y="140270"/>
            <a:ext cx="9099062" cy="892552"/>
          </a:xfrm>
          <a:prstGeom prst="rect">
            <a:avLst/>
          </a:prstGeom>
          <a:noFill/>
        </p:spPr>
        <p:txBody>
          <a:bodyPr wrap="square" lIns="91440" tIns="45720" rIns="91440" bIns="45720" rtlCol="0" anchor="t">
            <a:spAutoFit/>
          </a:bodyPr>
          <a:lstStyle/>
          <a:p>
            <a:r>
              <a:rPr lang="en-US" sz="3200" b="1" i="1" spc="-100">
                <a:solidFill>
                  <a:schemeClr val="bg1"/>
                </a:solidFill>
                <a:latin typeface="Segoe UI"/>
                <a:cs typeface="Segoe UI"/>
              </a:rPr>
              <a:t>Growth Metrics &amp; CAGR Analysis</a:t>
            </a:r>
            <a:endParaRPr lang="pt-BR" sz="3200" b="1" i="1" spc="-100">
              <a:solidFill>
                <a:schemeClr val="bg1"/>
              </a:solidFill>
              <a:latin typeface="Segoe UI"/>
              <a:cs typeface="Segoe UI"/>
            </a:endParaRPr>
          </a:p>
          <a:p>
            <a:r>
              <a:rPr lang="en-US" sz="2000" b="0" i="0" u="none" strike="noStrike">
                <a:solidFill>
                  <a:schemeClr val="bg1"/>
                </a:solidFill>
                <a:effectLst/>
                <a:latin typeface="-webkit-standard"/>
              </a:rPr>
              <a:t>Sustainable Growth: CAGR Trends Across Key Metrics</a:t>
            </a:r>
            <a:endParaRPr lang="pt-BR" sz="2000" b="1" i="1" spc="-100">
              <a:solidFill>
                <a:schemeClr val="bg1"/>
              </a:solidFill>
              <a:latin typeface="Segoe UI"/>
              <a:cs typeface="Segoe UI"/>
            </a:endParaRPr>
          </a:p>
        </p:txBody>
      </p:sp>
      <p:sp>
        <p:nvSpPr>
          <p:cNvPr id="6" name="TextBox 52">
            <a:extLst>
              <a:ext uri="{FF2B5EF4-FFF2-40B4-BE49-F238E27FC236}">
                <a16:creationId xmlns:a16="http://schemas.microsoft.com/office/drawing/2014/main" id="{8CB36D77-205F-47B2-5A68-2EBD537AA342}"/>
              </a:ext>
            </a:extLst>
          </p:cNvPr>
          <p:cNvSpPr txBox="1"/>
          <p:nvPr/>
        </p:nvSpPr>
        <p:spPr>
          <a:xfrm>
            <a:off x="1443038" y="6450616"/>
            <a:ext cx="8443912" cy="307777"/>
          </a:xfrm>
          <a:prstGeom prst="rect">
            <a:avLst/>
          </a:prstGeom>
          <a:noFill/>
        </p:spPr>
        <p:txBody>
          <a:bodyPr wrap="square" rtlCol="0">
            <a:spAutoFit/>
          </a:bodyPr>
          <a:lstStyle/>
          <a:p>
            <a:pPr algn="ctr"/>
            <a:r>
              <a:rPr lang="pt-BR" sz="1400" err="1">
                <a:solidFill>
                  <a:schemeClr val="tx1">
                    <a:lumMod val="75000"/>
                    <a:lumOff val="25000"/>
                  </a:schemeClr>
                </a:solidFill>
                <a:latin typeface="Segoe UI" panose="020B0502040204020203" pitchFamily="34" charset="0"/>
                <a:cs typeface="Segoe UI" panose="020B0502040204020203" pitchFamily="34" charset="0"/>
              </a:rPr>
              <a:t>Source</a:t>
            </a:r>
            <a:r>
              <a:rPr lang="pt-BR" sz="1400">
                <a:solidFill>
                  <a:schemeClr val="tx1">
                    <a:lumMod val="75000"/>
                    <a:lumOff val="25000"/>
                  </a:schemeClr>
                </a:solidFill>
                <a:latin typeface="Segoe UI" panose="020B0502040204020203" pitchFamily="34" charset="0"/>
                <a:cs typeface="Segoe UI" panose="020B0502040204020203" pitchFamily="34" charset="0"/>
              </a:rPr>
              <a:t>: Coca Cola 10-K </a:t>
            </a:r>
            <a:r>
              <a:rPr lang="pt-BR" sz="1400" err="1">
                <a:solidFill>
                  <a:schemeClr val="tx1">
                    <a:lumMod val="75000"/>
                    <a:lumOff val="25000"/>
                  </a:schemeClr>
                </a:solidFill>
                <a:latin typeface="Segoe UI" panose="020B0502040204020203" pitchFamily="34" charset="0"/>
                <a:cs typeface="Segoe UI" panose="020B0502040204020203" pitchFamily="34" charset="0"/>
              </a:rPr>
              <a:t>and</a:t>
            </a:r>
            <a:r>
              <a:rPr lang="pt-BR" sz="1400">
                <a:solidFill>
                  <a:schemeClr val="tx1">
                    <a:lumMod val="75000"/>
                    <a:lumOff val="25000"/>
                  </a:schemeClr>
                </a:solidFill>
                <a:latin typeface="Segoe UI" panose="020B0502040204020203" pitchFamily="34" charset="0"/>
                <a:cs typeface="Segoe UI" panose="020B0502040204020203" pitchFamily="34" charset="0"/>
              </a:rPr>
              <a:t> </a:t>
            </a:r>
            <a:r>
              <a:rPr lang="pt-BR" sz="1400" err="1">
                <a:solidFill>
                  <a:schemeClr val="tx1">
                    <a:lumMod val="75000"/>
                    <a:lumOff val="25000"/>
                  </a:schemeClr>
                </a:solidFill>
                <a:latin typeface="Segoe UI" panose="020B0502040204020203" pitchFamily="34" charset="0"/>
                <a:cs typeface="Segoe UI" panose="020B0502040204020203" pitchFamily="34" charset="0"/>
              </a:rPr>
              <a:t>group</a:t>
            </a:r>
            <a:r>
              <a:rPr lang="pt-BR" sz="1400">
                <a:solidFill>
                  <a:schemeClr val="tx1">
                    <a:lumMod val="75000"/>
                    <a:lumOff val="25000"/>
                  </a:schemeClr>
                </a:solidFill>
                <a:latin typeface="Segoe UI" panose="020B0502040204020203" pitchFamily="34" charset="0"/>
                <a:cs typeface="Segoe UI" panose="020B0502040204020203" pitchFamily="34" charset="0"/>
              </a:rPr>
              <a:t> </a:t>
            </a:r>
            <a:r>
              <a:rPr lang="pt-BR" sz="1400" err="1">
                <a:solidFill>
                  <a:schemeClr val="tx1">
                    <a:lumMod val="75000"/>
                    <a:lumOff val="25000"/>
                  </a:schemeClr>
                </a:solidFill>
                <a:latin typeface="Segoe UI" panose="020B0502040204020203" pitchFamily="34" charset="0"/>
                <a:cs typeface="Segoe UI" panose="020B0502040204020203" pitchFamily="34" charset="0"/>
              </a:rPr>
              <a:t>projections</a:t>
            </a:r>
            <a:endParaRPr lang="pt-BR" sz="140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7" name="Imagem 22">
            <a:extLst>
              <a:ext uri="{FF2B5EF4-FFF2-40B4-BE49-F238E27FC236}">
                <a16:creationId xmlns:a16="http://schemas.microsoft.com/office/drawing/2014/main" id="{F97D5D94-82B3-0986-020A-D24DE6889C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sp>
        <p:nvSpPr>
          <p:cNvPr id="4" name="TextBox 3">
            <a:extLst>
              <a:ext uri="{FF2B5EF4-FFF2-40B4-BE49-F238E27FC236}">
                <a16:creationId xmlns:a16="http://schemas.microsoft.com/office/drawing/2014/main" id="{5CBA60D7-C39C-6CD4-AA57-FF6479486AC2}"/>
              </a:ext>
            </a:extLst>
          </p:cNvPr>
          <p:cNvSpPr txBox="1"/>
          <p:nvPr/>
        </p:nvSpPr>
        <p:spPr>
          <a:xfrm>
            <a:off x="281353" y="1173093"/>
            <a:ext cx="4467109" cy="646331"/>
          </a:xfrm>
          <a:prstGeom prst="rect">
            <a:avLst/>
          </a:prstGeom>
          <a:noFill/>
        </p:spPr>
        <p:txBody>
          <a:bodyPr wrap="square" rtlCol="0">
            <a:spAutoFit/>
          </a:bodyPr>
          <a:lstStyle/>
          <a:p>
            <a:r>
              <a:rPr lang="en-US" b="1">
                <a:latin typeface="Segoe UI" panose="020B0502040204020203" pitchFamily="34" charset="0"/>
                <a:cs typeface="Segoe UI" panose="020B0502040204020203" pitchFamily="34" charset="0"/>
              </a:rPr>
              <a:t>Compound Annual Growth Rate</a:t>
            </a:r>
            <a:br>
              <a:rPr lang="en-US" b="1">
                <a:latin typeface="Segoe UI" panose="020B0502040204020203" pitchFamily="34" charset="0"/>
                <a:cs typeface="Segoe UI" panose="020B0502040204020203" pitchFamily="34" charset="0"/>
              </a:rPr>
            </a:br>
            <a:r>
              <a:rPr lang="en-US" b="1">
                <a:latin typeface="Segoe UI" panose="020B0502040204020203" pitchFamily="34" charset="0"/>
                <a:cs typeface="Segoe UI" panose="020B0502040204020203" pitchFamily="34" charset="0"/>
              </a:rPr>
              <a:t>Performance</a:t>
            </a:r>
          </a:p>
        </p:txBody>
      </p:sp>
      <p:graphicFrame>
        <p:nvGraphicFramePr>
          <p:cNvPr id="10" name="Chart 9">
            <a:extLst>
              <a:ext uri="{FF2B5EF4-FFF2-40B4-BE49-F238E27FC236}">
                <a16:creationId xmlns:a16="http://schemas.microsoft.com/office/drawing/2014/main" id="{13630B82-2F9A-B04D-B405-C3E40CC91456}"/>
              </a:ext>
            </a:extLst>
          </p:cNvPr>
          <p:cNvGraphicFramePr>
            <a:graphicFrameLocks/>
          </p:cNvGraphicFramePr>
          <p:nvPr>
            <p:extLst>
              <p:ext uri="{D42A27DB-BD31-4B8C-83A1-F6EECF244321}">
                <p14:modId xmlns:p14="http://schemas.microsoft.com/office/powerpoint/2010/main" val="3172032937"/>
              </p:ext>
            </p:extLst>
          </p:nvPr>
        </p:nvGraphicFramePr>
        <p:xfrm>
          <a:off x="0" y="1819424"/>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9F0DC0A9-597D-63C2-64CF-8E26B57A1C46}"/>
              </a:ext>
            </a:extLst>
          </p:cNvPr>
          <p:cNvSpPr txBox="1"/>
          <p:nvPr/>
        </p:nvSpPr>
        <p:spPr>
          <a:xfrm>
            <a:off x="97971" y="4713514"/>
            <a:ext cx="4875079" cy="1323439"/>
          </a:xfrm>
          <a:prstGeom prst="rect">
            <a:avLst/>
          </a:prstGeom>
          <a:noFill/>
        </p:spPr>
        <p:txBody>
          <a:bodyPr wrap="square" rtlCol="0">
            <a:spAutoFit/>
          </a:bodyPr>
          <a:lstStyle/>
          <a:p>
            <a:r>
              <a:rPr lang="en-US" sz="1600" b="1" i="0" u="none" strike="noStrike">
                <a:solidFill>
                  <a:srgbClr val="000000"/>
                </a:solidFill>
                <a:effectLst/>
                <a:latin typeface="Segoe UI" panose="020B0502040204020203" pitchFamily="34" charset="0"/>
                <a:cs typeface="Segoe UI" panose="020B0502040204020203" pitchFamily="34" charset="0"/>
              </a:rPr>
              <a:t>Compound Annual Growth Rate (CAGR)</a:t>
            </a:r>
            <a:r>
              <a:rPr lang="en-US" sz="1600" b="0" i="0" u="none" strike="noStrike">
                <a:solidFill>
                  <a:srgbClr val="000000"/>
                </a:solidFill>
                <a:effectLst/>
                <a:latin typeface="Segoe UI" panose="020B0502040204020203" pitchFamily="34" charset="0"/>
                <a:cs typeface="Segoe UI" panose="020B0502040204020203" pitchFamily="34" charset="0"/>
              </a:rPr>
              <a:t> chart projects a balanced </a:t>
            </a:r>
            <a:r>
              <a:rPr lang="en-US" sz="1600" b="1">
                <a:solidFill>
                  <a:srgbClr val="000000"/>
                </a:solidFill>
                <a:latin typeface="Segoe UI" panose="020B0502040204020203" pitchFamily="34" charset="0"/>
                <a:cs typeface="Segoe UI" panose="020B0502040204020203" pitchFamily="34" charset="0"/>
              </a:rPr>
              <a:t>5-5.5</a:t>
            </a:r>
            <a:r>
              <a:rPr lang="en-US" sz="1600" b="1" i="0" u="none" strike="noStrike">
                <a:solidFill>
                  <a:srgbClr val="000000"/>
                </a:solidFill>
                <a:effectLst/>
                <a:latin typeface="Segoe UI" panose="020B0502040204020203" pitchFamily="34" charset="0"/>
                <a:cs typeface="Segoe UI" panose="020B0502040204020203" pitchFamily="34" charset="0"/>
              </a:rPr>
              <a:t>% annual growth</a:t>
            </a:r>
            <a:r>
              <a:rPr lang="en-US" sz="1600" b="0" i="0" u="none" strike="noStrike">
                <a:solidFill>
                  <a:srgbClr val="000000"/>
                </a:solidFill>
                <a:effectLst/>
                <a:latin typeface="Segoe UI" panose="020B0502040204020203" pitchFamily="34" charset="0"/>
                <a:cs typeface="Segoe UI" panose="020B0502040204020203" pitchFamily="34" charset="0"/>
              </a:rPr>
              <a:t> from 2022-2029 across key metrics like </a:t>
            </a:r>
            <a:r>
              <a:rPr lang="en-US" sz="1600" b="1" i="0" u="none" strike="noStrike">
                <a:solidFill>
                  <a:srgbClr val="000000"/>
                </a:solidFill>
                <a:effectLst/>
                <a:latin typeface="Segoe UI" panose="020B0502040204020203" pitchFamily="34" charset="0"/>
                <a:cs typeface="Segoe UI" panose="020B0502040204020203" pitchFamily="34" charset="0"/>
              </a:rPr>
              <a:t>Revenue, EPS, and EBIT</a:t>
            </a:r>
            <a:r>
              <a:rPr lang="en-US" sz="1600" b="0" i="0" u="none" strike="noStrike">
                <a:solidFill>
                  <a:srgbClr val="000000"/>
                </a:solidFill>
                <a:effectLst/>
                <a:latin typeface="Segoe UI" panose="020B0502040204020203" pitchFamily="34" charset="0"/>
                <a:cs typeface="Segoe UI" panose="020B0502040204020203" pitchFamily="34" charset="0"/>
              </a:rPr>
              <a:t>, reflecting </a:t>
            </a:r>
            <a:r>
              <a:rPr lang="en-US" sz="1600" b="1" i="0" u="none" strike="noStrike">
                <a:solidFill>
                  <a:srgbClr val="000000"/>
                </a:solidFill>
                <a:effectLst/>
                <a:latin typeface="Segoe UI" panose="020B0502040204020203" pitchFamily="34" charset="0"/>
                <a:cs typeface="Segoe UI" panose="020B0502040204020203" pitchFamily="34" charset="0"/>
              </a:rPr>
              <a:t>sustainable long-term expansion</a:t>
            </a:r>
            <a:r>
              <a:rPr lang="en-US" sz="1600" b="0" i="0" u="none" strike="noStrike">
                <a:solidFill>
                  <a:srgbClr val="000000"/>
                </a:solidFill>
                <a:effectLst/>
                <a:latin typeface="Segoe UI" panose="020B0502040204020203" pitchFamily="34" charset="0"/>
                <a:cs typeface="Segoe UI" panose="020B0502040204020203" pitchFamily="34" charset="0"/>
              </a:rPr>
              <a:t> while maintaining </a:t>
            </a:r>
            <a:r>
              <a:rPr lang="en-US" sz="1600" b="1" i="0" u="none" strike="noStrike">
                <a:solidFill>
                  <a:srgbClr val="000000"/>
                </a:solidFill>
                <a:effectLst/>
                <a:latin typeface="Segoe UI" panose="020B0502040204020203" pitchFamily="34" charset="0"/>
                <a:cs typeface="Segoe UI" panose="020B0502040204020203" pitchFamily="34" charset="0"/>
              </a:rPr>
              <a:t>cost efficiency</a:t>
            </a:r>
            <a:r>
              <a:rPr lang="en-US" sz="1600" b="0" i="0" u="none" strike="noStrike">
                <a:solidFill>
                  <a:srgbClr val="000000"/>
                </a:solidFill>
                <a:effectLst/>
                <a:latin typeface="Segoe UI" panose="020B0502040204020203" pitchFamily="34" charset="0"/>
                <a:cs typeface="Segoe UI" panose="020B0502040204020203" pitchFamily="34" charset="0"/>
              </a:rPr>
              <a:t>.</a:t>
            </a:r>
            <a:endParaRPr lang="en-US" sz="160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DDAF7660-8AB1-9C86-559D-203024C5AADE}"/>
              </a:ext>
            </a:extLst>
          </p:cNvPr>
          <p:cNvSpPr txBox="1"/>
          <p:nvPr/>
        </p:nvSpPr>
        <p:spPr>
          <a:xfrm>
            <a:off x="5269595" y="2432665"/>
            <a:ext cx="6738255" cy="2831544"/>
          </a:xfrm>
          <a:prstGeom prst="rect">
            <a:avLst/>
          </a:prstGeom>
          <a:noFill/>
        </p:spPr>
        <p:txBody>
          <a:bodyPr wrap="square" rtlCol="0">
            <a:spAutoFit/>
          </a:bodyPr>
          <a:lstStyle/>
          <a:p>
            <a:pPr>
              <a:buNone/>
            </a:pPr>
            <a:r>
              <a:rPr lang="en-US" sz="2000"/>
              <a:t>● </a:t>
            </a:r>
            <a:r>
              <a:rPr lang="en-US" sz="2000" b="1">
                <a:cs typeface="Segoe UI" panose="020B0502040204020203" pitchFamily="34" charset="0"/>
              </a:rPr>
              <a:t>EPS Growth</a:t>
            </a:r>
            <a:r>
              <a:rPr lang="en-US" sz="2000">
                <a:cs typeface="Segoe UI" panose="020B0502040204020203" pitchFamily="34" charset="0"/>
              </a:rPr>
              <a:t>: Reflects operational efficiency and strong capital allocation, boosting investor returns.</a:t>
            </a:r>
          </a:p>
          <a:p>
            <a:pPr>
              <a:buNone/>
            </a:pPr>
            <a:endParaRPr lang="en-US" sz="2000">
              <a:cs typeface="Segoe UI" panose="020B0502040204020203" pitchFamily="34" charset="0"/>
            </a:endParaRPr>
          </a:p>
          <a:p>
            <a:pPr>
              <a:buNone/>
            </a:pPr>
            <a:r>
              <a:rPr lang="en-US" sz="2000">
                <a:cs typeface="Segoe UI" panose="020B0502040204020203" pitchFamily="34" charset="0"/>
              </a:rPr>
              <a:t>● </a:t>
            </a:r>
            <a:r>
              <a:rPr lang="en-US" sz="2000" b="1">
                <a:cs typeface="Segoe UI" panose="020B0502040204020203" pitchFamily="34" charset="0"/>
              </a:rPr>
              <a:t>EBIT Expansion</a:t>
            </a:r>
            <a:r>
              <a:rPr lang="en-US" sz="2000">
                <a:cs typeface="Segoe UI" panose="020B0502040204020203" pitchFamily="34" charset="0"/>
              </a:rPr>
              <a:t>: Indicates core profitability and effective cost management.</a:t>
            </a:r>
          </a:p>
          <a:p>
            <a:pPr>
              <a:buNone/>
            </a:pPr>
            <a:endParaRPr lang="en-US" sz="2000">
              <a:cs typeface="Segoe UI" panose="020B0502040204020203" pitchFamily="34" charset="0"/>
            </a:endParaRPr>
          </a:p>
          <a:p>
            <a:r>
              <a:rPr lang="en-US" sz="2000">
                <a:cs typeface="Segoe UI" panose="020B0502040204020203" pitchFamily="34" charset="0"/>
              </a:rPr>
              <a:t>● </a:t>
            </a:r>
            <a:r>
              <a:rPr lang="en-US" sz="2000" b="1">
                <a:cs typeface="Segoe UI" panose="020B0502040204020203" pitchFamily="34" charset="0"/>
              </a:rPr>
              <a:t>Long-Term Outlook</a:t>
            </a:r>
            <a:r>
              <a:rPr lang="en-US" sz="2000">
                <a:cs typeface="Segoe UI" panose="020B0502040204020203" pitchFamily="34" charset="0"/>
              </a:rPr>
              <a:t>: These trends support compounding value, margin improvement, and sustainable growth.</a:t>
            </a:r>
          </a:p>
          <a:p>
            <a:endParaRPr lang="en-US"/>
          </a:p>
        </p:txBody>
      </p:sp>
      <p:cxnSp>
        <p:nvCxnSpPr>
          <p:cNvPr id="13" name="Straight Connector 12">
            <a:extLst>
              <a:ext uri="{FF2B5EF4-FFF2-40B4-BE49-F238E27FC236}">
                <a16:creationId xmlns:a16="http://schemas.microsoft.com/office/drawing/2014/main" id="{BE5010EE-85A1-18C4-97F4-48C421AAD004}"/>
              </a:ext>
            </a:extLst>
          </p:cNvPr>
          <p:cNvCxnSpPr/>
          <p:nvPr/>
        </p:nvCxnSpPr>
        <p:spPr>
          <a:xfrm>
            <a:off x="4973053" y="1457989"/>
            <a:ext cx="0" cy="485111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316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20BAA-F506-CC0B-B277-47174A33D1A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C69FD42-DF39-7521-424E-D0EA81411610}"/>
              </a:ext>
            </a:extLst>
          </p:cNvPr>
          <p:cNvSpPr/>
          <p:nvPr/>
        </p:nvSpPr>
        <p:spPr>
          <a:xfrm>
            <a:off x="0" y="0"/>
            <a:ext cx="12192000" cy="1173093"/>
          </a:xfrm>
          <a:prstGeom prst="rect">
            <a:avLst/>
          </a:prstGeom>
          <a:solidFill>
            <a:srgbClr val="E404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Slide Number Placeholder 1">
            <a:extLst>
              <a:ext uri="{FF2B5EF4-FFF2-40B4-BE49-F238E27FC236}">
                <a16:creationId xmlns:a16="http://schemas.microsoft.com/office/drawing/2014/main" id="{54F89032-0137-499B-FA2D-1B28958D0E75}"/>
              </a:ext>
            </a:extLst>
          </p:cNvPr>
          <p:cNvSpPr>
            <a:spLocks noGrp="1"/>
          </p:cNvSpPr>
          <p:nvPr>
            <p:ph type="sldNum" sz="quarter" idx="12"/>
          </p:nvPr>
        </p:nvSpPr>
        <p:spPr>
          <a:xfrm>
            <a:off x="431800" y="6261678"/>
            <a:ext cx="2743200" cy="365125"/>
          </a:xfrm>
        </p:spPr>
        <p:txBody>
          <a:bodyPr/>
          <a:lstStyle/>
          <a:p>
            <a:pPr algn="l"/>
            <a:fld id="{A9315F3E-E246-44EC-87F8-71CA95A70AB9}" type="slidenum">
              <a:rPr lang="pt-BR" sz="1400" smtClean="0">
                <a:solidFill>
                  <a:schemeClr val="tx1"/>
                </a:solidFill>
                <a:latin typeface="Segoe UI" panose="020B0502040204020203" pitchFamily="34" charset="0"/>
                <a:cs typeface="Segoe UI" panose="020B0502040204020203" pitchFamily="34" charset="0"/>
              </a:rPr>
              <a:pPr algn="l"/>
              <a:t>9</a:t>
            </a:fld>
            <a:endParaRPr lang="pt-BR" sz="140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C8FD04A2-C72B-DC30-C831-FA6DC591CE2A}"/>
              </a:ext>
            </a:extLst>
          </p:cNvPr>
          <p:cNvSpPr txBox="1"/>
          <p:nvPr/>
        </p:nvSpPr>
        <p:spPr>
          <a:xfrm>
            <a:off x="281354" y="140270"/>
            <a:ext cx="9099062" cy="892552"/>
          </a:xfrm>
          <a:prstGeom prst="rect">
            <a:avLst/>
          </a:prstGeom>
          <a:noFill/>
        </p:spPr>
        <p:txBody>
          <a:bodyPr wrap="square" lIns="91440" tIns="45720" rIns="91440" bIns="45720" rtlCol="0" anchor="t">
            <a:spAutoFit/>
          </a:bodyPr>
          <a:lstStyle/>
          <a:p>
            <a:r>
              <a:rPr lang="en-US" sz="3200" b="1" i="1" spc="-100">
                <a:solidFill>
                  <a:schemeClr val="bg1"/>
                </a:solidFill>
                <a:latin typeface="Segoe UI"/>
                <a:cs typeface="Segoe UI"/>
              </a:rPr>
              <a:t>Free Cash Flow &amp; Capital Allocation</a:t>
            </a:r>
            <a:endParaRPr lang="pt-BR" sz="3200" b="1" i="1" spc="-100">
              <a:solidFill>
                <a:schemeClr val="bg1"/>
              </a:solidFill>
              <a:latin typeface="Segoe UI"/>
              <a:cs typeface="Segoe UI"/>
            </a:endParaRPr>
          </a:p>
          <a:p>
            <a:r>
              <a:rPr lang="en-US" sz="2000" b="0" i="0" u="none" strike="noStrike">
                <a:solidFill>
                  <a:schemeClr val="bg1"/>
                </a:solidFill>
                <a:effectLst/>
                <a:latin typeface="-webkit-standard"/>
              </a:rPr>
              <a:t>Financial Stability Through Strong Cash Flows</a:t>
            </a:r>
            <a:endParaRPr lang="pt-BR" sz="2000" b="1" i="1" spc="-100">
              <a:solidFill>
                <a:schemeClr val="bg1"/>
              </a:solidFill>
              <a:latin typeface="Segoe UI"/>
              <a:cs typeface="Segoe UI"/>
            </a:endParaRPr>
          </a:p>
        </p:txBody>
      </p:sp>
      <p:sp>
        <p:nvSpPr>
          <p:cNvPr id="6" name="TextBox 52">
            <a:extLst>
              <a:ext uri="{FF2B5EF4-FFF2-40B4-BE49-F238E27FC236}">
                <a16:creationId xmlns:a16="http://schemas.microsoft.com/office/drawing/2014/main" id="{7437BD85-1AEC-3064-2D72-911FBC81475B}"/>
              </a:ext>
            </a:extLst>
          </p:cNvPr>
          <p:cNvSpPr txBox="1"/>
          <p:nvPr/>
        </p:nvSpPr>
        <p:spPr>
          <a:xfrm>
            <a:off x="1443038" y="6450616"/>
            <a:ext cx="8443912" cy="307777"/>
          </a:xfrm>
          <a:prstGeom prst="rect">
            <a:avLst/>
          </a:prstGeom>
          <a:noFill/>
        </p:spPr>
        <p:txBody>
          <a:bodyPr wrap="square" rtlCol="0">
            <a:spAutoFit/>
          </a:bodyPr>
          <a:lstStyle/>
          <a:p>
            <a:pPr algn="ctr"/>
            <a:r>
              <a:rPr lang="pt-BR" sz="1400" err="1">
                <a:solidFill>
                  <a:schemeClr val="tx1">
                    <a:lumMod val="75000"/>
                    <a:lumOff val="25000"/>
                  </a:schemeClr>
                </a:solidFill>
                <a:latin typeface="Segoe UI" panose="020B0502040204020203" pitchFamily="34" charset="0"/>
                <a:cs typeface="Segoe UI" panose="020B0502040204020203" pitchFamily="34" charset="0"/>
              </a:rPr>
              <a:t>Source</a:t>
            </a:r>
            <a:r>
              <a:rPr lang="pt-BR" sz="1400">
                <a:solidFill>
                  <a:schemeClr val="tx1">
                    <a:lumMod val="75000"/>
                    <a:lumOff val="25000"/>
                  </a:schemeClr>
                </a:solidFill>
                <a:latin typeface="Segoe UI" panose="020B0502040204020203" pitchFamily="34" charset="0"/>
                <a:cs typeface="Segoe UI" panose="020B0502040204020203" pitchFamily="34" charset="0"/>
              </a:rPr>
              <a:t>: Coca Cola 10-K </a:t>
            </a:r>
            <a:r>
              <a:rPr lang="pt-BR" sz="1400" err="1">
                <a:solidFill>
                  <a:schemeClr val="tx1">
                    <a:lumMod val="75000"/>
                    <a:lumOff val="25000"/>
                  </a:schemeClr>
                </a:solidFill>
                <a:latin typeface="Segoe UI" panose="020B0502040204020203" pitchFamily="34" charset="0"/>
                <a:cs typeface="Segoe UI" panose="020B0502040204020203" pitchFamily="34" charset="0"/>
              </a:rPr>
              <a:t>and</a:t>
            </a:r>
            <a:r>
              <a:rPr lang="pt-BR" sz="1400">
                <a:solidFill>
                  <a:schemeClr val="tx1">
                    <a:lumMod val="75000"/>
                    <a:lumOff val="25000"/>
                  </a:schemeClr>
                </a:solidFill>
                <a:latin typeface="Segoe UI" panose="020B0502040204020203" pitchFamily="34" charset="0"/>
                <a:cs typeface="Segoe UI" panose="020B0502040204020203" pitchFamily="34" charset="0"/>
              </a:rPr>
              <a:t> </a:t>
            </a:r>
            <a:r>
              <a:rPr lang="pt-BR" sz="1400" err="1">
                <a:solidFill>
                  <a:schemeClr val="tx1">
                    <a:lumMod val="75000"/>
                    <a:lumOff val="25000"/>
                  </a:schemeClr>
                </a:solidFill>
                <a:latin typeface="Segoe UI" panose="020B0502040204020203" pitchFamily="34" charset="0"/>
                <a:cs typeface="Segoe UI" panose="020B0502040204020203" pitchFamily="34" charset="0"/>
              </a:rPr>
              <a:t>group</a:t>
            </a:r>
            <a:r>
              <a:rPr lang="pt-BR" sz="1400">
                <a:solidFill>
                  <a:schemeClr val="tx1">
                    <a:lumMod val="75000"/>
                    <a:lumOff val="25000"/>
                  </a:schemeClr>
                </a:solidFill>
                <a:latin typeface="Segoe UI" panose="020B0502040204020203" pitchFamily="34" charset="0"/>
                <a:cs typeface="Segoe UI" panose="020B0502040204020203" pitchFamily="34" charset="0"/>
              </a:rPr>
              <a:t> </a:t>
            </a:r>
            <a:r>
              <a:rPr lang="pt-BR" sz="1400" err="1">
                <a:solidFill>
                  <a:schemeClr val="tx1">
                    <a:lumMod val="75000"/>
                    <a:lumOff val="25000"/>
                  </a:schemeClr>
                </a:solidFill>
                <a:latin typeface="Segoe UI" panose="020B0502040204020203" pitchFamily="34" charset="0"/>
                <a:cs typeface="Segoe UI" panose="020B0502040204020203" pitchFamily="34" charset="0"/>
              </a:rPr>
              <a:t>projections</a:t>
            </a:r>
            <a:endParaRPr lang="pt-BR" sz="140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7" name="Imagem 22">
            <a:extLst>
              <a:ext uri="{FF2B5EF4-FFF2-40B4-BE49-F238E27FC236}">
                <a16:creationId xmlns:a16="http://schemas.microsoft.com/office/drawing/2014/main" id="{504F8F0F-F7EB-0E8B-35AA-089CFA4E86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18630" y="6309103"/>
            <a:ext cx="1689220" cy="270275"/>
          </a:xfrm>
          <a:prstGeom prst="rect">
            <a:avLst/>
          </a:prstGeom>
        </p:spPr>
      </p:pic>
      <p:graphicFrame>
        <p:nvGraphicFramePr>
          <p:cNvPr id="11" name="Table 10">
            <a:extLst>
              <a:ext uri="{FF2B5EF4-FFF2-40B4-BE49-F238E27FC236}">
                <a16:creationId xmlns:a16="http://schemas.microsoft.com/office/drawing/2014/main" id="{A8A80758-8901-7BE4-ACF2-D60B83FBCEB0}"/>
              </a:ext>
            </a:extLst>
          </p:cNvPr>
          <p:cNvGraphicFramePr>
            <a:graphicFrameLocks noGrp="1"/>
          </p:cNvGraphicFramePr>
          <p:nvPr>
            <p:extLst>
              <p:ext uri="{D42A27DB-BD31-4B8C-83A1-F6EECF244321}">
                <p14:modId xmlns:p14="http://schemas.microsoft.com/office/powerpoint/2010/main" val="3998836222"/>
              </p:ext>
            </p:extLst>
          </p:nvPr>
        </p:nvGraphicFramePr>
        <p:xfrm>
          <a:off x="935660" y="1682299"/>
          <a:ext cx="10012806" cy="2129555"/>
        </p:xfrm>
        <a:graphic>
          <a:graphicData uri="http://schemas.openxmlformats.org/drawingml/2006/table">
            <a:tbl>
              <a:tblPr>
                <a:tableStyleId>{5C22544A-7EE6-4342-B048-85BDC9FD1C3A}</a:tableStyleId>
              </a:tblPr>
              <a:tblGrid>
                <a:gridCol w="4567601">
                  <a:extLst>
                    <a:ext uri="{9D8B030D-6E8A-4147-A177-3AD203B41FA5}">
                      <a16:colId xmlns:a16="http://schemas.microsoft.com/office/drawing/2014/main" val="3235197838"/>
                    </a:ext>
                  </a:extLst>
                </a:gridCol>
                <a:gridCol w="718347">
                  <a:extLst>
                    <a:ext uri="{9D8B030D-6E8A-4147-A177-3AD203B41FA5}">
                      <a16:colId xmlns:a16="http://schemas.microsoft.com/office/drawing/2014/main" val="3093183907"/>
                    </a:ext>
                  </a:extLst>
                </a:gridCol>
                <a:gridCol w="640413">
                  <a:extLst>
                    <a:ext uri="{9D8B030D-6E8A-4147-A177-3AD203B41FA5}">
                      <a16:colId xmlns:a16="http://schemas.microsoft.com/office/drawing/2014/main" val="891944599"/>
                    </a:ext>
                  </a:extLst>
                </a:gridCol>
                <a:gridCol w="640413">
                  <a:extLst>
                    <a:ext uri="{9D8B030D-6E8A-4147-A177-3AD203B41FA5}">
                      <a16:colId xmlns:a16="http://schemas.microsoft.com/office/drawing/2014/main" val="3440718027"/>
                    </a:ext>
                  </a:extLst>
                </a:gridCol>
                <a:gridCol w="650578">
                  <a:extLst>
                    <a:ext uri="{9D8B030D-6E8A-4147-A177-3AD203B41FA5}">
                      <a16:colId xmlns:a16="http://schemas.microsoft.com/office/drawing/2014/main" val="2688868621"/>
                    </a:ext>
                  </a:extLst>
                </a:gridCol>
                <a:gridCol w="718347">
                  <a:extLst>
                    <a:ext uri="{9D8B030D-6E8A-4147-A177-3AD203B41FA5}">
                      <a16:colId xmlns:a16="http://schemas.microsoft.com/office/drawing/2014/main" val="2118660152"/>
                    </a:ext>
                  </a:extLst>
                </a:gridCol>
                <a:gridCol w="640413">
                  <a:extLst>
                    <a:ext uri="{9D8B030D-6E8A-4147-A177-3AD203B41FA5}">
                      <a16:colId xmlns:a16="http://schemas.microsoft.com/office/drawing/2014/main" val="3655681582"/>
                    </a:ext>
                  </a:extLst>
                </a:gridCol>
                <a:gridCol w="718347">
                  <a:extLst>
                    <a:ext uri="{9D8B030D-6E8A-4147-A177-3AD203B41FA5}">
                      <a16:colId xmlns:a16="http://schemas.microsoft.com/office/drawing/2014/main" val="2543305022"/>
                    </a:ext>
                  </a:extLst>
                </a:gridCol>
                <a:gridCol w="718347">
                  <a:extLst>
                    <a:ext uri="{9D8B030D-6E8A-4147-A177-3AD203B41FA5}">
                      <a16:colId xmlns:a16="http://schemas.microsoft.com/office/drawing/2014/main" val="1901577370"/>
                    </a:ext>
                  </a:extLst>
                </a:gridCol>
              </a:tblGrid>
              <a:tr h="425911">
                <a:tc>
                  <a:txBody>
                    <a:bodyPr/>
                    <a:lstStyle/>
                    <a:p>
                      <a:pPr algn="r" fontAlgn="ctr"/>
                      <a:r>
                        <a:rPr lang="pt-BR" sz="1200" b="1" i="0" u="none" strike="noStrike">
                          <a:solidFill>
                            <a:schemeClr val="bg1"/>
                          </a:solidFill>
                          <a:effectLst/>
                          <a:latin typeface="Segoe UI" panose="020B0502040204020203" pitchFamily="34" charset="0"/>
                          <a:cs typeface="Segoe UI" panose="020B0502040204020203" pitchFamily="34" charset="0"/>
                        </a:rPr>
                        <a:t>YEAR</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b="1" u="none" strike="noStrike">
                          <a:solidFill>
                            <a:schemeClr val="bg1"/>
                          </a:solidFill>
                          <a:effectLst/>
                          <a:latin typeface="Segoe UI" panose="020B0502040204020203" pitchFamily="34" charset="0"/>
                          <a:cs typeface="Segoe UI" panose="020B0502040204020203" pitchFamily="34" charset="0"/>
                        </a:rPr>
                        <a:t>2022</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b="1" u="none" strike="noStrike">
                          <a:solidFill>
                            <a:schemeClr val="bg1"/>
                          </a:solidFill>
                          <a:effectLst/>
                          <a:latin typeface="Segoe UI" panose="020B0502040204020203" pitchFamily="34" charset="0"/>
                          <a:cs typeface="Segoe UI" panose="020B0502040204020203" pitchFamily="34" charset="0"/>
                        </a:rPr>
                        <a:t>2023</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b="1" u="none" strike="noStrike">
                          <a:solidFill>
                            <a:schemeClr val="bg1"/>
                          </a:solidFill>
                          <a:effectLst/>
                          <a:latin typeface="Segoe UI" panose="020B0502040204020203" pitchFamily="34" charset="0"/>
                          <a:cs typeface="Segoe UI" panose="020B0502040204020203" pitchFamily="34" charset="0"/>
                        </a:rPr>
                        <a:t>2024</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b="1" u="none" strike="noStrike">
                          <a:solidFill>
                            <a:schemeClr val="bg1"/>
                          </a:solidFill>
                          <a:effectLst/>
                          <a:latin typeface="Segoe UI" panose="020B0502040204020203" pitchFamily="34" charset="0"/>
                          <a:cs typeface="Segoe UI" panose="020B0502040204020203" pitchFamily="34" charset="0"/>
                        </a:rPr>
                        <a:t>2025</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b="1" u="none" strike="noStrike">
                          <a:solidFill>
                            <a:schemeClr val="bg1"/>
                          </a:solidFill>
                          <a:effectLst/>
                          <a:latin typeface="Segoe UI" panose="020B0502040204020203" pitchFamily="34" charset="0"/>
                          <a:cs typeface="Segoe UI" panose="020B0502040204020203" pitchFamily="34" charset="0"/>
                        </a:rPr>
                        <a:t>2026</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b="1" u="none" strike="noStrike">
                          <a:solidFill>
                            <a:schemeClr val="bg1"/>
                          </a:solidFill>
                          <a:effectLst/>
                          <a:latin typeface="Segoe UI" panose="020B0502040204020203" pitchFamily="34" charset="0"/>
                          <a:cs typeface="Segoe UI" panose="020B0502040204020203" pitchFamily="34" charset="0"/>
                        </a:rPr>
                        <a:t>2027</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b="1" u="none" strike="noStrike">
                          <a:solidFill>
                            <a:schemeClr val="bg1"/>
                          </a:solidFill>
                          <a:effectLst/>
                          <a:latin typeface="Segoe UI" panose="020B0502040204020203" pitchFamily="34" charset="0"/>
                          <a:cs typeface="Segoe UI" panose="020B0502040204020203" pitchFamily="34" charset="0"/>
                        </a:rPr>
                        <a:t>2028</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b="1" u="none" strike="noStrike">
                          <a:solidFill>
                            <a:schemeClr val="bg1"/>
                          </a:solidFill>
                          <a:effectLst/>
                          <a:latin typeface="Segoe UI" panose="020B0502040204020203" pitchFamily="34" charset="0"/>
                          <a:cs typeface="Segoe UI" panose="020B0502040204020203" pitchFamily="34" charset="0"/>
                        </a:rPr>
                        <a:t>2029</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extLst>
                  <a:ext uri="{0D108BD9-81ED-4DB2-BD59-A6C34878D82A}">
                    <a16:rowId xmlns:a16="http://schemas.microsoft.com/office/drawing/2014/main" val="3363713013"/>
                  </a:ext>
                </a:extLst>
              </a:tr>
              <a:tr h="425911">
                <a:tc>
                  <a:txBody>
                    <a:bodyPr/>
                    <a:lstStyle/>
                    <a:p>
                      <a:pPr algn="l" fontAlgn="ctr"/>
                      <a:r>
                        <a:rPr lang="en-US" sz="1200" b="1" u="none" strike="noStrike">
                          <a:solidFill>
                            <a:schemeClr val="bg1"/>
                          </a:solidFill>
                          <a:effectLst/>
                          <a:latin typeface="Segoe UI" panose="020B0502040204020203" pitchFamily="34" charset="0"/>
                          <a:cs typeface="Segoe UI" panose="020B0502040204020203" pitchFamily="34" charset="0"/>
                        </a:rPr>
                        <a:t>Cash flows from operating activities</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11,018.0 </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11,599.0 </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6,805.0 </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10,066.7 </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13,327.6 </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14,015.1 </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15,407.4 </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16,268.2 </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extLst>
                  <a:ext uri="{0D108BD9-81ED-4DB2-BD59-A6C34878D82A}">
                    <a16:rowId xmlns:a16="http://schemas.microsoft.com/office/drawing/2014/main" val="2108919185"/>
                  </a:ext>
                </a:extLst>
              </a:tr>
              <a:tr h="425911">
                <a:tc>
                  <a:txBody>
                    <a:bodyPr/>
                    <a:lstStyle/>
                    <a:p>
                      <a:pPr algn="l" fontAlgn="ctr"/>
                      <a:r>
                        <a:rPr lang="en-US" sz="1200" b="1" u="none" strike="noStrike">
                          <a:solidFill>
                            <a:schemeClr val="bg1"/>
                          </a:solidFill>
                          <a:effectLst/>
                          <a:latin typeface="Segoe UI" panose="020B0502040204020203" pitchFamily="34" charset="0"/>
                          <a:cs typeface="Segoe UI" panose="020B0502040204020203" pitchFamily="34" charset="0"/>
                        </a:rPr>
                        <a:t>Cash flows from investing activities</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(763.0)</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(3,349.0)</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2,524.0 </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(285.4)</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(3,705.1)</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(462.7)</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(431.9)</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(3,824.8)</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extLst>
                  <a:ext uri="{0D108BD9-81ED-4DB2-BD59-A6C34878D82A}">
                    <a16:rowId xmlns:a16="http://schemas.microsoft.com/office/drawing/2014/main" val="1190947414"/>
                  </a:ext>
                </a:extLst>
              </a:tr>
              <a:tr h="425911">
                <a:tc>
                  <a:txBody>
                    <a:bodyPr/>
                    <a:lstStyle/>
                    <a:p>
                      <a:pPr algn="l" fontAlgn="ctr"/>
                      <a:r>
                        <a:rPr lang="en-US" sz="1200" b="1" u="none" strike="noStrike">
                          <a:solidFill>
                            <a:schemeClr val="bg1"/>
                          </a:solidFill>
                          <a:effectLst/>
                          <a:latin typeface="Segoe UI" panose="020B0502040204020203" pitchFamily="34" charset="0"/>
                          <a:cs typeface="Segoe UI" panose="020B0502040204020203" pitchFamily="34" charset="0"/>
                        </a:rPr>
                        <a:t>Cash flows from financing activities</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(10,250.0)</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(8,310.0)</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(6,910.0)</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(8,076.2)</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(10,718.1)</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(9,919.9)</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(10,561.8)</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u="none" strike="noStrike">
                          <a:solidFill>
                            <a:schemeClr val="tx1"/>
                          </a:solidFill>
                          <a:effectLst/>
                          <a:latin typeface="Segoe UI" panose="020B0502040204020203" pitchFamily="34" charset="0"/>
                          <a:cs typeface="Segoe UI" panose="020B0502040204020203" pitchFamily="34" charset="0"/>
                        </a:rPr>
                        <a:t>(11,918.3)</a:t>
                      </a:r>
                      <a:endParaRPr lang="en-US" sz="1200" b="0"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extLst>
                  <a:ext uri="{0D108BD9-81ED-4DB2-BD59-A6C34878D82A}">
                    <a16:rowId xmlns:a16="http://schemas.microsoft.com/office/drawing/2014/main" val="437446708"/>
                  </a:ext>
                </a:extLst>
              </a:tr>
              <a:tr h="425911">
                <a:tc>
                  <a:txBody>
                    <a:bodyPr/>
                    <a:lstStyle/>
                    <a:p>
                      <a:pPr algn="l" fontAlgn="ctr"/>
                      <a:r>
                        <a:rPr lang="en-US" sz="1200" b="1" u="none" strike="noStrike">
                          <a:solidFill>
                            <a:schemeClr val="bg1"/>
                          </a:solidFill>
                          <a:effectLst/>
                          <a:latin typeface="Segoe UI" panose="020B0502040204020203" pitchFamily="34" charset="0"/>
                          <a:cs typeface="Segoe UI" panose="020B0502040204020203" pitchFamily="34" charset="0"/>
                        </a:rPr>
                        <a:t>Total change in cash and cash equivalents</a:t>
                      </a:r>
                      <a:endParaRPr lang="en-US" sz="1200" b="1" i="0" u="none" strike="noStrike">
                        <a:solidFill>
                          <a:schemeClr val="bg1"/>
                        </a:solidFill>
                        <a:effectLst/>
                        <a:latin typeface="Segoe UI" panose="020B0502040204020203" pitchFamily="34" charset="0"/>
                        <a:cs typeface="Segoe UI" panose="020B0502040204020203" pitchFamily="34" charset="0"/>
                      </a:endParaRPr>
                    </a:p>
                  </a:txBody>
                  <a:tcPr marL="0" marR="0" marT="0" marB="0" anchor="ctr">
                    <a:solidFill>
                      <a:srgbClr val="E40426"/>
                    </a:solidFill>
                  </a:tcPr>
                </a:tc>
                <a:tc>
                  <a:txBody>
                    <a:bodyPr/>
                    <a:lstStyle/>
                    <a:p>
                      <a:pPr algn="ctr" fontAlgn="ctr"/>
                      <a:r>
                        <a:rPr lang="en-US" sz="1200" b="1" u="none" strike="noStrike">
                          <a:solidFill>
                            <a:schemeClr val="tx1"/>
                          </a:solidFill>
                          <a:effectLst/>
                          <a:latin typeface="Segoe UI" panose="020B0502040204020203" pitchFamily="34" charset="0"/>
                          <a:cs typeface="Segoe UI" panose="020B0502040204020203" pitchFamily="34" charset="0"/>
                        </a:rPr>
                        <a:t>(200.0)</a:t>
                      </a:r>
                      <a:endParaRPr lang="en-US" sz="1200" b="1"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b="1" u="none" strike="noStrike">
                          <a:solidFill>
                            <a:schemeClr val="tx1"/>
                          </a:solidFill>
                          <a:effectLst/>
                          <a:latin typeface="Segoe UI" panose="020B0502040204020203" pitchFamily="34" charset="0"/>
                          <a:cs typeface="Segoe UI" panose="020B0502040204020203" pitchFamily="34" charset="0"/>
                        </a:rPr>
                        <a:t>(133.0)</a:t>
                      </a:r>
                      <a:endParaRPr lang="en-US" sz="1200" b="1"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b="1" u="none" strike="noStrike">
                          <a:solidFill>
                            <a:schemeClr val="tx1"/>
                          </a:solidFill>
                          <a:effectLst/>
                          <a:latin typeface="Segoe UI" panose="020B0502040204020203" pitchFamily="34" charset="0"/>
                          <a:cs typeface="Segoe UI" panose="020B0502040204020203" pitchFamily="34" charset="0"/>
                        </a:rPr>
                        <a:t>1,796.0 </a:t>
                      </a:r>
                      <a:endParaRPr lang="en-US" sz="1200" b="1"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b="1" u="none" strike="noStrike">
                          <a:solidFill>
                            <a:schemeClr val="tx1"/>
                          </a:solidFill>
                          <a:effectLst/>
                          <a:latin typeface="Segoe UI" panose="020B0502040204020203" pitchFamily="34" charset="0"/>
                          <a:cs typeface="Segoe UI" panose="020B0502040204020203" pitchFamily="34" charset="0"/>
                        </a:rPr>
                        <a:t>1,082.1 </a:t>
                      </a:r>
                      <a:endParaRPr lang="en-US" sz="1200" b="1"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b="1" u="none" strike="noStrike">
                          <a:solidFill>
                            <a:schemeClr val="tx1"/>
                          </a:solidFill>
                          <a:effectLst/>
                          <a:latin typeface="Segoe UI" panose="020B0502040204020203" pitchFamily="34" charset="0"/>
                          <a:cs typeface="Segoe UI" panose="020B0502040204020203" pitchFamily="34" charset="0"/>
                        </a:rPr>
                        <a:t>(1,178.6)</a:t>
                      </a:r>
                      <a:endParaRPr lang="en-US" sz="1200" b="1"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b="1" u="none" strike="noStrike">
                          <a:solidFill>
                            <a:schemeClr val="tx1"/>
                          </a:solidFill>
                          <a:effectLst/>
                          <a:latin typeface="Segoe UI" panose="020B0502040204020203" pitchFamily="34" charset="0"/>
                          <a:cs typeface="Segoe UI" panose="020B0502040204020203" pitchFamily="34" charset="0"/>
                        </a:rPr>
                        <a:t>3,009.5 </a:t>
                      </a:r>
                      <a:endParaRPr lang="en-US" sz="1200" b="1"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b="1" u="none" strike="noStrike">
                          <a:solidFill>
                            <a:schemeClr val="tx1"/>
                          </a:solidFill>
                          <a:effectLst/>
                          <a:latin typeface="Segoe UI" panose="020B0502040204020203" pitchFamily="34" charset="0"/>
                          <a:cs typeface="Segoe UI" panose="020B0502040204020203" pitchFamily="34" charset="0"/>
                        </a:rPr>
                        <a:t>3,790.7 </a:t>
                      </a:r>
                      <a:endParaRPr lang="en-US" sz="1200" b="1"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tc>
                  <a:txBody>
                    <a:bodyPr/>
                    <a:lstStyle/>
                    <a:p>
                      <a:pPr algn="ctr" fontAlgn="ctr"/>
                      <a:r>
                        <a:rPr lang="en-US" sz="1200" b="1" u="none" strike="noStrike">
                          <a:solidFill>
                            <a:schemeClr val="tx1"/>
                          </a:solidFill>
                          <a:effectLst/>
                          <a:latin typeface="Segoe UI" panose="020B0502040204020203" pitchFamily="34" charset="0"/>
                          <a:cs typeface="Segoe UI" panose="020B0502040204020203" pitchFamily="34" charset="0"/>
                        </a:rPr>
                        <a:t>(97.9)</a:t>
                      </a:r>
                      <a:endParaRPr lang="en-US" sz="1200" b="1" i="0" u="none" strike="noStrike">
                        <a:solidFill>
                          <a:schemeClr val="tx1"/>
                        </a:solidFill>
                        <a:effectLst/>
                        <a:latin typeface="Segoe UI" panose="020B0502040204020203" pitchFamily="34" charset="0"/>
                        <a:cs typeface="Segoe UI" panose="020B0502040204020203" pitchFamily="34" charset="0"/>
                      </a:endParaRPr>
                    </a:p>
                  </a:txBody>
                  <a:tcPr marL="0" marR="0" marT="0" marB="0" anchor="ctr">
                    <a:solidFill>
                      <a:schemeClr val="bg1">
                        <a:lumMod val="85000"/>
                      </a:schemeClr>
                    </a:solidFill>
                  </a:tcPr>
                </a:tc>
                <a:extLst>
                  <a:ext uri="{0D108BD9-81ED-4DB2-BD59-A6C34878D82A}">
                    <a16:rowId xmlns:a16="http://schemas.microsoft.com/office/drawing/2014/main" val="1554825816"/>
                  </a:ext>
                </a:extLst>
              </a:tr>
            </a:tbl>
          </a:graphicData>
        </a:graphic>
      </p:graphicFrame>
      <p:sp>
        <p:nvSpPr>
          <p:cNvPr id="4" name="TextBox 3">
            <a:extLst>
              <a:ext uri="{FF2B5EF4-FFF2-40B4-BE49-F238E27FC236}">
                <a16:creationId xmlns:a16="http://schemas.microsoft.com/office/drawing/2014/main" id="{9F9070B8-A1FC-1052-9669-D9F60EAD8ED1}"/>
              </a:ext>
            </a:extLst>
          </p:cNvPr>
          <p:cNvSpPr txBox="1"/>
          <p:nvPr/>
        </p:nvSpPr>
        <p:spPr>
          <a:xfrm>
            <a:off x="935660" y="4001657"/>
            <a:ext cx="9505428" cy="2246769"/>
          </a:xfrm>
          <a:prstGeom prst="rect">
            <a:avLst/>
          </a:prstGeom>
          <a:noFill/>
        </p:spPr>
        <p:txBody>
          <a:bodyPr wrap="square" rtlCol="0">
            <a:spAutoFit/>
          </a:bodyPr>
          <a:lstStyle/>
          <a:p>
            <a:pPr algn="l"/>
            <a:r>
              <a:rPr lang="en-US" sz="1400" b="1">
                <a:solidFill>
                  <a:srgbClr val="000000"/>
                </a:solidFill>
                <a:latin typeface="Segoe UI" panose="020B0502040204020203" pitchFamily="34" charset="0"/>
                <a:cs typeface="Segoe UI" panose="020B0502040204020203" pitchFamily="34" charset="0"/>
              </a:rPr>
              <a:t>Robust Operating Cash Flows: </a:t>
            </a:r>
            <a:r>
              <a:rPr lang="en-US" sz="1400">
                <a:solidFill>
                  <a:srgbClr val="000000"/>
                </a:solidFill>
                <a:latin typeface="Segoe UI" panose="020B0502040204020203" pitchFamily="34" charset="0"/>
                <a:cs typeface="Segoe UI" panose="020B0502040204020203" pitchFamily="34" charset="0"/>
              </a:rPr>
              <a:t>Operating cash flow grows from </a:t>
            </a:r>
            <a:r>
              <a:rPr lang="en-US" sz="1400" b="1">
                <a:solidFill>
                  <a:srgbClr val="000000"/>
                </a:solidFill>
                <a:latin typeface="Segoe UI" panose="020B0502040204020203" pitchFamily="34" charset="0"/>
                <a:cs typeface="Segoe UI" panose="020B0502040204020203" pitchFamily="34" charset="0"/>
              </a:rPr>
              <a:t>$11.0B in 2022 to $16.3B by 2029</a:t>
            </a:r>
          </a:p>
          <a:p>
            <a:pPr algn="l"/>
            <a:endParaRPr lang="en-US" sz="1400" b="1">
              <a:solidFill>
                <a:srgbClr val="000000"/>
              </a:solidFill>
              <a:latin typeface="Segoe UI" panose="020B0502040204020203" pitchFamily="34" charset="0"/>
              <a:cs typeface="Segoe UI" panose="020B0502040204020203" pitchFamily="34" charset="0"/>
            </a:endParaRPr>
          </a:p>
          <a:p>
            <a:pPr algn="l"/>
            <a:r>
              <a:rPr lang="en-US" sz="1400" b="1">
                <a:solidFill>
                  <a:srgbClr val="000000"/>
                </a:solidFill>
                <a:latin typeface="Segoe UI" panose="020B0502040204020203" pitchFamily="34" charset="0"/>
                <a:cs typeface="Segoe UI" panose="020B0502040204020203" pitchFamily="34" charset="0"/>
              </a:rPr>
              <a:t>Capital Allocation: </a:t>
            </a:r>
            <a:r>
              <a:rPr lang="en-US" sz="1400">
                <a:solidFill>
                  <a:srgbClr val="000000"/>
                </a:solidFill>
                <a:latin typeface="Segoe UI" panose="020B0502040204020203" pitchFamily="34" charset="0"/>
                <a:cs typeface="Segoe UI" panose="020B0502040204020203" pitchFamily="34" charset="0"/>
              </a:rPr>
              <a:t>Despite volatility in investing and financing flows, free cash flow remains strong, allowing for continued dividends and share repurchases.</a:t>
            </a:r>
          </a:p>
          <a:p>
            <a:pPr algn="l"/>
            <a:endParaRPr lang="en-US" sz="1400" b="1">
              <a:solidFill>
                <a:srgbClr val="000000"/>
              </a:solidFill>
              <a:latin typeface="Segoe UI" panose="020B0502040204020203" pitchFamily="34" charset="0"/>
              <a:cs typeface="Segoe UI" panose="020B0502040204020203" pitchFamily="34" charset="0"/>
            </a:endParaRPr>
          </a:p>
          <a:p>
            <a:pPr algn="l"/>
            <a:r>
              <a:rPr lang="en-US" sz="1400" b="1">
                <a:solidFill>
                  <a:srgbClr val="000000"/>
                </a:solidFill>
                <a:latin typeface="Segoe UI" panose="020B0502040204020203" pitchFamily="34" charset="0"/>
                <a:cs typeface="Segoe UI" panose="020B0502040204020203" pitchFamily="34" charset="0"/>
              </a:rPr>
              <a:t>Capital Efficiency Maintained: </a:t>
            </a:r>
            <a:r>
              <a:rPr lang="en-US" sz="1400">
                <a:solidFill>
                  <a:srgbClr val="000000"/>
                </a:solidFill>
                <a:latin typeface="Segoe UI" panose="020B0502040204020203" pitchFamily="34" charset="0"/>
                <a:cs typeface="Segoe UI" panose="020B0502040204020203" pitchFamily="34" charset="0"/>
              </a:rPr>
              <a:t>Consistent CAPEX </a:t>
            </a:r>
            <a:r>
              <a:rPr lang="en-US" sz="1400" b="1">
                <a:solidFill>
                  <a:srgbClr val="000000"/>
                </a:solidFill>
                <a:latin typeface="Segoe UI" panose="020B0502040204020203" pitchFamily="34" charset="0"/>
                <a:cs typeface="Segoe UI" panose="020B0502040204020203" pitchFamily="34" charset="0"/>
              </a:rPr>
              <a:t>(~$2.1B range) </a:t>
            </a:r>
            <a:r>
              <a:rPr lang="en-US" sz="1400">
                <a:solidFill>
                  <a:srgbClr val="000000"/>
                </a:solidFill>
                <a:latin typeface="Segoe UI" panose="020B0502040204020203" pitchFamily="34" charset="0"/>
                <a:cs typeface="Segoe UI" panose="020B0502040204020203" pitchFamily="34" charset="0"/>
              </a:rPr>
              <a:t>sustains long-term growth without compromising cash reserves</a:t>
            </a:r>
            <a:r>
              <a:rPr lang="en-US" sz="1400" b="1">
                <a:solidFill>
                  <a:srgbClr val="000000"/>
                </a:solidFill>
                <a:latin typeface="Segoe UI" panose="020B0502040204020203" pitchFamily="34" charset="0"/>
                <a:cs typeface="Segoe UI" panose="020B0502040204020203" pitchFamily="34" charset="0"/>
              </a:rPr>
              <a:t>.</a:t>
            </a:r>
          </a:p>
          <a:p>
            <a:pPr algn="l"/>
            <a:endParaRPr lang="en-US" sz="1400" b="1">
              <a:solidFill>
                <a:srgbClr val="000000"/>
              </a:solidFill>
              <a:latin typeface="Segoe UI" panose="020B0502040204020203" pitchFamily="34" charset="0"/>
              <a:cs typeface="Segoe UI" panose="020B0502040204020203" pitchFamily="34" charset="0"/>
            </a:endParaRPr>
          </a:p>
          <a:p>
            <a:pPr algn="l"/>
            <a:r>
              <a:rPr lang="en-US" sz="1400" b="1">
                <a:solidFill>
                  <a:srgbClr val="000000"/>
                </a:solidFill>
                <a:latin typeface="Segoe UI" panose="020B0502040204020203" pitchFamily="34" charset="0"/>
                <a:cs typeface="Segoe UI" panose="020B0502040204020203" pitchFamily="34" charset="0"/>
              </a:rPr>
              <a:t>Cash Resilience Despite Outflows: </a:t>
            </a:r>
            <a:r>
              <a:rPr lang="en-US" sz="1400">
                <a:solidFill>
                  <a:srgbClr val="000000"/>
                </a:solidFill>
                <a:latin typeface="Segoe UI" panose="020B0502040204020203" pitchFamily="34" charset="0"/>
                <a:cs typeface="Segoe UI" panose="020B0502040204020203" pitchFamily="34" charset="0"/>
              </a:rPr>
              <a:t>Financing outflows </a:t>
            </a:r>
            <a:r>
              <a:rPr lang="en-US" sz="1400" b="1">
                <a:solidFill>
                  <a:srgbClr val="000000"/>
                </a:solidFill>
                <a:latin typeface="Segoe UI" panose="020B0502040204020203" pitchFamily="34" charset="0"/>
                <a:cs typeface="Segoe UI" panose="020B0502040204020203" pitchFamily="34" charset="0"/>
              </a:rPr>
              <a:t>are offset by inflows from operations, </a:t>
            </a:r>
            <a:r>
              <a:rPr lang="en-US" sz="1400">
                <a:solidFill>
                  <a:srgbClr val="000000"/>
                </a:solidFill>
                <a:latin typeface="Segoe UI" panose="020B0502040204020203" pitchFamily="34" charset="0"/>
                <a:cs typeface="Segoe UI" panose="020B0502040204020203" pitchFamily="34" charset="0"/>
              </a:rPr>
              <a:t>with net positive cash changes in key years (2024, 2025, 2027, 2028).</a:t>
            </a:r>
          </a:p>
        </p:txBody>
      </p:sp>
      <p:pic>
        <p:nvPicPr>
          <p:cNvPr id="8" name="Picture 7" descr="A green check mark in a circle&#10;&#10;AI-generated content may be incorrect.">
            <a:extLst>
              <a:ext uri="{FF2B5EF4-FFF2-40B4-BE49-F238E27FC236}">
                <a16:creationId xmlns:a16="http://schemas.microsoft.com/office/drawing/2014/main" id="{46B5B9FD-CC4A-746E-75A8-6DCB794AC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528" y="4009664"/>
            <a:ext cx="322763" cy="322763"/>
          </a:xfrm>
          <a:prstGeom prst="rect">
            <a:avLst/>
          </a:prstGeom>
        </p:spPr>
      </p:pic>
      <p:pic>
        <p:nvPicPr>
          <p:cNvPr id="10" name="Picture 9" descr="A green check mark in a circle&#10;&#10;AI-generated content may be incorrect.">
            <a:extLst>
              <a:ext uri="{FF2B5EF4-FFF2-40B4-BE49-F238E27FC236}">
                <a16:creationId xmlns:a16="http://schemas.microsoft.com/office/drawing/2014/main" id="{2FBE6284-CAA4-86D6-3E90-977EFFB818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778" y="4445204"/>
            <a:ext cx="322763" cy="322763"/>
          </a:xfrm>
          <a:prstGeom prst="rect">
            <a:avLst/>
          </a:prstGeom>
        </p:spPr>
      </p:pic>
      <p:pic>
        <p:nvPicPr>
          <p:cNvPr id="12" name="Picture 11" descr="A green check mark in a circle&#10;&#10;AI-generated content may be incorrect.">
            <a:extLst>
              <a:ext uri="{FF2B5EF4-FFF2-40B4-BE49-F238E27FC236}">
                <a16:creationId xmlns:a16="http://schemas.microsoft.com/office/drawing/2014/main" id="{2954BB0F-D1DD-FFA2-CDE7-01EA8717B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652" y="5717767"/>
            <a:ext cx="322763" cy="322763"/>
          </a:xfrm>
          <a:prstGeom prst="rect">
            <a:avLst/>
          </a:prstGeom>
        </p:spPr>
      </p:pic>
      <p:pic>
        <p:nvPicPr>
          <p:cNvPr id="13" name="Picture 12" descr="A green check mark in a circle&#10;&#10;AI-generated content may be incorrect.">
            <a:extLst>
              <a:ext uri="{FF2B5EF4-FFF2-40B4-BE49-F238E27FC236}">
                <a16:creationId xmlns:a16="http://schemas.microsoft.com/office/drawing/2014/main" id="{B19B783C-ECD1-6AA2-030C-29E886797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778" y="5048490"/>
            <a:ext cx="322763" cy="322763"/>
          </a:xfrm>
          <a:prstGeom prst="rect">
            <a:avLst/>
          </a:prstGeom>
        </p:spPr>
      </p:pic>
    </p:spTree>
    <p:extLst>
      <p:ext uri="{BB962C8B-B14F-4D97-AF65-F5344CB8AC3E}">
        <p14:creationId xmlns:p14="http://schemas.microsoft.com/office/powerpoint/2010/main" val="131386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b901f4a-91e9-41b9-aa8d-0b8b5e03e36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D22FA9F2A601F4FBDB3727FC2E153B4" ma:contentTypeVersion="6" ma:contentTypeDescription="Create a new document." ma:contentTypeScope="" ma:versionID="79ed9c74a451b232fc567beffacd7989">
  <xsd:schema xmlns:xsd="http://www.w3.org/2001/XMLSchema" xmlns:xs="http://www.w3.org/2001/XMLSchema" xmlns:p="http://schemas.microsoft.com/office/2006/metadata/properties" xmlns:ns3="eb901f4a-91e9-41b9-aa8d-0b8b5e03e369" targetNamespace="http://schemas.microsoft.com/office/2006/metadata/properties" ma:root="true" ma:fieldsID="03697b31bfc9e28ab0556cf784072a55" ns3:_="">
    <xsd:import namespace="eb901f4a-91e9-41b9-aa8d-0b8b5e03e369"/>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901f4a-91e9-41b9-aa8d-0b8b5e03e369"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3BBB09-1686-4F58-ABC3-F16087739E89}">
  <ds:schemaRefs>
    <ds:schemaRef ds:uri="eb901f4a-91e9-41b9-aa8d-0b8b5e03e369"/>
    <ds:schemaRef ds:uri="http://purl.org/dc/elements/1.1/"/>
    <ds:schemaRef ds:uri="http://schemas.microsoft.com/office/2006/metadata/properties"/>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EC8FD91-DD9E-457E-A361-97EE0B078495}">
  <ds:schemaRefs>
    <ds:schemaRef ds:uri="http://schemas.microsoft.com/sharepoint/v3/contenttype/forms"/>
  </ds:schemaRefs>
</ds:datastoreItem>
</file>

<file path=customXml/itemProps3.xml><?xml version="1.0" encoding="utf-8"?>
<ds:datastoreItem xmlns:ds="http://schemas.openxmlformats.org/officeDocument/2006/customXml" ds:itemID="{80CF2741-75F4-45EF-8D36-CF1EDA7F4294}">
  <ds:schemaRefs>
    <ds:schemaRef ds:uri="eb901f4a-91e9-41b9-aa8d-0b8b5e03e3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TotalTime>
  <Words>2261</Words>
  <Application>Microsoft Macintosh PowerPoint</Application>
  <PresentationFormat>Widescreen</PresentationFormat>
  <Paragraphs>228</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-webkit-standard</vt:lpstr>
      <vt:lpstr>Aptos</vt:lpstr>
      <vt:lpstr>Aptos Display</vt:lpstr>
      <vt:lpstr>Arial</vt:lpstr>
      <vt:lpstr>Calibri</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Leandro Vaz Garcia</dc:creator>
  <cp:lastModifiedBy>James Rogers Ochwa</cp:lastModifiedBy>
  <cp:revision>4</cp:revision>
  <dcterms:created xsi:type="dcterms:W3CDTF">2025-04-28T20:43:23Z</dcterms:created>
  <dcterms:modified xsi:type="dcterms:W3CDTF">2025-08-15T05:22:53Z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0x0101002D22FA9F2A601F4FBDB3727FC2E153B4</vt:lpwstr>
  </property>
</Properties>
</file>