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2"/>
  </p:notesMasterIdLst>
  <p:sldIdLst>
    <p:sldId id="261" r:id="rId5"/>
    <p:sldId id="337" r:id="rId6"/>
    <p:sldId id="344" r:id="rId7"/>
    <p:sldId id="339" r:id="rId8"/>
    <p:sldId id="352" r:id="rId9"/>
    <p:sldId id="353" r:id="rId10"/>
    <p:sldId id="354" r:id="rId11"/>
    <p:sldId id="270" r:id="rId12"/>
    <p:sldId id="340" r:id="rId13"/>
    <p:sldId id="355" r:id="rId14"/>
    <p:sldId id="356" r:id="rId15"/>
    <p:sldId id="357" r:id="rId16"/>
    <p:sldId id="358" r:id="rId17"/>
    <p:sldId id="359" r:id="rId18"/>
    <p:sldId id="360" r:id="rId19"/>
    <p:sldId id="327" r:id="rId20"/>
    <p:sldId id="342" r:id="rId21"/>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2" autoAdjust="0"/>
    <p:restoredTop sz="94558"/>
  </p:normalViewPr>
  <p:slideViewPr>
    <p:cSldViewPr>
      <p:cViewPr varScale="1">
        <p:scale>
          <a:sx n="45" d="100"/>
          <a:sy n="45" d="100"/>
        </p:scale>
        <p:origin x="77" y="13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12-11-2023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8169275"/>
            <a:ext cx="8749511" cy="1169551"/>
          </a:xfrm>
        </p:spPr>
        <p:txBody>
          <a:bodyPr/>
          <a:lstStyle/>
          <a:p>
            <a:r>
              <a:rPr lang="es-CL" sz="3800" spc="-10" dirty="0"/>
              <a:t>INTRODUCCIÓN A LA</a:t>
            </a:r>
            <a:br>
              <a:rPr lang="es-CL" sz="3800" dirty="0"/>
            </a:br>
            <a:r>
              <a:rPr lang="es-CL" sz="3800" dirty="0"/>
              <a:t>MINERÍA DE DATOS</a:t>
            </a:r>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369332"/>
          </a:xfrm>
        </p:spPr>
        <p:txBody>
          <a:bodyPr/>
          <a:lstStyle/>
          <a:p>
            <a:r>
              <a:rPr lang="es-CL" dirty="0">
                <a:latin typeface="Arial"/>
                <a:cs typeface="Arial"/>
              </a:rPr>
              <a:t>BIY7121 MINERÍA DE DATOS</a:t>
            </a:r>
            <a:endParaRPr lang="es-CL" sz="2400" dirty="0">
              <a:latin typeface="Arial"/>
              <a:cs typeface="Arial"/>
            </a:endParaRP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CL" dirty="0"/>
              <a:t>TÉCNICAS DESCRIPTIVAS </a:t>
            </a:r>
          </a:p>
        </p:txBody>
      </p:sp>
      <p:sp>
        <p:nvSpPr>
          <p:cNvPr id="3" name="CuadroTexto 2">
            <a:extLst>
              <a:ext uri="{FF2B5EF4-FFF2-40B4-BE49-F238E27FC236}">
                <a16:creationId xmlns:a16="http://schemas.microsoft.com/office/drawing/2014/main" id="{374B26D9-6484-8A3D-D1C7-2F2BBF65A190}"/>
              </a:ext>
            </a:extLst>
          </p:cNvPr>
          <p:cNvSpPr txBox="1"/>
          <p:nvPr/>
        </p:nvSpPr>
        <p:spPr>
          <a:xfrm>
            <a:off x="2127250" y="2606675"/>
            <a:ext cx="8534400" cy="7617470"/>
          </a:xfrm>
          <a:prstGeom prst="rect">
            <a:avLst/>
          </a:prstGeom>
          <a:noFill/>
        </p:spPr>
        <p:txBody>
          <a:bodyPr wrap="square" rtlCol="0">
            <a:spAutoFit/>
          </a:bodyPr>
          <a:lstStyle/>
          <a:p>
            <a:pPr marL="342900" indent="-342900" algn="just">
              <a:lnSpc>
                <a:spcPct val="100000"/>
              </a:lnSpc>
              <a:spcBef>
                <a:spcPts val="600"/>
              </a:spcBef>
              <a:buClr>
                <a:schemeClr val="dk2"/>
              </a:buClr>
            </a:pPr>
            <a:r>
              <a:rPr lang="es-ES" sz="3200" b="1" dirty="0" err="1"/>
              <a:t>Clusterización</a:t>
            </a:r>
            <a:r>
              <a:rPr lang="es-ES" sz="3200" b="1" dirty="0"/>
              <a:t> o agrupamiento</a:t>
            </a:r>
            <a:r>
              <a:rPr lang="es-ES" sz="3200" dirty="0"/>
              <a:t>: es una técnica de clasificación automática de datos. </a:t>
            </a:r>
          </a:p>
          <a:p>
            <a:pPr marL="342900" indent="-342900" algn="just">
              <a:lnSpc>
                <a:spcPct val="100000"/>
              </a:lnSpc>
              <a:spcBef>
                <a:spcPts val="600"/>
              </a:spcBef>
              <a:buClr>
                <a:schemeClr val="dk2"/>
              </a:buClr>
            </a:pPr>
            <a:endParaRPr lang="es-ES" sz="3200" dirty="0"/>
          </a:p>
          <a:p>
            <a:pPr marL="457200" indent="-457200" algn="l">
              <a:lnSpc>
                <a:spcPct val="100000"/>
              </a:lnSpc>
              <a:spcBef>
                <a:spcPts val="1800"/>
              </a:spcBef>
              <a:buClr>
                <a:schemeClr val="dk2"/>
              </a:buClr>
              <a:buFont typeface="Arial" panose="020B0604020202020204" pitchFamily="34" charset="0"/>
              <a:buChar char="•"/>
            </a:pPr>
            <a:r>
              <a:rPr lang="es-ES" sz="3200" dirty="0"/>
              <a:t>Su objetivo esencial es revelar  </a:t>
            </a:r>
            <a:r>
              <a:rPr lang="es-ES" sz="3200" dirty="0">
                <a:solidFill>
                  <a:srgbClr val="FF0000"/>
                </a:solidFill>
              </a:rPr>
              <a:t>concentraciones en los datos </a:t>
            </a:r>
            <a:r>
              <a:rPr lang="es-ES" sz="3200" dirty="0"/>
              <a:t>(casos o variables) para su agrupamiento eficiente en </a:t>
            </a:r>
            <a:r>
              <a:rPr lang="es-ES" sz="3200" dirty="0" err="1"/>
              <a:t>clusters</a:t>
            </a:r>
            <a:r>
              <a:rPr lang="es-ES" sz="3200" dirty="0"/>
              <a:t> (o conglomerados), según su homogeneidad.</a:t>
            </a:r>
          </a:p>
          <a:p>
            <a:pPr marL="457200" indent="-457200" algn="l">
              <a:lnSpc>
                <a:spcPct val="100000"/>
              </a:lnSpc>
              <a:spcBef>
                <a:spcPts val="1800"/>
              </a:spcBef>
              <a:spcAft>
                <a:spcPts val="1200"/>
              </a:spcAft>
              <a:buClr>
                <a:schemeClr val="dk2"/>
              </a:buClr>
              <a:buFont typeface="Arial" panose="020B0604020202020204" pitchFamily="34" charset="0"/>
              <a:buChar char="•"/>
            </a:pPr>
            <a:r>
              <a:rPr lang="es-ES" sz="3200" dirty="0"/>
              <a:t>El agrupamiento puede realizarse, tanto para casos, como para variables, pudiendo utilizarse variables cualitativas o cuantitativas. </a:t>
            </a:r>
          </a:p>
          <a:p>
            <a:pPr algn="just"/>
            <a:endParaRPr lang="es-CL" sz="2800" dirty="0"/>
          </a:p>
        </p:txBody>
      </p:sp>
      <p:pic>
        <p:nvPicPr>
          <p:cNvPr id="1026" name="Picture 2">
            <a:extLst>
              <a:ext uri="{FF2B5EF4-FFF2-40B4-BE49-F238E27FC236}">
                <a16:creationId xmlns:a16="http://schemas.microsoft.com/office/drawing/2014/main" id="{8E285115-8A6F-8E91-CA1E-C5F9BCBB80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38367" y="2835275"/>
            <a:ext cx="9073662" cy="655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12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CL" dirty="0"/>
              <a:t>TÉCNICAS DESCRIPTIVAS</a:t>
            </a:r>
          </a:p>
        </p:txBody>
      </p:sp>
      <p:sp>
        <p:nvSpPr>
          <p:cNvPr id="3" name="CuadroTexto 2">
            <a:extLst>
              <a:ext uri="{FF2B5EF4-FFF2-40B4-BE49-F238E27FC236}">
                <a16:creationId xmlns:a16="http://schemas.microsoft.com/office/drawing/2014/main" id="{374B26D9-6484-8A3D-D1C7-2F2BBF65A190}"/>
              </a:ext>
            </a:extLst>
          </p:cNvPr>
          <p:cNvSpPr txBox="1"/>
          <p:nvPr/>
        </p:nvSpPr>
        <p:spPr>
          <a:xfrm>
            <a:off x="1822450" y="2650887"/>
            <a:ext cx="8534400" cy="6709529"/>
          </a:xfrm>
          <a:prstGeom prst="rect">
            <a:avLst/>
          </a:prstGeom>
          <a:noFill/>
        </p:spPr>
        <p:txBody>
          <a:bodyPr wrap="square" rtlCol="0">
            <a:spAutoFit/>
          </a:bodyPr>
          <a:lstStyle/>
          <a:p>
            <a:pPr marL="342900" indent="-342900" algn="just">
              <a:lnSpc>
                <a:spcPct val="100000"/>
              </a:lnSpc>
              <a:spcBef>
                <a:spcPts val="600"/>
              </a:spcBef>
              <a:buClr>
                <a:schemeClr val="dk2"/>
              </a:buClr>
            </a:pPr>
            <a:r>
              <a:rPr lang="es-ES" sz="3200" b="1" dirty="0" err="1"/>
              <a:t>Clusterización</a:t>
            </a:r>
            <a:r>
              <a:rPr lang="es-ES" sz="3200" b="1" dirty="0"/>
              <a:t> o agrupamiento</a:t>
            </a:r>
          </a:p>
          <a:p>
            <a:pPr marL="342900" indent="-342900" algn="just">
              <a:lnSpc>
                <a:spcPct val="100000"/>
              </a:lnSpc>
              <a:spcBef>
                <a:spcPts val="600"/>
              </a:spcBef>
              <a:buClr>
                <a:schemeClr val="dk2"/>
              </a:buClr>
            </a:pPr>
            <a:endParaRPr lang="es-ES" sz="3200" b="1" dirty="0"/>
          </a:p>
          <a:p>
            <a:pPr marL="457200" indent="-457200" algn="just">
              <a:lnSpc>
                <a:spcPct val="100000"/>
              </a:lnSpc>
              <a:spcBef>
                <a:spcPts val="600"/>
              </a:spcBef>
              <a:buClr>
                <a:schemeClr val="dk2"/>
              </a:buClr>
              <a:buFont typeface="Arial" panose="020B0604020202020204" pitchFamily="34" charset="0"/>
              <a:buChar char="•"/>
            </a:pPr>
            <a:r>
              <a:rPr lang="es-ES" sz="3200" dirty="0"/>
              <a:t>Los grupos de casos o variables se realizan basándose en la proximidad o lejanía de unos con otras.</a:t>
            </a:r>
          </a:p>
          <a:p>
            <a:pPr marL="457200" indent="-457200" algn="just">
              <a:lnSpc>
                <a:spcPct val="100000"/>
              </a:lnSpc>
              <a:spcBef>
                <a:spcPts val="1760"/>
              </a:spcBef>
              <a:buClr>
                <a:schemeClr val="dk2"/>
              </a:buClr>
              <a:buFont typeface="Arial" panose="020B0604020202020204" pitchFamily="34" charset="0"/>
              <a:buChar char="•"/>
            </a:pPr>
            <a:r>
              <a:rPr lang="es-ES" sz="3200" dirty="0"/>
              <a:t>Es esencial el uso adecuado del concepto de distancia. </a:t>
            </a:r>
          </a:p>
          <a:p>
            <a:pPr marL="457200" indent="-457200" algn="just">
              <a:lnSpc>
                <a:spcPct val="100000"/>
              </a:lnSpc>
              <a:spcBef>
                <a:spcPts val="1760"/>
              </a:spcBef>
              <a:spcAft>
                <a:spcPts val="1200"/>
              </a:spcAft>
              <a:buClr>
                <a:schemeClr val="dk2"/>
              </a:buClr>
              <a:buFont typeface="Arial" panose="020B0604020202020204" pitchFamily="34" charset="0"/>
              <a:buChar char="•"/>
            </a:pPr>
            <a:r>
              <a:rPr lang="es-ES" sz="3200" dirty="0"/>
              <a:t>Es fundamental que los elementos dentro de un </a:t>
            </a:r>
            <a:r>
              <a:rPr lang="es-ES" sz="3200" dirty="0" err="1"/>
              <a:t>cluster</a:t>
            </a:r>
            <a:r>
              <a:rPr lang="es-ES" sz="3200" dirty="0"/>
              <a:t> sean homogéneos y lo más diferentes posibles de los contenidos en otros </a:t>
            </a:r>
            <a:r>
              <a:rPr lang="es-ES" sz="3200" dirty="0" err="1"/>
              <a:t>clusters</a:t>
            </a:r>
            <a:r>
              <a:rPr lang="es-ES" sz="3200" dirty="0"/>
              <a:t>.</a:t>
            </a:r>
          </a:p>
          <a:p>
            <a:pPr algn="just"/>
            <a:endParaRPr lang="es-CL" sz="2800" dirty="0"/>
          </a:p>
        </p:txBody>
      </p:sp>
      <p:sp>
        <p:nvSpPr>
          <p:cNvPr id="6" name="CuadroTexto 5">
            <a:extLst>
              <a:ext uri="{FF2B5EF4-FFF2-40B4-BE49-F238E27FC236}">
                <a16:creationId xmlns:a16="http://schemas.microsoft.com/office/drawing/2014/main" id="{C8EF8C4C-DB29-4817-F5D3-73C6BEFC8F05}"/>
              </a:ext>
            </a:extLst>
          </p:cNvPr>
          <p:cNvSpPr txBox="1"/>
          <p:nvPr/>
        </p:nvSpPr>
        <p:spPr>
          <a:xfrm>
            <a:off x="13481050" y="9175750"/>
            <a:ext cx="3672800" cy="369332"/>
          </a:xfrm>
          <a:prstGeom prst="rect">
            <a:avLst/>
          </a:prstGeom>
          <a:noFill/>
        </p:spPr>
        <p:txBody>
          <a:bodyPr wrap="none" rtlCol="0">
            <a:spAutoFit/>
          </a:bodyPr>
          <a:lstStyle/>
          <a:p>
            <a:r>
              <a:rPr lang="es-CL" dirty="0"/>
              <a:t>Ejemplo de </a:t>
            </a:r>
            <a:r>
              <a:rPr lang="es-CL" dirty="0" err="1"/>
              <a:t>cluster</a:t>
            </a:r>
            <a:r>
              <a:rPr lang="es-CL" dirty="0"/>
              <a:t> para la flor Iris.</a:t>
            </a:r>
          </a:p>
        </p:txBody>
      </p:sp>
      <p:pic>
        <p:nvPicPr>
          <p:cNvPr id="2050" name="Picture 2">
            <a:extLst>
              <a:ext uri="{FF2B5EF4-FFF2-40B4-BE49-F238E27FC236}">
                <a16:creationId xmlns:a16="http://schemas.microsoft.com/office/drawing/2014/main" id="{2198AD9D-36A2-D63C-387B-EC06BDD6B8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71250" y="2342832"/>
            <a:ext cx="7696200" cy="7202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781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CL" dirty="0"/>
              <a:t>TÉCNICAS DESCRIPTIVAS</a:t>
            </a:r>
          </a:p>
        </p:txBody>
      </p:sp>
      <p:sp>
        <p:nvSpPr>
          <p:cNvPr id="3" name="CuadroTexto 2">
            <a:extLst>
              <a:ext uri="{FF2B5EF4-FFF2-40B4-BE49-F238E27FC236}">
                <a16:creationId xmlns:a16="http://schemas.microsoft.com/office/drawing/2014/main" id="{374B26D9-6484-8A3D-D1C7-2F2BBF65A190}"/>
              </a:ext>
            </a:extLst>
          </p:cNvPr>
          <p:cNvSpPr txBox="1"/>
          <p:nvPr/>
        </p:nvSpPr>
        <p:spPr>
          <a:xfrm>
            <a:off x="1822450" y="2650887"/>
            <a:ext cx="8534400" cy="6632585"/>
          </a:xfrm>
          <a:prstGeom prst="rect">
            <a:avLst/>
          </a:prstGeom>
          <a:noFill/>
        </p:spPr>
        <p:txBody>
          <a:bodyPr wrap="square" rtlCol="0">
            <a:spAutoFit/>
          </a:bodyPr>
          <a:lstStyle/>
          <a:p>
            <a:pPr marL="342900" indent="-342900" algn="just">
              <a:lnSpc>
                <a:spcPct val="100000"/>
              </a:lnSpc>
              <a:spcBef>
                <a:spcPts val="600"/>
              </a:spcBef>
              <a:buClr>
                <a:schemeClr val="dk2"/>
              </a:buClr>
            </a:pPr>
            <a:r>
              <a:rPr lang="es-ES" sz="3200" b="1" dirty="0" err="1"/>
              <a:t>Clusterización</a:t>
            </a:r>
            <a:r>
              <a:rPr lang="es-ES" sz="3200" b="1" dirty="0"/>
              <a:t> o agrupamiento</a:t>
            </a:r>
          </a:p>
          <a:p>
            <a:pPr marL="342900" indent="-342900" algn="just">
              <a:lnSpc>
                <a:spcPct val="100000"/>
              </a:lnSpc>
              <a:spcBef>
                <a:spcPts val="600"/>
              </a:spcBef>
              <a:buClr>
                <a:schemeClr val="dk2"/>
              </a:buClr>
            </a:pPr>
            <a:endParaRPr lang="es-ES" sz="3200" b="1" dirty="0"/>
          </a:p>
          <a:p>
            <a:pPr marL="457200" indent="-457200" algn="just">
              <a:lnSpc>
                <a:spcPct val="100000"/>
              </a:lnSpc>
              <a:spcBef>
                <a:spcPts val="0"/>
              </a:spcBef>
              <a:buClr>
                <a:schemeClr val="dk2"/>
              </a:buClr>
              <a:buFont typeface="Arial" panose="020B0604020202020204" pitchFamily="34" charset="0"/>
              <a:buChar char="•"/>
            </a:pPr>
            <a:r>
              <a:rPr lang="es-ES" sz="3200" dirty="0"/>
              <a:t>El análisis </a:t>
            </a:r>
            <a:r>
              <a:rPr lang="es-ES" sz="3200" dirty="0" err="1"/>
              <a:t>cluster</a:t>
            </a:r>
            <a:r>
              <a:rPr lang="es-ES" sz="3200" dirty="0"/>
              <a:t>, también es conocido como taxonomía numérica, análisis de conglomerados, análisis tipológico, clasificación automática y otras. </a:t>
            </a:r>
          </a:p>
          <a:p>
            <a:pPr marL="457200" indent="-457200" algn="just">
              <a:lnSpc>
                <a:spcPct val="100000"/>
              </a:lnSpc>
              <a:spcBef>
                <a:spcPts val="1760"/>
              </a:spcBef>
              <a:buClr>
                <a:schemeClr val="dk2"/>
              </a:buClr>
              <a:buFont typeface="Arial" panose="020B0604020202020204" pitchFamily="34" charset="0"/>
              <a:buChar char="•"/>
            </a:pPr>
            <a:r>
              <a:rPr lang="es-ES" sz="3200" dirty="0"/>
              <a:t>El número de </a:t>
            </a:r>
            <a:r>
              <a:rPr lang="es-ES" sz="3200" dirty="0" err="1"/>
              <a:t>clusters</a:t>
            </a:r>
            <a:r>
              <a:rPr lang="es-ES" sz="3200" dirty="0"/>
              <a:t> no es conocido de antemano y los grupos se crean en función de la naturaleza de los datos.</a:t>
            </a:r>
          </a:p>
          <a:p>
            <a:pPr marL="457200" lvl="0" indent="-457200" algn="just" rtl="0">
              <a:lnSpc>
                <a:spcPct val="100000"/>
              </a:lnSpc>
              <a:spcBef>
                <a:spcPts val="1840"/>
              </a:spcBef>
              <a:spcAft>
                <a:spcPts val="1200"/>
              </a:spcAft>
              <a:buClr>
                <a:schemeClr val="dk2"/>
              </a:buClr>
              <a:buSzPts val="3200"/>
              <a:buFont typeface="Arial" panose="020B0604020202020204" pitchFamily="34" charset="0"/>
              <a:buChar char="•"/>
            </a:pPr>
            <a:r>
              <a:rPr lang="es-ES" sz="3200" dirty="0">
                <a:solidFill>
                  <a:srgbClr val="FF0000"/>
                </a:solidFill>
              </a:rPr>
              <a:t>Se trata, por tanto, de una técnica de clasificación post hoc.</a:t>
            </a:r>
          </a:p>
          <a:p>
            <a:pPr algn="just"/>
            <a:endParaRPr lang="es-CL" sz="2800" dirty="0"/>
          </a:p>
        </p:txBody>
      </p:sp>
      <p:pic>
        <p:nvPicPr>
          <p:cNvPr id="4" name="Imagen 3">
            <a:extLst>
              <a:ext uri="{FF2B5EF4-FFF2-40B4-BE49-F238E27FC236}">
                <a16:creationId xmlns:a16="http://schemas.microsoft.com/office/drawing/2014/main" id="{5DA58C5F-8728-1C0B-1BBB-30B05226679F}"/>
              </a:ext>
            </a:extLst>
          </p:cNvPr>
          <p:cNvPicPr>
            <a:picLocks noChangeAspect="1"/>
          </p:cNvPicPr>
          <p:nvPr/>
        </p:nvPicPr>
        <p:blipFill>
          <a:blip r:embed="rId2"/>
          <a:stretch>
            <a:fillRect/>
          </a:stretch>
        </p:blipFill>
        <p:spPr>
          <a:xfrm>
            <a:off x="10772437" y="2408237"/>
            <a:ext cx="9090025" cy="6492875"/>
          </a:xfrm>
          <a:prstGeom prst="rect">
            <a:avLst/>
          </a:prstGeom>
        </p:spPr>
      </p:pic>
      <p:sp>
        <p:nvSpPr>
          <p:cNvPr id="6" name="CuadroTexto 5">
            <a:extLst>
              <a:ext uri="{FF2B5EF4-FFF2-40B4-BE49-F238E27FC236}">
                <a16:creationId xmlns:a16="http://schemas.microsoft.com/office/drawing/2014/main" id="{C8EF8C4C-DB29-4817-F5D3-73C6BEFC8F05}"/>
              </a:ext>
            </a:extLst>
          </p:cNvPr>
          <p:cNvSpPr txBox="1"/>
          <p:nvPr/>
        </p:nvSpPr>
        <p:spPr>
          <a:xfrm>
            <a:off x="13481050" y="9175750"/>
            <a:ext cx="3672800" cy="369332"/>
          </a:xfrm>
          <a:prstGeom prst="rect">
            <a:avLst/>
          </a:prstGeom>
          <a:noFill/>
        </p:spPr>
        <p:txBody>
          <a:bodyPr wrap="none" rtlCol="0">
            <a:spAutoFit/>
          </a:bodyPr>
          <a:lstStyle/>
          <a:p>
            <a:r>
              <a:rPr lang="es-CL" dirty="0"/>
              <a:t>Ejemplo de </a:t>
            </a:r>
            <a:r>
              <a:rPr lang="es-CL" dirty="0" err="1"/>
              <a:t>cluster</a:t>
            </a:r>
            <a:r>
              <a:rPr lang="es-CL" dirty="0"/>
              <a:t> para la flor Iris.</a:t>
            </a:r>
          </a:p>
        </p:txBody>
      </p:sp>
    </p:spTree>
    <p:extLst>
      <p:ext uri="{BB962C8B-B14F-4D97-AF65-F5344CB8AC3E}">
        <p14:creationId xmlns:p14="http://schemas.microsoft.com/office/powerpoint/2010/main" val="3716334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CL" dirty="0"/>
              <a:t>TÉCNICAS PREDICTIVAS</a:t>
            </a:r>
          </a:p>
        </p:txBody>
      </p:sp>
      <p:sp>
        <p:nvSpPr>
          <p:cNvPr id="3" name="CuadroTexto 2">
            <a:extLst>
              <a:ext uri="{FF2B5EF4-FFF2-40B4-BE49-F238E27FC236}">
                <a16:creationId xmlns:a16="http://schemas.microsoft.com/office/drawing/2014/main" id="{374B26D9-6484-8A3D-D1C7-2F2BBF65A190}"/>
              </a:ext>
            </a:extLst>
          </p:cNvPr>
          <p:cNvSpPr txBox="1"/>
          <p:nvPr/>
        </p:nvSpPr>
        <p:spPr>
          <a:xfrm>
            <a:off x="1822450" y="2650887"/>
            <a:ext cx="8534400" cy="6924973"/>
          </a:xfrm>
          <a:prstGeom prst="rect">
            <a:avLst/>
          </a:prstGeom>
          <a:noFill/>
        </p:spPr>
        <p:txBody>
          <a:bodyPr wrap="square" rtlCol="0">
            <a:spAutoFit/>
          </a:bodyPr>
          <a:lstStyle/>
          <a:p>
            <a:pPr marL="50800" algn="just" rtl="0">
              <a:buClr>
                <a:schemeClr val="dk2"/>
              </a:buClr>
              <a:buSzPts val="2800"/>
            </a:pPr>
            <a:r>
              <a:rPr lang="es-ES" sz="3200" dirty="0"/>
              <a:t>Un </a:t>
            </a:r>
            <a:r>
              <a:rPr lang="es-ES" sz="3200" dirty="0">
                <a:solidFill>
                  <a:srgbClr val="FF0000"/>
                </a:solidFill>
              </a:rPr>
              <a:t>modelo predictivo </a:t>
            </a:r>
            <a:r>
              <a:rPr lang="es-ES" sz="3200" dirty="0"/>
              <a:t>se podrá utilizar para predecir qué probabilidades hay de que una persona –en función de los datos que se disponga de la misma– reaccione de una manera determinada (si comprará un producto, si cambiará de voto, si contratará un servicio.). </a:t>
            </a:r>
          </a:p>
          <a:p>
            <a:pPr marL="457200" lvl="0" indent="0" algn="just" rtl="0">
              <a:lnSpc>
                <a:spcPct val="100000"/>
              </a:lnSpc>
              <a:spcBef>
                <a:spcPts val="0"/>
              </a:spcBef>
              <a:spcAft>
                <a:spcPts val="0"/>
              </a:spcAft>
              <a:buSzPts val="1800"/>
              <a:buNone/>
            </a:pPr>
            <a:endParaRPr lang="es-ES" sz="3200" dirty="0"/>
          </a:p>
          <a:p>
            <a:pPr marL="50800" lvl="0" indent="0" algn="just" rtl="0">
              <a:lnSpc>
                <a:spcPct val="100000"/>
              </a:lnSpc>
              <a:spcBef>
                <a:spcPts val="0"/>
              </a:spcBef>
              <a:spcAft>
                <a:spcPts val="0"/>
              </a:spcAft>
              <a:buClr>
                <a:schemeClr val="dk2"/>
              </a:buClr>
              <a:buSzPts val="2800"/>
              <a:buNone/>
            </a:pPr>
            <a:r>
              <a:rPr lang="es-ES" sz="3200" dirty="0"/>
              <a:t>Una vez introducidos los datos de la persona y  aplicado el modelo predictivo se obtendrá una calificación que indicará la probabilidad de que se produzca la situación estudiada por el modelo.</a:t>
            </a:r>
          </a:p>
          <a:p>
            <a:pPr algn="just"/>
            <a:endParaRPr lang="es-CL" sz="2800" dirty="0"/>
          </a:p>
        </p:txBody>
      </p:sp>
      <p:sp>
        <p:nvSpPr>
          <p:cNvPr id="6" name="CuadroTexto 5">
            <a:extLst>
              <a:ext uri="{FF2B5EF4-FFF2-40B4-BE49-F238E27FC236}">
                <a16:creationId xmlns:a16="http://schemas.microsoft.com/office/drawing/2014/main" id="{C8EF8C4C-DB29-4817-F5D3-73C6BEFC8F05}"/>
              </a:ext>
            </a:extLst>
          </p:cNvPr>
          <p:cNvSpPr txBox="1"/>
          <p:nvPr/>
        </p:nvSpPr>
        <p:spPr>
          <a:xfrm>
            <a:off x="13481050" y="9175750"/>
            <a:ext cx="3339376" cy="369332"/>
          </a:xfrm>
          <a:prstGeom prst="rect">
            <a:avLst/>
          </a:prstGeom>
          <a:noFill/>
        </p:spPr>
        <p:txBody>
          <a:bodyPr wrap="none" rtlCol="0">
            <a:spAutoFit/>
          </a:bodyPr>
          <a:lstStyle/>
          <a:p>
            <a:r>
              <a:rPr lang="es-CL" dirty="0"/>
              <a:t>Ejemplo de regresión logística.</a:t>
            </a:r>
          </a:p>
        </p:txBody>
      </p:sp>
      <p:pic>
        <p:nvPicPr>
          <p:cNvPr id="5" name="Imagen 4">
            <a:extLst>
              <a:ext uri="{FF2B5EF4-FFF2-40B4-BE49-F238E27FC236}">
                <a16:creationId xmlns:a16="http://schemas.microsoft.com/office/drawing/2014/main" id="{CCD706DC-40A8-3217-360B-D7B2924A0AFE}"/>
              </a:ext>
            </a:extLst>
          </p:cNvPr>
          <p:cNvPicPr>
            <a:picLocks noChangeAspect="1"/>
          </p:cNvPicPr>
          <p:nvPr/>
        </p:nvPicPr>
        <p:blipFill>
          <a:blip r:embed="rId2"/>
          <a:stretch>
            <a:fillRect/>
          </a:stretch>
        </p:blipFill>
        <p:spPr>
          <a:xfrm>
            <a:off x="10585450" y="2375353"/>
            <a:ext cx="9182100" cy="6558643"/>
          </a:xfrm>
          <a:prstGeom prst="rect">
            <a:avLst/>
          </a:prstGeom>
        </p:spPr>
      </p:pic>
    </p:spTree>
    <p:extLst>
      <p:ext uri="{BB962C8B-B14F-4D97-AF65-F5344CB8AC3E}">
        <p14:creationId xmlns:p14="http://schemas.microsoft.com/office/powerpoint/2010/main" val="1807410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CL" dirty="0"/>
              <a:t>TÉCNICAS PREDICTIVAS</a:t>
            </a:r>
          </a:p>
        </p:txBody>
      </p:sp>
      <p:sp>
        <p:nvSpPr>
          <p:cNvPr id="3" name="CuadroTexto 2">
            <a:extLst>
              <a:ext uri="{FF2B5EF4-FFF2-40B4-BE49-F238E27FC236}">
                <a16:creationId xmlns:a16="http://schemas.microsoft.com/office/drawing/2014/main" id="{374B26D9-6484-8A3D-D1C7-2F2BBF65A190}"/>
              </a:ext>
            </a:extLst>
          </p:cNvPr>
          <p:cNvSpPr txBox="1"/>
          <p:nvPr/>
        </p:nvSpPr>
        <p:spPr>
          <a:xfrm>
            <a:off x="1822450" y="2650887"/>
            <a:ext cx="8534400" cy="5109091"/>
          </a:xfrm>
          <a:prstGeom prst="rect">
            <a:avLst/>
          </a:prstGeom>
          <a:noFill/>
        </p:spPr>
        <p:txBody>
          <a:bodyPr wrap="square" rtlCol="0">
            <a:spAutoFit/>
          </a:bodyPr>
          <a:lstStyle/>
          <a:p>
            <a:pPr marL="50800" lvl="0" indent="0" algn="just" rtl="0">
              <a:lnSpc>
                <a:spcPct val="100000"/>
              </a:lnSpc>
              <a:spcBef>
                <a:spcPts val="0"/>
              </a:spcBef>
              <a:spcAft>
                <a:spcPts val="0"/>
              </a:spcAft>
              <a:buClr>
                <a:schemeClr val="dk2"/>
              </a:buClr>
              <a:buSzPts val="2800"/>
              <a:buNone/>
            </a:pPr>
            <a:r>
              <a:rPr lang="es-ES" sz="3200" dirty="0"/>
              <a:t>Un ejemplo donde podríamos ver un modelo predictivo es en una compañía de seguros de autos.</a:t>
            </a:r>
          </a:p>
          <a:p>
            <a:pPr marL="457200" lvl="0" indent="0" algn="just" rtl="0">
              <a:lnSpc>
                <a:spcPct val="100000"/>
              </a:lnSpc>
              <a:spcBef>
                <a:spcPts val="560"/>
              </a:spcBef>
              <a:spcAft>
                <a:spcPts val="0"/>
              </a:spcAft>
              <a:buSzPts val="1800"/>
              <a:buNone/>
            </a:pPr>
            <a:endParaRPr lang="es-ES" sz="3200" dirty="0"/>
          </a:p>
          <a:p>
            <a:pPr marL="50800" lvl="0" indent="0" algn="just" rtl="0">
              <a:lnSpc>
                <a:spcPct val="100000"/>
              </a:lnSpc>
              <a:spcBef>
                <a:spcPts val="560"/>
              </a:spcBef>
              <a:spcAft>
                <a:spcPts val="0"/>
              </a:spcAft>
              <a:buClr>
                <a:schemeClr val="dk2"/>
              </a:buClr>
              <a:buSzPts val="2800"/>
              <a:buNone/>
            </a:pPr>
            <a:r>
              <a:rPr lang="es-ES" sz="3200" dirty="0"/>
              <a:t>La idea es </a:t>
            </a:r>
            <a:r>
              <a:rPr lang="es-ES" sz="3200" dirty="0">
                <a:solidFill>
                  <a:srgbClr val="FF0000"/>
                </a:solidFill>
              </a:rPr>
              <a:t>crear un modelo predictivo que indique el riesgo de que una persona necesite hacer uso del seguro contratado y en función de los resultados obtenidos, la agencia puede establecer un precio</a:t>
            </a:r>
            <a:r>
              <a:rPr lang="es-ES" sz="3200" dirty="0"/>
              <a:t>.</a:t>
            </a:r>
          </a:p>
          <a:p>
            <a:pPr algn="just"/>
            <a:endParaRPr lang="es-CL" sz="2800" dirty="0"/>
          </a:p>
        </p:txBody>
      </p:sp>
      <p:sp>
        <p:nvSpPr>
          <p:cNvPr id="6" name="CuadroTexto 5">
            <a:extLst>
              <a:ext uri="{FF2B5EF4-FFF2-40B4-BE49-F238E27FC236}">
                <a16:creationId xmlns:a16="http://schemas.microsoft.com/office/drawing/2014/main" id="{C8EF8C4C-DB29-4817-F5D3-73C6BEFC8F05}"/>
              </a:ext>
            </a:extLst>
          </p:cNvPr>
          <p:cNvSpPr txBox="1"/>
          <p:nvPr/>
        </p:nvSpPr>
        <p:spPr>
          <a:xfrm>
            <a:off x="13481050" y="9175750"/>
            <a:ext cx="3031599" cy="369332"/>
          </a:xfrm>
          <a:prstGeom prst="rect">
            <a:avLst/>
          </a:prstGeom>
          <a:noFill/>
        </p:spPr>
        <p:txBody>
          <a:bodyPr wrap="none" rtlCol="0">
            <a:spAutoFit/>
          </a:bodyPr>
          <a:lstStyle/>
          <a:p>
            <a:r>
              <a:rPr lang="es-CL" dirty="0"/>
              <a:t>Ejemplo de regresión lineal.</a:t>
            </a:r>
          </a:p>
        </p:txBody>
      </p:sp>
      <p:pic>
        <p:nvPicPr>
          <p:cNvPr id="3074" name="Picture 2">
            <a:extLst>
              <a:ext uri="{FF2B5EF4-FFF2-40B4-BE49-F238E27FC236}">
                <a16:creationId xmlns:a16="http://schemas.microsoft.com/office/drawing/2014/main" id="{56386B9A-E6B5-11EA-6D80-E65981C37F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3237" y="2650887"/>
            <a:ext cx="9578313" cy="5746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528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CL" dirty="0"/>
              <a:t>TÉCNICAS PREDICTIVAS</a:t>
            </a:r>
          </a:p>
        </p:txBody>
      </p:sp>
      <p:sp>
        <p:nvSpPr>
          <p:cNvPr id="3" name="CuadroTexto 2">
            <a:extLst>
              <a:ext uri="{FF2B5EF4-FFF2-40B4-BE49-F238E27FC236}">
                <a16:creationId xmlns:a16="http://schemas.microsoft.com/office/drawing/2014/main" id="{374B26D9-6484-8A3D-D1C7-2F2BBF65A190}"/>
              </a:ext>
            </a:extLst>
          </p:cNvPr>
          <p:cNvSpPr txBox="1"/>
          <p:nvPr/>
        </p:nvSpPr>
        <p:spPr>
          <a:xfrm>
            <a:off x="1822450" y="2650887"/>
            <a:ext cx="8534400" cy="6515630"/>
          </a:xfrm>
          <a:prstGeom prst="rect">
            <a:avLst/>
          </a:prstGeom>
          <a:noFill/>
        </p:spPr>
        <p:txBody>
          <a:bodyPr wrap="square" rtlCol="0">
            <a:spAutoFit/>
          </a:bodyPr>
          <a:lstStyle/>
          <a:p>
            <a:pPr marL="50800" lvl="0" indent="0" algn="just" rtl="0">
              <a:lnSpc>
                <a:spcPct val="90000"/>
              </a:lnSpc>
              <a:spcBef>
                <a:spcPts val="0"/>
              </a:spcBef>
              <a:spcAft>
                <a:spcPts val="0"/>
              </a:spcAft>
              <a:buClr>
                <a:schemeClr val="dk2"/>
              </a:buClr>
              <a:buSzPts val="2800"/>
              <a:buNone/>
            </a:pPr>
            <a:r>
              <a:rPr lang="es-ES" sz="3200" dirty="0"/>
              <a:t>Se debe considerar, que este tipo de modelos nunca proporcionará el 100% de acierto, es más, habrá muchas veces en las que se aleje bastante de esos resultados. </a:t>
            </a:r>
          </a:p>
          <a:p>
            <a:pPr marL="457200" lvl="0" indent="0" algn="just" rtl="0">
              <a:lnSpc>
                <a:spcPct val="90000"/>
              </a:lnSpc>
              <a:spcBef>
                <a:spcPts val="0"/>
              </a:spcBef>
              <a:spcAft>
                <a:spcPts val="0"/>
              </a:spcAft>
              <a:buSzPts val="1800"/>
              <a:buNone/>
            </a:pPr>
            <a:endParaRPr lang="es-ES" sz="3200" dirty="0"/>
          </a:p>
          <a:p>
            <a:pPr marL="50800" lvl="0" indent="0" algn="just" rtl="0">
              <a:lnSpc>
                <a:spcPct val="90000"/>
              </a:lnSpc>
              <a:spcBef>
                <a:spcPts val="560"/>
              </a:spcBef>
              <a:spcAft>
                <a:spcPts val="0"/>
              </a:spcAft>
              <a:buClr>
                <a:schemeClr val="dk2"/>
              </a:buClr>
              <a:buSzPts val="2800"/>
              <a:buNone/>
            </a:pPr>
            <a:r>
              <a:rPr lang="es-ES" sz="3200" dirty="0"/>
              <a:t>Esto se debe a que </a:t>
            </a:r>
            <a:r>
              <a:rPr lang="es-ES" sz="3200" dirty="0">
                <a:solidFill>
                  <a:srgbClr val="FF0000"/>
                </a:solidFill>
              </a:rPr>
              <a:t>por mucho que se haya repetido un patrón de comportamiento en el pasado, no tiene por qué repetirse</a:t>
            </a:r>
            <a:r>
              <a:rPr lang="es-ES" sz="3200" dirty="0"/>
              <a:t>. </a:t>
            </a:r>
          </a:p>
          <a:p>
            <a:pPr marL="457200" lvl="0" indent="0" algn="just" rtl="0">
              <a:lnSpc>
                <a:spcPct val="90000"/>
              </a:lnSpc>
              <a:spcBef>
                <a:spcPts val="560"/>
              </a:spcBef>
              <a:spcAft>
                <a:spcPts val="0"/>
              </a:spcAft>
              <a:buSzPts val="1800"/>
              <a:buNone/>
            </a:pPr>
            <a:endParaRPr lang="es-ES" sz="3200" dirty="0"/>
          </a:p>
          <a:p>
            <a:pPr marL="50800" lvl="0" indent="0" algn="just" rtl="0">
              <a:lnSpc>
                <a:spcPct val="90000"/>
              </a:lnSpc>
              <a:spcBef>
                <a:spcPts val="560"/>
              </a:spcBef>
              <a:spcAft>
                <a:spcPts val="0"/>
              </a:spcAft>
              <a:buClr>
                <a:schemeClr val="dk2"/>
              </a:buClr>
              <a:buSzPts val="2800"/>
              <a:buNone/>
            </a:pPr>
            <a:r>
              <a:rPr lang="es-ES" sz="3200" dirty="0"/>
              <a:t>Sin embargo, siempre será mejor predecir con ayuda del modelo (aunque el modelo proporcione porcentajes de acierto bajos) que simplemente adivinar.</a:t>
            </a:r>
          </a:p>
          <a:p>
            <a:pPr algn="just"/>
            <a:endParaRPr lang="es-CL" sz="2800" dirty="0"/>
          </a:p>
        </p:txBody>
      </p:sp>
      <p:sp>
        <p:nvSpPr>
          <p:cNvPr id="6" name="CuadroTexto 5">
            <a:extLst>
              <a:ext uri="{FF2B5EF4-FFF2-40B4-BE49-F238E27FC236}">
                <a16:creationId xmlns:a16="http://schemas.microsoft.com/office/drawing/2014/main" id="{C8EF8C4C-DB29-4817-F5D3-73C6BEFC8F05}"/>
              </a:ext>
            </a:extLst>
          </p:cNvPr>
          <p:cNvSpPr txBox="1"/>
          <p:nvPr/>
        </p:nvSpPr>
        <p:spPr>
          <a:xfrm>
            <a:off x="13481050" y="9175750"/>
            <a:ext cx="4814138" cy="369332"/>
          </a:xfrm>
          <a:prstGeom prst="rect">
            <a:avLst/>
          </a:prstGeom>
          <a:noFill/>
        </p:spPr>
        <p:txBody>
          <a:bodyPr wrap="none" rtlCol="0">
            <a:spAutoFit/>
          </a:bodyPr>
          <a:lstStyle/>
          <a:p>
            <a:r>
              <a:rPr lang="es-CL" dirty="0"/>
              <a:t>Efecto de un </a:t>
            </a:r>
            <a:r>
              <a:rPr lang="es-CL" dirty="0" err="1"/>
              <a:t>outliers</a:t>
            </a:r>
            <a:r>
              <a:rPr lang="es-CL" dirty="0"/>
              <a:t> en una  regresión lineal.</a:t>
            </a:r>
          </a:p>
        </p:txBody>
      </p:sp>
      <p:pic>
        <p:nvPicPr>
          <p:cNvPr id="4" name="Imagen 3">
            <a:extLst>
              <a:ext uri="{FF2B5EF4-FFF2-40B4-BE49-F238E27FC236}">
                <a16:creationId xmlns:a16="http://schemas.microsoft.com/office/drawing/2014/main" id="{6F5FA15E-F0BC-B344-7DEA-A564754FA9DC}"/>
              </a:ext>
            </a:extLst>
          </p:cNvPr>
          <p:cNvPicPr>
            <a:picLocks noChangeAspect="1"/>
          </p:cNvPicPr>
          <p:nvPr/>
        </p:nvPicPr>
        <p:blipFill>
          <a:blip r:embed="rId2"/>
          <a:stretch>
            <a:fillRect/>
          </a:stretch>
        </p:blipFill>
        <p:spPr>
          <a:xfrm>
            <a:off x="10890250" y="3216275"/>
            <a:ext cx="8557591" cy="4267200"/>
          </a:xfrm>
          <a:prstGeom prst="rect">
            <a:avLst/>
          </a:prstGeom>
        </p:spPr>
      </p:pic>
    </p:spTree>
    <p:extLst>
      <p:ext uri="{BB962C8B-B14F-4D97-AF65-F5344CB8AC3E}">
        <p14:creationId xmlns:p14="http://schemas.microsoft.com/office/powerpoint/2010/main" val="4027612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24723-9968-7E43-AF4C-4EA396BDB1BC}"/>
              </a:ext>
            </a:extLst>
          </p:cNvPr>
          <p:cNvSpPr>
            <a:spLocks noGrp="1"/>
          </p:cNvSpPr>
          <p:nvPr>
            <p:ph type="title"/>
          </p:nvPr>
        </p:nvSpPr>
        <p:spPr>
          <a:xfrm>
            <a:off x="222250" y="7407275"/>
            <a:ext cx="10393528" cy="1015663"/>
          </a:xfrm>
        </p:spPr>
        <p:txBody>
          <a:bodyPr/>
          <a:lstStyle/>
          <a:p>
            <a:r>
              <a:rPr lang="es-CL" sz="6600" dirty="0"/>
              <a:t>RESUMEN</a:t>
            </a:r>
          </a:p>
        </p:txBody>
      </p:sp>
      <p:sp>
        <p:nvSpPr>
          <p:cNvPr id="3" name="Título 1">
            <a:extLst>
              <a:ext uri="{FF2B5EF4-FFF2-40B4-BE49-F238E27FC236}">
                <a16:creationId xmlns:a16="http://schemas.microsoft.com/office/drawing/2014/main" id="{E4D7CDB3-E365-8648-9D80-6AFDB724300B}"/>
              </a:ext>
            </a:extLst>
          </p:cNvPr>
          <p:cNvSpPr txBox="1">
            <a:spLocks/>
          </p:cNvSpPr>
          <p:nvPr/>
        </p:nvSpPr>
        <p:spPr>
          <a:xfrm>
            <a:off x="9089872" y="6188075"/>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latin typeface="Arial Black" panose="020B0604020202020204" pitchFamily="34" charset="0"/>
                <a:cs typeface="Arial Black" panose="020B0604020202020204" pitchFamily="34" charset="0"/>
              </a:rPr>
              <a:t>03</a:t>
            </a:r>
          </a:p>
        </p:txBody>
      </p:sp>
    </p:spTree>
    <p:extLst>
      <p:ext uri="{BB962C8B-B14F-4D97-AF65-F5344CB8AC3E}">
        <p14:creationId xmlns:p14="http://schemas.microsoft.com/office/powerpoint/2010/main" val="3735245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CL" dirty="0"/>
              <a:t>RESUMEN</a:t>
            </a:r>
          </a:p>
        </p:txBody>
      </p:sp>
      <p:sp>
        <p:nvSpPr>
          <p:cNvPr id="3" name="CuadroTexto 2">
            <a:extLst>
              <a:ext uri="{FF2B5EF4-FFF2-40B4-BE49-F238E27FC236}">
                <a16:creationId xmlns:a16="http://schemas.microsoft.com/office/drawing/2014/main" id="{D27F119F-996A-54C1-08D8-A05CBD0E1453}"/>
              </a:ext>
            </a:extLst>
          </p:cNvPr>
          <p:cNvSpPr txBox="1"/>
          <p:nvPr/>
        </p:nvSpPr>
        <p:spPr>
          <a:xfrm>
            <a:off x="2279650" y="2682875"/>
            <a:ext cx="12192000" cy="2985433"/>
          </a:xfrm>
          <a:prstGeom prst="rect">
            <a:avLst/>
          </a:prstGeom>
          <a:noFill/>
        </p:spPr>
        <p:txBody>
          <a:bodyPr wrap="square" rtlCol="0">
            <a:spAutoFit/>
          </a:bodyPr>
          <a:lstStyle/>
          <a:p>
            <a:r>
              <a:rPr lang="es-CL" sz="2800" b="1" dirty="0">
                <a:latin typeface="Arial" panose="020B0604020202020204" pitchFamily="34" charset="0"/>
                <a:cs typeface="Arial" panose="020B0604020202020204" pitchFamily="34" charset="0"/>
              </a:rPr>
              <a:t>En esta presentación, hemos visto:</a:t>
            </a:r>
          </a:p>
          <a:p>
            <a:endParaRPr lang="es-CL" sz="2800" b="1"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q"/>
            </a:pPr>
            <a:r>
              <a:rPr lang="es-ES" sz="2800" dirty="0">
                <a:latin typeface="Arial" panose="020B0604020202020204" pitchFamily="34" charset="0"/>
                <a:cs typeface="Arial" panose="020B0604020202020204" pitchFamily="34" charset="0"/>
              </a:rPr>
              <a:t>Extracción del Conocimiento</a:t>
            </a:r>
          </a:p>
          <a:p>
            <a:pPr marL="457200" indent="-457200">
              <a:buFont typeface="Wingdings" panose="05000000000000000000" pitchFamily="2" charset="2"/>
              <a:buChar char="q"/>
            </a:pPr>
            <a:endParaRPr lang="es-ES" sz="2800" dirty="0">
              <a:latin typeface="Arial" panose="020B0604020202020204" pitchFamily="34" charset="0"/>
              <a:cs typeface="Arial" panose="020B0604020202020204" pitchFamily="34" charset="0"/>
            </a:endParaRPr>
          </a:p>
          <a:p>
            <a:pPr marL="457200" indent="-457200">
              <a:buFont typeface="Wingdings" panose="05000000000000000000" pitchFamily="2" charset="2"/>
              <a:buChar char="q"/>
            </a:pPr>
            <a:r>
              <a:rPr lang="es-ES" sz="2800" dirty="0">
                <a:latin typeface="Arial" panose="020B0604020202020204" pitchFamily="34" charset="0"/>
                <a:cs typeface="Arial" panose="020B0604020202020204" pitchFamily="34" charset="0"/>
              </a:rPr>
              <a:t>Técnicas en Minería de Datos</a:t>
            </a:r>
          </a:p>
          <a:p>
            <a:pPr marL="457200" indent="-457200">
              <a:buFont typeface="Wingdings" panose="05000000000000000000" pitchFamily="2" charset="2"/>
              <a:buChar char="q"/>
            </a:pPr>
            <a:endParaRPr lang="es-ES" sz="2800" dirty="0">
              <a:latin typeface="Arial" panose="020B0604020202020204" pitchFamily="34" charset="0"/>
              <a:cs typeface="Arial" panose="020B0604020202020204" pitchFamily="34" charset="0"/>
            </a:endParaRPr>
          </a:p>
          <a:p>
            <a:pPr algn="just"/>
            <a:endParaRPr lang="es-CL" sz="2000" dirty="0"/>
          </a:p>
        </p:txBody>
      </p:sp>
    </p:spTree>
    <p:extLst>
      <p:ext uri="{BB962C8B-B14F-4D97-AF65-F5344CB8AC3E}">
        <p14:creationId xmlns:p14="http://schemas.microsoft.com/office/powerpoint/2010/main" val="3056958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FFB337F0-2FCC-924F-952C-07C673B763B0}"/>
              </a:ext>
            </a:extLst>
          </p:cNvPr>
          <p:cNvSpPr/>
          <p:nvPr/>
        </p:nvSpPr>
        <p:spPr>
          <a:xfrm>
            <a:off x="9518650" y="2378075"/>
            <a:ext cx="5357557" cy="1015663"/>
          </a:xfrm>
          <a:prstGeom prst="rect">
            <a:avLst/>
          </a:prstGeom>
        </p:spPr>
        <p:txBody>
          <a:bodyPr wrap="none">
            <a:spAutoFit/>
          </a:bodyPr>
          <a:lstStyle/>
          <a:p>
            <a:r>
              <a:rPr lang="es-CL" sz="6000" b="1" dirty="0">
                <a:latin typeface="Arial Black" panose="020B0604020202020204" pitchFamily="34" charset="0"/>
                <a:cs typeface="Arial Black" panose="020B0604020202020204" pitchFamily="34" charset="0"/>
              </a:rPr>
              <a:t>CONTENIDO</a:t>
            </a:r>
          </a:p>
        </p:txBody>
      </p:sp>
      <p:sp>
        <p:nvSpPr>
          <p:cNvPr id="9" name="Título 1">
            <a:extLst>
              <a:ext uri="{FF2B5EF4-FFF2-40B4-BE49-F238E27FC236}">
                <a16:creationId xmlns:a16="http://schemas.microsoft.com/office/drawing/2014/main" id="{8A3E674A-F038-D144-A91A-8FBF8FFE0F11}"/>
              </a:ext>
            </a:extLst>
          </p:cNvPr>
          <p:cNvSpPr txBox="1">
            <a:spLocks/>
          </p:cNvSpPr>
          <p:nvPr/>
        </p:nvSpPr>
        <p:spPr>
          <a:xfrm>
            <a:off x="9518650" y="4020489"/>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01</a:t>
            </a:r>
          </a:p>
        </p:txBody>
      </p:sp>
      <p:sp>
        <p:nvSpPr>
          <p:cNvPr id="12" name="Título 1">
            <a:extLst>
              <a:ext uri="{FF2B5EF4-FFF2-40B4-BE49-F238E27FC236}">
                <a16:creationId xmlns:a16="http://schemas.microsoft.com/office/drawing/2014/main" id="{BB375BB0-38DE-5947-A049-E37CBB392147}"/>
              </a:ext>
            </a:extLst>
          </p:cNvPr>
          <p:cNvSpPr txBox="1">
            <a:spLocks/>
          </p:cNvSpPr>
          <p:nvPr/>
        </p:nvSpPr>
        <p:spPr>
          <a:xfrm>
            <a:off x="9617262" y="7026177"/>
            <a:ext cx="4579097"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TÉCNICAS</a:t>
            </a:r>
          </a:p>
        </p:txBody>
      </p:sp>
      <p:sp>
        <p:nvSpPr>
          <p:cNvPr id="14" name="Título 1">
            <a:extLst>
              <a:ext uri="{FF2B5EF4-FFF2-40B4-BE49-F238E27FC236}">
                <a16:creationId xmlns:a16="http://schemas.microsoft.com/office/drawing/2014/main" id="{D2775DA9-AA36-2B46-A647-A78656981246}"/>
              </a:ext>
            </a:extLst>
          </p:cNvPr>
          <p:cNvSpPr txBox="1">
            <a:spLocks/>
          </p:cNvSpPr>
          <p:nvPr/>
        </p:nvSpPr>
        <p:spPr>
          <a:xfrm>
            <a:off x="9518650" y="6264177"/>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02</a:t>
            </a:r>
          </a:p>
        </p:txBody>
      </p:sp>
      <p:sp>
        <p:nvSpPr>
          <p:cNvPr id="16" name="Título 1">
            <a:extLst>
              <a:ext uri="{FF2B5EF4-FFF2-40B4-BE49-F238E27FC236}">
                <a16:creationId xmlns:a16="http://schemas.microsoft.com/office/drawing/2014/main" id="{5AD2299A-27D1-AA45-A043-C0D64B734853}"/>
              </a:ext>
            </a:extLst>
          </p:cNvPr>
          <p:cNvSpPr txBox="1">
            <a:spLocks/>
          </p:cNvSpPr>
          <p:nvPr/>
        </p:nvSpPr>
        <p:spPr>
          <a:xfrm>
            <a:off x="9617262" y="9194781"/>
            <a:ext cx="4165973" cy="461665"/>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RESUMEN</a:t>
            </a:r>
          </a:p>
        </p:txBody>
      </p:sp>
      <p:sp>
        <p:nvSpPr>
          <p:cNvPr id="18" name="Título 1">
            <a:extLst>
              <a:ext uri="{FF2B5EF4-FFF2-40B4-BE49-F238E27FC236}">
                <a16:creationId xmlns:a16="http://schemas.microsoft.com/office/drawing/2014/main" id="{5FEE1E9F-D6A8-614C-BB95-3AFA463327D0}"/>
              </a:ext>
            </a:extLst>
          </p:cNvPr>
          <p:cNvSpPr txBox="1">
            <a:spLocks/>
          </p:cNvSpPr>
          <p:nvPr/>
        </p:nvSpPr>
        <p:spPr>
          <a:xfrm>
            <a:off x="9617262" y="8432781"/>
            <a:ext cx="1066800"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6000" dirty="0">
                <a:latin typeface="Arial Black" panose="020B0604020202020204" pitchFamily="34" charset="0"/>
                <a:cs typeface="Arial Black" panose="020B0604020202020204" pitchFamily="34" charset="0"/>
              </a:rPr>
              <a:t>03</a:t>
            </a:r>
          </a:p>
        </p:txBody>
      </p:sp>
      <p:sp>
        <p:nvSpPr>
          <p:cNvPr id="21" name="Título 1">
            <a:extLst>
              <a:ext uri="{FF2B5EF4-FFF2-40B4-BE49-F238E27FC236}">
                <a16:creationId xmlns:a16="http://schemas.microsoft.com/office/drawing/2014/main" id="{325E44F9-8B81-FD43-8DCF-00283585DD6D}"/>
              </a:ext>
            </a:extLst>
          </p:cNvPr>
          <p:cNvSpPr txBox="1">
            <a:spLocks/>
          </p:cNvSpPr>
          <p:nvPr/>
        </p:nvSpPr>
        <p:spPr>
          <a:xfrm>
            <a:off x="9617262" y="4782488"/>
            <a:ext cx="4579097" cy="923330"/>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3000" dirty="0"/>
              <a:t>EXTRACCIÓN DEL CONOCIMIENTO</a:t>
            </a:r>
          </a:p>
        </p:txBody>
      </p:sp>
    </p:spTree>
    <p:extLst>
      <p:ext uri="{BB962C8B-B14F-4D97-AF65-F5344CB8AC3E}">
        <p14:creationId xmlns:p14="http://schemas.microsoft.com/office/powerpoint/2010/main" val="3979444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4413250" y="7559675"/>
            <a:ext cx="10134600" cy="2031325"/>
          </a:xfrm>
        </p:spPr>
        <p:txBody>
          <a:bodyPr/>
          <a:lstStyle/>
          <a:p>
            <a:pPr algn="r"/>
            <a:r>
              <a:rPr lang="es-CL" sz="6600" dirty="0"/>
              <a:t>EXTRACCIÓN DEL CONOCIMIENTO</a:t>
            </a:r>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12677531" y="6082347"/>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01</a:t>
            </a:r>
          </a:p>
        </p:txBody>
      </p:sp>
    </p:spTree>
    <p:extLst>
      <p:ext uri="{BB962C8B-B14F-4D97-AF65-F5344CB8AC3E}">
        <p14:creationId xmlns:p14="http://schemas.microsoft.com/office/powerpoint/2010/main" val="3117571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EXTRACCIÓN DEL CONOCIMIENTO</a:t>
            </a:r>
          </a:p>
        </p:txBody>
      </p:sp>
      <p:sp>
        <p:nvSpPr>
          <p:cNvPr id="3" name="CuadroTexto 2">
            <a:extLst>
              <a:ext uri="{FF2B5EF4-FFF2-40B4-BE49-F238E27FC236}">
                <a16:creationId xmlns:a16="http://schemas.microsoft.com/office/drawing/2014/main" id="{8F4D9069-61BC-606E-6D98-4D82B593F24F}"/>
              </a:ext>
            </a:extLst>
          </p:cNvPr>
          <p:cNvSpPr txBox="1"/>
          <p:nvPr/>
        </p:nvSpPr>
        <p:spPr>
          <a:xfrm>
            <a:off x="2279650" y="2682875"/>
            <a:ext cx="8915400" cy="954107"/>
          </a:xfrm>
          <a:prstGeom prst="rect">
            <a:avLst/>
          </a:prstGeom>
          <a:noFill/>
        </p:spPr>
        <p:txBody>
          <a:bodyPr wrap="square" rtlCol="0">
            <a:spAutoFit/>
          </a:bodyPr>
          <a:lstStyle/>
          <a:p>
            <a:pPr algn="just"/>
            <a:r>
              <a:rPr lang="es-ES" sz="2800" dirty="0"/>
              <a:t>El proceso de Minería de Datos, pasa por estas tres fases iniciales…</a:t>
            </a:r>
            <a:endParaRPr lang="es-CL" sz="2800" dirty="0"/>
          </a:p>
        </p:txBody>
      </p:sp>
      <p:grpSp>
        <p:nvGrpSpPr>
          <p:cNvPr id="7" name="Google Shape;175;p3">
            <a:extLst>
              <a:ext uri="{FF2B5EF4-FFF2-40B4-BE49-F238E27FC236}">
                <a16:creationId xmlns:a16="http://schemas.microsoft.com/office/drawing/2014/main" id="{7E021EE3-A4EB-65C3-E1E8-17BDD693686D}"/>
              </a:ext>
            </a:extLst>
          </p:cNvPr>
          <p:cNvGrpSpPr/>
          <p:nvPr/>
        </p:nvGrpSpPr>
        <p:grpSpPr>
          <a:xfrm>
            <a:off x="2813050" y="3932049"/>
            <a:ext cx="14020800" cy="6294625"/>
            <a:chOff x="3409" y="0"/>
            <a:chExt cx="9137180" cy="4710300"/>
          </a:xfrm>
        </p:grpSpPr>
        <p:sp>
          <p:nvSpPr>
            <p:cNvPr id="8" name="Google Shape;176;p3">
              <a:extLst>
                <a:ext uri="{FF2B5EF4-FFF2-40B4-BE49-F238E27FC236}">
                  <a16:creationId xmlns:a16="http://schemas.microsoft.com/office/drawing/2014/main" id="{2333DEB2-5F1A-4948-B68E-B0357CB81D7E}"/>
                </a:ext>
              </a:extLst>
            </p:cNvPr>
            <p:cNvSpPr/>
            <p:nvPr/>
          </p:nvSpPr>
          <p:spPr>
            <a:xfrm>
              <a:off x="644606" y="0"/>
              <a:ext cx="7772400" cy="4710300"/>
            </a:xfrm>
            <a:prstGeom prst="rightArrow">
              <a:avLst>
                <a:gd name="adj1" fmla="val 50000"/>
                <a:gd name="adj2" fmla="val 50000"/>
              </a:avLst>
            </a:prstGeom>
            <a:solidFill>
              <a:srgbClr val="CFD7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7;p3">
              <a:extLst>
                <a:ext uri="{FF2B5EF4-FFF2-40B4-BE49-F238E27FC236}">
                  <a16:creationId xmlns:a16="http://schemas.microsoft.com/office/drawing/2014/main" id="{33424BA6-0D4C-034A-646A-9BBF873436C7}"/>
                </a:ext>
              </a:extLst>
            </p:cNvPr>
            <p:cNvSpPr/>
            <p:nvPr/>
          </p:nvSpPr>
          <p:spPr>
            <a:xfrm>
              <a:off x="3409" y="1413090"/>
              <a:ext cx="2637574" cy="188412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8;p3">
              <a:extLst>
                <a:ext uri="{FF2B5EF4-FFF2-40B4-BE49-F238E27FC236}">
                  <a16:creationId xmlns:a16="http://schemas.microsoft.com/office/drawing/2014/main" id="{3886DC17-9669-191A-C221-6F5CA6CD5A48}"/>
                </a:ext>
              </a:extLst>
            </p:cNvPr>
            <p:cNvSpPr txBox="1"/>
            <p:nvPr/>
          </p:nvSpPr>
          <p:spPr>
            <a:xfrm>
              <a:off x="95384" y="1505065"/>
              <a:ext cx="2453624" cy="170017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s-ES" sz="2400" b="0" i="0" u="none" strike="noStrike" cap="none">
                  <a:solidFill>
                    <a:schemeClr val="lt1"/>
                  </a:solidFill>
                  <a:latin typeface="Arial"/>
                  <a:ea typeface="Arial"/>
                  <a:cs typeface="Arial"/>
                  <a:sym typeface="Arial"/>
                </a:rPr>
                <a:t>Comprensión del negocio y del problema que se quiere resolver</a:t>
              </a:r>
              <a:endParaRPr sz="2400" b="0" i="0" u="none" strike="noStrike" cap="none">
                <a:solidFill>
                  <a:schemeClr val="lt1"/>
                </a:solidFill>
                <a:latin typeface="Arial"/>
                <a:ea typeface="Arial"/>
                <a:cs typeface="Arial"/>
                <a:sym typeface="Arial"/>
              </a:endParaRPr>
            </a:p>
          </p:txBody>
        </p:sp>
        <p:sp>
          <p:nvSpPr>
            <p:cNvPr id="11" name="Google Shape;179;p3">
              <a:extLst>
                <a:ext uri="{FF2B5EF4-FFF2-40B4-BE49-F238E27FC236}">
                  <a16:creationId xmlns:a16="http://schemas.microsoft.com/office/drawing/2014/main" id="{19B2E529-597C-A8A9-4AEB-38A07C43FFF8}"/>
                </a:ext>
              </a:extLst>
            </p:cNvPr>
            <p:cNvSpPr/>
            <p:nvPr/>
          </p:nvSpPr>
          <p:spPr>
            <a:xfrm>
              <a:off x="3032104" y="1413090"/>
              <a:ext cx="2796799" cy="188412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0;p3">
              <a:extLst>
                <a:ext uri="{FF2B5EF4-FFF2-40B4-BE49-F238E27FC236}">
                  <a16:creationId xmlns:a16="http://schemas.microsoft.com/office/drawing/2014/main" id="{C78C2DA3-B1A7-B179-E3EE-717CADF8711F}"/>
                </a:ext>
              </a:extLst>
            </p:cNvPr>
            <p:cNvSpPr txBox="1"/>
            <p:nvPr/>
          </p:nvSpPr>
          <p:spPr>
            <a:xfrm>
              <a:off x="3124079" y="1505065"/>
              <a:ext cx="2612849" cy="170017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s-ES" sz="2400" b="0" i="0" u="none" strike="noStrike" cap="none">
                  <a:solidFill>
                    <a:schemeClr val="lt1"/>
                  </a:solidFill>
                  <a:latin typeface="Arial"/>
                  <a:ea typeface="Arial"/>
                  <a:cs typeface="Arial"/>
                  <a:sym typeface="Arial"/>
                </a:rPr>
                <a:t>Filtrado de datos</a:t>
              </a:r>
              <a:endParaRPr sz="2400" b="0" i="0" u="none" strike="noStrike" cap="none">
                <a:solidFill>
                  <a:schemeClr val="lt1"/>
                </a:solidFill>
                <a:latin typeface="Arial"/>
                <a:ea typeface="Arial"/>
                <a:cs typeface="Arial"/>
                <a:sym typeface="Arial"/>
              </a:endParaRPr>
            </a:p>
          </p:txBody>
        </p:sp>
        <p:sp>
          <p:nvSpPr>
            <p:cNvPr id="13" name="Google Shape;181;p3">
              <a:extLst>
                <a:ext uri="{FF2B5EF4-FFF2-40B4-BE49-F238E27FC236}">
                  <a16:creationId xmlns:a16="http://schemas.microsoft.com/office/drawing/2014/main" id="{2CC8C370-EE62-B27A-D725-4A46FF28B053}"/>
                </a:ext>
              </a:extLst>
            </p:cNvPr>
            <p:cNvSpPr/>
            <p:nvPr/>
          </p:nvSpPr>
          <p:spPr>
            <a:xfrm>
              <a:off x="6220024" y="1413090"/>
              <a:ext cx="2920565" cy="1884120"/>
            </a:xfrm>
            <a:prstGeom prst="roundRect">
              <a:avLst>
                <a:gd name="adj" fmla="val 16667"/>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2;p3">
              <a:extLst>
                <a:ext uri="{FF2B5EF4-FFF2-40B4-BE49-F238E27FC236}">
                  <a16:creationId xmlns:a16="http://schemas.microsoft.com/office/drawing/2014/main" id="{9D14CF86-0328-C33C-3826-DEC2C11D97DB}"/>
                </a:ext>
              </a:extLst>
            </p:cNvPr>
            <p:cNvSpPr txBox="1"/>
            <p:nvPr/>
          </p:nvSpPr>
          <p:spPr>
            <a:xfrm>
              <a:off x="6311999" y="1505065"/>
              <a:ext cx="2736615" cy="1700170"/>
            </a:xfrm>
            <a:prstGeom prst="rect">
              <a:avLst/>
            </a:prstGeom>
            <a:noFill/>
            <a:ln>
              <a:noFill/>
            </a:ln>
          </p:spPr>
          <p:txBody>
            <a:bodyPr spcFirstLastPara="1" wrap="square" lIns="91425" tIns="91425" rIns="91425" bIns="91425" anchor="ctr" anchorCtr="0">
              <a:noAutofit/>
            </a:bodyPr>
            <a:lstStyle/>
            <a:p>
              <a:pPr marL="0" marR="0" lvl="0" indent="0" algn="ctr" rtl="0">
                <a:lnSpc>
                  <a:spcPct val="90000"/>
                </a:lnSpc>
                <a:spcBef>
                  <a:spcPts val="0"/>
                </a:spcBef>
                <a:spcAft>
                  <a:spcPts val="0"/>
                </a:spcAft>
                <a:buNone/>
              </a:pPr>
              <a:r>
                <a:rPr lang="es-ES" sz="2400" b="0" i="0" u="none" strike="noStrike" cap="none">
                  <a:solidFill>
                    <a:schemeClr val="lt1"/>
                  </a:solidFill>
                  <a:latin typeface="Arial"/>
                  <a:ea typeface="Arial"/>
                  <a:cs typeface="Arial"/>
                  <a:sym typeface="Arial"/>
                </a:rPr>
                <a:t>Selección de Variables o atributos</a:t>
              </a:r>
              <a:endParaRPr sz="2400" b="0" i="0" u="none" strike="noStrike" cap="none">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214962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EXTRACCIÓN DEL CONOCIMIENTO</a:t>
            </a:r>
          </a:p>
        </p:txBody>
      </p:sp>
      <p:sp>
        <p:nvSpPr>
          <p:cNvPr id="3" name="CuadroTexto 2">
            <a:extLst>
              <a:ext uri="{FF2B5EF4-FFF2-40B4-BE49-F238E27FC236}">
                <a16:creationId xmlns:a16="http://schemas.microsoft.com/office/drawing/2014/main" id="{8F4D9069-61BC-606E-6D98-4D82B593F24F}"/>
              </a:ext>
            </a:extLst>
          </p:cNvPr>
          <p:cNvSpPr txBox="1"/>
          <p:nvPr/>
        </p:nvSpPr>
        <p:spPr>
          <a:xfrm>
            <a:off x="2279650" y="2784658"/>
            <a:ext cx="7642679" cy="5740033"/>
          </a:xfrm>
          <a:prstGeom prst="rect">
            <a:avLst/>
          </a:prstGeom>
          <a:noFill/>
        </p:spPr>
        <p:txBody>
          <a:bodyPr wrap="square" rtlCol="0">
            <a:spAutoFit/>
          </a:bodyPr>
          <a:lstStyle/>
          <a:p>
            <a:pPr marL="0" lvl="0" indent="0" algn="just" rtl="0">
              <a:lnSpc>
                <a:spcPct val="100000"/>
              </a:lnSpc>
              <a:spcBef>
                <a:spcPts val="0"/>
              </a:spcBef>
              <a:spcAft>
                <a:spcPts val="0"/>
              </a:spcAft>
              <a:buClr>
                <a:schemeClr val="dk2"/>
              </a:buClr>
              <a:buSzPts val="2800"/>
              <a:buNone/>
            </a:pPr>
            <a:r>
              <a:rPr lang="es-ES" sz="3200" dirty="0"/>
              <a:t>Los métodos para la selección de los atributos que más influencia tienen en el problema son básicamente dos:</a:t>
            </a:r>
          </a:p>
          <a:p>
            <a:pPr marL="0" lvl="0" indent="0" algn="just" rtl="0">
              <a:lnSpc>
                <a:spcPct val="100000"/>
              </a:lnSpc>
              <a:spcBef>
                <a:spcPts val="0"/>
              </a:spcBef>
              <a:spcAft>
                <a:spcPts val="0"/>
              </a:spcAft>
              <a:buClr>
                <a:schemeClr val="dk2"/>
              </a:buClr>
              <a:buSzPts val="2800"/>
              <a:buNone/>
            </a:pPr>
            <a:endParaRPr lang="es-ES" sz="3200" dirty="0"/>
          </a:p>
          <a:p>
            <a:pPr indent="-457200" algn="just">
              <a:lnSpc>
                <a:spcPct val="100000"/>
              </a:lnSpc>
              <a:spcBef>
                <a:spcPts val="560"/>
              </a:spcBef>
              <a:buClr>
                <a:schemeClr val="dk2"/>
              </a:buClr>
              <a:buFont typeface="Arial" panose="020B0604020202020204" pitchFamily="34" charset="0"/>
              <a:buChar char="•"/>
            </a:pPr>
            <a:r>
              <a:rPr lang="es-ES" sz="3200" dirty="0"/>
              <a:t>Aquellos basados en la elección de los mejores atributos del problema.</a:t>
            </a:r>
          </a:p>
          <a:p>
            <a:pPr marL="812800" lvl="0" indent="-457200" algn="just" rtl="0">
              <a:lnSpc>
                <a:spcPct val="100000"/>
              </a:lnSpc>
              <a:spcBef>
                <a:spcPts val="560"/>
              </a:spcBef>
              <a:spcAft>
                <a:spcPts val="0"/>
              </a:spcAft>
              <a:buClr>
                <a:schemeClr val="dk1"/>
              </a:buClr>
              <a:buSzPts val="2800"/>
              <a:buFont typeface="Arial" panose="020B0604020202020204" pitchFamily="34" charset="0"/>
              <a:buChar char="•"/>
            </a:pPr>
            <a:endParaRPr lang="es-ES" sz="3200" dirty="0"/>
          </a:p>
          <a:p>
            <a:pPr indent="-457200" algn="just">
              <a:lnSpc>
                <a:spcPct val="100000"/>
              </a:lnSpc>
              <a:spcBef>
                <a:spcPts val="560"/>
              </a:spcBef>
              <a:buClr>
                <a:schemeClr val="dk2"/>
              </a:buClr>
              <a:buFont typeface="Arial" panose="020B0604020202020204" pitchFamily="34" charset="0"/>
              <a:buChar char="•"/>
            </a:pPr>
            <a:r>
              <a:rPr lang="es-ES" sz="3200" dirty="0"/>
              <a:t>Aquellos que buscan variables independientes mediante test de sensibilidad, algoritmos de distancia o heurísticos.</a:t>
            </a:r>
          </a:p>
        </p:txBody>
      </p:sp>
      <p:pic>
        <p:nvPicPr>
          <p:cNvPr id="4" name="Imagen 3">
            <a:extLst>
              <a:ext uri="{FF2B5EF4-FFF2-40B4-BE49-F238E27FC236}">
                <a16:creationId xmlns:a16="http://schemas.microsoft.com/office/drawing/2014/main" id="{080ACC09-8D8A-7C0A-5582-6B34A0EF1DA5}"/>
              </a:ext>
            </a:extLst>
          </p:cNvPr>
          <p:cNvPicPr>
            <a:picLocks noChangeAspect="1"/>
          </p:cNvPicPr>
          <p:nvPr/>
        </p:nvPicPr>
        <p:blipFill>
          <a:blip r:embed="rId2"/>
          <a:stretch>
            <a:fillRect/>
          </a:stretch>
        </p:blipFill>
        <p:spPr>
          <a:xfrm>
            <a:off x="10725419" y="3673475"/>
            <a:ext cx="8694894" cy="4543082"/>
          </a:xfrm>
          <a:prstGeom prst="rect">
            <a:avLst/>
          </a:prstGeom>
        </p:spPr>
      </p:pic>
    </p:spTree>
    <p:extLst>
      <p:ext uri="{BB962C8B-B14F-4D97-AF65-F5344CB8AC3E}">
        <p14:creationId xmlns:p14="http://schemas.microsoft.com/office/powerpoint/2010/main" val="338559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EXTRACCIÓN DEL CONOCIMIENTO</a:t>
            </a:r>
          </a:p>
        </p:txBody>
      </p:sp>
      <p:sp>
        <p:nvSpPr>
          <p:cNvPr id="3" name="CuadroTexto 2">
            <a:extLst>
              <a:ext uri="{FF2B5EF4-FFF2-40B4-BE49-F238E27FC236}">
                <a16:creationId xmlns:a16="http://schemas.microsoft.com/office/drawing/2014/main" id="{8F4D9069-61BC-606E-6D98-4D82B593F24F}"/>
              </a:ext>
            </a:extLst>
          </p:cNvPr>
          <p:cNvSpPr txBox="1"/>
          <p:nvPr/>
        </p:nvSpPr>
        <p:spPr>
          <a:xfrm>
            <a:off x="2279651" y="2784658"/>
            <a:ext cx="6019800" cy="5509200"/>
          </a:xfrm>
          <a:prstGeom prst="rect">
            <a:avLst/>
          </a:prstGeom>
          <a:noFill/>
        </p:spPr>
        <p:txBody>
          <a:bodyPr wrap="square" rtlCol="0">
            <a:spAutoFit/>
          </a:bodyPr>
          <a:lstStyle/>
          <a:p>
            <a:pPr algn="just"/>
            <a:r>
              <a:rPr lang="es-ES_tradnl" sz="3200" dirty="0"/>
              <a:t>La extracción del conocimiento es la esencia de la Minería de datos donde, </a:t>
            </a:r>
            <a:r>
              <a:rPr lang="es-ES_tradnl" sz="3200" dirty="0">
                <a:solidFill>
                  <a:srgbClr val="FF0000"/>
                </a:solidFill>
              </a:rPr>
              <a:t>mediante una técnica</a:t>
            </a:r>
            <a:r>
              <a:rPr lang="es-ES_tradnl" sz="3200" dirty="0"/>
              <a:t>, se obtiene un modelo de conocimiento que representa patrones de los comportamientos </a:t>
            </a:r>
            <a:r>
              <a:rPr lang="es-ES_tradnl" sz="3200" dirty="0">
                <a:solidFill>
                  <a:srgbClr val="FF0000"/>
                </a:solidFill>
              </a:rPr>
              <a:t>observados en los valores de las variables del problema o relaciones de asociación entre dichas variables</a:t>
            </a:r>
            <a:r>
              <a:rPr lang="es-ES_tradnl" sz="3200" dirty="0"/>
              <a:t>.</a:t>
            </a:r>
          </a:p>
        </p:txBody>
      </p:sp>
      <p:pic>
        <p:nvPicPr>
          <p:cNvPr id="5" name="Imagen 4">
            <a:extLst>
              <a:ext uri="{FF2B5EF4-FFF2-40B4-BE49-F238E27FC236}">
                <a16:creationId xmlns:a16="http://schemas.microsoft.com/office/drawing/2014/main" id="{C48174AD-5C50-4739-0231-1BC00042FF26}"/>
              </a:ext>
            </a:extLst>
          </p:cNvPr>
          <p:cNvPicPr>
            <a:picLocks noChangeAspect="1"/>
          </p:cNvPicPr>
          <p:nvPr/>
        </p:nvPicPr>
        <p:blipFill>
          <a:blip r:embed="rId2"/>
          <a:stretch>
            <a:fillRect/>
          </a:stretch>
        </p:blipFill>
        <p:spPr>
          <a:xfrm>
            <a:off x="9644034" y="2149475"/>
            <a:ext cx="9753600" cy="7315200"/>
          </a:xfrm>
          <a:prstGeom prst="rect">
            <a:avLst/>
          </a:prstGeom>
        </p:spPr>
      </p:pic>
      <p:sp>
        <p:nvSpPr>
          <p:cNvPr id="6" name="Rectángulo 5">
            <a:extLst>
              <a:ext uri="{FF2B5EF4-FFF2-40B4-BE49-F238E27FC236}">
                <a16:creationId xmlns:a16="http://schemas.microsoft.com/office/drawing/2014/main" id="{E69C5219-1DF8-E7F2-E226-E59C0656D6A9}"/>
              </a:ext>
            </a:extLst>
          </p:cNvPr>
          <p:cNvSpPr/>
          <p:nvPr/>
        </p:nvSpPr>
        <p:spPr>
          <a:xfrm>
            <a:off x="10202281" y="2289358"/>
            <a:ext cx="1447800" cy="990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4388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p:txBody>
          <a:bodyPr/>
          <a:lstStyle/>
          <a:p>
            <a:r>
              <a:rPr lang="es-CL" dirty="0"/>
              <a:t>EXTRACCIÓN DEL CONOCIMIENTO</a:t>
            </a:r>
          </a:p>
        </p:txBody>
      </p:sp>
      <p:sp>
        <p:nvSpPr>
          <p:cNvPr id="3" name="CuadroTexto 2">
            <a:extLst>
              <a:ext uri="{FF2B5EF4-FFF2-40B4-BE49-F238E27FC236}">
                <a16:creationId xmlns:a16="http://schemas.microsoft.com/office/drawing/2014/main" id="{8F4D9069-61BC-606E-6D98-4D82B593F24F}"/>
              </a:ext>
            </a:extLst>
          </p:cNvPr>
          <p:cNvSpPr txBox="1"/>
          <p:nvPr/>
        </p:nvSpPr>
        <p:spPr>
          <a:xfrm>
            <a:off x="2279650" y="2784658"/>
            <a:ext cx="6934199" cy="7771358"/>
          </a:xfrm>
          <a:prstGeom prst="rect">
            <a:avLst/>
          </a:prstGeom>
          <a:noFill/>
        </p:spPr>
        <p:txBody>
          <a:bodyPr wrap="square" rtlCol="0">
            <a:spAutoFit/>
          </a:bodyPr>
          <a:lstStyle/>
          <a:p>
            <a:pPr marL="0" lvl="0" indent="0" algn="just" rtl="0">
              <a:lnSpc>
                <a:spcPct val="90000"/>
              </a:lnSpc>
              <a:spcBef>
                <a:spcPts val="0"/>
              </a:spcBef>
              <a:spcAft>
                <a:spcPts val="0"/>
              </a:spcAft>
              <a:buClr>
                <a:schemeClr val="dk2"/>
              </a:buClr>
              <a:buSzPts val="2800"/>
              <a:buNone/>
            </a:pPr>
            <a:r>
              <a:rPr lang="es-ES" sz="3200" dirty="0"/>
              <a:t>Las </a:t>
            </a:r>
            <a:r>
              <a:rPr lang="es-ES" sz="3200" dirty="0">
                <a:solidFill>
                  <a:srgbClr val="FF0000"/>
                </a:solidFill>
              </a:rPr>
              <a:t>técnicas</a:t>
            </a:r>
            <a:r>
              <a:rPr lang="es-ES" sz="3200" dirty="0"/>
              <a:t> no son más que algoritmos más o menos sofisticados que se aplican sobre un conjunto de datos para obtener unos resultados.</a:t>
            </a:r>
          </a:p>
          <a:p>
            <a:pPr marL="0" lvl="0" indent="0" algn="just" rtl="0">
              <a:lnSpc>
                <a:spcPct val="90000"/>
              </a:lnSpc>
              <a:spcBef>
                <a:spcPts val="0"/>
              </a:spcBef>
              <a:spcAft>
                <a:spcPts val="0"/>
              </a:spcAft>
              <a:buClr>
                <a:schemeClr val="dk2"/>
              </a:buClr>
              <a:buSzPts val="2800"/>
              <a:buNone/>
            </a:pPr>
            <a:endParaRPr lang="es-ES" sz="3200" dirty="0"/>
          </a:p>
          <a:p>
            <a:pPr marL="0" lvl="0" indent="0" algn="just" rtl="0">
              <a:lnSpc>
                <a:spcPct val="90000"/>
              </a:lnSpc>
              <a:spcBef>
                <a:spcPts val="0"/>
              </a:spcBef>
              <a:spcAft>
                <a:spcPts val="0"/>
              </a:spcAft>
              <a:buClr>
                <a:schemeClr val="dk2"/>
              </a:buClr>
              <a:buSzPts val="2800"/>
              <a:buNone/>
            </a:pPr>
            <a:endParaRPr lang="es-ES" sz="3200" dirty="0"/>
          </a:p>
          <a:p>
            <a:pPr marL="0" lvl="0" indent="0" algn="just" rtl="0">
              <a:lnSpc>
                <a:spcPct val="90000"/>
              </a:lnSpc>
              <a:spcBef>
                <a:spcPts val="560"/>
              </a:spcBef>
              <a:spcAft>
                <a:spcPts val="0"/>
              </a:spcAft>
              <a:buClr>
                <a:schemeClr val="dk2"/>
              </a:buClr>
              <a:buSzPts val="2800"/>
              <a:buNone/>
            </a:pPr>
            <a:r>
              <a:rPr lang="es-ES" sz="3200" dirty="0"/>
              <a:t>En el proceso de Extracción del Conocimiento, las técnicas más representativas que se aplican son:</a:t>
            </a:r>
          </a:p>
          <a:p>
            <a:pPr marL="342900" lvl="0" indent="-165100" algn="just" rtl="0">
              <a:lnSpc>
                <a:spcPct val="90000"/>
              </a:lnSpc>
              <a:spcBef>
                <a:spcPts val="560"/>
              </a:spcBef>
              <a:spcAft>
                <a:spcPts val="0"/>
              </a:spcAft>
              <a:buClr>
                <a:schemeClr val="dk1"/>
              </a:buClr>
              <a:buSzPts val="2800"/>
              <a:buNone/>
            </a:pPr>
            <a:endParaRPr lang="es-ES" sz="3200" dirty="0"/>
          </a:p>
          <a:p>
            <a:pPr marL="457200" lvl="0" indent="-457200" algn="just" rtl="0">
              <a:lnSpc>
                <a:spcPct val="90000"/>
              </a:lnSpc>
              <a:spcBef>
                <a:spcPts val="560"/>
              </a:spcBef>
              <a:spcAft>
                <a:spcPts val="0"/>
              </a:spcAft>
              <a:buClr>
                <a:schemeClr val="dk2"/>
              </a:buClr>
              <a:buSzPts val="2800"/>
              <a:buFont typeface="Arial"/>
              <a:buChar char="•"/>
            </a:pPr>
            <a:r>
              <a:rPr lang="es-ES" sz="3200" dirty="0"/>
              <a:t>Las redes neuronales</a:t>
            </a:r>
          </a:p>
          <a:p>
            <a:pPr marL="457200" lvl="0" indent="-457200" algn="just" rtl="0">
              <a:lnSpc>
                <a:spcPct val="90000"/>
              </a:lnSpc>
              <a:spcBef>
                <a:spcPts val="560"/>
              </a:spcBef>
              <a:spcAft>
                <a:spcPts val="0"/>
              </a:spcAft>
              <a:buClr>
                <a:schemeClr val="dk2"/>
              </a:buClr>
              <a:buSzPts val="2800"/>
              <a:buFont typeface="Arial"/>
              <a:buChar char="•"/>
            </a:pPr>
            <a:r>
              <a:rPr lang="es-ES" sz="3200" dirty="0"/>
              <a:t>La regresión lineal</a:t>
            </a:r>
          </a:p>
          <a:p>
            <a:pPr marL="457200" lvl="0" indent="-457200" algn="just" rtl="0">
              <a:lnSpc>
                <a:spcPct val="90000"/>
              </a:lnSpc>
              <a:spcBef>
                <a:spcPts val="560"/>
              </a:spcBef>
              <a:spcAft>
                <a:spcPts val="0"/>
              </a:spcAft>
              <a:buClr>
                <a:schemeClr val="dk2"/>
              </a:buClr>
              <a:buSzPts val="2800"/>
              <a:buFont typeface="Arial"/>
              <a:buChar char="•"/>
            </a:pPr>
            <a:r>
              <a:rPr lang="es-ES" sz="3200" dirty="0"/>
              <a:t>Los árboles de decisión</a:t>
            </a:r>
          </a:p>
          <a:p>
            <a:pPr marL="457200" lvl="0" indent="-457200" algn="just" rtl="0">
              <a:lnSpc>
                <a:spcPct val="90000"/>
              </a:lnSpc>
              <a:spcBef>
                <a:spcPts val="560"/>
              </a:spcBef>
              <a:spcAft>
                <a:spcPts val="0"/>
              </a:spcAft>
              <a:buClr>
                <a:schemeClr val="dk2"/>
              </a:buClr>
              <a:buSzPts val="2800"/>
              <a:buFont typeface="Arial"/>
              <a:buChar char="•"/>
            </a:pPr>
            <a:r>
              <a:rPr lang="es-ES" sz="3200" dirty="0"/>
              <a:t>Los modelos estadísticos</a:t>
            </a:r>
          </a:p>
          <a:p>
            <a:pPr marL="457200" lvl="0" indent="-457200" algn="just" rtl="0">
              <a:lnSpc>
                <a:spcPct val="90000"/>
              </a:lnSpc>
              <a:spcBef>
                <a:spcPts val="560"/>
              </a:spcBef>
              <a:spcAft>
                <a:spcPts val="0"/>
              </a:spcAft>
              <a:buClr>
                <a:schemeClr val="dk2"/>
              </a:buClr>
              <a:buSzPts val="2800"/>
              <a:buFont typeface="Arial"/>
              <a:buChar char="•"/>
            </a:pPr>
            <a:r>
              <a:rPr lang="es-ES" sz="3200" dirty="0"/>
              <a:t>El agrupamiento</a:t>
            </a:r>
          </a:p>
          <a:p>
            <a:pPr algn="just"/>
            <a:endParaRPr lang="es-ES_tradnl" sz="3200" dirty="0"/>
          </a:p>
        </p:txBody>
      </p:sp>
      <p:sp>
        <p:nvSpPr>
          <p:cNvPr id="6" name="Rectángulo 5">
            <a:extLst>
              <a:ext uri="{FF2B5EF4-FFF2-40B4-BE49-F238E27FC236}">
                <a16:creationId xmlns:a16="http://schemas.microsoft.com/office/drawing/2014/main" id="{E69C5219-1DF8-E7F2-E226-E59C0656D6A9}"/>
              </a:ext>
            </a:extLst>
          </p:cNvPr>
          <p:cNvSpPr/>
          <p:nvPr/>
        </p:nvSpPr>
        <p:spPr>
          <a:xfrm>
            <a:off x="10202281" y="2289358"/>
            <a:ext cx="1447800" cy="990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pic>
        <p:nvPicPr>
          <p:cNvPr id="4" name="Imagen 3">
            <a:extLst>
              <a:ext uri="{FF2B5EF4-FFF2-40B4-BE49-F238E27FC236}">
                <a16:creationId xmlns:a16="http://schemas.microsoft.com/office/drawing/2014/main" id="{87B80DF1-DC79-FDC8-493E-ED35419B0E9C}"/>
              </a:ext>
            </a:extLst>
          </p:cNvPr>
          <p:cNvPicPr>
            <a:picLocks noChangeAspect="1"/>
          </p:cNvPicPr>
          <p:nvPr/>
        </p:nvPicPr>
        <p:blipFill>
          <a:blip r:embed="rId2"/>
          <a:stretch>
            <a:fillRect/>
          </a:stretch>
        </p:blipFill>
        <p:spPr>
          <a:xfrm>
            <a:off x="9671050" y="2792066"/>
            <a:ext cx="9496425" cy="6572250"/>
          </a:xfrm>
          <a:prstGeom prst="rect">
            <a:avLst/>
          </a:prstGeom>
        </p:spPr>
      </p:pic>
      <p:sp>
        <p:nvSpPr>
          <p:cNvPr id="7" name="CuadroTexto 6">
            <a:extLst>
              <a:ext uri="{FF2B5EF4-FFF2-40B4-BE49-F238E27FC236}">
                <a16:creationId xmlns:a16="http://schemas.microsoft.com/office/drawing/2014/main" id="{EFAE8A11-8619-EAFB-0A8A-B85C2815427D}"/>
              </a:ext>
            </a:extLst>
          </p:cNvPr>
          <p:cNvSpPr txBox="1"/>
          <p:nvPr/>
        </p:nvSpPr>
        <p:spPr>
          <a:xfrm>
            <a:off x="10928298" y="9530500"/>
            <a:ext cx="7314823" cy="369332"/>
          </a:xfrm>
          <a:prstGeom prst="rect">
            <a:avLst/>
          </a:prstGeom>
          <a:noFill/>
        </p:spPr>
        <p:txBody>
          <a:bodyPr wrap="none" rtlCol="0">
            <a:spAutoFit/>
          </a:bodyPr>
          <a:lstStyle/>
          <a:p>
            <a:r>
              <a:rPr lang="es-CL" dirty="0"/>
              <a:t>Ejemplo de Red Neuronal para predecir el precio de un departamento</a:t>
            </a:r>
          </a:p>
        </p:txBody>
      </p:sp>
    </p:spTree>
    <p:extLst>
      <p:ext uri="{BB962C8B-B14F-4D97-AF65-F5344CB8AC3E}">
        <p14:creationId xmlns:p14="http://schemas.microsoft.com/office/powerpoint/2010/main" val="799518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025BEF-C6CB-D142-BFA0-F95C5E30AC13}"/>
              </a:ext>
            </a:extLst>
          </p:cNvPr>
          <p:cNvSpPr>
            <a:spLocks noGrp="1"/>
          </p:cNvSpPr>
          <p:nvPr>
            <p:ph type="title"/>
          </p:nvPr>
        </p:nvSpPr>
        <p:spPr>
          <a:xfrm>
            <a:off x="8147050" y="7712075"/>
            <a:ext cx="8305800" cy="738664"/>
          </a:xfrm>
        </p:spPr>
        <p:txBody>
          <a:bodyPr/>
          <a:lstStyle/>
          <a:p>
            <a:pPr algn="r"/>
            <a:r>
              <a:rPr lang="es-CL" sz="4800" dirty="0"/>
              <a:t>TÍTULO</a:t>
            </a:r>
          </a:p>
        </p:txBody>
      </p:sp>
      <p:sp>
        <p:nvSpPr>
          <p:cNvPr id="3" name="Título 1">
            <a:extLst>
              <a:ext uri="{FF2B5EF4-FFF2-40B4-BE49-F238E27FC236}">
                <a16:creationId xmlns:a16="http://schemas.microsoft.com/office/drawing/2014/main" id="{94FE4634-98DF-A44A-92BF-86BBAE37A404}"/>
              </a:ext>
            </a:extLst>
          </p:cNvPr>
          <p:cNvSpPr txBox="1">
            <a:spLocks/>
          </p:cNvSpPr>
          <p:nvPr/>
        </p:nvSpPr>
        <p:spPr>
          <a:xfrm>
            <a:off x="8159750" y="6250622"/>
            <a:ext cx="1905000"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l"/>
            <a:r>
              <a:rPr lang="es-CL" sz="9600" dirty="0">
                <a:solidFill>
                  <a:srgbClr val="257CE1"/>
                </a:solidFill>
                <a:latin typeface="Arial Black" panose="020B0604020202020204" pitchFamily="34" charset="0"/>
                <a:cs typeface="Arial Black" panose="020B0604020202020204" pitchFamily="34" charset="0"/>
              </a:rPr>
              <a:t>02</a:t>
            </a:r>
          </a:p>
        </p:txBody>
      </p:sp>
      <p:sp>
        <p:nvSpPr>
          <p:cNvPr id="4" name="Título 1">
            <a:extLst>
              <a:ext uri="{FF2B5EF4-FFF2-40B4-BE49-F238E27FC236}">
                <a16:creationId xmlns:a16="http://schemas.microsoft.com/office/drawing/2014/main" id="{8B7ACE31-74A9-95B3-1599-372FB822D0E6}"/>
              </a:ext>
            </a:extLst>
          </p:cNvPr>
          <p:cNvSpPr txBox="1">
            <a:spLocks/>
          </p:cNvSpPr>
          <p:nvPr/>
        </p:nvSpPr>
        <p:spPr>
          <a:xfrm>
            <a:off x="1517650" y="7712075"/>
            <a:ext cx="8305800" cy="738664"/>
          </a:xfrm>
          <a:prstGeom prst="rect">
            <a:avLst/>
          </a:prstGeom>
        </p:spPr>
        <p:txBody>
          <a:bodyPr wrap="square" lIns="0" tIns="0" rIns="0" bIns="0">
            <a:spAutoFit/>
          </a:bodyPr>
          <a:lstStyle>
            <a:lvl1pPr algn="l">
              <a:defRPr sz="5000" b="1" i="0">
                <a:solidFill>
                  <a:srgbClr val="257CE1"/>
                </a:solidFill>
                <a:latin typeface="Arial"/>
                <a:ea typeface="+mj-ea"/>
                <a:cs typeface="Arial"/>
              </a:defRPr>
            </a:lvl1pPr>
          </a:lstStyle>
          <a:p>
            <a:pPr algn="r"/>
            <a:r>
              <a:rPr lang="es-CL" sz="4800" dirty="0"/>
              <a:t>TÉCNICAS</a:t>
            </a:r>
          </a:p>
        </p:txBody>
      </p:sp>
    </p:spTree>
    <p:extLst>
      <p:ext uri="{BB962C8B-B14F-4D97-AF65-F5344CB8AC3E}">
        <p14:creationId xmlns:p14="http://schemas.microsoft.com/office/powerpoint/2010/main" val="2257653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CL" dirty="0"/>
              <a:t>TÉCNICAS</a:t>
            </a:r>
          </a:p>
        </p:txBody>
      </p:sp>
      <p:sp>
        <p:nvSpPr>
          <p:cNvPr id="3" name="CuadroTexto 2">
            <a:extLst>
              <a:ext uri="{FF2B5EF4-FFF2-40B4-BE49-F238E27FC236}">
                <a16:creationId xmlns:a16="http://schemas.microsoft.com/office/drawing/2014/main" id="{374B26D9-6484-8A3D-D1C7-2F2BBF65A190}"/>
              </a:ext>
            </a:extLst>
          </p:cNvPr>
          <p:cNvSpPr txBox="1"/>
          <p:nvPr/>
        </p:nvSpPr>
        <p:spPr>
          <a:xfrm>
            <a:off x="2127250" y="2606675"/>
            <a:ext cx="8458200" cy="4924425"/>
          </a:xfrm>
          <a:prstGeom prst="rect">
            <a:avLst/>
          </a:prstGeom>
          <a:noFill/>
        </p:spPr>
        <p:txBody>
          <a:bodyPr wrap="square" rtlCol="0">
            <a:spAutoFit/>
          </a:bodyPr>
          <a:lstStyle/>
          <a:p>
            <a:pPr marL="0" lvl="0" indent="0" algn="just" rtl="0">
              <a:lnSpc>
                <a:spcPct val="100000"/>
              </a:lnSpc>
              <a:spcBef>
                <a:spcPts val="0"/>
              </a:spcBef>
              <a:spcAft>
                <a:spcPts val="0"/>
              </a:spcAft>
              <a:buClr>
                <a:schemeClr val="dk2"/>
              </a:buClr>
              <a:buSzPts val="2800"/>
              <a:buNone/>
            </a:pPr>
            <a:r>
              <a:rPr lang="es-ES" sz="3200" dirty="0"/>
              <a:t>Las técnicas de análisis en minería de datos que se mencionan son la siguientes:</a:t>
            </a:r>
          </a:p>
          <a:p>
            <a:pPr marL="342900" lvl="0" indent="-165100" algn="just" rtl="0">
              <a:lnSpc>
                <a:spcPct val="100000"/>
              </a:lnSpc>
              <a:spcBef>
                <a:spcPts val="560"/>
              </a:spcBef>
              <a:spcAft>
                <a:spcPts val="0"/>
              </a:spcAft>
              <a:buClr>
                <a:schemeClr val="dk1"/>
              </a:buClr>
              <a:buSzPts val="2800"/>
              <a:buNone/>
            </a:pPr>
            <a:endParaRPr lang="es-ES" sz="3200" dirty="0"/>
          </a:p>
          <a:p>
            <a:pPr indent="-457200" algn="l">
              <a:lnSpc>
                <a:spcPct val="100000"/>
              </a:lnSpc>
              <a:spcBef>
                <a:spcPts val="560"/>
              </a:spcBef>
              <a:buClr>
                <a:schemeClr val="dk2"/>
              </a:buClr>
              <a:buFont typeface="Arial" panose="020B0604020202020204" pitchFamily="34" charset="0"/>
              <a:buChar char="•"/>
            </a:pPr>
            <a:r>
              <a:rPr lang="es-ES" sz="3200" dirty="0"/>
              <a:t>Descriptivas, como la “</a:t>
            </a:r>
            <a:r>
              <a:rPr lang="es-ES" sz="3200" dirty="0" err="1"/>
              <a:t>Clusterización</a:t>
            </a:r>
            <a:r>
              <a:rPr lang="es-ES" sz="3200" dirty="0"/>
              <a:t>”.</a:t>
            </a:r>
          </a:p>
          <a:p>
            <a:pPr indent="-457200" algn="just">
              <a:lnSpc>
                <a:spcPct val="100000"/>
              </a:lnSpc>
              <a:spcBef>
                <a:spcPts val="560"/>
              </a:spcBef>
              <a:buClr>
                <a:schemeClr val="dk2"/>
              </a:buClr>
              <a:buFont typeface="Arial" panose="020B0604020202020204" pitchFamily="34" charset="0"/>
              <a:buChar char="•"/>
            </a:pPr>
            <a:endParaRPr lang="es-ES" sz="3200" dirty="0"/>
          </a:p>
          <a:p>
            <a:pPr indent="-457200" algn="l">
              <a:lnSpc>
                <a:spcPct val="100000"/>
              </a:lnSpc>
              <a:spcBef>
                <a:spcPts val="560"/>
              </a:spcBef>
              <a:buClr>
                <a:schemeClr val="dk2"/>
              </a:buClr>
              <a:buFont typeface="Arial" panose="020B0604020202020204" pitchFamily="34" charset="0"/>
              <a:buChar char="•"/>
            </a:pPr>
            <a:r>
              <a:rPr lang="es-ES" sz="3200" dirty="0"/>
              <a:t>Predictivas, como los Árboles de Decisión.</a:t>
            </a:r>
          </a:p>
          <a:p>
            <a:pPr algn="just">
              <a:lnSpc>
                <a:spcPct val="100000"/>
              </a:lnSpc>
              <a:spcBef>
                <a:spcPts val="560"/>
              </a:spcBef>
              <a:buClr>
                <a:schemeClr val="dk2"/>
              </a:buClr>
            </a:pPr>
            <a:endParaRPr lang="es-ES" sz="3200" dirty="0"/>
          </a:p>
          <a:p>
            <a:pPr indent="-457200" algn="just">
              <a:lnSpc>
                <a:spcPct val="100000"/>
              </a:lnSpc>
              <a:spcBef>
                <a:spcPts val="560"/>
              </a:spcBef>
              <a:buClr>
                <a:schemeClr val="dk2"/>
              </a:buClr>
              <a:buFont typeface="Arial" panose="020B0604020202020204" pitchFamily="34" charset="0"/>
              <a:buChar char="•"/>
            </a:pPr>
            <a:r>
              <a:rPr lang="es-ES" sz="3200" dirty="0"/>
              <a:t>Métodos de Segmentación.</a:t>
            </a:r>
          </a:p>
          <a:p>
            <a:pPr algn="just"/>
            <a:endParaRPr lang="es-CL" sz="2800" dirty="0"/>
          </a:p>
        </p:txBody>
      </p:sp>
    </p:spTree>
    <p:extLst>
      <p:ext uri="{BB962C8B-B14F-4D97-AF65-F5344CB8AC3E}">
        <p14:creationId xmlns:p14="http://schemas.microsoft.com/office/powerpoint/2010/main" val="717399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2.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C43652-73DC-4C77-8E79-F06010C18C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4105</TotalTime>
  <Words>728</Words>
  <Application>Microsoft Office PowerPoint</Application>
  <PresentationFormat>Personalizado</PresentationFormat>
  <Paragraphs>91</Paragraphs>
  <Slides>17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vt:i4>
      </vt:variant>
    </vt:vector>
  </HeadingPairs>
  <TitlesOfParts>
    <vt:vector size="22" baseType="lpstr">
      <vt:lpstr>Arial</vt:lpstr>
      <vt:lpstr>Arial Black</vt:lpstr>
      <vt:lpstr>Calibri</vt:lpstr>
      <vt:lpstr>Wingdings</vt:lpstr>
      <vt:lpstr>Office Theme</vt:lpstr>
      <vt:lpstr>INTRODUCCIÓN A LA MINERÍA DE DATOS</vt:lpstr>
      <vt:lpstr>Presentación de PowerPoint</vt:lpstr>
      <vt:lpstr>EXTRACCIÓN DEL CONOCIMIENTO</vt:lpstr>
      <vt:lpstr>EXTRACCIÓN DEL CONOCIMIENTO</vt:lpstr>
      <vt:lpstr>EXTRACCIÓN DEL CONOCIMIENTO</vt:lpstr>
      <vt:lpstr>EXTRACCIÓN DEL CONOCIMIENTO</vt:lpstr>
      <vt:lpstr>EXTRACCIÓN DEL CONOCIMIENTO</vt:lpstr>
      <vt:lpstr>TÍTULO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guillermo pinto</cp:lastModifiedBy>
  <cp:revision>229</cp:revision>
  <dcterms:created xsi:type="dcterms:W3CDTF">2022-07-20T19:15:37Z</dcterms:created>
  <dcterms:modified xsi:type="dcterms:W3CDTF">2023-11-12T17:09:07Z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