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11309350" cx="20104100"/>
  <p:notesSz cx="20104100" cy="11309350"/>
  <p:embeddedFontLst>
    <p:embeddedFont>
      <p:font typeface="Franklin Gothic"/>
      <p:bold r:id="rId26"/>
    </p:embeddedFont>
    <p:embeddedFont>
      <p:font typeface="Arial Black"/>
      <p:regular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28" roundtripDataSignature="AMtx7mh4ziNoJbfb/i5U8X7vONDfiT7t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FranklinGothic-bold.fntdata"/><Relationship Id="rId25" Type="http://schemas.openxmlformats.org/officeDocument/2006/relationships/slide" Target="slides/slide20.xml"/><Relationship Id="rId28" Type="http://customschemas.google.com/relationships/presentationmetadata" Target="metadata"/><Relationship Id="rId27" Type="http://schemas.openxmlformats.org/officeDocument/2006/relationships/font" Target="fonts/ArialBlack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11387138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z="1200"/>
              <a:t>‹#›</a:t>
            </a:fld>
            <a:endParaRPr sz="12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0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1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2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13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3:notes"/>
          <p:cNvSpPr txBox="1"/>
          <p:nvPr>
            <p:ph idx="12" type="sldNum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4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5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6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16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6:notes"/>
          <p:cNvSpPr txBox="1"/>
          <p:nvPr>
            <p:ph idx="12" type="sldNum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7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8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9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9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0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0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3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4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5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6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7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6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Relationship Id="rId3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Relationship Id="rId3" Type="http://schemas.openxmlformats.org/officeDocument/2006/relationships/image" Target="../media/image20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Relationship Id="rId3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2"/>
          <p:cNvSpPr txBox="1"/>
          <p:nvPr>
            <p:ph type="ctrTitle"/>
          </p:nvPr>
        </p:nvSpPr>
        <p:spPr>
          <a:xfrm>
            <a:off x="2838209" y="8700548"/>
            <a:ext cx="67818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2"/>
          <p:cNvSpPr txBox="1"/>
          <p:nvPr>
            <p:ph idx="1" type="subTitle"/>
          </p:nvPr>
        </p:nvSpPr>
        <p:spPr>
          <a:xfrm>
            <a:off x="2838209" y="9612314"/>
            <a:ext cx="87126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2"/>
          <p:cNvSpPr/>
          <p:nvPr/>
        </p:nvSpPr>
        <p:spPr>
          <a:xfrm>
            <a:off x="2838209" y="9464675"/>
            <a:ext cx="8841105" cy="0"/>
          </a:xfrm>
          <a:custGeom>
            <a:rect b="b" l="l" r="r" t="t"/>
            <a:pathLst>
              <a:path extrusionOk="0" h="120000" w="8841105">
                <a:moveTo>
                  <a:pt x="0" y="0"/>
                </a:moveTo>
                <a:lnTo>
                  <a:pt x="8840652" y="0"/>
                </a:lnTo>
              </a:path>
            </a:pathLst>
          </a:custGeom>
          <a:noFill/>
          <a:ln cap="flat" cmpd="sng" w="104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Diseño personalizado">
  <p:cSld name="4_Diseño personalizado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31"/>
          <p:cNvSpPr/>
          <p:nvPr/>
        </p:nvSpPr>
        <p:spPr>
          <a:xfrm>
            <a:off x="4413250" y="4206875"/>
            <a:ext cx="9892434" cy="2286000"/>
          </a:xfrm>
          <a:prstGeom prst="rect">
            <a:avLst/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61" name="Google Shape;61;p31"/>
          <p:cNvSpPr txBox="1"/>
          <p:nvPr>
            <p:ph type="title"/>
          </p:nvPr>
        </p:nvSpPr>
        <p:spPr>
          <a:xfrm>
            <a:off x="4842028" y="4534001"/>
            <a:ext cx="9020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257CE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340"/>
            <a:ext cx="20109342" cy="1130561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32"/>
          <p:cNvSpPr/>
          <p:nvPr/>
        </p:nvSpPr>
        <p:spPr>
          <a:xfrm>
            <a:off x="755650" y="6264275"/>
            <a:ext cx="9892434" cy="2286000"/>
          </a:xfrm>
          <a:prstGeom prst="rect">
            <a:avLst/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66" name="Google Shape;66;p32"/>
          <p:cNvSpPr txBox="1"/>
          <p:nvPr>
            <p:ph type="title"/>
          </p:nvPr>
        </p:nvSpPr>
        <p:spPr>
          <a:xfrm>
            <a:off x="1184428" y="6591401"/>
            <a:ext cx="9020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257CE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33"/>
          <p:cNvSpPr/>
          <p:nvPr/>
        </p:nvSpPr>
        <p:spPr>
          <a:xfrm>
            <a:off x="7004050" y="7331075"/>
            <a:ext cx="9892434" cy="2286000"/>
          </a:xfrm>
          <a:prstGeom prst="rect">
            <a:avLst/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71" name="Google Shape;71;p33"/>
          <p:cNvSpPr txBox="1"/>
          <p:nvPr>
            <p:ph type="title"/>
          </p:nvPr>
        </p:nvSpPr>
        <p:spPr>
          <a:xfrm>
            <a:off x="7432828" y="7658201"/>
            <a:ext cx="9020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257CE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Only">
  <p:cSld name="3_Title 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Diseño personalizado">
  <p:cSld name="7_Diseño personalizado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400"/>
            <a:ext cx="20104811" cy="11308953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3"/>
          <p:cNvSpPr/>
          <p:nvPr/>
        </p:nvSpPr>
        <p:spPr>
          <a:xfrm>
            <a:off x="4413253" y="4206875"/>
            <a:ext cx="9892432" cy="2285999"/>
          </a:xfrm>
          <a:prstGeom prst="rect">
            <a:avLst/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</a:endParaRPr>
          </a:p>
        </p:txBody>
      </p:sp>
      <p:sp>
        <p:nvSpPr>
          <p:cNvPr id="23" name="Google Shape;23;p23"/>
          <p:cNvSpPr txBox="1"/>
          <p:nvPr>
            <p:ph type="title"/>
          </p:nvPr>
        </p:nvSpPr>
        <p:spPr>
          <a:xfrm>
            <a:off x="4842029" y="4534002"/>
            <a:ext cx="9020021" cy="1154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750">
                <a:solidFill>
                  <a:srgbClr val="257CE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Diseño personalizado">
  <p:cSld name="5_Diseño personalizado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3340"/>
            <a:ext cx="20110047" cy="1130601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24"/>
          <p:cNvSpPr txBox="1"/>
          <p:nvPr>
            <p:ph type="title"/>
          </p:nvPr>
        </p:nvSpPr>
        <p:spPr>
          <a:xfrm>
            <a:off x="831850" y="7178675"/>
            <a:ext cx="9782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25"/>
          <p:cNvSpPr txBox="1"/>
          <p:nvPr>
            <p:ph type="title"/>
          </p:nvPr>
        </p:nvSpPr>
        <p:spPr>
          <a:xfrm>
            <a:off x="6851650" y="7483475"/>
            <a:ext cx="9782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6"/>
          <p:cNvSpPr txBox="1"/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6"/>
          <p:cNvSpPr/>
          <p:nvPr/>
        </p:nvSpPr>
        <p:spPr>
          <a:xfrm>
            <a:off x="-6350" y="656116"/>
            <a:ext cx="2243455" cy="1060450"/>
          </a:xfrm>
          <a:custGeom>
            <a:rect b="b" l="l" r="r" t="t"/>
            <a:pathLst>
              <a:path extrusionOk="0" h="1060450" w="2243455">
                <a:moveTo>
                  <a:pt x="2243429" y="0"/>
                </a:moveTo>
                <a:lnTo>
                  <a:pt x="0" y="0"/>
                </a:lnTo>
                <a:lnTo>
                  <a:pt x="0" y="1059999"/>
                </a:lnTo>
                <a:lnTo>
                  <a:pt x="2243429" y="1059999"/>
                </a:lnTo>
                <a:lnTo>
                  <a:pt x="2243429" y="0"/>
                </a:lnTo>
                <a:close/>
              </a:path>
            </a:pathLst>
          </a:custGeom>
          <a:solidFill>
            <a:srgbClr val="257CE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" name="Google Shape;33;p26"/>
          <p:cNvSpPr/>
          <p:nvPr/>
        </p:nvSpPr>
        <p:spPr>
          <a:xfrm>
            <a:off x="16938421" y="10202309"/>
            <a:ext cx="1576070" cy="511175"/>
          </a:xfrm>
          <a:custGeom>
            <a:rect b="b" l="l" r="r" t="t"/>
            <a:pathLst>
              <a:path extrusionOk="0" h="511175" w="1576069">
                <a:moveTo>
                  <a:pt x="441172" y="241312"/>
                </a:moveTo>
                <a:lnTo>
                  <a:pt x="435267" y="179641"/>
                </a:lnTo>
                <a:lnTo>
                  <a:pt x="418414" y="127673"/>
                </a:lnTo>
                <a:lnTo>
                  <a:pt x="392747" y="86601"/>
                </a:lnTo>
                <a:lnTo>
                  <a:pt x="391845" y="85153"/>
                </a:lnTo>
                <a:lnTo>
                  <a:pt x="356819" y="51803"/>
                </a:lnTo>
                <a:lnTo>
                  <a:pt x="322008" y="30734"/>
                </a:lnTo>
                <a:lnTo>
                  <a:pt x="322008" y="245008"/>
                </a:lnTo>
                <a:lnTo>
                  <a:pt x="316534" y="299389"/>
                </a:lnTo>
                <a:lnTo>
                  <a:pt x="300723" y="343433"/>
                </a:lnTo>
                <a:lnTo>
                  <a:pt x="275463" y="377329"/>
                </a:lnTo>
                <a:lnTo>
                  <a:pt x="241617" y="401231"/>
                </a:lnTo>
                <a:lnTo>
                  <a:pt x="200088" y="415315"/>
                </a:lnTo>
                <a:lnTo>
                  <a:pt x="151752" y="419722"/>
                </a:lnTo>
                <a:lnTo>
                  <a:pt x="141351" y="419684"/>
                </a:lnTo>
                <a:lnTo>
                  <a:pt x="130746" y="419442"/>
                </a:lnTo>
                <a:lnTo>
                  <a:pt x="120827" y="418769"/>
                </a:lnTo>
                <a:lnTo>
                  <a:pt x="112496" y="417474"/>
                </a:lnTo>
                <a:lnTo>
                  <a:pt x="112496" y="91033"/>
                </a:lnTo>
                <a:lnTo>
                  <a:pt x="121107" y="89408"/>
                </a:lnTo>
                <a:lnTo>
                  <a:pt x="132499" y="87985"/>
                </a:lnTo>
                <a:lnTo>
                  <a:pt x="146659" y="86982"/>
                </a:lnTo>
                <a:lnTo>
                  <a:pt x="163588" y="86601"/>
                </a:lnTo>
                <a:lnTo>
                  <a:pt x="209257" y="90881"/>
                </a:lnTo>
                <a:lnTo>
                  <a:pt x="248094" y="103809"/>
                </a:lnTo>
                <a:lnTo>
                  <a:pt x="279438" y="125552"/>
                </a:lnTo>
                <a:lnTo>
                  <a:pt x="302653" y="156235"/>
                </a:lnTo>
                <a:lnTo>
                  <a:pt x="317055" y="196011"/>
                </a:lnTo>
                <a:lnTo>
                  <a:pt x="322008" y="245008"/>
                </a:lnTo>
                <a:lnTo>
                  <a:pt x="322008" y="30734"/>
                </a:lnTo>
                <a:lnTo>
                  <a:pt x="318211" y="28422"/>
                </a:lnTo>
                <a:lnTo>
                  <a:pt x="272313" y="12306"/>
                </a:lnTo>
                <a:lnTo>
                  <a:pt x="217411" y="2997"/>
                </a:lnTo>
                <a:lnTo>
                  <a:pt x="151752" y="0"/>
                </a:lnTo>
                <a:lnTo>
                  <a:pt x="110134" y="685"/>
                </a:lnTo>
                <a:lnTo>
                  <a:pt x="70319" y="2768"/>
                </a:lnTo>
                <a:lnTo>
                  <a:pt x="33286" y="6235"/>
                </a:lnTo>
                <a:lnTo>
                  <a:pt x="0" y="11099"/>
                </a:lnTo>
                <a:lnTo>
                  <a:pt x="0" y="500392"/>
                </a:lnTo>
                <a:lnTo>
                  <a:pt x="23342" y="503123"/>
                </a:lnTo>
                <a:lnTo>
                  <a:pt x="52374" y="505485"/>
                </a:lnTo>
                <a:lnTo>
                  <a:pt x="87236" y="507161"/>
                </a:lnTo>
                <a:lnTo>
                  <a:pt x="128054" y="507796"/>
                </a:lnTo>
                <a:lnTo>
                  <a:pt x="184556" y="505294"/>
                </a:lnTo>
                <a:lnTo>
                  <a:pt x="236435" y="497713"/>
                </a:lnTo>
                <a:lnTo>
                  <a:pt x="283159" y="484936"/>
                </a:lnTo>
                <a:lnTo>
                  <a:pt x="324205" y="466864"/>
                </a:lnTo>
                <a:lnTo>
                  <a:pt x="359016" y="443407"/>
                </a:lnTo>
                <a:lnTo>
                  <a:pt x="382054" y="419722"/>
                </a:lnTo>
                <a:lnTo>
                  <a:pt x="385749" y="415925"/>
                </a:lnTo>
                <a:lnTo>
                  <a:pt x="408393" y="382181"/>
                </a:lnTo>
                <a:lnTo>
                  <a:pt x="425894" y="341972"/>
                </a:lnTo>
                <a:lnTo>
                  <a:pt x="437172" y="295097"/>
                </a:lnTo>
                <a:lnTo>
                  <a:pt x="441172" y="241312"/>
                </a:lnTo>
                <a:close/>
              </a:path>
              <a:path extrusionOk="0" h="511175" w="1576069">
                <a:moveTo>
                  <a:pt x="827582" y="502602"/>
                </a:moveTo>
                <a:lnTo>
                  <a:pt x="826490" y="478307"/>
                </a:lnTo>
                <a:lnTo>
                  <a:pt x="825538" y="450888"/>
                </a:lnTo>
                <a:lnTo>
                  <a:pt x="824865" y="420268"/>
                </a:lnTo>
                <a:lnTo>
                  <a:pt x="824611" y="386397"/>
                </a:lnTo>
                <a:lnTo>
                  <a:pt x="824611" y="140639"/>
                </a:lnTo>
                <a:lnTo>
                  <a:pt x="712089" y="140639"/>
                </a:lnTo>
                <a:lnTo>
                  <a:pt x="712089" y="365671"/>
                </a:lnTo>
                <a:lnTo>
                  <a:pt x="710628" y="373811"/>
                </a:lnTo>
                <a:lnTo>
                  <a:pt x="688695" y="406768"/>
                </a:lnTo>
                <a:lnTo>
                  <a:pt x="651395" y="419722"/>
                </a:lnTo>
                <a:lnTo>
                  <a:pt x="625627" y="413918"/>
                </a:lnTo>
                <a:lnTo>
                  <a:pt x="607910" y="397230"/>
                </a:lnTo>
                <a:lnTo>
                  <a:pt x="597687" y="370674"/>
                </a:lnTo>
                <a:lnTo>
                  <a:pt x="594398" y="335330"/>
                </a:lnTo>
                <a:lnTo>
                  <a:pt x="594398" y="140639"/>
                </a:lnTo>
                <a:lnTo>
                  <a:pt x="481888" y="140639"/>
                </a:lnTo>
                <a:lnTo>
                  <a:pt x="481888" y="353072"/>
                </a:lnTo>
                <a:lnTo>
                  <a:pt x="488022" y="412394"/>
                </a:lnTo>
                <a:lnTo>
                  <a:pt x="505383" y="456869"/>
                </a:lnTo>
                <a:lnTo>
                  <a:pt x="532409" y="487451"/>
                </a:lnTo>
                <a:lnTo>
                  <a:pt x="567537" y="505091"/>
                </a:lnTo>
                <a:lnTo>
                  <a:pt x="609206" y="510768"/>
                </a:lnTo>
                <a:lnTo>
                  <a:pt x="652399" y="504634"/>
                </a:lnTo>
                <a:lnTo>
                  <a:pt x="684987" y="489483"/>
                </a:lnTo>
                <a:lnTo>
                  <a:pt x="707986" y="470154"/>
                </a:lnTo>
                <a:lnTo>
                  <a:pt x="722452" y="451535"/>
                </a:lnTo>
                <a:lnTo>
                  <a:pt x="724674" y="451535"/>
                </a:lnTo>
                <a:lnTo>
                  <a:pt x="729869" y="502602"/>
                </a:lnTo>
                <a:lnTo>
                  <a:pt x="827582" y="502602"/>
                </a:lnTo>
                <a:close/>
              </a:path>
              <a:path extrusionOk="0" h="511175" w="1576069">
                <a:moveTo>
                  <a:pt x="1244155" y="318274"/>
                </a:moveTo>
                <a:lnTo>
                  <a:pt x="1238161" y="266484"/>
                </a:lnTo>
                <a:lnTo>
                  <a:pt x="1220876" y="221424"/>
                </a:lnTo>
                <a:lnTo>
                  <a:pt x="1193355" y="184315"/>
                </a:lnTo>
                <a:lnTo>
                  <a:pt x="1156639" y="156324"/>
                </a:lnTo>
                <a:lnTo>
                  <a:pt x="1127175" y="144729"/>
                </a:lnTo>
                <a:lnTo>
                  <a:pt x="1127175" y="321259"/>
                </a:lnTo>
                <a:lnTo>
                  <a:pt x="1122210" y="365747"/>
                </a:lnTo>
                <a:lnTo>
                  <a:pt x="1107948" y="400088"/>
                </a:lnTo>
                <a:lnTo>
                  <a:pt x="1085354" y="422224"/>
                </a:lnTo>
                <a:lnTo>
                  <a:pt x="1055395" y="430072"/>
                </a:lnTo>
                <a:lnTo>
                  <a:pt x="1054658" y="430072"/>
                </a:lnTo>
                <a:lnTo>
                  <a:pt x="1023213" y="421817"/>
                </a:lnTo>
                <a:lnTo>
                  <a:pt x="1000239" y="399072"/>
                </a:lnTo>
                <a:lnTo>
                  <a:pt x="986155" y="364807"/>
                </a:lnTo>
                <a:lnTo>
                  <a:pt x="981367" y="322008"/>
                </a:lnTo>
                <a:lnTo>
                  <a:pt x="985443" y="282206"/>
                </a:lnTo>
                <a:lnTo>
                  <a:pt x="998397" y="247332"/>
                </a:lnTo>
                <a:lnTo>
                  <a:pt x="1021346" y="222580"/>
                </a:lnTo>
                <a:lnTo>
                  <a:pt x="1055395" y="213169"/>
                </a:lnTo>
                <a:lnTo>
                  <a:pt x="1088174" y="222580"/>
                </a:lnTo>
                <a:lnTo>
                  <a:pt x="1110437" y="247230"/>
                </a:lnTo>
                <a:lnTo>
                  <a:pt x="1123149" y="281889"/>
                </a:lnTo>
                <a:lnTo>
                  <a:pt x="1127175" y="321259"/>
                </a:lnTo>
                <a:lnTo>
                  <a:pt x="1127175" y="144729"/>
                </a:lnTo>
                <a:lnTo>
                  <a:pt x="1111783" y="138658"/>
                </a:lnTo>
                <a:lnTo>
                  <a:pt x="1059827" y="132511"/>
                </a:lnTo>
                <a:lnTo>
                  <a:pt x="1012253" y="136982"/>
                </a:lnTo>
                <a:lnTo>
                  <a:pt x="970229" y="150050"/>
                </a:lnTo>
                <a:lnTo>
                  <a:pt x="934402" y="171119"/>
                </a:lnTo>
                <a:lnTo>
                  <a:pt x="905395" y="199644"/>
                </a:lnTo>
                <a:lnTo>
                  <a:pt x="883894" y="235051"/>
                </a:lnTo>
                <a:lnTo>
                  <a:pt x="870508" y="276745"/>
                </a:lnTo>
                <a:lnTo>
                  <a:pt x="865911" y="324192"/>
                </a:lnTo>
                <a:lnTo>
                  <a:pt x="872426" y="378625"/>
                </a:lnTo>
                <a:lnTo>
                  <a:pt x="890930" y="424548"/>
                </a:lnTo>
                <a:lnTo>
                  <a:pt x="919835" y="461340"/>
                </a:lnTo>
                <a:lnTo>
                  <a:pt x="957567" y="488378"/>
                </a:lnTo>
                <a:lnTo>
                  <a:pt x="1002538" y="505066"/>
                </a:lnTo>
                <a:lnTo>
                  <a:pt x="1053160" y="510755"/>
                </a:lnTo>
                <a:lnTo>
                  <a:pt x="1053896" y="510755"/>
                </a:lnTo>
                <a:lnTo>
                  <a:pt x="1094740" y="507009"/>
                </a:lnTo>
                <a:lnTo>
                  <a:pt x="1133703" y="495655"/>
                </a:lnTo>
                <a:lnTo>
                  <a:pt x="1169187" y="476491"/>
                </a:lnTo>
                <a:lnTo>
                  <a:pt x="1199578" y="449364"/>
                </a:lnTo>
                <a:lnTo>
                  <a:pt x="1223276" y="414070"/>
                </a:lnTo>
                <a:lnTo>
                  <a:pt x="1238669" y="370433"/>
                </a:lnTo>
                <a:lnTo>
                  <a:pt x="1244155" y="318274"/>
                </a:lnTo>
                <a:close/>
              </a:path>
              <a:path extrusionOk="0" h="511175" w="1576069">
                <a:moveTo>
                  <a:pt x="1575854" y="146558"/>
                </a:moveTo>
                <a:lnTo>
                  <a:pt x="1556600" y="140614"/>
                </a:lnTo>
                <a:lnTo>
                  <a:pt x="1535125" y="136194"/>
                </a:lnTo>
                <a:lnTo>
                  <a:pt x="1512544" y="133451"/>
                </a:lnTo>
                <a:lnTo>
                  <a:pt x="1489964" y="132499"/>
                </a:lnTo>
                <a:lnTo>
                  <a:pt x="1436065" y="137604"/>
                </a:lnTo>
                <a:lnTo>
                  <a:pt x="1389964" y="152133"/>
                </a:lnTo>
                <a:lnTo>
                  <a:pt x="1351838" y="174917"/>
                </a:lnTo>
                <a:lnTo>
                  <a:pt x="1321866" y="204762"/>
                </a:lnTo>
                <a:lnTo>
                  <a:pt x="1300238" y="240499"/>
                </a:lnTo>
                <a:lnTo>
                  <a:pt x="1287132" y="280949"/>
                </a:lnTo>
                <a:lnTo>
                  <a:pt x="1282712" y="324942"/>
                </a:lnTo>
                <a:lnTo>
                  <a:pt x="1287195" y="371144"/>
                </a:lnTo>
                <a:lnTo>
                  <a:pt x="1300264" y="411645"/>
                </a:lnTo>
                <a:lnTo>
                  <a:pt x="1321346" y="445947"/>
                </a:lnTo>
                <a:lnTo>
                  <a:pt x="1349870" y="473532"/>
                </a:lnTo>
                <a:lnTo>
                  <a:pt x="1385277" y="493864"/>
                </a:lnTo>
                <a:lnTo>
                  <a:pt x="1426984" y="506450"/>
                </a:lnTo>
                <a:lnTo>
                  <a:pt x="1474431" y="510755"/>
                </a:lnTo>
                <a:lnTo>
                  <a:pt x="1505470" y="509460"/>
                </a:lnTo>
                <a:lnTo>
                  <a:pt x="1556994" y="500468"/>
                </a:lnTo>
                <a:lnTo>
                  <a:pt x="1561782" y="410832"/>
                </a:lnTo>
                <a:lnTo>
                  <a:pt x="1548282" y="415810"/>
                </a:lnTo>
                <a:lnTo>
                  <a:pt x="1533182" y="419531"/>
                </a:lnTo>
                <a:lnTo>
                  <a:pt x="1516278" y="421868"/>
                </a:lnTo>
                <a:lnTo>
                  <a:pt x="1497355" y="422681"/>
                </a:lnTo>
                <a:lnTo>
                  <a:pt x="1458760" y="416090"/>
                </a:lnTo>
                <a:lnTo>
                  <a:pt x="1427226" y="396582"/>
                </a:lnTo>
                <a:lnTo>
                  <a:pt x="1405966" y="364591"/>
                </a:lnTo>
                <a:lnTo>
                  <a:pt x="1398155" y="320522"/>
                </a:lnTo>
                <a:lnTo>
                  <a:pt x="1404683" y="279692"/>
                </a:lnTo>
                <a:lnTo>
                  <a:pt x="1424178" y="247599"/>
                </a:lnTo>
                <a:lnTo>
                  <a:pt x="1454924" y="226606"/>
                </a:lnTo>
                <a:lnTo>
                  <a:pt x="1495171" y="219087"/>
                </a:lnTo>
                <a:lnTo>
                  <a:pt x="1515630" y="219989"/>
                </a:lnTo>
                <a:lnTo>
                  <a:pt x="1532737" y="222427"/>
                </a:lnTo>
                <a:lnTo>
                  <a:pt x="1546796" y="225971"/>
                </a:lnTo>
                <a:lnTo>
                  <a:pt x="1558086" y="230212"/>
                </a:lnTo>
                <a:lnTo>
                  <a:pt x="1575854" y="14655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" name="Google Shape;34;p26"/>
          <p:cNvSpPr/>
          <p:nvPr/>
        </p:nvSpPr>
        <p:spPr>
          <a:xfrm>
            <a:off x="18623540" y="10245307"/>
            <a:ext cx="378460" cy="469900"/>
          </a:xfrm>
          <a:custGeom>
            <a:rect b="b" l="l" r="r" t="t"/>
            <a:pathLst>
              <a:path extrusionOk="0" h="469900" w="378459">
                <a:moveTo>
                  <a:pt x="377967" y="0"/>
                </a:moveTo>
                <a:lnTo>
                  <a:pt x="273688" y="0"/>
                </a:lnTo>
                <a:lnTo>
                  <a:pt x="273688" y="266117"/>
                </a:lnTo>
                <a:lnTo>
                  <a:pt x="268116" y="319317"/>
                </a:lnTo>
                <a:lnTo>
                  <a:pt x="251744" y="356757"/>
                </a:lnTo>
                <a:lnTo>
                  <a:pt x="225083" y="378889"/>
                </a:lnTo>
                <a:lnTo>
                  <a:pt x="188643" y="386166"/>
                </a:lnTo>
                <a:lnTo>
                  <a:pt x="152992" y="378600"/>
                </a:lnTo>
                <a:lnTo>
                  <a:pt x="126738" y="355987"/>
                </a:lnTo>
                <a:lnTo>
                  <a:pt x="110518" y="318451"/>
                </a:lnTo>
                <a:lnTo>
                  <a:pt x="104970" y="266117"/>
                </a:lnTo>
                <a:lnTo>
                  <a:pt x="104970" y="0"/>
                </a:lnTo>
                <a:lnTo>
                  <a:pt x="0" y="0"/>
                </a:lnTo>
                <a:lnTo>
                  <a:pt x="0" y="257897"/>
                </a:lnTo>
                <a:lnTo>
                  <a:pt x="4140" y="316080"/>
                </a:lnTo>
                <a:lnTo>
                  <a:pt x="16320" y="364420"/>
                </a:lnTo>
                <a:lnTo>
                  <a:pt x="36180" y="403244"/>
                </a:lnTo>
                <a:lnTo>
                  <a:pt x="63360" y="432875"/>
                </a:lnTo>
                <a:lnTo>
                  <a:pt x="97498" y="453638"/>
                </a:lnTo>
                <a:lnTo>
                  <a:pt x="138234" y="465858"/>
                </a:lnTo>
                <a:lnTo>
                  <a:pt x="185209" y="469860"/>
                </a:lnTo>
                <a:lnTo>
                  <a:pt x="233897" y="465682"/>
                </a:lnTo>
                <a:lnTo>
                  <a:pt x="276216" y="453068"/>
                </a:lnTo>
                <a:lnTo>
                  <a:pt x="311756" y="431899"/>
                </a:lnTo>
                <a:lnTo>
                  <a:pt x="340111" y="402056"/>
                </a:lnTo>
                <a:lnTo>
                  <a:pt x="360870" y="363417"/>
                </a:lnTo>
                <a:lnTo>
                  <a:pt x="373625" y="315865"/>
                </a:lnTo>
                <a:lnTo>
                  <a:pt x="377967" y="259280"/>
                </a:lnTo>
                <a:lnTo>
                  <a:pt x="37796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35" name="Google Shape;35;p26"/>
          <p:cNvGrpSpPr/>
          <p:nvPr/>
        </p:nvGrpSpPr>
        <p:grpSpPr>
          <a:xfrm>
            <a:off x="19053919" y="10117702"/>
            <a:ext cx="427015" cy="597582"/>
            <a:chOff x="19053919" y="10117702"/>
            <a:chExt cx="427015" cy="597582"/>
          </a:xfrm>
        </p:grpSpPr>
        <p:sp>
          <p:nvSpPr>
            <p:cNvPr id="36" name="Google Shape;36;p26"/>
            <p:cNvSpPr/>
            <p:nvPr/>
          </p:nvSpPr>
          <p:spPr>
            <a:xfrm>
              <a:off x="19053919" y="10237764"/>
              <a:ext cx="366395" cy="477520"/>
            </a:xfrm>
            <a:custGeom>
              <a:rect b="b" l="l" r="r" t="t"/>
              <a:pathLst>
                <a:path extrusionOk="0" h="477520" w="366394">
                  <a:moveTo>
                    <a:pt x="252421" y="0"/>
                  </a:moveTo>
                  <a:lnTo>
                    <a:pt x="206913" y="3226"/>
                  </a:lnTo>
                  <a:lnTo>
                    <a:pt x="164136" y="12810"/>
                  </a:lnTo>
                  <a:lnTo>
                    <a:pt x="124791" y="28603"/>
                  </a:lnTo>
                  <a:lnTo>
                    <a:pt x="89578" y="50459"/>
                  </a:lnTo>
                  <a:lnTo>
                    <a:pt x="59197" y="78232"/>
                  </a:lnTo>
                  <a:lnTo>
                    <a:pt x="34348" y="111776"/>
                  </a:lnTo>
                  <a:lnTo>
                    <a:pt x="15732" y="150943"/>
                  </a:lnTo>
                  <a:lnTo>
                    <a:pt x="4049" y="195587"/>
                  </a:lnTo>
                  <a:lnTo>
                    <a:pt x="0" y="245563"/>
                  </a:lnTo>
                  <a:lnTo>
                    <a:pt x="3849" y="293331"/>
                  </a:lnTo>
                  <a:lnTo>
                    <a:pt x="15359" y="337340"/>
                  </a:lnTo>
                  <a:lnTo>
                    <a:pt x="34475" y="376785"/>
                  </a:lnTo>
                  <a:lnTo>
                    <a:pt x="61138" y="410861"/>
                  </a:lnTo>
                  <a:lnTo>
                    <a:pt x="95292" y="438765"/>
                  </a:lnTo>
                  <a:lnTo>
                    <a:pt x="136882" y="459692"/>
                  </a:lnTo>
                  <a:lnTo>
                    <a:pt x="185849" y="472838"/>
                  </a:lnTo>
                  <a:lnTo>
                    <a:pt x="242139" y="477399"/>
                  </a:lnTo>
                  <a:lnTo>
                    <a:pt x="281711" y="475535"/>
                  </a:lnTo>
                  <a:lnTo>
                    <a:pt x="315367" y="470716"/>
                  </a:lnTo>
                  <a:lnTo>
                    <a:pt x="342072" y="464093"/>
                  </a:lnTo>
                  <a:lnTo>
                    <a:pt x="360795" y="456823"/>
                  </a:lnTo>
                  <a:lnTo>
                    <a:pt x="345036" y="375213"/>
                  </a:lnTo>
                  <a:lnTo>
                    <a:pt x="327174" y="381031"/>
                  </a:lnTo>
                  <a:lnTo>
                    <a:pt x="305583" y="385825"/>
                  </a:lnTo>
                  <a:lnTo>
                    <a:pt x="281936" y="389081"/>
                  </a:lnTo>
                  <a:lnTo>
                    <a:pt x="257908" y="390281"/>
                  </a:lnTo>
                  <a:lnTo>
                    <a:pt x="206680" y="383477"/>
                  </a:lnTo>
                  <a:lnTo>
                    <a:pt x="165463" y="363832"/>
                  </a:lnTo>
                  <a:lnTo>
                    <a:pt x="135046" y="332499"/>
                  </a:lnTo>
                  <a:lnTo>
                    <a:pt x="116217" y="290629"/>
                  </a:lnTo>
                  <a:lnTo>
                    <a:pt x="109766" y="239374"/>
                  </a:lnTo>
                  <a:lnTo>
                    <a:pt x="117134" y="183960"/>
                  </a:lnTo>
                  <a:lnTo>
                    <a:pt x="137767" y="141083"/>
                  </a:lnTo>
                  <a:lnTo>
                    <a:pt x="169464" y="110615"/>
                  </a:lnTo>
                  <a:lnTo>
                    <a:pt x="210018" y="92429"/>
                  </a:lnTo>
                  <a:lnTo>
                    <a:pt x="257227" y="86395"/>
                  </a:lnTo>
                  <a:lnTo>
                    <a:pt x="283580" y="87824"/>
                  </a:lnTo>
                  <a:lnTo>
                    <a:pt x="307041" y="91638"/>
                  </a:lnTo>
                  <a:lnTo>
                    <a:pt x="327548" y="97129"/>
                  </a:lnTo>
                  <a:lnTo>
                    <a:pt x="345036" y="103588"/>
                  </a:lnTo>
                  <a:lnTo>
                    <a:pt x="366302" y="20575"/>
                  </a:lnTo>
                  <a:lnTo>
                    <a:pt x="348314" y="13309"/>
                  </a:lnTo>
                  <a:lnTo>
                    <a:pt x="322736" y="6686"/>
                  </a:lnTo>
                  <a:lnTo>
                    <a:pt x="290470" y="1864"/>
                  </a:lnTo>
                  <a:lnTo>
                    <a:pt x="252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37" name="Google Shape;37;p2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9368634" y="10117702"/>
              <a:ext cx="112300" cy="11226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7"/>
          <p:cNvSpPr/>
          <p:nvPr/>
        </p:nvSpPr>
        <p:spPr>
          <a:xfrm>
            <a:off x="727227" y="10202309"/>
            <a:ext cx="1576070" cy="511175"/>
          </a:xfrm>
          <a:custGeom>
            <a:rect b="b" l="l" r="r" t="t"/>
            <a:pathLst>
              <a:path extrusionOk="0" h="511175" w="1576070">
                <a:moveTo>
                  <a:pt x="441172" y="241312"/>
                </a:moveTo>
                <a:lnTo>
                  <a:pt x="435267" y="179641"/>
                </a:lnTo>
                <a:lnTo>
                  <a:pt x="418414" y="127673"/>
                </a:lnTo>
                <a:lnTo>
                  <a:pt x="392747" y="86601"/>
                </a:lnTo>
                <a:lnTo>
                  <a:pt x="391845" y="85153"/>
                </a:lnTo>
                <a:lnTo>
                  <a:pt x="356819" y="51803"/>
                </a:lnTo>
                <a:lnTo>
                  <a:pt x="322008" y="30734"/>
                </a:lnTo>
                <a:lnTo>
                  <a:pt x="322008" y="245008"/>
                </a:lnTo>
                <a:lnTo>
                  <a:pt x="316547" y="299389"/>
                </a:lnTo>
                <a:lnTo>
                  <a:pt x="300736" y="343433"/>
                </a:lnTo>
                <a:lnTo>
                  <a:pt x="275463" y="377329"/>
                </a:lnTo>
                <a:lnTo>
                  <a:pt x="241617" y="401231"/>
                </a:lnTo>
                <a:lnTo>
                  <a:pt x="200088" y="415315"/>
                </a:lnTo>
                <a:lnTo>
                  <a:pt x="151752" y="419722"/>
                </a:lnTo>
                <a:lnTo>
                  <a:pt x="141351" y="419684"/>
                </a:lnTo>
                <a:lnTo>
                  <a:pt x="130746" y="419442"/>
                </a:lnTo>
                <a:lnTo>
                  <a:pt x="120827" y="418769"/>
                </a:lnTo>
                <a:lnTo>
                  <a:pt x="112496" y="417474"/>
                </a:lnTo>
                <a:lnTo>
                  <a:pt x="112496" y="91033"/>
                </a:lnTo>
                <a:lnTo>
                  <a:pt x="121119" y="89408"/>
                </a:lnTo>
                <a:lnTo>
                  <a:pt x="132499" y="87985"/>
                </a:lnTo>
                <a:lnTo>
                  <a:pt x="146659" y="86982"/>
                </a:lnTo>
                <a:lnTo>
                  <a:pt x="163601" y="86601"/>
                </a:lnTo>
                <a:lnTo>
                  <a:pt x="209257" y="90881"/>
                </a:lnTo>
                <a:lnTo>
                  <a:pt x="248094" y="103809"/>
                </a:lnTo>
                <a:lnTo>
                  <a:pt x="279450" y="125552"/>
                </a:lnTo>
                <a:lnTo>
                  <a:pt x="302653" y="156235"/>
                </a:lnTo>
                <a:lnTo>
                  <a:pt x="317055" y="196011"/>
                </a:lnTo>
                <a:lnTo>
                  <a:pt x="322008" y="245008"/>
                </a:lnTo>
                <a:lnTo>
                  <a:pt x="322008" y="30734"/>
                </a:lnTo>
                <a:lnTo>
                  <a:pt x="318211" y="28422"/>
                </a:lnTo>
                <a:lnTo>
                  <a:pt x="272313" y="12306"/>
                </a:lnTo>
                <a:lnTo>
                  <a:pt x="217411" y="2997"/>
                </a:lnTo>
                <a:lnTo>
                  <a:pt x="151752" y="0"/>
                </a:lnTo>
                <a:lnTo>
                  <a:pt x="110134" y="685"/>
                </a:lnTo>
                <a:lnTo>
                  <a:pt x="70319" y="2768"/>
                </a:lnTo>
                <a:lnTo>
                  <a:pt x="33286" y="6235"/>
                </a:lnTo>
                <a:lnTo>
                  <a:pt x="0" y="11099"/>
                </a:lnTo>
                <a:lnTo>
                  <a:pt x="0" y="500392"/>
                </a:lnTo>
                <a:lnTo>
                  <a:pt x="23342" y="503123"/>
                </a:lnTo>
                <a:lnTo>
                  <a:pt x="52374" y="505485"/>
                </a:lnTo>
                <a:lnTo>
                  <a:pt x="87236" y="507161"/>
                </a:lnTo>
                <a:lnTo>
                  <a:pt x="128054" y="507796"/>
                </a:lnTo>
                <a:lnTo>
                  <a:pt x="184556" y="505294"/>
                </a:lnTo>
                <a:lnTo>
                  <a:pt x="236435" y="497713"/>
                </a:lnTo>
                <a:lnTo>
                  <a:pt x="283171" y="484936"/>
                </a:lnTo>
                <a:lnTo>
                  <a:pt x="324205" y="466864"/>
                </a:lnTo>
                <a:lnTo>
                  <a:pt x="359029" y="443407"/>
                </a:lnTo>
                <a:lnTo>
                  <a:pt x="382054" y="419722"/>
                </a:lnTo>
                <a:lnTo>
                  <a:pt x="385749" y="415925"/>
                </a:lnTo>
                <a:lnTo>
                  <a:pt x="408393" y="382181"/>
                </a:lnTo>
                <a:lnTo>
                  <a:pt x="425894" y="341972"/>
                </a:lnTo>
                <a:lnTo>
                  <a:pt x="437172" y="295097"/>
                </a:lnTo>
                <a:lnTo>
                  <a:pt x="441172" y="241312"/>
                </a:lnTo>
                <a:close/>
              </a:path>
              <a:path extrusionOk="0" h="511175" w="1576070">
                <a:moveTo>
                  <a:pt x="827582" y="502602"/>
                </a:moveTo>
                <a:lnTo>
                  <a:pt x="826503" y="478307"/>
                </a:lnTo>
                <a:lnTo>
                  <a:pt x="825550" y="450888"/>
                </a:lnTo>
                <a:lnTo>
                  <a:pt x="824865" y="420268"/>
                </a:lnTo>
                <a:lnTo>
                  <a:pt x="824611" y="386397"/>
                </a:lnTo>
                <a:lnTo>
                  <a:pt x="824611" y="140639"/>
                </a:lnTo>
                <a:lnTo>
                  <a:pt x="712089" y="140639"/>
                </a:lnTo>
                <a:lnTo>
                  <a:pt x="712089" y="365671"/>
                </a:lnTo>
                <a:lnTo>
                  <a:pt x="710641" y="373811"/>
                </a:lnTo>
                <a:lnTo>
                  <a:pt x="688695" y="406768"/>
                </a:lnTo>
                <a:lnTo>
                  <a:pt x="651395" y="419722"/>
                </a:lnTo>
                <a:lnTo>
                  <a:pt x="625627" y="413918"/>
                </a:lnTo>
                <a:lnTo>
                  <a:pt x="607910" y="397230"/>
                </a:lnTo>
                <a:lnTo>
                  <a:pt x="597687" y="370674"/>
                </a:lnTo>
                <a:lnTo>
                  <a:pt x="594398" y="335330"/>
                </a:lnTo>
                <a:lnTo>
                  <a:pt x="594398" y="140639"/>
                </a:lnTo>
                <a:lnTo>
                  <a:pt x="481888" y="140639"/>
                </a:lnTo>
                <a:lnTo>
                  <a:pt x="481888" y="353072"/>
                </a:lnTo>
                <a:lnTo>
                  <a:pt x="488022" y="412394"/>
                </a:lnTo>
                <a:lnTo>
                  <a:pt x="505383" y="456869"/>
                </a:lnTo>
                <a:lnTo>
                  <a:pt x="532409" y="487451"/>
                </a:lnTo>
                <a:lnTo>
                  <a:pt x="567537" y="505091"/>
                </a:lnTo>
                <a:lnTo>
                  <a:pt x="609206" y="510768"/>
                </a:lnTo>
                <a:lnTo>
                  <a:pt x="652399" y="504634"/>
                </a:lnTo>
                <a:lnTo>
                  <a:pt x="684987" y="489483"/>
                </a:lnTo>
                <a:lnTo>
                  <a:pt x="707986" y="470154"/>
                </a:lnTo>
                <a:lnTo>
                  <a:pt x="722452" y="451535"/>
                </a:lnTo>
                <a:lnTo>
                  <a:pt x="724674" y="451535"/>
                </a:lnTo>
                <a:lnTo>
                  <a:pt x="729869" y="502602"/>
                </a:lnTo>
                <a:lnTo>
                  <a:pt x="827582" y="502602"/>
                </a:lnTo>
                <a:close/>
              </a:path>
              <a:path extrusionOk="0" h="511175" w="1576070">
                <a:moveTo>
                  <a:pt x="1244155" y="318274"/>
                </a:moveTo>
                <a:lnTo>
                  <a:pt x="1238161" y="266484"/>
                </a:lnTo>
                <a:lnTo>
                  <a:pt x="1220889" y="221424"/>
                </a:lnTo>
                <a:lnTo>
                  <a:pt x="1193355" y="184315"/>
                </a:lnTo>
                <a:lnTo>
                  <a:pt x="1156652" y="156324"/>
                </a:lnTo>
                <a:lnTo>
                  <a:pt x="1127175" y="144729"/>
                </a:lnTo>
                <a:lnTo>
                  <a:pt x="1127175" y="321259"/>
                </a:lnTo>
                <a:lnTo>
                  <a:pt x="1122210" y="365747"/>
                </a:lnTo>
                <a:lnTo>
                  <a:pt x="1107948" y="400088"/>
                </a:lnTo>
                <a:lnTo>
                  <a:pt x="1085354" y="422224"/>
                </a:lnTo>
                <a:lnTo>
                  <a:pt x="1055395" y="430072"/>
                </a:lnTo>
                <a:lnTo>
                  <a:pt x="1054658" y="430072"/>
                </a:lnTo>
                <a:lnTo>
                  <a:pt x="1023213" y="421817"/>
                </a:lnTo>
                <a:lnTo>
                  <a:pt x="1000252" y="399072"/>
                </a:lnTo>
                <a:lnTo>
                  <a:pt x="986155" y="364807"/>
                </a:lnTo>
                <a:lnTo>
                  <a:pt x="981367" y="322008"/>
                </a:lnTo>
                <a:lnTo>
                  <a:pt x="985443" y="282206"/>
                </a:lnTo>
                <a:lnTo>
                  <a:pt x="998397" y="247332"/>
                </a:lnTo>
                <a:lnTo>
                  <a:pt x="1021359" y="222580"/>
                </a:lnTo>
                <a:lnTo>
                  <a:pt x="1055395" y="213169"/>
                </a:lnTo>
                <a:lnTo>
                  <a:pt x="1088174" y="222580"/>
                </a:lnTo>
                <a:lnTo>
                  <a:pt x="1110449" y="247230"/>
                </a:lnTo>
                <a:lnTo>
                  <a:pt x="1123149" y="281889"/>
                </a:lnTo>
                <a:lnTo>
                  <a:pt x="1127175" y="321259"/>
                </a:lnTo>
                <a:lnTo>
                  <a:pt x="1127175" y="144729"/>
                </a:lnTo>
                <a:lnTo>
                  <a:pt x="1111783" y="138658"/>
                </a:lnTo>
                <a:lnTo>
                  <a:pt x="1059827" y="132511"/>
                </a:lnTo>
                <a:lnTo>
                  <a:pt x="1012253" y="136982"/>
                </a:lnTo>
                <a:lnTo>
                  <a:pt x="970229" y="150050"/>
                </a:lnTo>
                <a:lnTo>
                  <a:pt x="934402" y="171119"/>
                </a:lnTo>
                <a:lnTo>
                  <a:pt x="905408" y="199644"/>
                </a:lnTo>
                <a:lnTo>
                  <a:pt x="883894" y="235051"/>
                </a:lnTo>
                <a:lnTo>
                  <a:pt x="870508" y="276745"/>
                </a:lnTo>
                <a:lnTo>
                  <a:pt x="865911" y="324192"/>
                </a:lnTo>
                <a:lnTo>
                  <a:pt x="872426" y="378625"/>
                </a:lnTo>
                <a:lnTo>
                  <a:pt x="890930" y="424548"/>
                </a:lnTo>
                <a:lnTo>
                  <a:pt x="919848" y="461340"/>
                </a:lnTo>
                <a:lnTo>
                  <a:pt x="957580" y="488378"/>
                </a:lnTo>
                <a:lnTo>
                  <a:pt x="1002538" y="505066"/>
                </a:lnTo>
                <a:lnTo>
                  <a:pt x="1053160" y="510755"/>
                </a:lnTo>
                <a:lnTo>
                  <a:pt x="1053909" y="510755"/>
                </a:lnTo>
                <a:lnTo>
                  <a:pt x="1094740" y="507009"/>
                </a:lnTo>
                <a:lnTo>
                  <a:pt x="1133703" y="495655"/>
                </a:lnTo>
                <a:lnTo>
                  <a:pt x="1169187" y="476491"/>
                </a:lnTo>
                <a:lnTo>
                  <a:pt x="1199578" y="449364"/>
                </a:lnTo>
                <a:lnTo>
                  <a:pt x="1223276" y="414070"/>
                </a:lnTo>
                <a:lnTo>
                  <a:pt x="1238669" y="370433"/>
                </a:lnTo>
                <a:lnTo>
                  <a:pt x="1244155" y="318274"/>
                </a:lnTo>
                <a:close/>
              </a:path>
              <a:path extrusionOk="0" h="511175" w="1576070">
                <a:moveTo>
                  <a:pt x="1575854" y="146558"/>
                </a:moveTo>
                <a:lnTo>
                  <a:pt x="1556600" y="140614"/>
                </a:lnTo>
                <a:lnTo>
                  <a:pt x="1535125" y="136194"/>
                </a:lnTo>
                <a:lnTo>
                  <a:pt x="1512557" y="133451"/>
                </a:lnTo>
                <a:lnTo>
                  <a:pt x="1489964" y="132499"/>
                </a:lnTo>
                <a:lnTo>
                  <a:pt x="1436077" y="137604"/>
                </a:lnTo>
                <a:lnTo>
                  <a:pt x="1389964" y="152133"/>
                </a:lnTo>
                <a:lnTo>
                  <a:pt x="1351838" y="174917"/>
                </a:lnTo>
                <a:lnTo>
                  <a:pt x="1321866" y="204762"/>
                </a:lnTo>
                <a:lnTo>
                  <a:pt x="1300238" y="240499"/>
                </a:lnTo>
                <a:lnTo>
                  <a:pt x="1287132" y="280949"/>
                </a:lnTo>
                <a:lnTo>
                  <a:pt x="1282712" y="324942"/>
                </a:lnTo>
                <a:lnTo>
                  <a:pt x="1287195" y="371144"/>
                </a:lnTo>
                <a:lnTo>
                  <a:pt x="1300264" y="411645"/>
                </a:lnTo>
                <a:lnTo>
                  <a:pt x="1321346" y="445947"/>
                </a:lnTo>
                <a:lnTo>
                  <a:pt x="1349870" y="473532"/>
                </a:lnTo>
                <a:lnTo>
                  <a:pt x="1385277" y="493864"/>
                </a:lnTo>
                <a:lnTo>
                  <a:pt x="1426984" y="506450"/>
                </a:lnTo>
                <a:lnTo>
                  <a:pt x="1474431" y="510755"/>
                </a:lnTo>
                <a:lnTo>
                  <a:pt x="1505470" y="509460"/>
                </a:lnTo>
                <a:lnTo>
                  <a:pt x="1556994" y="500468"/>
                </a:lnTo>
                <a:lnTo>
                  <a:pt x="1561782" y="410832"/>
                </a:lnTo>
                <a:lnTo>
                  <a:pt x="1548282" y="415810"/>
                </a:lnTo>
                <a:lnTo>
                  <a:pt x="1533194" y="419531"/>
                </a:lnTo>
                <a:lnTo>
                  <a:pt x="1516278" y="421868"/>
                </a:lnTo>
                <a:lnTo>
                  <a:pt x="1497355" y="422681"/>
                </a:lnTo>
                <a:lnTo>
                  <a:pt x="1458760" y="416090"/>
                </a:lnTo>
                <a:lnTo>
                  <a:pt x="1427226" y="396582"/>
                </a:lnTo>
                <a:lnTo>
                  <a:pt x="1405966" y="364591"/>
                </a:lnTo>
                <a:lnTo>
                  <a:pt x="1398155" y="320522"/>
                </a:lnTo>
                <a:lnTo>
                  <a:pt x="1404683" y="279692"/>
                </a:lnTo>
                <a:lnTo>
                  <a:pt x="1424178" y="247599"/>
                </a:lnTo>
                <a:lnTo>
                  <a:pt x="1454924" y="226606"/>
                </a:lnTo>
                <a:lnTo>
                  <a:pt x="1495171" y="219087"/>
                </a:lnTo>
                <a:lnTo>
                  <a:pt x="1515630" y="219989"/>
                </a:lnTo>
                <a:lnTo>
                  <a:pt x="1532737" y="222427"/>
                </a:lnTo>
                <a:lnTo>
                  <a:pt x="1546796" y="225971"/>
                </a:lnTo>
                <a:lnTo>
                  <a:pt x="1558086" y="230212"/>
                </a:lnTo>
                <a:lnTo>
                  <a:pt x="1575854" y="14655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" name="Google Shape;40;p27"/>
          <p:cNvSpPr/>
          <p:nvPr/>
        </p:nvSpPr>
        <p:spPr>
          <a:xfrm>
            <a:off x="2412348" y="10245307"/>
            <a:ext cx="378460" cy="469900"/>
          </a:xfrm>
          <a:custGeom>
            <a:rect b="b" l="l" r="r" t="t"/>
            <a:pathLst>
              <a:path extrusionOk="0" h="469900" w="378460">
                <a:moveTo>
                  <a:pt x="377967" y="0"/>
                </a:moveTo>
                <a:lnTo>
                  <a:pt x="273688" y="0"/>
                </a:lnTo>
                <a:lnTo>
                  <a:pt x="273688" y="266117"/>
                </a:lnTo>
                <a:lnTo>
                  <a:pt x="268116" y="319317"/>
                </a:lnTo>
                <a:lnTo>
                  <a:pt x="251744" y="356757"/>
                </a:lnTo>
                <a:lnTo>
                  <a:pt x="225083" y="378889"/>
                </a:lnTo>
                <a:lnTo>
                  <a:pt x="188643" y="386166"/>
                </a:lnTo>
                <a:lnTo>
                  <a:pt x="152992" y="378600"/>
                </a:lnTo>
                <a:lnTo>
                  <a:pt x="126738" y="355987"/>
                </a:lnTo>
                <a:lnTo>
                  <a:pt x="110518" y="318451"/>
                </a:lnTo>
                <a:lnTo>
                  <a:pt x="104970" y="266117"/>
                </a:lnTo>
                <a:lnTo>
                  <a:pt x="104970" y="0"/>
                </a:lnTo>
                <a:lnTo>
                  <a:pt x="0" y="0"/>
                </a:lnTo>
                <a:lnTo>
                  <a:pt x="0" y="257897"/>
                </a:lnTo>
                <a:lnTo>
                  <a:pt x="4140" y="316080"/>
                </a:lnTo>
                <a:lnTo>
                  <a:pt x="16320" y="364420"/>
                </a:lnTo>
                <a:lnTo>
                  <a:pt x="36180" y="403244"/>
                </a:lnTo>
                <a:lnTo>
                  <a:pt x="63360" y="432875"/>
                </a:lnTo>
                <a:lnTo>
                  <a:pt x="97498" y="453638"/>
                </a:lnTo>
                <a:lnTo>
                  <a:pt x="138234" y="465858"/>
                </a:lnTo>
                <a:lnTo>
                  <a:pt x="185209" y="469860"/>
                </a:lnTo>
                <a:lnTo>
                  <a:pt x="233897" y="465682"/>
                </a:lnTo>
                <a:lnTo>
                  <a:pt x="276216" y="453068"/>
                </a:lnTo>
                <a:lnTo>
                  <a:pt x="311756" y="431899"/>
                </a:lnTo>
                <a:lnTo>
                  <a:pt x="340111" y="402056"/>
                </a:lnTo>
                <a:lnTo>
                  <a:pt x="360870" y="363417"/>
                </a:lnTo>
                <a:lnTo>
                  <a:pt x="373625" y="315865"/>
                </a:lnTo>
                <a:lnTo>
                  <a:pt x="377967" y="259280"/>
                </a:lnTo>
                <a:lnTo>
                  <a:pt x="37796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41" name="Google Shape;41;p27"/>
          <p:cNvGrpSpPr/>
          <p:nvPr/>
        </p:nvGrpSpPr>
        <p:grpSpPr>
          <a:xfrm>
            <a:off x="2842727" y="10117702"/>
            <a:ext cx="427015" cy="597582"/>
            <a:chOff x="2842727" y="10117702"/>
            <a:chExt cx="427015" cy="597582"/>
          </a:xfrm>
        </p:grpSpPr>
        <p:sp>
          <p:nvSpPr>
            <p:cNvPr id="42" name="Google Shape;42;p27"/>
            <p:cNvSpPr/>
            <p:nvPr/>
          </p:nvSpPr>
          <p:spPr>
            <a:xfrm>
              <a:off x="2842727" y="10237764"/>
              <a:ext cx="366395" cy="477520"/>
            </a:xfrm>
            <a:custGeom>
              <a:rect b="b" l="l" r="r" t="t"/>
              <a:pathLst>
                <a:path extrusionOk="0" h="477520" w="366394">
                  <a:moveTo>
                    <a:pt x="252421" y="0"/>
                  </a:moveTo>
                  <a:lnTo>
                    <a:pt x="206913" y="3226"/>
                  </a:lnTo>
                  <a:lnTo>
                    <a:pt x="164136" y="12810"/>
                  </a:lnTo>
                  <a:lnTo>
                    <a:pt x="124791" y="28603"/>
                  </a:lnTo>
                  <a:lnTo>
                    <a:pt x="89578" y="50459"/>
                  </a:lnTo>
                  <a:lnTo>
                    <a:pt x="59197" y="78232"/>
                  </a:lnTo>
                  <a:lnTo>
                    <a:pt x="34348" y="111776"/>
                  </a:lnTo>
                  <a:lnTo>
                    <a:pt x="15732" y="150943"/>
                  </a:lnTo>
                  <a:lnTo>
                    <a:pt x="4049" y="195587"/>
                  </a:lnTo>
                  <a:lnTo>
                    <a:pt x="0" y="245563"/>
                  </a:lnTo>
                  <a:lnTo>
                    <a:pt x="3849" y="293331"/>
                  </a:lnTo>
                  <a:lnTo>
                    <a:pt x="15359" y="337340"/>
                  </a:lnTo>
                  <a:lnTo>
                    <a:pt x="34475" y="376785"/>
                  </a:lnTo>
                  <a:lnTo>
                    <a:pt x="61138" y="410861"/>
                  </a:lnTo>
                  <a:lnTo>
                    <a:pt x="95292" y="438765"/>
                  </a:lnTo>
                  <a:lnTo>
                    <a:pt x="136882" y="459692"/>
                  </a:lnTo>
                  <a:lnTo>
                    <a:pt x="185849" y="472838"/>
                  </a:lnTo>
                  <a:lnTo>
                    <a:pt x="242139" y="477399"/>
                  </a:lnTo>
                  <a:lnTo>
                    <a:pt x="281711" y="475535"/>
                  </a:lnTo>
                  <a:lnTo>
                    <a:pt x="315367" y="470716"/>
                  </a:lnTo>
                  <a:lnTo>
                    <a:pt x="342072" y="464093"/>
                  </a:lnTo>
                  <a:lnTo>
                    <a:pt x="360795" y="456823"/>
                  </a:lnTo>
                  <a:lnTo>
                    <a:pt x="345036" y="375213"/>
                  </a:lnTo>
                  <a:lnTo>
                    <a:pt x="327174" y="381031"/>
                  </a:lnTo>
                  <a:lnTo>
                    <a:pt x="305583" y="385825"/>
                  </a:lnTo>
                  <a:lnTo>
                    <a:pt x="281936" y="389081"/>
                  </a:lnTo>
                  <a:lnTo>
                    <a:pt x="257908" y="390281"/>
                  </a:lnTo>
                  <a:lnTo>
                    <a:pt x="206680" y="383477"/>
                  </a:lnTo>
                  <a:lnTo>
                    <a:pt x="165463" y="363832"/>
                  </a:lnTo>
                  <a:lnTo>
                    <a:pt x="135046" y="332499"/>
                  </a:lnTo>
                  <a:lnTo>
                    <a:pt x="116217" y="290629"/>
                  </a:lnTo>
                  <a:lnTo>
                    <a:pt x="109766" y="239374"/>
                  </a:lnTo>
                  <a:lnTo>
                    <a:pt x="117134" y="183960"/>
                  </a:lnTo>
                  <a:lnTo>
                    <a:pt x="137767" y="141083"/>
                  </a:lnTo>
                  <a:lnTo>
                    <a:pt x="169464" y="110615"/>
                  </a:lnTo>
                  <a:lnTo>
                    <a:pt x="210018" y="92429"/>
                  </a:lnTo>
                  <a:lnTo>
                    <a:pt x="257227" y="86395"/>
                  </a:lnTo>
                  <a:lnTo>
                    <a:pt x="283580" y="87824"/>
                  </a:lnTo>
                  <a:lnTo>
                    <a:pt x="307041" y="91638"/>
                  </a:lnTo>
                  <a:lnTo>
                    <a:pt x="327548" y="97129"/>
                  </a:lnTo>
                  <a:lnTo>
                    <a:pt x="345036" y="103588"/>
                  </a:lnTo>
                  <a:lnTo>
                    <a:pt x="366302" y="20575"/>
                  </a:lnTo>
                  <a:lnTo>
                    <a:pt x="348314" y="13309"/>
                  </a:lnTo>
                  <a:lnTo>
                    <a:pt x="322736" y="6686"/>
                  </a:lnTo>
                  <a:lnTo>
                    <a:pt x="290470" y="1864"/>
                  </a:lnTo>
                  <a:lnTo>
                    <a:pt x="252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43" name="Google Shape;43;p2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3157442" y="10117702"/>
              <a:ext cx="112300" cy="1122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4" name="Google Shape;44;p27"/>
          <p:cNvSpPr/>
          <p:nvPr/>
        </p:nvSpPr>
        <p:spPr>
          <a:xfrm>
            <a:off x="17840597" y="656116"/>
            <a:ext cx="2243455" cy="1060450"/>
          </a:xfrm>
          <a:custGeom>
            <a:rect b="b" l="l" r="r" t="t"/>
            <a:pathLst>
              <a:path extrusionOk="0" h="1060450" w="2243455">
                <a:moveTo>
                  <a:pt x="2243429" y="0"/>
                </a:moveTo>
                <a:lnTo>
                  <a:pt x="0" y="0"/>
                </a:lnTo>
                <a:lnTo>
                  <a:pt x="0" y="1059999"/>
                </a:lnTo>
                <a:lnTo>
                  <a:pt x="2243429" y="1059999"/>
                </a:lnTo>
                <a:lnTo>
                  <a:pt x="2243429" y="0"/>
                </a:lnTo>
                <a:close/>
              </a:path>
            </a:pathLst>
          </a:custGeom>
          <a:solidFill>
            <a:srgbClr val="257CE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" name="Google Shape;45;p27"/>
          <p:cNvSpPr txBox="1"/>
          <p:nvPr>
            <p:ph idx="1" type="body"/>
          </p:nvPr>
        </p:nvSpPr>
        <p:spPr>
          <a:xfrm>
            <a:off x="727227" y="755454"/>
            <a:ext cx="1679242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48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Diseño personalizado">
  <p:cSld name="3_Diseño personalizado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28"/>
          <p:cNvSpPr txBox="1"/>
          <p:nvPr>
            <p:ph type="title"/>
          </p:nvPr>
        </p:nvSpPr>
        <p:spPr>
          <a:xfrm>
            <a:off x="6623050" y="7026275"/>
            <a:ext cx="9782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9"/>
          <p:cNvSpPr txBox="1"/>
          <p:nvPr>
            <p:ph type="title"/>
          </p:nvPr>
        </p:nvSpPr>
        <p:spPr>
          <a:xfrm>
            <a:off x="4794250" y="6950075"/>
            <a:ext cx="9782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Diseño personalizado">
  <p:cSld name="6_Diseño personalizado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30"/>
          <p:cNvSpPr/>
          <p:nvPr/>
        </p:nvSpPr>
        <p:spPr>
          <a:xfrm>
            <a:off x="7232650" y="7880350"/>
            <a:ext cx="9892434" cy="2286000"/>
          </a:xfrm>
          <a:prstGeom prst="rect">
            <a:avLst/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56" name="Google Shape;56;p30"/>
          <p:cNvSpPr txBox="1"/>
          <p:nvPr>
            <p:ph type="title"/>
          </p:nvPr>
        </p:nvSpPr>
        <p:spPr>
          <a:xfrm>
            <a:off x="7661428" y="8207476"/>
            <a:ext cx="9020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257CE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/>
          <p:nvPr>
            <p:ph type="title"/>
          </p:nvPr>
        </p:nvSpPr>
        <p:spPr>
          <a:xfrm>
            <a:off x="12314421" y="714594"/>
            <a:ext cx="5259705" cy="9156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1"/>
          <p:cNvSpPr txBox="1"/>
          <p:nvPr>
            <p:ph idx="1" type="body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1"/>
          <p:cNvSpPr txBox="1"/>
          <p:nvPr>
            <p:ph idx="11" type="ft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1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21"/>
          <p:cNvSpPr txBox="1"/>
          <p:nvPr>
            <p:ph idx="12" type="sldNum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"/>
          <p:cNvSpPr txBox="1"/>
          <p:nvPr>
            <p:ph type="ctrTitle"/>
          </p:nvPr>
        </p:nvSpPr>
        <p:spPr>
          <a:xfrm>
            <a:off x="2736850" y="7864475"/>
            <a:ext cx="9448800" cy="25768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5400">
                <a:latin typeface="Calibri"/>
                <a:ea typeface="Calibri"/>
                <a:cs typeface="Calibri"/>
                <a:sym typeface="Calibri"/>
              </a:rPr>
              <a:t>LEVANTAMIENTO DE COMPONENTES SISTÉMICOS</a:t>
            </a:r>
            <a:br>
              <a:rPr lang="es-CL" sz="5400">
                <a:latin typeface="Calibri"/>
                <a:ea typeface="Calibri"/>
                <a:cs typeface="Calibri"/>
                <a:sym typeface="Calibri"/>
              </a:rPr>
            </a:br>
            <a:r>
              <a:rPr lang="es-CL" sz="4000">
                <a:latin typeface="Calibri"/>
                <a:ea typeface="Calibri"/>
                <a:cs typeface="Calibri"/>
                <a:sym typeface="Calibri"/>
              </a:rPr>
              <a:t>Actividad 1.1 Identificando los procesos.</a:t>
            </a:r>
            <a:br>
              <a:rPr lang="es-CL" sz="5400">
                <a:latin typeface="Calibri"/>
                <a:ea typeface="Calibri"/>
                <a:cs typeface="Calibri"/>
                <a:sym typeface="Calibri"/>
              </a:rPr>
            </a:br>
            <a:r>
              <a:rPr lang="es-CL" sz="5400"/>
              <a:t>ASY5131</a:t>
            </a:r>
            <a:br>
              <a:rPr lang="es-CL" sz="5400"/>
            </a:br>
            <a:br>
              <a:rPr lang="es-CL"/>
            </a:br>
            <a:br>
              <a:rPr lang="es-CL" sz="3800"/>
            </a:br>
            <a:endParaRPr sz="38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"/>
          <p:cNvSpPr txBox="1"/>
          <p:nvPr>
            <p:ph idx="1" type="body"/>
          </p:nvPr>
        </p:nvSpPr>
        <p:spPr>
          <a:xfrm>
            <a:off x="11652250" y="777875"/>
            <a:ext cx="59436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CL">
                <a:solidFill>
                  <a:srgbClr val="257CE1"/>
                </a:solidFill>
              </a:rPr>
              <a:t>Tipos de procesos</a:t>
            </a:r>
            <a:endParaRPr/>
          </a:p>
        </p:txBody>
      </p:sp>
      <p:sp>
        <p:nvSpPr>
          <p:cNvPr id="137" name="Google Shape;137;p10"/>
          <p:cNvSpPr/>
          <p:nvPr/>
        </p:nvSpPr>
        <p:spPr>
          <a:xfrm>
            <a:off x="1747520" y="2835275"/>
            <a:ext cx="16305530" cy="671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50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las organizaciones existen diferentes tipos de procesos: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8001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7CE1"/>
              </a:buClr>
              <a:buSzPts val="28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7CE1"/>
              </a:buClr>
              <a:buSzPts val="2400"/>
              <a:buFont typeface="Calibri"/>
              <a:buChar char="•"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Procesos estratégicos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7CE1"/>
              </a:buClr>
              <a:buSzPts val="2400"/>
              <a:buFont typeface="Calibri"/>
              <a:buChar char="•"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Procesos operativos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7CE1"/>
              </a:buClr>
              <a:buSzPts val="2400"/>
              <a:buFont typeface="Calibri"/>
              <a:buChar char="•"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Procesos de apoyo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7CE1"/>
              </a:buClr>
              <a:buSzPts val="2400"/>
              <a:buFont typeface="Calibri"/>
              <a:buChar char="•"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Procesos de gestión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-228599" lvl="2" marL="449263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106363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106363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106363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 ideal en una organización es tener dibujado un mapa de procesos para a partir del cual tener bien claro qué proceso se considera operativo, qué proceso se considera de apoyo, procesos estratégicos, etc.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18850" y="3978275"/>
            <a:ext cx="59436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"/>
          <p:cNvSpPr txBox="1"/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>
                <a:solidFill>
                  <a:srgbClr val="257CE1"/>
                </a:solidFill>
              </a:rPr>
              <a:t>Procesos estratégicos</a:t>
            </a:r>
            <a:endParaRPr>
              <a:solidFill>
                <a:srgbClr val="257CE1"/>
              </a:solidFill>
            </a:endParaRPr>
          </a:p>
        </p:txBody>
      </p:sp>
      <p:sp>
        <p:nvSpPr>
          <p:cNvPr id="144" name="Google Shape;144;p11"/>
          <p:cNvSpPr/>
          <p:nvPr/>
        </p:nvSpPr>
        <p:spPr>
          <a:xfrm>
            <a:off x="1898650" y="3110768"/>
            <a:ext cx="15659100" cy="10895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508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Son los procesos relacionados con la estrategia de la empresa y están a cargo  de como establecer la misión, visión  y objetivos corporativos.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03850" y="4968875"/>
            <a:ext cx="8833695" cy="4108155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kx="0" rotWithShape="0" algn="bl" stA="38000" stPos="0" sy="-100000" ky="0"/>
          </a:effectLst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"/>
          <p:cNvSpPr txBox="1"/>
          <p:nvPr>
            <p:ph idx="1" type="body"/>
          </p:nvPr>
        </p:nvSpPr>
        <p:spPr>
          <a:xfrm>
            <a:off x="727227" y="755454"/>
            <a:ext cx="1679242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CL">
                <a:solidFill>
                  <a:srgbClr val="257CE1"/>
                </a:solidFill>
              </a:rPr>
              <a:t>Procesos operativos</a:t>
            </a:r>
            <a:endParaRPr>
              <a:solidFill>
                <a:srgbClr val="257CE1"/>
              </a:solidFill>
            </a:endParaRPr>
          </a:p>
        </p:txBody>
      </p:sp>
      <p:sp>
        <p:nvSpPr>
          <p:cNvPr id="151" name="Google Shape;151;p12"/>
          <p:cNvSpPr/>
          <p:nvPr/>
        </p:nvSpPr>
        <p:spPr>
          <a:xfrm>
            <a:off x="2051049" y="2606675"/>
            <a:ext cx="16002000" cy="1588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508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Son procesos que permiten generar el producto/servicio que se entrega al cliente, por lo que inciden directamente en la satisfacción del cliente final. Generalmente atraviesan muchas funciones.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22367" y="4664075"/>
            <a:ext cx="8720684" cy="4839658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kx="0" rotWithShape="0" algn="bl" stA="38000" stPos="0" sy="-100000" ky="0"/>
          </a:effectLst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 txBox="1"/>
          <p:nvPr>
            <p:ph type="title"/>
          </p:nvPr>
        </p:nvSpPr>
        <p:spPr>
          <a:xfrm>
            <a:off x="2432050" y="854075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>
                <a:solidFill>
                  <a:srgbClr val="538CD5"/>
                </a:solidFill>
              </a:rPr>
              <a:t>Procesos de apoyo</a:t>
            </a:r>
            <a:endParaRPr>
              <a:solidFill>
                <a:srgbClr val="538CD5"/>
              </a:solidFill>
            </a:endParaRPr>
          </a:p>
        </p:txBody>
      </p:sp>
      <p:sp>
        <p:nvSpPr>
          <p:cNvPr id="159" name="Google Shape;159;p13"/>
          <p:cNvSpPr txBox="1"/>
          <p:nvPr/>
        </p:nvSpPr>
        <p:spPr>
          <a:xfrm>
            <a:off x="1792790" y="2682875"/>
            <a:ext cx="16383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08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Son los procesos internos dentro de la empresa necesarios para que el proceso de negocio cumpla su objetivo.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800"/>
              <a:buFont typeface="Calibri"/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71500" lvl="1" marL="11049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7CE1"/>
              </a:buClr>
              <a:buSzPts val="2400"/>
              <a:buFont typeface="Arial"/>
              <a:buChar char="•"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Finanzas, RRHH, etc., son llamados “procesos de apoyo”, ellos son servicios ayudan a que los procesos del negocio logren su objetivo.</a:t>
            </a:r>
            <a:endParaRPr/>
          </a:p>
          <a:p>
            <a:pPr indent="0" lvl="1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2850" y="5929788"/>
            <a:ext cx="9922881" cy="30016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/>
          <p:nvPr>
            <p:ph idx="1" type="body"/>
          </p:nvPr>
        </p:nvSpPr>
        <p:spPr>
          <a:xfrm>
            <a:off x="755650" y="854075"/>
            <a:ext cx="1679242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CL">
                <a:solidFill>
                  <a:srgbClr val="257CE1"/>
                </a:solidFill>
              </a:rPr>
              <a:t>Procesos de gestión </a:t>
            </a:r>
            <a:endParaRPr/>
          </a:p>
        </p:txBody>
      </p:sp>
      <p:sp>
        <p:nvSpPr>
          <p:cNvPr id="166" name="Google Shape;166;p14"/>
          <p:cNvSpPr/>
          <p:nvPr/>
        </p:nvSpPr>
        <p:spPr>
          <a:xfrm>
            <a:off x="1136650" y="3063875"/>
            <a:ext cx="10668000" cy="5527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508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Son los procesos de planificación y provisión de los recursos necesarios para llevar a cabo los Procesos Básicos y de Soporte de la empresa.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508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6088" lvl="1" marL="44608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7CE1"/>
              </a:buClr>
              <a:buSzPts val="2400"/>
              <a:buFont typeface="Calibri"/>
              <a:buChar char="•"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Formalmente establecidos.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-446088" lvl="1" marL="44608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7CE1"/>
              </a:buClr>
              <a:buSzPts val="2400"/>
              <a:buFont typeface="Calibri"/>
              <a:buChar char="•"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Coordinan las actividades de los procesos primarios y de apoyo.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-446088" lvl="1" marL="44608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7CE1"/>
              </a:buClr>
              <a:buSzPts val="2400"/>
              <a:buFont typeface="Calibri"/>
              <a:buChar char="•"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Buscan la eficiencia y eficacia de los procesos.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-446088" lvl="1" marL="44608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7CE1"/>
              </a:buClr>
              <a:buSzPts val="2400"/>
              <a:buFont typeface="Calibri"/>
              <a:buChar char="•"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Miden, monitorean y controlan.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-446088" lvl="1" marL="446088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7CE1"/>
              </a:buClr>
              <a:buSzPts val="2400"/>
              <a:buFont typeface="Calibri"/>
              <a:buChar char="•"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entregan valor al cliente directamente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Google Shape;16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90450" y="3862827"/>
            <a:ext cx="6705600" cy="392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"/>
          <p:cNvSpPr txBox="1"/>
          <p:nvPr>
            <p:ph idx="4294967295" type="body"/>
          </p:nvPr>
        </p:nvSpPr>
        <p:spPr>
          <a:xfrm>
            <a:off x="1670050" y="4968875"/>
            <a:ext cx="108204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6000">
                <a:solidFill>
                  <a:srgbClr val="538CD5"/>
                </a:solidFill>
                <a:latin typeface="Arial Black"/>
                <a:ea typeface="Arial Black"/>
                <a:cs typeface="Arial Black"/>
                <a:sym typeface="Arial Black"/>
              </a:rPr>
              <a:t>MODELO DE PROCESOS </a:t>
            </a:r>
            <a:endParaRPr b="1" sz="6000"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"/>
          <p:cNvSpPr txBox="1"/>
          <p:nvPr>
            <p:ph type="title"/>
          </p:nvPr>
        </p:nvSpPr>
        <p:spPr>
          <a:xfrm>
            <a:off x="2432049" y="875536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>
                <a:solidFill>
                  <a:srgbClr val="257CE1"/>
                </a:solidFill>
                <a:latin typeface="Arial"/>
                <a:ea typeface="Arial"/>
                <a:cs typeface="Arial"/>
                <a:sym typeface="Arial"/>
              </a:rPr>
              <a:t>Modelo de procesos</a:t>
            </a:r>
            <a:endParaRPr>
              <a:solidFill>
                <a:srgbClr val="257CE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6"/>
          <p:cNvSpPr/>
          <p:nvPr/>
        </p:nvSpPr>
        <p:spPr>
          <a:xfrm>
            <a:off x="1898650" y="2073275"/>
            <a:ext cx="16687800" cy="6707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508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un conjunto de actividades que deben seguirse a fin de permitir la creación de uno o más modelos para la representación, comunicación, análisis, diseño, síntesis, toma de decisiones y control de un negocio.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533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7CE1"/>
              </a:buClr>
              <a:buSzPts val="2400"/>
              <a:buFont typeface="Calibri"/>
              <a:buNone/>
            </a:pPr>
            <a:r>
              <a:rPr lang="es-CL" sz="3600">
                <a:solidFill>
                  <a:srgbClr val="257CE1"/>
                </a:solidFill>
                <a:latin typeface="Calibri"/>
                <a:ea typeface="Calibri"/>
                <a:cs typeface="Calibri"/>
                <a:sym typeface="Calibri"/>
              </a:rPr>
              <a:t>&gt;Un proceso requiere de: 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7CE1"/>
              </a:buClr>
              <a:buSzPts val="2400"/>
              <a:buFont typeface="Calibri"/>
              <a:buChar char="•"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Recursos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7CE1"/>
              </a:buClr>
              <a:buSzPts val="2400"/>
              <a:buFont typeface="Calibri"/>
              <a:buChar char="•"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Información 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7CE1"/>
              </a:buClr>
              <a:buSzPts val="2400"/>
              <a:buFont typeface="Calibri"/>
              <a:buChar char="•"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o metas 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1" marL="533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2785"/>
              </a:buClr>
              <a:buSzPts val="24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533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2785"/>
              </a:buClr>
              <a:buSzPts val="2400"/>
              <a:buFont typeface="Calibri"/>
              <a:buNone/>
            </a:pPr>
            <a:r>
              <a:rPr lang="es-CL" sz="3600">
                <a:solidFill>
                  <a:srgbClr val="257CE1"/>
                </a:solidFill>
                <a:latin typeface="Calibri"/>
                <a:ea typeface="Calibri"/>
                <a:cs typeface="Calibri"/>
                <a:sym typeface="Calibri"/>
              </a:rPr>
              <a:t>&gt;Un proceso entrega: 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57CE1"/>
              </a:buClr>
              <a:buSzPts val="2400"/>
              <a:buFont typeface="Arial"/>
              <a:buChar char="•"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Salidas específicas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6"/>
          <p:cNvSpPr/>
          <p:nvPr/>
        </p:nvSpPr>
        <p:spPr>
          <a:xfrm>
            <a:off x="10814050" y="5956710"/>
            <a:ext cx="4919705" cy="1371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Proceso del negocio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181" name="Google Shape;181;p16"/>
          <p:cNvSpPr/>
          <p:nvPr/>
        </p:nvSpPr>
        <p:spPr>
          <a:xfrm>
            <a:off x="9183630" y="4378130"/>
            <a:ext cx="2133600" cy="990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Reguladores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82" name="Google Shape;182;p16"/>
          <p:cNvSpPr/>
          <p:nvPr/>
        </p:nvSpPr>
        <p:spPr>
          <a:xfrm>
            <a:off x="12226290" y="8283200"/>
            <a:ext cx="2045710" cy="990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Apoyo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83" name="Google Shape;183;p16"/>
          <p:cNvSpPr/>
          <p:nvPr/>
        </p:nvSpPr>
        <p:spPr>
          <a:xfrm>
            <a:off x="8178540" y="6147210"/>
            <a:ext cx="2133600" cy="990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Entradas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84" name="Google Shape;184;p16"/>
          <p:cNvSpPr/>
          <p:nvPr/>
        </p:nvSpPr>
        <p:spPr>
          <a:xfrm>
            <a:off x="15220690" y="4378130"/>
            <a:ext cx="2133600" cy="990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85" name="Google Shape;185;p16"/>
          <p:cNvSpPr/>
          <p:nvPr/>
        </p:nvSpPr>
        <p:spPr>
          <a:xfrm>
            <a:off x="12202160" y="4378130"/>
            <a:ext cx="2133600" cy="990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Responsables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86" name="Google Shape;186;p16"/>
          <p:cNvSpPr/>
          <p:nvPr/>
        </p:nvSpPr>
        <p:spPr>
          <a:xfrm>
            <a:off x="16880595" y="6147210"/>
            <a:ext cx="2133600" cy="990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Salidas</a:t>
            </a:r>
            <a:endParaRPr sz="2400">
              <a:solidFill>
                <a:schemeClr val="dk1"/>
              </a:solidFill>
            </a:endParaRPr>
          </a:p>
        </p:txBody>
      </p:sp>
      <p:cxnSp>
        <p:nvCxnSpPr>
          <p:cNvPr id="187" name="Google Shape;187;p16"/>
          <p:cNvCxnSpPr/>
          <p:nvPr/>
        </p:nvCxnSpPr>
        <p:spPr>
          <a:xfrm>
            <a:off x="10463270" y="6642510"/>
            <a:ext cx="853960" cy="0"/>
          </a:xfrm>
          <a:prstGeom prst="straightConnector1">
            <a:avLst/>
          </a:prstGeom>
          <a:noFill/>
          <a:ln cap="flat" cmpd="sng" w="38100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8" name="Google Shape;188;p16"/>
          <p:cNvCxnSpPr/>
          <p:nvPr/>
        </p:nvCxnSpPr>
        <p:spPr>
          <a:xfrm>
            <a:off x="15873470" y="6642510"/>
            <a:ext cx="867410" cy="0"/>
          </a:xfrm>
          <a:prstGeom prst="straightConnector1">
            <a:avLst/>
          </a:prstGeom>
          <a:noFill/>
          <a:ln cap="flat" cmpd="sng" w="38100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9" name="Google Shape;189;p16"/>
          <p:cNvCxnSpPr/>
          <p:nvPr/>
        </p:nvCxnSpPr>
        <p:spPr>
          <a:xfrm>
            <a:off x="10312140" y="5368730"/>
            <a:ext cx="836930" cy="587980"/>
          </a:xfrm>
          <a:prstGeom prst="straightConnector1">
            <a:avLst/>
          </a:prstGeom>
          <a:noFill/>
          <a:ln cap="flat" cmpd="sng" w="38100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0" name="Google Shape;190;p16"/>
          <p:cNvCxnSpPr>
            <a:stCxn id="185" idx="2"/>
          </p:cNvCxnSpPr>
          <p:nvPr/>
        </p:nvCxnSpPr>
        <p:spPr>
          <a:xfrm flipH="1">
            <a:off x="13266860" y="5368730"/>
            <a:ext cx="2100" cy="588000"/>
          </a:xfrm>
          <a:prstGeom prst="straightConnector1">
            <a:avLst/>
          </a:prstGeom>
          <a:noFill/>
          <a:ln cap="flat" cmpd="sng" w="38100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1" name="Google Shape;191;p16"/>
          <p:cNvCxnSpPr/>
          <p:nvPr/>
        </p:nvCxnSpPr>
        <p:spPr>
          <a:xfrm flipH="1" rot="10800000">
            <a:off x="15101310" y="5424505"/>
            <a:ext cx="1184034" cy="532205"/>
          </a:xfrm>
          <a:prstGeom prst="straightConnector1">
            <a:avLst/>
          </a:prstGeom>
          <a:noFill/>
          <a:ln cap="flat" cmpd="sng" w="38100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2" name="Google Shape;192;p16"/>
          <p:cNvCxnSpPr>
            <a:stCxn id="182" idx="0"/>
          </p:cNvCxnSpPr>
          <p:nvPr/>
        </p:nvCxnSpPr>
        <p:spPr>
          <a:xfrm flipH="1" rot="10800000">
            <a:off x="13249145" y="7346300"/>
            <a:ext cx="17700" cy="936900"/>
          </a:xfrm>
          <a:prstGeom prst="straightConnector1">
            <a:avLst/>
          </a:prstGeom>
          <a:noFill/>
          <a:ln cap="flat" cmpd="sng" w="38100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"/>
          <p:cNvSpPr txBox="1"/>
          <p:nvPr>
            <p:ph idx="1" type="body"/>
          </p:nvPr>
        </p:nvSpPr>
        <p:spPr>
          <a:xfrm>
            <a:off x="727227" y="755454"/>
            <a:ext cx="1679242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CL">
                <a:solidFill>
                  <a:srgbClr val="257CE1"/>
                </a:solidFill>
              </a:rPr>
              <a:t>Modelo de procesos </a:t>
            </a:r>
            <a:endParaRPr/>
          </a:p>
        </p:txBody>
      </p:sp>
      <p:sp>
        <p:nvSpPr>
          <p:cNvPr id="198" name="Google Shape;198;p17"/>
          <p:cNvSpPr/>
          <p:nvPr/>
        </p:nvSpPr>
        <p:spPr>
          <a:xfrm>
            <a:off x="1670050" y="2835275"/>
            <a:ext cx="16255848" cy="58477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71500" lvl="0" marL="6223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7CE1"/>
              </a:buClr>
              <a:buSzPts val="2800"/>
              <a:buFont typeface="Noto Sans Symbols"/>
              <a:buChar char="⮚"/>
            </a:pPr>
            <a:r>
              <a:rPr b="1" lang="es-CL" sz="3600">
                <a:solidFill>
                  <a:srgbClr val="257CE1"/>
                </a:solidFill>
                <a:latin typeface="Calibri"/>
                <a:ea typeface="Calibri"/>
                <a:cs typeface="Calibri"/>
                <a:sym typeface="Calibri"/>
              </a:rPr>
              <a:t>Recursos: </a:t>
            </a: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una entrada para el proceso, este recurso es consumido por el proceso mientras se ejecutan las actividades.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8001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7CE1"/>
              </a:buClr>
              <a:buSzPts val="2800"/>
              <a:buFont typeface="Noto Sans Symbols"/>
              <a:buNone/>
            </a:pPr>
            <a:r>
              <a:t/>
            </a:r>
            <a:endParaRPr sz="3600">
              <a:solidFill>
                <a:srgbClr val="257CE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71500" lvl="0" marL="6223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7CE1"/>
              </a:buClr>
              <a:buSzPts val="2800"/>
              <a:buFont typeface="Noto Sans Symbols"/>
              <a:buChar char="⮚"/>
            </a:pPr>
            <a:r>
              <a:rPr b="1" lang="es-CL" sz="3600">
                <a:solidFill>
                  <a:srgbClr val="257CE1"/>
                </a:solidFill>
                <a:latin typeface="Calibri"/>
                <a:ea typeface="Calibri"/>
                <a:cs typeface="Calibri"/>
                <a:sym typeface="Calibri"/>
              </a:rPr>
              <a:t>Información: </a:t>
            </a: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proceso utiliza la información para complementar sus actividades, la información no se consume, sino más bien se utiliza.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3A5E"/>
              </a:buClr>
              <a:buSzPts val="28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71500" lvl="0" marL="6223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7CE1"/>
              </a:buClr>
              <a:buSzPts val="2800"/>
              <a:buFont typeface="Noto Sans Symbols"/>
              <a:buChar char="⮚"/>
            </a:pPr>
            <a:r>
              <a:rPr b="1" lang="es-CL" sz="3600">
                <a:solidFill>
                  <a:srgbClr val="257CE1"/>
                </a:solidFill>
                <a:latin typeface="Calibri"/>
                <a:ea typeface="Calibri"/>
                <a:cs typeface="Calibri"/>
                <a:sym typeface="Calibri"/>
              </a:rPr>
              <a:t>Actividades: </a:t>
            </a: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 actividad es parte de un proceso y está asociada a un cargo específico por sí sola no tiene objetivo, sino que es parte de. 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8001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7CE1"/>
              </a:buClr>
              <a:buSzPts val="2800"/>
              <a:buFont typeface="Noto Sans Symbols"/>
              <a:buNone/>
            </a:pPr>
            <a:r>
              <a:t/>
            </a:r>
            <a:endParaRPr sz="3600">
              <a:solidFill>
                <a:srgbClr val="257CE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71500" lvl="0" marL="6223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7CE1"/>
              </a:buClr>
              <a:buSzPts val="2800"/>
              <a:buFont typeface="Noto Sans Symbols"/>
              <a:buChar char="⮚"/>
            </a:pPr>
            <a:r>
              <a:rPr b="1" lang="es-CL" sz="3600">
                <a:solidFill>
                  <a:srgbClr val="257CE1"/>
                </a:solidFill>
                <a:latin typeface="Calibri"/>
                <a:ea typeface="Calibri"/>
                <a:cs typeface="Calibri"/>
                <a:sym typeface="Calibri"/>
              </a:rPr>
              <a:t>Objetivo: </a:t>
            </a: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la razón por la cual la organización realiza el conjunto de actividades.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teniendo Casos de Uso centrados en la Calidad de los Datos desde Procesos  de Negocio descritos con BPMN" id="203" name="Google Shape;203;p18"/>
          <p:cNvPicPr preferRelativeResize="0"/>
          <p:nvPr/>
        </p:nvPicPr>
        <p:blipFill rotWithShape="1">
          <a:blip r:embed="rId3">
            <a:alphaModFix/>
          </a:blip>
          <a:srcRect b="9161" l="0" r="0" t="0"/>
          <a:stretch/>
        </p:blipFill>
        <p:spPr>
          <a:xfrm>
            <a:off x="2051050" y="625475"/>
            <a:ext cx="16147480" cy="9546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9"/>
          <p:cNvSpPr txBox="1"/>
          <p:nvPr>
            <p:ph type="title"/>
          </p:nvPr>
        </p:nvSpPr>
        <p:spPr>
          <a:xfrm>
            <a:off x="374650" y="777875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>
                <a:solidFill>
                  <a:srgbClr val="257CE1"/>
                </a:solidFill>
                <a:latin typeface="Arial"/>
                <a:ea typeface="Arial"/>
                <a:cs typeface="Arial"/>
                <a:sym typeface="Arial"/>
              </a:rPr>
              <a:t>Resumen</a:t>
            </a:r>
            <a:endParaRPr>
              <a:solidFill>
                <a:srgbClr val="257CE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9"/>
          <p:cNvSpPr/>
          <p:nvPr/>
        </p:nvSpPr>
        <p:spPr>
          <a:xfrm>
            <a:off x="1670050" y="3444875"/>
            <a:ext cx="16764000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71500" lvl="0" marL="571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7CE1"/>
              </a:buClr>
              <a:buSzPts val="2800"/>
              <a:buFont typeface="Noto Sans Symbols"/>
              <a:buChar char="✔"/>
            </a:pPr>
            <a:r>
              <a:rPr b="1" i="0" lang="es-CL" sz="3600" u="none" cap="none" strike="noStrike">
                <a:solidFill>
                  <a:srgbClr val="257CE1"/>
                </a:solidFill>
                <a:latin typeface="Calibri"/>
                <a:ea typeface="Calibri"/>
                <a:cs typeface="Calibri"/>
                <a:sym typeface="Calibri"/>
              </a:rPr>
              <a:t>Procesos de negocios: </a:t>
            </a: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conjunto de actividades que son realizadas en coordinación con el entorno organizacional y técnico.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257CE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71500" lvl="0" marL="571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7CE1"/>
              </a:buClr>
              <a:buSzPts val="2800"/>
              <a:buFont typeface="Noto Sans Symbols"/>
              <a:buChar char="✔"/>
            </a:pPr>
            <a:r>
              <a:rPr b="1" i="0" lang="es-CL" sz="3600" u="none" cap="none" strike="noStrike">
                <a:solidFill>
                  <a:srgbClr val="257CE1"/>
                </a:solidFill>
                <a:latin typeface="Calibri"/>
                <a:ea typeface="Calibri"/>
                <a:cs typeface="Calibri"/>
                <a:sym typeface="Calibri"/>
              </a:rPr>
              <a:t>Tipos de procesos: </a:t>
            </a: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Existen distintos tipos de proceso, tales como procesos estratégicos, operativos, de gestión y procesos de apoyo. 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571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7CE1"/>
              </a:buClr>
              <a:buSzPts val="3600"/>
              <a:buFont typeface="Noto Sans Symbols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71500" lvl="0" marL="571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7CE1"/>
              </a:buClr>
              <a:buSzPts val="2800"/>
              <a:buFont typeface="Noto Sans Symbols"/>
              <a:buChar char="✔"/>
            </a:pPr>
            <a:r>
              <a:rPr b="1" i="0" lang="es-CL" sz="3600" u="none" cap="none" strike="noStrike">
                <a:solidFill>
                  <a:srgbClr val="257CE1"/>
                </a:solidFill>
                <a:latin typeface="Calibri"/>
                <a:ea typeface="Calibri"/>
                <a:cs typeface="Calibri"/>
                <a:sym typeface="Calibri"/>
              </a:rPr>
              <a:t>Modelo de procesos: </a:t>
            </a: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un conjunto de actividades que se reflejan en un diagrama</a:t>
            </a:r>
            <a:r>
              <a:rPr b="0" i="0" lang="es-CL" sz="3600" u="none" cap="none" strike="noStrike">
                <a:solidFill>
                  <a:srgbClr val="81899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 txBox="1"/>
          <p:nvPr/>
        </p:nvSpPr>
        <p:spPr>
          <a:xfrm>
            <a:off x="764208" y="547323"/>
            <a:ext cx="13097841" cy="2311180"/>
          </a:xfrm>
          <a:prstGeom prst="rect">
            <a:avLst/>
          </a:prstGeom>
          <a:noFill/>
          <a:ln>
            <a:noFill/>
          </a:ln>
        </p:spPr>
        <p:txBody>
          <a:bodyPr anchorCtr="0" anchor="t" bIns="150750" lIns="150750" spcFirstLastPara="1" rIns="150750" wrap="square" tIns="1507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17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84" name="Google Shape;84;p2"/>
          <p:cNvSpPr txBox="1"/>
          <p:nvPr/>
        </p:nvSpPr>
        <p:spPr>
          <a:xfrm>
            <a:off x="3185243" y="6656673"/>
            <a:ext cx="13089761" cy="1043791"/>
          </a:xfrm>
          <a:prstGeom prst="rect">
            <a:avLst/>
          </a:prstGeom>
          <a:noFill/>
          <a:ln>
            <a:noFill/>
          </a:ln>
        </p:spPr>
        <p:txBody>
          <a:bodyPr anchorCtr="0" anchor="t" bIns="150750" lIns="150750" spcFirstLastPara="1" rIns="150750" wrap="square" tIns="1507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5936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Nombre</a:t>
            </a:r>
            <a:r>
              <a:rPr b="1" lang="es-CL" sz="5936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r>
              <a:rPr b="1" lang="es-CL" sz="5936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del profesor</a:t>
            </a:r>
            <a:endParaRPr/>
          </a:p>
        </p:txBody>
      </p:sp>
      <p:sp>
        <p:nvSpPr>
          <p:cNvPr id="85" name="Google Shape;85;p2"/>
          <p:cNvSpPr txBox="1"/>
          <p:nvPr/>
        </p:nvSpPr>
        <p:spPr>
          <a:xfrm>
            <a:off x="3185244" y="7685568"/>
            <a:ext cx="13089759" cy="1043791"/>
          </a:xfrm>
          <a:prstGeom prst="rect">
            <a:avLst/>
          </a:prstGeom>
          <a:noFill/>
          <a:ln>
            <a:noFill/>
          </a:ln>
        </p:spPr>
        <p:txBody>
          <a:bodyPr anchorCtr="0" anchor="t" bIns="150750" lIns="150750" spcFirstLastPara="1" rIns="150750" wrap="square" tIns="1507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947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correo@professor.duoc.cl</a:t>
            </a:r>
            <a:endParaRPr sz="4947">
              <a:solidFill>
                <a:schemeClr val="lt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86" name="Google Shape;86;p2"/>
          <p:cNvSpPr txBox="1"/>
          <p:nvPr>
            <p:ph type="title"/>
          </p:nvPr>
        </p:nvSpPr>
        <p:spPr>
          <a:xfrm>
            <a:off x="5937250" y="4533371"/>
            <a:ext cx="6872639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9600">
                <a:solidFill>
                  <a:schemeClr val="lt1"/>
                </a:solidFill>
              </a:rPr>
              <a:t>ASY5131</a:t>
            </a:r>
            <a:endParaRPr/>
          </a:p>
        </p:txBody>
      </p:sp>
      <p:sp>
        <p:nvSpPr>
          <p:cNvPr id="87" name="Google Shape;87;p2"/>
          <p:cNvSpPr txBox="1"/>
          <p:nvPr>
            <p:ph idx="4294967295" type="sldNum"/>
          </p:nvPr>
        </p:nvSpPr>
        <p:spPr>
          <a:xfrm>
            <a:off x="16711533" y="10481754"/>
            <a:ext cx="339256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"/>
          <p:cNvSpPr txBox="1"/>
          <p:nvPr>
            <p:ph type="title"/>
          </p:nvPr>
        </p:nvSpPr>
        <p:spPr>
          <a:xfrm>
            <a:off x="4842029" y="4534002"/>
            <a:ext cx="9020021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5000">
                <a:solidFill>
                  <a:schemeClr val="lt1"/>
                </a:solidFill>
              </a:rPr>
              <a:t>Preguntas , Conclusiones y Reflexiones</a:t>
            </a:r>
            <a:endParaRPr sz="5000">
              <a:solidFill>
                <a:schemeClr val="lt1"/>
              </a:solidFill>
            </a:endParaRPr>
          </a:p>
        </p:txBody>
      </p:sp>
      <p:pic>
        <p:nvPicPr>
          <p:cNvPr descr="http://www.clipartroo.com/images/33/group-talking-clipart-33811.png" id="215" name="Google Shape;21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99250" y="6492875"/>
            <a:ext cx="6306311" cy="4221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/>
          <p:nvPr>
            <p:ph type="title"/>
          </p:nvPr>
        </p:nvSpPr>
        <p:spPr>
          <a:xfrm>
            <a:off x="1071880" y="5121275"/>
            <a:ext cx="855472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508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-CL" sz="3200">
                <a:solidFill>
                  <a:schemeClr val="dk1"/>
                </a:solidFill>
              </a:rPr>
              <a:t>IL1.1 </a:t>
            </a:r>
            <a:r>
              <a:rPr b="0" lang="es-CL" sz="3600">
                <a:latin typeface="Calibri"/>
                <a:ea typeface="Calibri"/>
                <a:cs typeface="Calibri"/>
                <a:sym typeface="Calibri"/>
              </a:rPr>
              <a:t>Identifica las capas que se ven afectadas en un proceso de integración, considerando las necesidades de la organización.</a:t>
            </a:r>
            <a:endParaRPr/>
          </a:p>
        </p:txBody>
      </p:sp>
      <p:sp>
        <p:nvSpPr>
          <p:cNvPr id="93" name="Google Shape;93;p3"/>
          <p:cNvSpPr txBox="1"/>
          <p:nvPr/>
        </p:nvSpPr>
        <p:spPr>
          <a:xfrm>
            <a:off x="1040130" y="3978275"/>
            <a:ext cx="9020022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5000">
                <a:solidFill>
                  <a:srgbClr val="257CE1"/>
                </a:solidFill>
                <a:latin typeface="Arial"/>
                <a:ea typeface="Arial"/>
                <a:cs typeface="Arial"/>
                <a:sym typeface="Arial"/>
              </a:rPr>
              <a:t>Indicador de logro</a:t>
            </a:r>
            <a:endParaRPr b="1" i="0" sz="5000">
              <a:solidFill>
                <a:srgbClr val="257CE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"/>
          <p:cNvSpPr/>
          <p:nvPr/>
        </p:nvSpPr>
        <p:spPr>
          <a:xfrm>
            <a:off x="7232650" y="4740275"/>
            <a:ext cx="1165860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6000">
                <a:solidFill>
                  <a:srgbClr val="257CE1"/>
                </a:solidFill>
                <a:latin typeface="Arial Black"/>
                <a:ea typeface="Arial Black"/>
                <a:cs typeface="Arial Black"/>
                <a:sym typeface="Arial Black"/>
              </a:rPr>
              <a:t>CONOCIENDO</a:t>
            </a:r>
            <a:r>
              <a:rPr b="1" lang="es-CL" sz="6000">
                <a:solidFill>
                  <a:srgbClr val="257CE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s-CL" sz="6000">
                <a:solidFill>
                  <a:srgbClr val="257CE1"/>
                </a:solidFill>
                <a:latin typeface="Arial Black"/>
                <a:ea typeface="Arial Black"/>
                <a:cs typeface="Arial Black"/>
                <a:sym typeface="Arial Black"/>
              </a:rPr>
              <a:t>LOS PROCESOS DE NEGOCIO</a:t>
            </a:r>
            <a:endParaRPr b="1" sz="6000">
              <a:solidFill>
                <a:srgbClr val="257CE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"/>
          <p:cNvSpPr txBox="1"/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>
                <a:solidFill>
                  <a:srgbClr val="257CE1"/>
                </a:solidFill>
                <a:latin typeface="Arial"/>
                <a:ea typeface="Arial"/>
                <a:cs typeface="Arial"/>
                <a:sym typeface="Arial"/>
              </a:rPr>
              <a:t>Proceso de negocio</a:t>
            </a:r>
            <a:endParaRPr>
              <a:solidFill>
                <a:srgbClr val="257CE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5"/>
          <p:cNvSpPr/>
          <p:nvPr/>
        </p:nvSpPr>
        <p:spPr>
          <a:xfrm>
            <a:off x="2098040" y="3901515"/>
            <a:ext cx="8915400" cy="3582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508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Cuando hablamos del entorno que afecta a una empresa, nos referimos a que la toma de decisiones sea dirigida y optimizada de una forma mucho más estratégica en su proceso de negocio y que las aplicaciones informáticas que las soportan, deben considerar este aspecto. 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lego, juguete, tabla&#10;&#10;Descripción generada automáticamente" id="105" name="Google Shape;10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42650" y="3216275"/>
            <a:ext cx="6906349" cy="49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"/>
          <p:cNvSpPr txBox="1"/>
          <p:nvPr>
            <p:ph idx="4294967295" type="title"/>
          </p:nvPr>
        </p:nvSpPr>
        <p:spPr>
          <a:xfrm>
            <a:off x="11652250" y="714375"/>
            <a:ext cx="8451850" cy="7381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800">
                <a:solidFill>
                  <a:srgbClr val="257CE1"/>
                </a:solidFill>
                <a:latin typeface="Arial"/>
                <a:ea typeface="Arial"/>
                <a:cs typeface="Arial"/>
                <a:sym typeface="Arial"/>
              </a:rPr>
              <a:t>Proceso de negocio</a:t>
            </a:r>
            <a:endParaRPr sz="4800">
              <a:solidFill>
                <a:srgbClr val="257CE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6"/>
          <p:cNvSpPr/>
          <p:nvPr/>
        </p:nvSpPr>
        <p:spPr>
          <a:xfrm>
            <a:off x="1441450" y="2606675"/>
            <a:ext cx="16764000" cy="54630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508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7CE1"/>
              </a:buClr>
              <a:buSzPts val="2800"/>
              <a:buFont typeface="Arial"/>
              <a:buNone/>
            </a:pPr>
            <a:r>
              <a:rPr b="1" lang="es-CL" sz="3600">
                <a:solidFill>
                  <a:srgbClr val="257CE1"/>
                </a:solidFill>
              </a:rPr>
              <a:t>¿Qué son los procesos de negocio? </a:t>
            </a:r>
            <a:endParaRPr sz="3600">
              <a:solidFill>
                <a:srgbClr val="257CE1"/>
              </a:solidFill>
            </a:endParaRPr>
          </a:p>
          <a:p>
            <a:pPr indent="0" lvl="0" marL="50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sz="3600">
              <a:solidFill>
                <a:srgbClr val="257CE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71500" lvl="0" marL="6223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7CE1"/>
              </a:buClr>
              <a:buSzPts val="2800"/>
              <a:buFont typeface="Arial"/>
              <a:buChar char="•"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Conjunto de actividades lógicamente relacionadas, es lo que conoceremos como un “proceso de negocio” y busca que los recursos de la organización entreguen resultados definidos, proporcionando información para la toma de decisiones de la empresa</a:t>
            </a:r>
            <a:r>
              <a:rPr b="1"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3600"/>
          </a:p>
          <a:p>
            <a: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2785"/>
              </a:buClr>
              <a:buSzPts val="2400"/>
              <a:buFont typeface="Arial"/>
              <a:buNone/>
            </a:pPr>
            <a:r>
              <a:t/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533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2785"/>
              </a:buClr>
              <a:buSzPts val="2400"/>
              <a:buFont typeface="Calibri"/>
              <a:buNone/>
            </a:pPr>
            <a:r>
              <a:rPr b="1" i="1" lang="es-CL" sz="3600">
                <a:solidFill>
                  <a:srgbClr val="257CE1"/>
                </a:solidFill>
                <a:latin typeface="Calibri"/>
                <a:ea typeface="Calibri"/>
                <a:cs typeface="Calibri"/>
                <a:sym typeface="Calibri"/>
              </a:rPr>
              <a:t>Para Hammer &amp; Champy, 1993</a:t>
            </a:r>
            <a:r>
              <a:rPr b="1" i="1"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un proceso de negocio es “colección de actividades que tomando una o varias clases de entradas crean una salida que tiene valor para un cliente”</a:t>
            </a:r>
            <a:endParaRPr sz="3600"/>
          </a:p>
        </p:txBody>
      </p:sp>
      <p:pic>
        <p:nvPicPr>
          <p:cNvPr id="112" name="Google Shape;11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42538" y="8139821"/>
            <a:ext cx="5762912" cy="21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"/>
          <p:cNvSpPr txBox="1"/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>
                <a:solidFill>
                  <a:srgbClr val="257CE1"/>
                </a:solidFill>
                <a:latin typeface="Arial"/>
                <a:ea typeface="Arial"/>
                <a:cs typeface="Arial"/>
                <a:sym typeface="Arial"/>
              </a:rPr>
              <a:t>Proceso de negocio</a:t>
            </a:r>
            <a:endParaRPr>
              <a:solidFill>
                <a:srgbClr val="257CE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7"/>
          <p:cNvSpPr/>
          <p:nvPr/>
        </p:nvSpPr>
        <p:spPr>
          <a:xfrm>
            <a:off x="1822450" y="2911475"/>
            <a:ext cx="16306800" cy="208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508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Cuando la organización puede identificar con claridad sus procesos de negocios, podrá mejorar el desempeño de los sistemas de trabajo, ya que, al ser identificables y perdurables en el tiempo se pueden realizar mejoras eliminando o modificando ciertos pasos.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04050" y="5654675"/>
            <a:ext cx="5943600" cy="3578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"/>
          <p:cNvSpPr txBox="1"/>
          <p:nvPr>
            <p:ph idx="4294967295" type="title"/>
          </p:nvPr>
        </p:nvSpPr>
        <p:spPr>
          <a:xfrm>
            <a:off x="10356850" y="777875"/>
            <a:ext cx="7461250" cy="7381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800">
                <a:solidFill>
                  <a:srgbClr val="257CE1"/>
                </a:solidFill>
                <a:latin typeface="Arial"/>
                <a:ea typeface="Arial"/>
                <a:cs typeface="Arial"/>
                <a:sym typeface="Arial"/>
              </a:rPr>
              <a:t>Proceso de negocio</a:t>
            </a:r>
            <a:endParaRPr sz="4800">
              <a:solidFill>
                <a:srgbClr val="257CE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8"/>
          <p:cNvSpPr/>
          <p:nvPr/>
        </p:nvSpPr>
        <p:spPr>
          <a:xfrm>
            <a:off x="1822450" y="2911475"/>
            <a:ext cx="16306800" cy="208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508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Cuando la organización puede identificar con claridad sus procesos de negocios, podrá mejorar el desempeño de los sistemas de trabajo, ya que, al ser identificables y perdurables en el tiempo se pueden realizar mejoras eliminando o modificando ciertos pasos.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04050" y="5654675"/>
            <a:ext cx="5943600" cy="3578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"/>
          <p:cNvSpPr txBox="1"/>
          <p:nvPr>
            <p:ph type="title"/>
          </p:nvPr>
        </p:nvSpPr>
        <p:spPr>
          <a:xfrm>
            <a:off x="8147050" y="4587875"/>
            <a:ext cx="978202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6000">
                <a:solidFill>
                  <a:srgbClr val="257CE1"/>
                </a:solidFill>
                <a:latin typeface="Arial Black"/>
                <a:ea typeface="Arial Black"/>
                <a:cs typeface="Arial Black"/>
                <a:sym typeface="Arial Black"/>
              </a:rPr>
              <a:t>TIPOS DE PROCESOS</a:t>
            </a:r>
            <a:endParaRPr sz="6000">
              <a:solidFill>
                <a:srgbClr val="257CE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2022-07-20T19:15:37Z</dcterms:created>
  <dc:creator>Daniela Taito R.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2022-07-20T00:00:00Z</vt:filetime>
  </property>
  <property fmtid="{D5CDD505-2E9C-101B-9397-08002B2CF9AE}" pid="3" name="Creator">
    <vt:lpwstr>Adobe Illustrator 26.3 (Macintosh)</vt:lpwstr>
  </property>
  <property fmtid="{D5CDD505-2E9C-101B-9397-08002B2CF9AE}" pid="4" name="CreatorVersion">
    <vt:lpwstr>21.0.0</vt:lpwstr>
  </property>
  <property fmtid="{D5CDD505-2E9C-101B-9397-08002B2CF9AE}" pid="5" name="LastSaved">
    <vt:filetime>2022-07-20T00:00:00Z</vt:filetime>
  </property>
  <property fmtid="{D5CDD505-2E9C-101B-9397-08002B2CF9AE}" pid="6" name="Producer">
    <vt:lpwstr>Adobe PDF library 15.00</vt:lpwstr>
  </property>
  <property fmtid="{D5CDD505-2E9C-101B-9397-08002B2CF9AE}" pid="7" name="ContentTypeId">
    <vt:lpwstr>0x0101004E9A3AE23414AD41A4F4D6368514CED2</vt:lpwstr>
  </property>
</Properties>
</file>