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8"/>
  </p:notesMasterIdLst>
  <p:sldIdLst>
    <p:sldId id="261" r:id="rId5"/>
    <p:sldId id="346" r:id="rId6"/>
    <p:sldId id="270" r:id="rId7"/>
    <p:sldId id="337" r:id="rId8"/>
    <p:sldId id="348" r:id="rId9"/>
    <p:sldId id="349" r:id="rId10"/>
    <p:sldId id="351" r:id="rId11"/>
    <p:sldId id="352" r:id="rId12"/>
    <p:sldId id="347" r:id="rId13"/>
    <p:sldId id="344" r:id="rId14"/>
    <p:sldId id="354" r:id="rId15"/>
    <p:sldId id="355" r:id="rId16"/>
    <p:sldId id="364" r:id="rId17"/>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1" autoAdjust="0"/>
    <p:restoredTop sz="94558"/>
  </p:normalViewPr>
  <p:slideViewPr>
    <p:cSldViewPr>
      <p:cViewPr varScale="1">
        <p:scale>
          <a:sx n="62" d="100"/>
          <a:sy n="62" d="100"/>
        </p:scale>
        <p:origin x="94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bel Nuñez" userId="ac8a58aecdf78c99" providerId="LiveId" clId="{83ABC276-2D77-4F2C-8469-A1DDC7EA4350}"/>
    <pc:docChg chg="modSld">
      <pc:chgData name="Isabel Nuñez" userId="ac8a58aecdf78c99" providerId="LiveId" clId="{83ABC276-2D77-4F2C-8469-A1DDC7EA4350}" dt="2024-01-06T02:29:18.108" v="4" actId="1076"/>
      <pc:docMkLst>
        <pc:docMk/>
      </pc:docMkLst>
      <pc:sldChg chg="modSp mod">
        <pc:chgData name="Isabel Nuñez" userId="ac8a58aecdf78c99" providerId="LiveId" clId="{83ABC276-2D77-4F2C-8469-A1DDC7EA4350}" dt="2024-01-06T02:29:18.108" v="4" actId="1076"/>
        <pc:sldMkLst>
          <pc:docMk/>
          <pc:sldMk cId="3642932644" sldId="261"/>
        </pc:sldMkLst>
        <pc:spChg chg="mod">
          <ac:chgData name="Isabel Nuñez" userId="ac8a58aecdf78c99" providerId="LiveId" clId="{83ABC276-2D77-4F2C-8469-A1DDC7EA4350}" dt="2024-01-06T02:29:18.108" v="4" actId="1076"/>
          <ac:spMkLst>
            <pc:docMk/>
            <pc:sldMk cId="3642932644" sldId="261"/>
            <ac:spMk id="2" creationId="{9570841C-0ACF-DE6F-43AC-3E3396A292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05-01-2024</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6339709a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6339709a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7408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35C2C890-E6DE-1A45-98C6-E722FA6368DA}" type="slidenum">
              <a:rPr lang="es-CL" smtClean="0"/>
              <a:t>6</a:t>
            </a:fld>
            <a:endParaRPr lang="es-CL"/>
          </a:p>
        </p:txBody>
      </p:sp>
    </p:spTree>
    <p:extLst>
      <p:ext uri="{BB962C8B-B14F-4D97-AF65-F5344CB8AC3E}">
        <p14:creationId xmlns:p14="http://schemas.microsoft.com/office/powerpoint/2010/main" val="123856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10"/>
          </p:nvPr>
        </p:nvSpPr>
        <p:spPr/>
        <p:txBody>
          <a:bodyPr/>
          <a:lstStyle/>
          <a:p>
            <a:fld id="{35C2C890-E6DE-1A45-98C6-E722FA6368DA}" type="slidenum">
              <a:rPr lang="es-CL" smtClean="0"/>
              <a:t>9</a:t>
            </a:fld>
            <a:endParaRPr lang="es-CL"/>
          </a:p>
        </p:txBody>
      </p:sp>
    </p:spTree>
    <p:extLst>
      <p:ext uri="{BB962C8B-B14F-4D97-AF65-F5344CB8AC3E}">
        <p14:creationId xmlns:p14="http://schemas.microsoft.com/office/powerpoint/2010/main" val="3335954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00"/>
            <a:ext cx="20104811" cy="11308953"/>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3" y="4206875"/>
            <a:ext cx="9892432" cy="2285999"/>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sz="1050"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9" y="4534002"/>
            <a:ext cx="9020021" cy="1154162"/>
          </a:xfrm>
        </p:spPr>
        <p:txBody>
          <a:bodyPr/>
          <a:lstStyle>
            <a:lvl1pPr algn="l">
              <a:defRPr sz="375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96812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1/5/2024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 id="2147483679" r:id="rId14"/>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1746250" y="6492875"/>
            <a:ext cx="12344400" cy="3816429"/>
          </a:xfrm>
        </p:spPr>
        <p:txBody>
          <a:bodyPr/>
          <a:lstStyle/>
          <a:p>
            <a:pPr algn="ctr" rtl="0"/>
            <a:r>
              <a:rPr lang="es-CL" sz="4800" dirty="0">
                <a:effectLst>
                  <a:outerShdw blurRad="38100" dist="38100" dir="2700000" algn="tl">
                    <a:srgbClr val="000000">
                      <a:alpha val="43137"/>
                    </a:srgbClr>
                  </a:outerShdw>
                </a:effectLst>
                <a:latin typeface="+mn-lt"/>
              </a:rPr>
              <a:t>LEVANTAMIENTO DE COMPONENTES SISTÉMICOS</a:t>
            </a:r>
            <a:br>
              <a:rPr lang="es-ES" sz="4800"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br>
            <a:r>
              <a:rPr lang="es-CL" sz="3200" dirty="0"/>
              <a:t>Actividad 1.2 Identificando las capas de negocio</a:t>
            </a:r>
            <a:br>
              <a:rPr lang="es-CL" sz="3600" spc="-10" dirty="0"/>
            </a:br>
            <a:r>
              <a:rPr lang="en-US" sz="4800" dirty="0">
                <a:effectLst>
                  <a:outerShdw blurRad="38100" dist="38100" dir="2700000" algn="tl">
                    <a:srgbClr val="000000">
                      <a:alpha val="43137"/>
                    </a:srgbClr>
                  </a:outerShdw>
                </a:effectLst>
              </a:rPr>
              <a:t>ASY5131</a:t>
            </a:r>
            <a:br>
              <a:rPr lang="en-US" sz="3600" dirty="0"/>
            </a:br>
            <a:br>
              <a:rPr lang="es-CL" sz="3600" dirty="0"/>
            </a:br>
            <a:endParaRPr lang="es-CL" sz="3600" dirty="0"/>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2"/>
          <p:cNvSpPr>
            <a:spLocks noGrp="1"/>
          </p:cNvSpPr>
          <p:nvPr>
            <p:ph type="title"/>
          </p:nvPr>
        </p:nvSpPr>
        <p:spPr>
          <a:xfrm>
            <a:off x="2432051" y="714594"/>
            <a:ext cx="7315200" cy="738664"/>
          </a:xfrm>
        </p:spPr>
        <p:txBody>
          <a:bodyPr/>
          <a:lstStyle/>
          <a:p>
            <a:pPr algn="ctr"/>
            <a:r>
              <a:rPr lang="es-CL" dirty="0">
                <a:solidFill>
                  <a:srgbClr val="257CE1"/>
                </a:solidFill>
                <a:latin typeface="Arial" panose="020B0604020202020204" pitchFamily="34" charset="0"/>
                <a:cs typeface="Arial" panose="020B0604020202020204" pitchFamily="34" charset="0"/>
              </a:rPr>
              <a:t>Relaciones entre capas</a:t>
            </a:r>
          </a:p>
        </p:txBody>
      </p:sp>
      <p:sp>
        <p:nvSpPr>
          <p:cNvPr id="6" name="Rectángulo 5"/>
          <p:cNvSpPr/>
          <p:nvPr/>
        </p:nvSpPr>
        <p:spPr>
          <a:xfrm>
            <a:off x="1479551" y="3597275"/>
            <a:ext cx="9220200" cy="3970318"/>
          </a:xfrm>
          <a:prstGeom prst="rect">
            <a:avLst/>
          </a:prstGeom>
        </p:spPr>
        <p:txBody>
          <a:bodyPr wrap="square">
            <a:spAutoFit/>
          </a:bodyPr>
          <a:lstStyle/>
          <a:p>
            <a:pPr marL="571500" indent="-571500">
              <a:buClr>
                <a:srgbClr val="257CE1"/>
              </a:buClr>
              <a:buFont typeface="Wingdings" panose="05000000000000000000" pitchFamily="2" charset="2"/>
              <a:buChar char="Ø"/>
            </a:pPr>
            <a:r>
              <a:rPr lang="es-CL" sz="3600" dirty="0">
                <a:solidFill>
                  <a:schemeClr val="tx1"/>
                </a:solidFill>
                <a:latin typeface="+mn-lt"/>
              </a:rPr>
              <a:t>Ahora ya conocemos las capas asociadas al modelo de procesos, entonces, </a:t>
            </a:r>
            <a:r>
              <a:rPr lang="es-CL" sz="3600" b="1" i="1" dirty="0">
                <a:solidFill>
                  <a:schemeClr val="tx1"/>
                </a:solidFill>
                <a:latin typeface="+mn-lt"/>
              </a:rPr>
              <a:t>¿Cómo las relacionamos con el mundo informático?.</a:t>
            </a:r>
          </a:p>
          <a:p>
            <a:pPr marL="571500" indent="-571500">
              <a:buClr>
                <a:srgbClr val="257CE1"/>
              </a:buClr>
              <a:buFont typeface="Wingdings" panose="05000000000000000000" pitchFamily="2" charset="2"/>
              <a:buChar char="Ø"/>
            </a:pPr>
            <a:endParaRPr lang="es-CL" sz="3600" b="1" i="1" dirty="0">
              <a:solidFill>
                <a:schemeClr val="tx1"/>
              </a:solidFill>
              <a:latin typeface="+mn-lt"/>
            </a:endParaRPr>
          </a:p>
          <a:p>
            <a:pPr marL="571500" indent="-571500">
              <a:buClr>
                <a:srgbClr val="257CE1"/>
              </a:buClr>
              <a:buFont typeface="Wingdings" panose="05000000000000000000" pitchFamily="2" charset="2"/>
              <a:buChar char="Ø"/>
            </a:pPr>
            <a:r>
              <a:rPr lang="es-CL" sz="3600" dirty="0">
                <a:solidFill>
                  <a:schemeClr val="tx1"/>
                </a:solidFill>
                <a:latin typeface="+mn-lt"/>
                <a:cs typeface="Calibri" panose="020F0502020204030204" pitchFamily="34" charset="0"/>
              </a:rPr>
              <a:t>Desde el punto de la </a:t>
            </a:r>
            <a:r>
              <a:rPr lang="es-ES" sz="3600" b="1" i="1" dirty="0">
                <a:solidFill>
                  <a:schemeClr val="tx1"/>
                </a:solidFill>
                <a:latin typeface="+mn-lt"/>
                <a:cs typeface="Calibri" panose="020F0502020204030204" pitchFamily="34" charset="0"/>
              </a:rPr>
              <a:t>Arquitectura de los Servicios (SOA) </a:t>
            </a:r>
            <a:r>
              <a:rPr lang="es-ES" sz="3600" dirty="0">
                <a:solidFill>
                  <a:schemeClr val="tx1"/>
                </a:solidFill>
                <a:latin typeface="+mn-lt"/>
                <a:cs typeface="Calibri" panose="020F0502020204030204" pitchFamily="34" charset="0"/>
              </a:rPr>
              <a:t>podemos entender un poco mas la relación entre estos dos mundos.</a:t>
            </a:r>
            <a:endParaRPr lang="es-ES_tradnl" sz="3600" dirty="0">
              <a:solidFill>
                <a:schemeClr val="tx1"/>
              </a:solidFill>
              <a:latin typeface="+mn-lt"/>
              <a:cs typeface="Calibri" panose="020F0502020204030204" pitchFamily="34" charset="0"/>
            </a:endParaRPr>
          </a:p>
        </p:txBody>
      </p:sp>
      <p:pic>
        <p:nvPicPr>
          <p:cNvPr id="4" name="Imagen 3">
            <a:extLst>
              <a:ext uri="{FF2B5EF4-FFF2-40B4-BE49-F238E27FC236}">
                <a16:creationId xmlns:a16="http://schemas.microsoft.com/office/drawing/2014/main" id="{3B9A2B44-2842-45F5-A7D0-14D31EC5E35D}"/>
              </a:ext>
            </a:extLst>
          </p:cNvPr>
          <p:cNvPicPr>
            <a:picLocks noChangeAspect="1"/>
          </p:cNvPicPr>
          <p:nvPr/>
        </p:nvPicPr>
        <p:blipFill>
          <a:blip r:embed="rId2"/>
          <a:stretch>
            <a:fillRect/>
          </a:stretch>
        </p:blipFill>
        <p:spPr>
          <a:xfrm>
            <a:off x="12414250" y="714594"/>
            <a:ext cx="6705600" cy="9248503"/>
          </a:xfrm>
          <a:prstGeom prst="rect">
            <a:avLst/>
          </a:prstGeom>
        </p:spPr>
      </p:pic>
    </p:spTree>
    <p:extLst>
      <p:ext uri="{BB962C8B-B14F-4D97-AF65-F5344CB8AC3E}">
        <p14:creationId xmlns:p14="http://schemas.microsoft.com/office/powerpoint/2010/main" val="311757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32050" y="627895"/>
            <a:ext cx="11811000" cy="738664"/>
          </a:xfrm>
        </p:spPr>
        <p:txBody>
          <a:bodyPr/>
          <a:lstStyle/>
          <a:p>
            <a:r>
              <a:rPr lang="es-CL" dirty="0">
                <a:solidFill>
                  <a:srgbClr val="257CE1"/>
                </a:solidFill>
              </a:rPr>
              <a:t>Relaciones entre capas</a:t>
            </a:r>
          </a:p>
        </p:txBody>
      </p:sp>
      <p:sp>
        <p:nvSpPr>
          <p:cNvPr id="6" name="Marcador de texto 3">
            <a:extLst>
              <a:ext uri="{FF2B5EF4-FFF2-40B4-BE49-F238E27FC236}">
                <a16:creationId xmlns:a16="http://schemas.microsoft.com/office/drawing/2014/main" id="{5F750691-DAB0-AA4F-B577-B16F30A46F18}"/>
              </a:ext>
            </a:extLst>
          </p:cNvPr>
          <p:cNvSpPr txBox="1">
            <a:spLocks/>
          </p:cNvSpPr>
          <p:nvPr/>
        </p:nvSpPr>
        <p:spPr>
          <a:xfrm>
            <a:off x="622716" y="2246913"/>
            <a:ext cx="10402312" cy="1107996"/>
          </a:xfrm>
          <a:prstGeom prst="rect">
            <a:avLst/>
          </a:prstGeom>
        </p:spPr>
        <p:txBody>
          <a:bodyPr wrap="square" lIns="0" tIns="0" rIns="0" bIns="0">
            <a:spAutoFit/>
          </a:bodyPr>
          <a:lstStyle>
            <a:lvl1pPr marL="0" algn="r">
              <a:defRPr sz="4800" b="1">
                <a:latin typeface="Arial" panose="020B0604020202020204" pitchFamily="34" charset="0"/>
                <a:ea typeface="+mn-ea"/>
                <a:cs typeface="Arial" panose="020B0604020202020204" pitchFamily="34"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742950" indent="-742950" algn="just">
              <a:buClr>
                <a:srgbClr val="257CE1"/>
              </a:buClr>
              <a:buFont typeface="Wingdings" panose="05000000000000000000" pitchFamily="2" charset="2"/>
              <a:buChar char="Ø"/>
            </a:pPr>
            <a:r>
              <a:rPr lang="es-ES" sz="3600" b="0" i="1" dirty="0">
                <a:solidFill>
                  <a:schemeClr val="tx1"/>
                </a:solidFill>
                <a:latin typeface="+mn-lt"/>
                <a:ea typeface="Calibri" panose="020F0502020204030204" pitchFamily="34" charset="0"/>
                <a:cs typeface="Calibri" panose="020F0502020204030204" pitchFamily="34" charset="0"/>
              </a:rPr>
              <a:t>Representa los usuarios acceden los servicios desde diversas </a:t>
            </a:r>
            <a:r>
              <a:rPr lang="es-ES" sz="3600" b="0" i="1" dirty="0">
                <a:solidFill>
                  <a:schemeClr val="tx1"/>
                </a:solidFill>
                <a:latin typeface="+mn-lt"/>
              </a:rPr>
              <a:t>interfaces de usuario.</a:t>
            </a:r>
            <a:endParaRPr lang="es-ES_tradnl" sz="3600" b="0" i="1" dirty="0">
              <a:solidFill>
                <a:schemeClr val="tx1"/>
              </a:solidFill>
              <a:latin typeface="+mn-lt"/>
            </a:endParaRPr>
          </a:p>
        </p:txBody>
      </p:sp>
      <p:sp>
        <p:nvSpPr>
          <p:cNvPr id="7" name="Flecha: a la derecha 1">
            <a:extLst>
              <a:ext uri="{FF2B5EF4-FFF2-40B4-BE49-F238E27FC236}">
                <a16:creationId xmlns:a16="http://schemas.microsoft.com/office/drawing/2014/main" id="{62E32416-B94A-494F-ACF8-C93596651682}"/>
              </a:ext>
            </a:extLst>
          </p:cNvPr>
          <p:cNvSpPr/>
          <p:nvPr/>
        </p:nvSpPr>
        <p:spPr>
          <a:xfrm>
            <a:off x="11652178" y="2311025"/>
            <a:ext cx="533134" cy="489886"/>
          </a:xfrm>
          <a:prstGeom prst="rightArrow">
            <a:avLst/>
          </a:prstGeom>
          <a:solidFill>
            <a:srgbClr val="257CE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8" name="Flecha: a la derecha 6">
            <a:extLst>
              <a:ext uri="{FF2B5EF4-FFF2-40B4-BE49-F238E27FC236}">
                <a16:creationId xmlns:a16="http://schemas.microsoft.com/office/drawing/2014/main" id="{93DE1274-B36E-4B7F-B22B-19744CAB340C}"/>
              </a:ext>
            </a:extLst>
          </p:cNvPr>
          <p:cNvSpPr/>
          <p:nvPr/>
        </p:nvSpPr>
        <p:spPr>
          <a:xfrm>
            <a:off x="11652178" y="3651915"/>
            <a:ext cx="533134" cy="540716"/>
          </a:xfrm>
          <a:prstGeom prst="rightArrow">
            <a:avLst/>
          </a:prstGeom>
          <a:solidFill>
            <a:srgbClr val="257CE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2" name="Marcador de texto 3">
            <a:extLst>
              <a:ext uri="{FF2B5EF4-FFF2-40B4-BE49-F238E27FC236}">
                <a16:creationId xmlns:a16="http://schemas.microsoft.com/office/drawing/2014/main" id="{80CC858A-621E-456C-A427-EB2D8DCA4EDE}"/>
              </a:ext>
            </a:extLst>
          </p:cNvPr>
          <p:cNvSpPr txBox="1">
            <a:spLocks/>
          </p:cNvSpPr>
          <p:nvPr/>
        </p:nvSpPr>
        <p:spPr>
          <a:xfrm>
            <a:off x="622716" y="3471241"/>
            <a:ext cx="10543124" cy="124477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DE3075"/>
              </a:buClr>
              <a:buSzPts val="2800"/>
              <a:buFont typeface="Franklin Gothic"/>
              <a:buChar char="»"/>
              <a:defRPr sz="2400" b="0" i="0" u="none" strike="noStrike" cap="none">
                <a:solidFill>
                  <a:srgbClr val="818990"/>
                </a:solidFill>
                <a:latin typeface="Calibri" panose="020F0502020204030204" pitchFamily="34" charset="0"/>
                <a:ea typeface="Calibri" panose="020F0502020204030204" pitchFamily="34" charset="0"/>
                <a:cs typeface="Calibri" panose="020F0502020204030204" pitchFamily="34" charset="0"/>
                <a:sym typeface="Franklin Gothic"/>
              </a:defRPr>
            </a:lvl1pPr>
            <a:lvl2pPr marL="914400" marR="0" lvl="1" indent="-381000" algn="l" rtl="0">
              <a:lnSpc>
                <a:spcPct val="90000"/>
              </a:lnSpc>
              <a:spcBef>
                <a:spcPts val="500"/>
              </a:spcBef>
              <a:spcAft>
                <a:spcPts val="0"/>
              </a:spcAft>
              <a:buClr>
                <a:schemeClr val="accent2"/>
              </a:buClr>
              <a:buSzPts val="2400"/>
              <a:buFont typeface="Franklin Gothic"/>
              <a:buChar char="•"/>
              <a:defRPr sz="2000" b="0" i="0" u="none" strike="noStrike" cap="none">
                <a:solidFill>
                  <a:srgbClr val="818990"/>
                </a:solidFill>
                <a:latin typeface="Franklin Gothic"/>
                <a:ea typeface="Franklin Gothic"/>
                <a:cs typeface="Franklin Gothic"/>
                <a:sym typeface="Franklin Gothic"/>
              </a:defRPr>
            </a:lvl2pPr>
            <a:lvl3pPr marL="1371600" marR="0" lvl="2" indent="-342900" algn="l" rtl="0">
              <a:lnSpc>
                <a:spcPct val="90000"/>
              </a:lnSpc>
              <a:spcBef>
                <a:spcPts val="500"/>
              </a:spcBef>
              <a:spcAft>
                <a:spcPts val="0"/>
              </a:spcAft>
              <a:buClr>
                <a:schemeClr val="dk2"/>
              </a:buClr>
              <a:buSzPts val="1800"/>
              <a:buFont typeface="Franklin Gothic"/>
              <a:buChar char="○"/>
              <a:defRPr sz="1800" b="0" i="0" u="none" strike="noStrike" cap="none">
                <a:solidFill>
                  <a:schemeClr val="dk2"/>
                </a:solidFill>
                <a:latin typeface="Franklin Gothic"/>
                <a:ea typeface="Franklin Gothic"/>
                <a:cs typeface="Franklin Gothic"/>
                <a:sym typeface="Franklin Gothic"/>
              </a:defRPr>
            </a:lvl3pPr>
            <a:lvl4pPr marL="1828800" marR="0" lvl="3" indent="-330200" algn="l" rtl="0">
              <a:lnSpc>
                <a:spcPct val="90000"/>
              </a:lnSpc>
              <a:spcBef>
                <a:spcPts val="500"/>
              </a:spcBef>
              <a:spcAft>
                <a:spcPts val="0"/>
              </a:spcAft>
              <a:buClr>
                <a:schemeClr val="dk2"/>
              </a:buClr>
              <a:buSzPts val="1600"/>
              <a:buFont typeface="Franklin Gothic"/>
              <a:buChar char="•"/>
              <a:defRPr sz="1600" b="0" i="0" u="none" strike="noStrike" cap="none">
                <a:solidFill>
                  <a:schemeClr val="dk2"/>
                </a:solidFill>
                <a:latin typeface="Franklin Gothic"/>
                <a:ea typeface="Franklin Gothic"/>
                <a:cs typeface="Franklin Gothic"/>
                <a:sym typeface="Franklin Gothic"/>
              </a:defRPr>
            </a:lvl4pPr>
            <a:lvl5pPr marL="2286000" marR="0" lvl="4" indent="-317500" algn="l" rtl="0">
              <a:lnSpc>
                <a:spcPct val="90000"/>
              </a:lnSpc>
              <a:spcBef>
                <a:spcPts val="500"/>
              </a:spcBef>
              <a:spcAft>
                <a:spcPts val="0"/>
              </a:spcAft>
              <a:buClr>
                <a:schemeClr val="dk2"/>
              </a:buClr>
              <a:buSzPts val="1400"/>
              <a:buFont typeface="Franklin Gothic"/>
              <a:buChar char="•"/>
              <a:defRPr sz="1400" b="0" i="0" u="none" strike="noStrike" cap="none">
                <a:solidFill>
                  <a:schemeClr val="dk2"/>
                </a:solidFill>
                <a:latin typeface="Franklin Gothic"/>
                <a:ea typeface="Franklin Gothic"/>
                <a:cs typeface="Franklin Gothic"/>
                <a:sym typeface="Franklin Gothic"/>
              </a:defRPr>
            </a:lvl5pPr>
            <a:lvl6pPr marL="2743200" marR="0" lvl="5" indent="-304800" algn="l" rtl="0">
              <a:lnSpc>
                <a:spcPct val="90000"/>
              </a:lnSpc>
              <a:spcBef>
                <a:spcPts val="500"/>
              </a:spcBef>
              <a:spcAft>
                <a:spcPts val="0"/>
              </a:spcAft>
              <a:buClr>
                <a:schemeClr val="dk2"/>
              </a:buClr>
              <a:buSzPts val="1200"/>
              <a:buFont typeface="Franklin Gothic"/>
              <a:buChar char="•"/>
              <a:defRPr sz="1200" b="0" i="0" u="none" strike="noStrike" cap="none">
                <a:solidFill>
                  <a:schemeClr val="dk2"/>
                </a:solidFill>
                <a:latin typeface="Franklin Gothic"/>
                <a:ea typeface="Franklin Gothic"/>
                <a:cs typeface="Franklin Gothic"/>
                <a:sym typeface="Franklin Gothic"/>
              </a:defRPr>
            </a:lvl6pPr>
            <a:lvl7pPr marL="3200400" marR="0" lvl="6" indent="-292100" algn="l" rtl="0">
              <a:lnSpc>
                <a:spcPct val="90000"/>
              </a:lnSpc>
              <a:spcBef>
                <a:spcPts val="500"/>
              </a:spcBef>
              <a:spcAft>
                <a:spcPts val="0"/>
              </a:spcAft>
              <a:buClr>
                <a:schemeClr val="dk2"/>
              </a:buClr>
              <a:buSzPts val="1000"/>
              <a:buFont typeface="Franklin Gothic"/>
              <a:buChar char="•"/>
              <a:defRPr sz="1000" b="0" i="0" u="none" strike="noStrike" cap="none">
                <a:solidFill>
                  <a:schemeClr val="dk2"/>
                </a:solidFill>
                <a:latin typeface="Franklin Gothic"/>
                <a:ea typeface="Franklin Gothic"/>
                <a:cs typeface="Franklin Gothic"/>
                <a:sym typeface="Franklin Gothic"/>
              </a:defRPr>
            </a:lvl7pPr>
            <a:lvl8pPr marL="3657600" marR="0" lvl="7" indent="-279400" algn="l" rtl="0">
              <a:lnSpc>
                <a:spcPct val="90000"/>
              </a:lnSpc>
              <a:spcBef>
                <a:spcPts val="500"/>
              </a:spcBef>
              <a:spcAft>
                <a:spcPts val="0"/>
              </a:spcAft>
              <a:buClr>
                <a:schemeClr val="dk2"/>
              </a:buClr>
              <a:buSzPts val="800"/>
              <a:buFont typeface="Franklin Gothic"/>
              <a:buChar char="•"/>
              <a:defRPr sz="800" b="0" i="0" u="none" strike="noStrike" cap="none">
                <a:solidFill>
                  <a:schemeClr val="dk2"/>
                </a:solidFill>
                <a:latin typeface="Franklin Gothic"/>
                <a:ea typeface="Franklin Gothic"/>
                <a:cs typeface="Franklin Gothic"/>
                <a:sym typeface="Franklin Gothic"/>
              </a:defRPr>
            </a:lvl8pPr>
            <a:lvl9pPr marL="4114800" marR="0" lvl="8" indent="-266700" algn="l" rtl="0">
              <a:lnSpc>
                <a:spcPct val="90000"/>
              </a:lnSpc>
              <a:spcBef>
                <a:spcPts val="500"/>
              </a:spcBef>
              <a:spcAft>
                <a:spcPts val="0"/>
              </a:spcAft>
              <a:buClr>
                <a:schemeClr val="dk2"/>
              </a:buClr>
              <a:buSzPts val="600"/>
              <a:buFont typeface="Franklin Gothic"/>
              <a:buChar char="•"/>
              <a:defRPr sz="600" b="0" i="0" u="none" strike="noStrike" cap="none">
                <a:solidFill>
                  <a:schemeClr val="dk2"/>
                </a:solidFill>
                <a:latin typeface="Franklin Gothic"/>
                <a:ea typeface="Franklin Gothic"/>
                <a:cs typeface="Franklin Gothic"/>
                <a:sym typeface="Franklin Gothic"/>
              </a:defRPr>
            </a:lvl9pPr>
          </a:lstStyle>
          <a:p>
            <a:pPr algn="just">
              <a:buClr>
                <a:srgbClr val="257CE1"/>
              </a:buClr>
              <a:buFont typeface="Wingdings" panose="05000000000000000000" pitchFamily="2" charset="2"/>
              <a:buChar char="Ø"/>
            </a:pPr>
            <a:r>
              <a:rPr lang="es-ES" sz="3600" i="1" dirty="0">
                <a:solidFill>
                  <a:schemeClr val="tx1"/>
                </a:solidFill>
                <a:latin typeface="+mn-lt"/>
              </a:rPr>
              <a:t>En esta capa se exponen los flujos de trabajo y como se relacionan con los servicios.</a:t>
            </a:r>
            <a:endParaRPr lang="es-ES_tradnl" sz="3600" i="1" dirty="0">
              <a:solidFill>
                <a:schemeClr val="tx1"/>
              </a:solidFill>
              <a:latin typeface="+mn-lt"/>
            </a:endParaRPr>
          </a:p>
        </p:txBody>
      </p:sp>
      <p:sp>
        <p:nvSpPr>
          <p:cNvPr id="13" name="Marcador de texto 3">
            <a:extLst>
              <a:ext uri="{FF2B5EF4-FFF2-40B4-BE49-F238E27FC236}">
                <a16:creationId xmlns:a16="http://schemas.microsoft.com/office/drawing/2014/main" id="{ACAFBF84-B8E0-4B52-A8A0-C51D649EE916}"/>
              </a:ext>
            </a:extLst>
          </p:cNvPr>
          <p:cNvSpPr txBox="1">
            <a:spLocks/>
          </p:cNvSpPr>
          <p:nvPr/>
        </p:nvSpPr>
        <p:spPr>
          <a:xfrm>
            <a:off x="613826" y="5168730"/>
            <a:ext cx="10620336" cy="177797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DE3075"/>
              </a:buClr>
              <a:buSzPts val="2800"/>
              <a:buFont typeface="Franklin Gothic"/>
              <a:buChar char="»"/>
              <a:defRPr sz="2400" b="0" i="0" u="none" strike="noStrike" cap="none">
                <a:solidFill>
                  <a:srgbClr val="818990"/>
                </a:solidFill>
                <a:latin typeface="Calibri" panose="020F0502020204030204" pitchFamily="34" charset="0"/>
                <a:ea typeface="Calibri" panose="020F0502020204030204" pitchFamily="34" charset="0"/>
                <a:cs typeface="Calibri" panose="020F0502020204030204" pitchFamily="34" charset="0"/>
                <a:sym typeface="Franklin Gothic"/>
              </a:defRPr>
            </a:lvl1pPr>
            <a:lvl2pPr marL="914400" marR="0" lvl="1" indent="-381000" algn="l" rtl="0">
              <a:lnSpc>
                <a:spcPct val="90000"/>
              </a:lnSpc>
              <a:spcBef>
                <a:spcPts val="500"/>
              </a:spcBef>
              <a:spcAft>
                <a:spcPts val="0"/>
              </a:spcAft>
              <a:buClr>
                <a:schemeClr val="accent2"/>
              </a:buClr>
              <a:buSzPts val="2400"/>
              <a:buFont typeface="Franklin Gothic"/>
              <a:buChar char="•"/>
              <a:defRPr sz="2000" b="0" i="0" u="none" strike="noStrike" cap="none">
                <a:solidFill>
                  <a:srgbClr val="818990"/>
                </a:solidFill>
                <a:latin typeface="Franklin Gothic"/>
                <a:ea typeface="Franklin Gothic"/>
                <a:cs typeface="Franklin Gothic"/>
                <a:sym typeface="Franklin Gothic"/>
              </a:defRPr>
            </a:lvl2pPr>
            <a:lvl3pPr marL="1371600" marR="0" lvl="2" indent="-342900" algn="l" rtl="0">
              <a:lnSpc>
                <a:spcPct val="90000"/>
              </a:lnSpc>
              <a:spcBef>
                <a:spcPts val="500"/>
              </a:spcBef>
              <a:spcAft>
                <a:spcPts val="0"/>
              </a:spcAft>
              <a:buClr>
                <a:schemeClr val="dk2"/>
              </a:buClr>
              <a:buSzPts val="1800"/>
              <a:buFont typeface="Franklin Gothic"/>
              <a:buChar char="○"/>
              <a:defRPr sz="1800" b="0" i="0" u="none" strike="noStrike" cap="none">
                <a:solidFill>
                  <a:schemeClr val="dk2"/>
                </a:solidFill>
                <a:latin typeface="Franklin Gothic"/>
                <a:ea typeface="Franklin Gothic"/>
                <a:cs typeface="Franklin Gothic"/>
                <a:sym typeface="Franklin Gothic"/>
              </a:defRPr>
            </a:lvl3pPr>
            <a:lvl4pPr marL="1828800" marR="0" lvl="3" indent="-330200" algn="l" rtl="0">
              <a:lnSpc>
                <a:spcPct val="90000"/>
              </a:lnSpc>
              <a:spcBef>
                <a:spcPts val="500"/>
              </a:spcBef>
              <a:spcAft>
                <a:spcPts val="0"/>
              </a:spcAft>
              <a:buClr>
                <a:schemeClr val="dk2"/>
              </a:buClr>
              <a:buSzPts val="1600"/>
              <a:buFont typeface="Franklin Gothic"/>
              <a:buChar char="•"/>
              <a:defRPr sz="1600" b="0" i="0" u="none" strike="noStrike" cap="none">
                <a:solidFill>
                  <a:schemeClr val="dk2"/>
                </a:solidFill>
                <a:latin typeface="Franklin Gothic"/>
                <a:ea typeface="Franklin Gothic"/>
                <a:cs typeface="Franklin Gothic"/>
                <a:sym typeface="Franklin Gothic"/>
              </a:defRPr>
            </a:lvl4pPr>
            <a:lvl5pPr marL="2286000" marR="0" lvl="4" indent="-317500" algn="l" rtl="0">
              <a:lnSpc>
                <a:spcPct val="90000"/>
              </a:lnSpc>
              <a:spcBef>
                <a:spcPts val="500"/>
              </a:spcBef>
              <a:spcAft>
                <a:spcPts val="0"/>
              </a:spcAft>
              <a:buClr>
                <a:schemeClr val="dk2"/>
              </a:buClr>
              <a:buSzPts val="1400"/>
              <a:buFont typeface="Franklin Gothic"/>
              <a:buChar char="•"/>
              <a:defRPr sz="1400" b="0" i="0" u="none" strike="noStrike" cap="none">
                <a:solidFill>
                  <a:schemeClr val="dk2"/>
                </a:solidFill>
                <a:latin typeface="Franklin Gothic"/>
                <a:ea typeface="Franklin Gothic"/>
                <a:cs typeface="Franklin Gothic"/>
                <a:sym typeface="Franklin Gothic"/>
              </a:defRPr>
            </a:lvl5pPr>
            <a:lvl6pPr marL="2743200" marR="0" lvl="5" indent="-304800" algn="l" rtl="0">
              <a:lnSpc>
                <a:spcPct val="90000"/>
              </a:lnSpc>
              <a:spcBef>
                <a:spcPts val="500"/>
              </a:spcBef>
              <a:spcAft>
                <a:spcPts val="0"/>
              </a:spcAft>
              <a:buClr>
                <a:schemeClr val="dk2"/>
              </a:buClr>
              <a:buSzPts val="1200"/>
              <a:buFont typeface="Franklin Gothic"/>
              <a:buChar char="•"/>
              <a:defRPr sz="1200" b="0" i="0" u="none" strike="noStrike" cap="none">
                <a:solidFill>
                  <a:schemeClr val="dk2"/>
                </a:solidFill>
                <a:latin typeface="Franklin Gothic"/>
                <a:ea typeface="Franklin Gothic"/>
                <a:cs typeface="Franklin Gothic"/>
                <a:sym typeface="Franklin Gothic"/>
              </a:defRPr>
            </a:lvl6pPr>
            <a:lvl7pPr marL="3200400" marR="0" lvl="6" indent="-292100" algn="l" rtl="0">
              <a:lnSpc>
                <a:spcPct val="90000"/>
              </a:lnSpc>
              <a:spcBef>
                <a:spcPts val="500"/>
              </a:spcBef>
              <a:spcAft>
                <a:spcPts val="0"/>
              </a:spcAft>
              <a:buClr>
                <a:schemeClr val="dk2"/>
              </a:buClr>
              <a:buSzPts val="1000"/>
              <a:buFont typeface="Franklin Gothic"/>
              <a:buChar char="•"/>
              <a:defRPr sz="1000" b="0" i="0" u="none" strike="noStrike" cap="none">
                <a:solidFill>
                  <a:schemeClr val="dk2"/>
                </a:solidFill>
                <a:latin typeface="Franklin Gothic"/>
                <a:ea typeface="Franklin Gothic"/>
                <a:cs typeface="Franklin Gothic"/>
                <a:sym typeface="Franklin Gothic"/>
              </a:defRPr>
            </a:lvl7pPr>
            <a:lvl8pPr marL="3657600" marR="0" lvl="7" indent="-279400" algn="l" rtl="0">
              <a:lnSpc>
                <a:spcPct val="90000"/>
              </a:lnSpc>
              <a:spcBef>
                <a:spcPts val="500"/>
              </a:spcBef>
              <a:spcAft>
                <a:spcPts val="0"/>
              </a:spcAft>
              <a:buClr>
                <a:schemeClr val="dk2"/>
              </a:buClr>
              <a:buSzPts val="800"/>
              <a:buFont typeface="Franklin Gothic"/>
              <a:buChar char="•"/>
              <a:defRPr sz="800" b="0" i="0" u="none" strike="noStrike" cap="none">
                <a:solidFill>
                  <a:schemeClr val="dk2"/>
                </a:solidFill>
                <a:latin typeface="Franklin Gothic"/>
                <a:ea typeface="Franklin Gothic"/>
                <a:cs typeface="Franklin Gothic"/>
                <a:sym typeface="Franklin Gothic"/>
              </a:defRPr>
            </a:lvl8pPr>
            <a:lvl9pPr marL="4114800" marR="0" lvl="8" indent="-266700" algn="l" rtl="0">
              <a:lnSpc>
                <a:spcPct val="90000"/>
              </a:lnSpc>
              <a:spcBef>
                <a:spcPts val="500"/>
              </a:spcBef>
              <a:spcAft>
                <a:spcPts val="0"/>
              </a:spcAft>
              <a:buClr>
                <a:schemeClr val="dk2"/>
              </a:buClr>
              <a:buSzPts val="600"/>
              <a:buFont typeface="Franklin Gothic"/>
              <a:buChar char="•"/>
              <a:defRPr sz="600" b="0" i="0" u="none" strike="noStrike" cap="none">
                <a:solidFill>
                  <a:schemeClr val="dk2"/>
                </a:solidFill>
                <a:latin typeface="Franklin Gothic"/>
                <a:ea typeface="Franklin Gothic"/>
                <a:cs typeface="Franklin Gothic"/>
                <a:sym typeface="Franklin Gothic"/>
              </a:defRPr>
            </a:lvl9pPr>
          </a:lstStyle>
          <a:p>
            <a:pPr algn="just">
              <a:buClr>
                <a:srgbClr val="257CE1"/>
              </a:buClr>
              <a:buFont typeface="Wingdings" panose="05000000000000000000" pitchFamily="2" charset="2"/>
              <a:buChar char="Ø"/>
            </a:pPr>
            <a:r>
              <a:rPr lang="es-ES" sz="3600" i="1" dirty="0">
                <a:solidFill>
                  <a:schemeClr val="tx1"/>
                </a:solidFill>
                <a:latin typeface="+mn-lt"/>
              </a:rPr>
              <a:t>Aquí están los servicios que la organización decide exponer. Pueden ser referenciados directamente, o ser parte de un flujo de trabajo.</a:t>
            </a:r>
            <a:endParaRPr lang="es-ES_tradnl" sz="3600" i="1" dirty="0">
              <a:solidFill>
                <a:schemeClr val="tx1"/>
              </a:solidFill>
              <a:latin typeface="+mn-lt"/>
            </a:endParaRPr>
          </a:p>
        </p:txBody>
      </p:sp>
      <p:sp>
        <p:nvSpPr>
          <p:cNvPr id="14" name="Marcador de texto 3">
            <a:extLst>
              <a:ext uri="{FF2B5EF4-FFF2-40B4-BE49-F238E27FC236}">
                <a16:creationId xmlns:a16="http://schemas.microsoft.com/office/drawing/2014/main" id="{EFCAA216-4459-496F-9860-E9D79123AB92}"/>
              </a:ext>
            </a:extLst>
          </p:cNvPr>
          <p:cNvSpPr txBox="1">
            <a:spLocks/>
          </p:cNvSpPr>
          <p:nvPr/>
        </p:nvSpPr>
        <p:spPr>
          <a:xfrm>
            <a:off x="590814" y="9109570"/>
            <a:ext cx="10620336" cy="146149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DE3075"/>
              </a:buClr>
              <a:buSzPts val="2800"/>
              <a:buFont typeface="Franklin Gothic"/>
              <a:buChar char="»"/>
              <a:defRPr sz="2400" b="0" i="0" u="none" strike="noStrike" cap="none">
                <a:solidFill>
                  <a:srgbClr val="818990"/>
                </a:solidFill>
                <a:latin typeface="Calibri" panose="020F0502020204030204" pitchFamily="34" charset="0"/>
                <a:ea typeface="Calibri" panose="020F0502020204030204" pitchFamily="34" charset="0"/>
                <a:cs typeface="Calibri" panose="020F0502020204030204" pitchFamily="34" charset="0"/>
                <a:sym typeface="Franklin Gothic"/>
              </a:defRPr>
            </a:lvl1pPr>
            <a:lvl2pPr marL="914400" marR="0" lvl="1" indent="-381000" algn="l" rtl="0">
              <a:lnSpc>
                <a:spcPct val="90000"/>
              </a:lnSpc>
              <a:spcBef>
                <a:spcPts val="500"/>
              </a:spcBef>
              <a:spcAft>
                <a:spcPts val="0"/>
              </a:spcAft>
              <a:buClr>
                <a:schemeClr val="accent2"/>
              </a:buClr>
              <a:buSzPts val="2400"/>
              <a:buFont typeface="Franklin Gothic"/>
              <a:buChar char="•"/>
              <a:defRPr sz="2000" b="0" i="0" u="none" strike="noStrike" cap="none">
                <a:solidFill>
                  <a:srgbClr val="818990"/>
                </a:solidFill>
                <a:latin typeface="Franklin Gothic"/>
                <a:ea typeface="Franklin Gothic"/>
                <a:cs typeface="Franklin Gothic"/>
                <a:sym typeface="Franklin Gothic"/>
              </a:defRPr>
            </a:lvl2pPr>
            <a:lvl3pPr marL="1371600" marR="0" lvl="2" indent="-342900" algn="l" rtl="0">
              <a:lnSpc>
                <a:spcPct val="90000"/>
              </a:lnSpc>
              <a:spcBef>
                <a:spcPts val="500"/>
              </a:spcBef>
              <a:spcAft>
                <a:spcPts val="0"/>
              </a:spcAft>
              <a:buClr>
                <a:schemeClr val="dk2"/>
              </a:buClr>
              <a:buSzPts val="1800"/>
              <a:buFont typeface="Franklin Gothic"/>
              <a:buChar char="○"/>
              <a:defRPr sz="1800" b="0" i="0" u="none" strike="noStrike" cap="none">
                <a:solidFill>
                  <a:schemeClr val="dk2"/>
                </a:solidFill>
                <a:latin typeface="Franklin Gothic"/>
                <a:ea typeface="Franklin Gothic"/>
                <a:cs typeface="Franklin Gothic"/>
                <a:sym typeface="Franklin Gothic"/>
              </a:defRPr>
            </a:lvl3pPr>
            <a:lvl4pPr marL="1828800" marR="0" lvl="3" indent="-330200" algn="l" rtl="0">
              <a:lnSpc>
                <a:spcPct val="90000"/>
              </a:lnSpc>
              <a:spcBef>
                <a:spcPts val="500"/>
              </a:spcBef>
              <a:spcAft>
                <a:spcPts val="0"/>
              </a:spcAft>
              <a:buClr>
                <a:schemeClr val="dk2"/>
              </a:buClr>
              <a:buSzPts val="1600"/>
              <a:buFont typeface="Franklin Gothic"/>
              <a:buChar char="•"/>
              <a:defRPr sz="1600" b="0" i="0" u="none" strike="noStrike" cap="none">
                <a:solidFill>
                  <a:schemeClr val="dk2"/>
                </a:solidFill>
                <a:latin typeface="Franklin Gothic"/>
                <a:ea typeface="Franklin Gothic"/>
                <a:cs typeface="Franklin Gothic"/>
                <a:sym typeface="Franklin Gothic"/>
              </a:defRPr>
            </a:lvl4pPr>
            <a:lvl5pPr marL="2286000" marR="0" lvl="4" indent="-317500" algn="l" rtl="0">
              <a:lnSpc>
                <a:spcPct val="90000"/>
              </a:lnSpc>
              <a:spcBef>
                <a:spcPts val="500"/>
              </a:spcBef>
              <a:spcAft>
                <a:spcPts val="0"/>
              </a:spcAft>
              <a:buClr>
                <a:schemeClr val="dk2"/>
              </a:buClr>
              <a:buSzPts val="1400"/>
              <a:buFont typeface="Franklin Gothic"/>
              <a:buChar char="•"/>
              <a:defRPr sz="1400" b="0" i="0" u="none" strike="noStrike" cap="none">
                <a:solidFill>
                  <a:schemeClr val="dk2"/>
                </a:solidFill>
                <a:latin typeface="Franklin Gothic"/>
                <a:ea typeface="Franklin Gothic"/>
                <a:cs typeface="Franklin Gothic"/>
                <a:sym typeface="Franklin Gothic"/>
              </a:defRPr>
            </a:lvl5pPr>
            <a:lvl6pPr marL="2743200" marR="0" lvl="5" indent="-304800" algn="l" rtl="0">
              <a:lnSpc>
                <a:spcPct val="90000"/>
              </a:lnSpc>
              <a:spcBef>
                <a:spcPts val="500"/>
              </a:spcBef>
              <a:spcAft>
                <a:spcPts val="0"/>
              </a:spcAft>
              <a:buClr>
                <a:schemeClr val="dk2"/>
              </a:buClr>
              <a:buSzPts val="1200"/>
              <a:buFont typeface="Franklin Gothic"/>
              <a:buChar char="•"/>
              <a:defRPr sz="1200" b="0" i="0" u="none" strike="noStrike" cap="none">
                <a:solidFill>
                  <a:schemeClr val="dk2"/>
                </a:solidFill>
                <a:latin typeface="Franklin Gothic"/>
                <a:ea typeface="Franklin Gothic"/>
                <a:cs typeface="Franklin Gothic"/>
                <a:sym typeface="Franklin Gothic"/>
              </a:defRPr>
            </a:lvl6pPr>
            <a:lvl7pPr marL="3200400" marR="0" lvl="6" indent="-292100" algn="l" rtl="0">
              <a:lnSpc>
                <a:spcPct val="90000"/>
              </a:lnSpc>
              <a:spcBef>
                <a:spcPts val="500"/>
              </a:spcBef>
              <a:spcAft>
                <a:spcPts val="0"/>
              </a:spcAft>
              <a:buClr>
                <a:schemeClr val="dk2"/>
              </a:buClr>
              <a:buSzPts val="1000"/>
              <a:buFont typeface="Franklin Gothic"/>
              <a:buChar char="•"/>
              <a:defRPr sz="1000" b="0" i="0" u="none" strike="noStrike" cap="none">
                <a:solidFill>
                  <a:schemeClr val="dk2"/>
                </a:solidFill>
                <a:latin typeface="Franklin Gothic"/>
                <a:ea typeface="Franklin Gothic"/>
                <a:cs typeface="Franklin Gothic"/>
                <a:sym typeface="Franklin Gothic"/>
              </a:defRPr>
            </a:lvl7pPr>
            <a:lvl8pPr marL="3657600" marR="0" lvl="7" indent="-279400" algn="l" rtl="0">
              <a:lnSpc>
                <a:spcPct val="90000"/>
              </a:lnSpc>
              <a:spcBef>
                <a:spcPts val="500"/>
              </a:spcBef>
              <a:spcAft>
                <a:spcPts val="0"/>
              </a:spcAft>
              <a:buClr>
                <a:schemeClr val="dk2"/>
              </a:buClr>
              <a:buSzPts val="800"/>
              <a:buFont typeface="Franklin Gothic"/>
              <a:buChar char="•"/>
              <a:defRPr sz="800" b="0" i="0" u="none" strike="noStrike" cap="none">
                <a:solidFill>
                  <a:schemeClr val="dk2"/>
                </a:solidFill>
                <a:latin typeface="Franklin Gothic"/>
                <a:ea typeface="Franklin Gothic"/>
                <a:cs typeface="Franklin Gothic"/>
                <a:sym typeface="Franklin Gothic"/>
              </a:defRPr>
            </a:lvl8pPr>
            <a:lvl9pPr marL="4114800" marR="0" lvl="8" indent="-266700" algn="l" rtl="0">
              <a:lnSpc>
                <a:spcPct val="90000"/>
              </a:lnSpc>
              <a:spcBef>
                <a:spcPts val="500"/>
              </a:spcBef>
              <a:spcAft>
                <a:spcPts val="0"/>
              </a:spcAft>
              <a:buClr>
                <a:schemeClr val="dk2"/>
              </a:buClr>
              <a:buSzPts val="600"/>
              <a:buFont typeface="Franklin Gothic"/>
              <a:buChar char="•"/>
              <a:defRPr sz="600" b="0" i="0" u="none" strike="noStrike" cap="none">
                <a:solidFill>
                  <a:schemeClr val="dk2"/>
                </a:solidFill>
                <a:latin typeface="Franklin Gothic"/>
                <a:ea typeface="Franklin Gothic"/>
                <a:cs typeface="Franklin Gothic"/>
                <a:sym typeface="Franklin Gothic"/>
              </a:defRPr>
            </a:lvl9pPr>
          </a:lstStyle>
          <a:p>
            <a:pPr algn="just">
              <a:buClr>
                <a:srgbClr val="257CE1"/>
              </a:buClr>
              <a:buFont typeface="Wingdings" panose="05000000000000000000" pitchFamily="2" charset="2"/>
              <a:buChar char="Ø"/>
            </a:pPr>
            <a:r>
              <a:rPr lang="es-ES" sz="3600" i="1" dirty="0">
                <a:solidFill>
                  <a:schemeClr val="tx1"/>
                </a:solidFill>
                <a:latin typeface="+mn-lt"/>
              </a:rPr>
              <a:t>En esta capa se encuentran las aplicaciones existentes dentro de la empresa.</a:t>
            </a:r>
            <a:endParaRPr lang="es-ES_tradnl" sz="3600" i="1" dirty="0">
              <a:solidFill>
                <a:schemeClr val="tx1"/>
              </a:solidFill>
              <a:latin typeface="+mn-lt"/>
            </a:endParaRPr>
          </a:p>
        </p:txBody>
      </p:sp>
      <p:pic>
        <p:nvPicPr>
          <p:cNvPr id="15" name="Imagen 14">
            <a:extLst>
              <a:ext uri="{FF2B5EF4-FFF2-40B4-BE49-F238E27FC236}">
                <a16:creationId xmlns:a16="http://schemas.microsoft.com/office/drawing/2014/main" id="{3B9A2B44-2842-45F5-A7D0-14D31EC5E35D}"/>
              </a:ext>
            </a:extLst>
          </p:cNvPr>
          <p:cNvPicPr>
            <a:picLocks noChangeAspect="1"/>
          </p:cNvPicPr>
          <p:nvPr/>
        </p:nvPicPr>
        <p:blipFill>
          <a:blip r:embed="rId2"/>
          <a:stretch>
            <a:fillRect/>
          </a:stretch>
        </p:blipFill>
        <p:spPr>
          <a:xfrm>
            <a:off x="12566650" y="1275821"/>
            <a:ext cx="6934200" cy="9563793"/>
          </a:xfrm>
          <a:prstGeom prst="rect">
            <a:avLst/>
          </a:prstGeom>
        </p:spPr>
      </p:pic>
      <p:sp>
        <p:nvSpPr>
          <p:cNvPr id="16" name="Marcador de texto 3">
            <a:extLst>
              <a:ext uri="{FF2B5EF4-FFF2-40B4-BE49-F238E27FC236}">
                <a16:creationId xmlns:a16="http://schemas.microsoft.com/office/drawing/2014/main" id="{787E5CDC-26CB-4F9E-8F9D-973EC025BA88}"/>
              </a:ext>
            </a:extLst>
          </p:cNvPr>
          <p:cNvSpPr txBox="1">
            <a:spLocks/>
          </p:cNvSpPr>
          <p:nvPr/>
        </p:nvSpPr>
        <p:spPr>
          <a:xfrm>
            <a:off x="597164" y="7335824"/>
            <a:ext cx="10636846" cy="14247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DE3075"/>
              </a:buClr>
              <a:buSzPts val="2800"/>
              <a:buFont typeface="Franklin Gothic"/>
              <a:buChar char="»"/>
              <a:defRPr sz="2400" b="0" i="0" u="none" strike="noStrike" cap="none">
                <a:solidFill>
                  <a:srgbClr val="818990"/>
                </a:solidFill>
                <a:latin typeface="Calibri" panose="020F0502020204030204" pitchFamily="34" charset="0"/>
                <a:ea typeface="Calibri" panose="020F0502020204030204" pitchFamily="34" charset="0"/>
                <a:cs typeface="Calibri" panose="020F0502020204030204" pitchFamily="34" charset="0"/>
                <a:sym typeface="Franklin Gothic"/>
              </a:defRPr>
            </a:lvl1pPr>
            <a:lvl2pPr marL="914400" marR="0" lvl="1" indent="-381000" algn="l" rtl="0">
              <a:lnSpc>
                <a:spcPct val="90000"/>
              </a:lnSpc>
              <a:spcBef>
                <a:spcPts val="500"/>
              </a:spcBef>
              <a:spcAft>
                <a:spcPts val="0"/>
              </a:spcAft>
              <a:buClr>
                <a:schemeClr val="accent2"/>
              </a:buClr>
              <a:buSzPts val="2400"/>
              <a:buFont typeface="Franklin Gothic"/>
              <a:buChar char="•"/>
              <a:defRPr sz="2000" b="0" i="0" u="none" strike="noStrike" cap="none">
                <a:solidFill>
                  <a:srgbClr val="818990"/>
                </a:solidFill>
                <a:latin typeface="Franklin Gothic"/>
                <a:ea typeface="Franklin Gothic"/>
                <a:cs typeface="Franklin Gothic"/>
                <a:sym typeface="Franklin Gothic"/>
              </a:defRPr>
            </a:lvl2pPr>
            <a:lvl3pPr marL="1371600" marR="0" lvl="2" indent="-342900" algn="l" rtl="0">
              <a:lnSpc>
                <a:spcPct val="90000"/>
              </a:lnSpc>
              <a:spcBef>
                <a:spcPts val="500"/>
              </a:spcBef>
              <a:spcAft>
                <a:spcPts val="0"/>
              </a:spcAft>
              <a:buClr>
                <a:schemeClr val="dk2"/>
              </a:buClr>
              <a:buSzPts val="1800"/>
              <a:buFont typeface="Franklin Gothic"/>
              <a:buChar char="○"/>
              <a:defRPr sz="1800" b="0" i="0" u="none" strike="noStrike" cap="none">
                <a:solidFill>
                  <a:schemeClr val="dk2"/>
                </a:solidFill>
                <a:latin typeface="Franklin Gothic"/>
                <a:ea typeface="Franklin Gothic"/>
                <a:cs typeface="Franklin Gothic"/>
                <a:sym typeface="Franklin Gothic"/>
              </a:defRPr>
            </a:lvl3pPr>
            <a:lvl4pPr marL="1828800" marR="0" lvl="3" indent="-330200" algn="l" rtl="0">
              <a:lnSpc>
                <a:spcPct val="90000"/>
              </a:lnSpc>
              <a:spcBef>
                <a:spcPts val="500"/>
              </a:spcBef>
              <a:spcAft>
                <a:spcPts val="0"/>
              </a:spcAft>
              <a:buClr>
                <a:schemeClr val="dk2"/>
              </a:buClr>
              <a:buSzPts val="1600"/>
              <a:buFont typeface="Franklin Gothic"/>
              <a:buChar char="•"/>
              <a:defRPr sz="1600" b="0" i="0" u="none" strike="noStrike" cap="none">
                <a:solidFill>
                  <a:schemeClr val="dk2"/>
                </a:solidFill>
                <a:latin typeface="Franklin Gothic"/>
                <a:ea typeface="Franklin Gothic"/>
                <a:cs typeface="Franklin Gothic"/>
                <a:sym typeface="Franklin Gothic"/>
              </a:defRPr>
            </a:lvl4pPr>
            <a:lvl5pPr marL="2286000" marR="0" lvl="4" indent="-317500" algn="l" rtl="0">
              <a:lnSpc>
                <a:spcPct val="90000"/>
              </a:lnSpc>
              <a:spcBef>
                <a:spcPts val="500"/>
              </a:spcBef>
              <a:spcAft>
                <a:spcPts val="0"/>
              </a:spcAft>
              <a:buClr>
                <a:schemeClr val="dk2"/>
              </a:buClr>
              <a:buSzPts val="1400"/>
              <a:buFont typeface="Franklin Gothic"/>
              <a:buChar char="•"/>
              <a:defRPr sz="1400" b="0" i="0" u="none" strike="noStrike" cap="none">
                <a:solidFill>
                  <a:schemeClr val="dk2"/>
                </a:solidFill>
                <a:latin typeface="Franklin Gothic"/>
                <a:ea typeface="Franklin Gothic"/>
                <a:cs typeface="Franklin Gothic"/>
                <a:sym typeface="Franklin Gothic"/>
              </a:defRPr>
            </a:lvl5pPr>
            <a:lvl6pPr marL="2743200" marR="0" lvl="5" indent="-304800" algn="l" rtl="0">
              <a:lnSpc>
                <a:spcPct val="90000"/>
              </a:lnSpc>
              <a:spcBef>
                <a:spcPts val="500"/>
              </a:spcBef>
              <a:spcAft>
                <a:spcPts val="0"/>
              </a:spcAft>
              <a:buClr>
                <a:schemeClr val="dk2"/>
              </a:buClr>
              <a:buSzPts val="1200"/>
              <a:buFont typeface="Franklin Gothic"/>
              <a:buChar char="•"/>
              <a:defRPr sz="1200" b="0" i="0" u="none" strike="noStrike" cap="none">
                <a:solidFill>
                  <a:schemeClr val="dk2"/>
                </a:solidFill>
                <a:latin typeface="Franklin Gothic"/>
                <a:ea typeface="Franklin Gothic"/>
                <a:cs typeface="Franklin Gothic"/>
                <a:sym typeface="Franklin Gothic"/>
              </a:defRPr>
            </a:lvl6pPr>
            <a:lvl7pPr marL="3200400" marR="0" lvl="6" indent="-292100" algn="l" rtl="0">
              <a:lnSpc>
                <a:spcPct val="90000"/>
              </a:lnSpc>
              <a:spcBef>
                <a:spcPts val="500"/>
              </a:spcBef>
              <a:spcAft>
                <a:spcPts val="0"/>
              </a:spcAft>
              <a:buClr>
                <a:schemeClr val="dk2"/>
              </a:buClr>
              <a:buSzPts val="1000"/>
              <a:buFont typeface="Franklin Gothic"/>
              <a:buChar char="•"/>
              <a:defRPr sz="1000" b="0" i="0" u="none" strike="noStrike" cap="none">
                <a:solidFill>
                  <a:schemeClr val="dk2"/>
                </a:solidFill>
                <a:latin typeface="Franklin Gothic"/>
                <a:ea typeface="Franklin Gothic"/>
                <a:cs typeface="Franklin Gothic"/>
                <a:sym typeface="Franklin Gothic"/>
              </a:defRPr>
            </a:lvl7pPr>
            <a:lvl8pPr marL="3657600" marR="0" lvl="7" indent="-279400" algn="l" rtl="0">
              <a:lnSpc>
                <a:spcPct val="90000"/>
              </a:lnSpc>
              <a:spcBef>
                <a:spcPts val="500"/>
              </a:spcBef>
              <a:spcAft>
                <a:spcPts val="0"/>
              </a:spcAft>
              <a:buClr>
                <a:schemeClr val="dk2"/>
              </a:buClr>
              <a:buSzPts val="800"/>
              <a:buFont typeface="Franklin Gothic"/>
              <a:buChar char="•"/>
              <a:defRPr sz="800" b="0" i="0" u="none" strike="noStrike" cap="none">
                <a:solidFill>
                  <a:schemeClr val="dk2"/>
                </a:solidFill>
                <a:latin typeface="Franklin Gothic"/>
                <a:ea typeface="Franklin Gothic"/>
                <a:cs typeface="Franklin Gothic"/>
                <a:sym typeface="Franklin Gothic"/>
              </a:defRPr>
            </a:lvl8pPr>
            <a:lvl9pPr marL="4114800" marR="0" lvl="8" indent="-266700" algn="l" rtl="0">
              <a:lnSpc>
                <a:spcPct val="90000"/>
              </a:lnSpc>
              <a:spcBef>
                <a:spcPts val="500"/>
              </a:spcBef>
              <a:spcAft>
                <a:spcPts val="0"/>
              </a:spcAft>
              <a:buClr>
                <a:schemeClr val="dk2"/>
              </a:buClr>
              <a:buSzPts val="600"/>
              <a:buFont typeface="Franklin Gothic"/>
              <a:buChar char="•"/>
              <a:defRPr sz="600" b="0" i="0" u="none" strike="noStrike" cap="none">
                <a:solidFill>
                  <a:schemeClr val="dk2"/>
                </a:solidFill>
                <a:latin typeface="Franklin Gothic"/>
                <a:ea typeface="Franklin Gothic"/>
                <a:cs typeface="Franklin Gothic"/>
                <a:sym typeface="Franklin Gothic"/>
              </a:defRPr>
            </a:lvl9pPr>
          </a:lstStyle>
          <a:p>
            <a:pPr algn="just">
              <a:buClr>
                <a:srgbClr val="257CE1"/>
              </a:buClr>
              <a:buFont typeface="Wingdings" panose="05000000000000000000" pitchFamily="2" charset="2"/>
              <a:buChar char="Ø"/>
            </a:pPr>
            <a:r>
              <a:rPr lang="es-ES" sz="3600" i="1" dirty="0">
                <a:solidFill>
                  <a:schemeClr val="tx1"/>
                </a:solidFill>
                <a:latin typeface="+mn-lt"/>
              </a:rPr>
              <a:t>Representa los componentes que se encargan de entregar la funcionalidad que exponer los servicios.</a:t>
            </a:r>
            <a:endParaRPr lang="es-ES_tradnl" sz="3600" i="1" dirty="0">
              <a:solidFill>
                <a:schemeClr val="tx1"/>
              </a:solidFill>
              <a:latin typeface="+mn-lt"/>
            </a:endParaRPr>
          </a:p>
        </p:txBody>
      </p:sp>
      <p:sp>
        <p:nvSpPr>
          <p:cNvPr id="17" name="Flecha: a la derecha 6">
            <a:extLst>
              <a:ext uri="{FF2B5EF4-FFF2-40B4-BE49-F238E27FC236}">
                <a16:creationId xmlns:a16="http://schemas.microsoft.com/office/drawing/2014/main" id="{93DE1274-B36E-4B7F-B22B-19744CAB340C}"/>
              </a:ext>
            </a:extLst>
          </p:cNvPr>
          <p:cNvSpPr/>
          <p:nvPr/>
        </p:nvSpPr>
        <p:spPr>
          <a:xfrm>
            <a:off x="11656623" y="5725552"/>
            <a:ext cx="533134" cy="540716"/>
          </a:xfrm>
          <a:prstGeom prst="rightArrow">
            <a:avLst/>
          </a:prstGeom>
          <a:solidFill>
            <a:srgbClr val="257CE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8" name="Flecha: a la derecha 6">
            <a:extLst>
              <a:ext uri="{FF2B5EF4-FFF2-40B4-BE49-F238E27FC236}">
                <a16:creationId xmlns:a16="http://schemas.microsoft.com/office/drawing/2014/main" id="{93DE1274-B36E-4B7F-B22B-19744CAB340C}"/>
              </a:ext>
            </a:extLst>
          </p:cNvPr>
          <p:cNvSpPr/>
          <p:nvPr/>
        </p:nvSpPr>
        <p:spPr>
          <a:xfrm>
            <a:off x="11652178" y="7647593"/>
            <a:ext cx="533134" cy="540716"/>
          </a:xfrm>
          <a:prstGeom prst="rightArrow">
            <a:avLst/>
          </a:prstGeom>
          <a:solidFill>
            <a:srgbClr val="257CE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
        <p:nvSpPr>
          <p:cNvPr id="19" name="Flecha: a la derecha 6">
            <a:extLst>
              <a:ext uri="{FF2B5EF4-FFF2-40B4-BE49-F238E27FC236}">
                <a16:creationId xmlns:a16="http://schemas.microsoft.com/office/drawing/2014/main" id="{93DE1274-B36E-4B7F-B22B-19744CAB340C}"/>
              </a:ext>
            </a:extLst>
          </p:cNvPr>
          <p:cNvSpPr/>
          <p:nvPr/>
        </p:nvSpPr>
        <p:spPr>
          <a:xfrm>
            <a:off x="11652498" y="9450872"/>
            <a:ext cx="533134" cy="540716"/>
          </a:xfrm>
          <a:prstGeom prst="rightArrow">
            <a:avLst/>
          </a:prstGeom>
          <a:solidFill>
            <a:srgbClr val="257CE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solidFill>
                <a:schemeClr val="tx1"/>
              </a:solidFill>
            </a:endParaRPr>
          </a:p>
        </p:txBody>
      </p:sp>
    </p:spTree>
    <p:extLst>
      <p:ext uri="{BB962C8B-B14F-4D97-AF65-F5344CB8AC3E}">
        <p14:creationId xmlns:p14="http://schemas.microsoft.com/office/powerpoint/2010/main" val="430978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432050" y="714594"/>
            <a:ext cx="16988263" cy="738664"/>
          </a:xfrm>
        </p:spPr>
        <p:txBody>
          <a:bodyPr/>
          <a:lstStyle/>
          <a:p>
            <a:r>
              <a:rPr lang="es-CL" dirty="0">
                <a:solidFill>
                  <a:srgbClr val="257CE1"/>
                </a:solidFill>
                <a:latin typeface="Candara" charset="0"/>
                <a:ea typeface="Candara" charset="0"/>
                <a:cs typeface="Candara" charset="0"/>
              </a:rPr>
              <a:t>Resumen</a:t>
            </a:r>
            <a:endParaRPr lang="es-CL" dirty="0"/>
          </a:p>
        </p:txBody>
      </p:sp>
      <p:sp>
        <p:nvSpPr>
          <p:cNvPr id="5" name="Rectángulo 4"/>
          <p:cNvSpPr/>
          <p:nvPr/>
        </p:nvSpPr>
        <p:spPr>
          <a:xfrm>
            <a:off x="2736850" y="3063875"/>
            <a:ext cx="15773400" cy="5632311"/>
          </a:xfrm>
          <a:prstGeom prst="rect">
            <a:avLst/>
          </a:prstGeom>
        </p:spPr>
        <p:txBody>
          <a:bodyPr wrap="square">
            <a:spAutoFit/>
          </a:bodyPr>
          <a:lstStyle/>
          <a:p>
            <a:r>
              <a:rPr lang="es-ES" sz="3600" b="1" i="1" dirty="0">
                <a:solidFill>
                  <a:schemeClr val="tx1"/>
                </a:solidFill>
                <a:latin typeface="Calibri" panose="020F0502020204030204" pitchFamily="34" charset="0"/>
                <a:cs typeface="Calibri" panose="020F0502020204030204" pitchFamily="34" charset="0"/>
                <a:sym typeface="Franklin Gothic"/>
              </a:rPr>
              <a:t>Capas de negocio</a:t>
            </a:r>
          </a:p>
          <a:p>
            <a:endParaRPr lang="es-ES" sz="3600" b="1" i="1" dirty="0">
              <a:solidFill>
                <a:schemeClr val="tx1"/>
              </a:solidFill>
              <a:latin typeface="Calibri" panose="020F0502020204030204" pitchFamily="34" charset="0"/>
              <a:cs typeface="Calibri" panose="020F0502020204030204" pitchFamily="34" charset="0"/>
              <a:sym typeface="Franklin Gothic"/>
            </a:endParaRPr>
          </a:p>
          <a:p>
            <a:pPr algn="just"/>
            <a:r>
              <a:rPr lang="es-ES" sz="3600" dirty="0">
                <a:solidFill>
                  <a:schemeClr val="tx1"/>
                </a:solidFill>
                <a:latin typeface="Calibri" panose="020F0502020204030204" pitchFamily="34" charset="0"/>
                <a:cs typeface="Calibri" panose="020F0502020204030204" pitchFamily="34" charset="0"/>
                <a:sym typeface="Franklin Gothic"/>
              </a:rPr>
              <a:t>Según la arquitectura de 3 capas, podemos encontrar, la capa de presentación, capa de negocio y capa de datos.</a:t>
            </a:r>
          </a:p>
          <a:p>
            <a:pPr algn="just"/>
            <a:endParaRPr lang="es-ES" sz="3600" b="1" i="1" dirty="0">
              <a:solidFill>
                <a:schemeClr val="tx1"/>
              </a:solidFill>
              <a:latin typeface="Calibri" panose="020F0502020204030204" pitchFamily="34" charset="0"/>
              <a:cs typeface="Calibri" panose="020F0502020204030204" pitchFamily="34" charset="0"/>
              <a:sym typeface="Franklin Gothic"/>
            </a:endParaRPr>
          </a:p>
          <a:p>
            <a:pPr algn="just"/>
            <a:r>
              <a:rPr lang="es-ES" sz="3600" b="1" i="1" dirty="0">
                <a:solidFill>
                  <a:schemeClr val="tx1"/>
                </a:solidFill>
                <a:latin typeface="Calibri" panose="020F0502020204030204" pitchFamily="34" charset="0"/>
                <a:cs typeface="Calibri" panose="020F0502020204030204" pitchFamily="34" charset="0"/>
                <a:sym typeface="Franklin Gothic"/>
              </a:rPr>
              <a:t>Relaciones entre capas</a:t>
            </a:r>
          </a:p>
          <a:p>
            <a:pPr algn="just"/>
            <a:endParaRPr lang="es-ES" sz="3600" b="1" i="1" dirty="0">
              <a:solidFill>
                <a:schemeClr val="tx1"/>
              </a:solidFill>
              <a:latin typeface="Calibri" panose="020F0502020204030204" pitchFamily="34" charset="0"/>
              <a:cs typeface="Calibri" panose="020F0502020204030204" pitchFamily="34" charset="0"/>
              <a:sym typeface="Franklin Gothic"/>
            </a:endParaRPr>
          </a:p>
          <a:p>
            <a:pPr algn="just"/>
            <a:r>
              <a:rPr lang="es-ES" sz="3600" dirty="0">
                <a:solidFill>
                  <a:schemeClr val="tx1"/>
                </a:solidFill>
                <a:latin typeface="Calibri" panose="020F0502020204030204" pitchFamily="34" charset="0"/>
                <a:cs typeface="Calibri" panose="020F0502020204030204" pitchFamily="34" charset="0"/>
                <a:sym typeface="Franklin Gothic"/>
              </a:rPr>
              <a:t>Desde el punto de vista de la integración nos ayudará a entender como los sistemas de software que apoyan a los distintos procesos dentro de la organización se comunican entre ellos. </a:t>
            </a:r>
          </a:p>
        </p:txBody>
      </p:sp>
      <p:pic>
        <p:nvPicPr>
          <p:cNvPr id="7" name="Picture 2" descr="Resumen Icono De La Técnica De Vectores Ilustraciones Vectoriales, Clip Art  Vectorizado Libre De Derechos. Image 72067580.">
            <a:extLst>
              <a:ext uri="{FF2B5EF4-FFF2-40B4-BE49-F238E27FC236}">
                <a16:creationId xmlns:a16="http://schemas.microsoft.com/office/drawing/2014/main" id="{6F634B56-58D4-4302-8998-ED2F13D95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39" y="3063875"/>
            <a:ext cx="1670911" cy="1670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Resumen Icono De La Técnica De Vectores Ilustraciones Vectoriales, Clip Art  Vectorizado Libre De Derechos. Image 72067580.">
            <a:extLst>
              <a:ext uri="{FF2B5EF4-FFF2-40B4-BE49-F238E27FC236}">
                <a16:creationId xmlns:a16="http://schemas.microsoft.com/office/drawing/2014/main" id="{6F634B56-58D4-4302-8998-ED2F13D95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38" y="5888285"/>
            <a:ext cx="1670911" cy="167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08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842029" y="4534002"/>
            <a:ext cx="9020021" cy="1538883"/>
          </a:xfrm>
        </p:spPr>
        <p:txBody>
          <a:bodyPr/>
          <a:lstStyle/>
          <a:p>
            <a:pPr algn="ctr"/>
            <a:r>
              <a:rPr lang="es-CL" sz="5000" dirty="0">
                <a:solidFill>
                  <a:schemeClr val="bg1"/>
                </a:solidFill>
              </a:rPr>
              <a:t>Preguntas , Conclusiones y Reflexiones</a:t>
            </a:r>
          </a:p>
        </p:txBody>
      </p:sp>
      <p:pic>
        <p:nvPicPr>
          <p:cNvPr id="4" name="Picture 10" descr="http://www.clipartroo.com/images/33/group-talking-clipart-338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9250" y="6492875"/>
            <a:ext cx="6306311" cy="422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84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764208" y="547323"/>
            <a:ext cx="13097841" cy="2311180"/>
          </a:xfrm>
          <a:prstGeom prst="rect">
            <a:avLst/>
          </a:prstGeom>
          <a:noFill/>
          <a:ln>
            <a:noFill/>
          </a:ln>
        </p:spPr>
        <p:txBody>
          <a:bodyPr spcFirstLastPara="1" wrap="square" lIns="150756" tIns="150756" rIns="150756" bIns="150756" anchor="t" anchorCtr="0">
            <a:noAutofit/>
          </a:bodyPr>
          <a:lstStyle/>
          <a:p>
            <a:pPr algn="ctr"/>
            <a:endParaRPr sz="14017" dirty="0">
              <a:solidFill>
                <a:schemeClr val="tx1"/>
              </a:solidFill>
              <a:latin typeface="Franklin Gothic"/>
              <a:ea typeface="Franklin Gothic"/>
              <a:cs typeface="Franklin Gothic"/>
              <a:sym typeface="Franklin Gothic"/>
            </a:endParaRPr>
          </a:p>
        </p:txBody>
      </p:sp>
      <p:sp>
        <p:nvSpPr>
          <p:cNvPr id="219" name="Google Shape;219;p31"/>
          <p:cNvSpPr txBox="1"/>
          <p:nvPr/>
        </p:nvSpPr>
        <p:spPr>
          <a:xfrm>
            <a:off x="3185243" y="6656673"/>
            <a:ext cx="13089761" cy="1043791"/>
          </a:xfrm>
          <a:prstGeom prst="rect">
            <a:avLst/>
          </a:prstGeom>
          <a:noFill/>
          <a:ln>
            <a:noFill/>
          </a:ln>
        </p:spPr>
        <p:txBody>
          <a:bodyPr spcFirstLastPara="1" wrap="square" lIns="150756" tIns="150756" rIns="150756" bIns="150756" anchor="t" anchorCtr="0">
            <a:noAutofit/>
          </a:bodyPr>
          <a:lstStyle/>
          <a:p>
            <a:pPr algn="ctr"/>
            <a:r>
              <a:rPr lang="es-CL" sz="5936" b="1" dirty="0">
                <a:solidFill>
                  <a:schemeClr val="bg1"/>
                </a:solidFill>
                <a:latin typeface="Franklin Gothic"/>
                <a:ea typeface="Franklin Gothic"/>
                <a:cs typeface="Franklin Gothic"/>
                <a:sym typeface="Franklin Gothic"/>
              </a:rPr>
              <a:t>Nombre</a:t>
            </a:r>
            <a:r>
              <a:rPr lang="es-CL" sz="5936" b="1" dirty="0">
                <a:solidFill>
                  <a:schemeClr val="tx1"/>
                </a:solidFill>
                <a:latin typeface="Franklin Gothic"/>
                <a:ea typeface="Franklin Gothic"/>
                <a:cs typeface="Franklin Gothic"/>
                <a:sym typeface="Franklin Gothic"/>
              </a:rPr>
              <a:t> </a:t>
            </a:r>
            <a:r>
              <a:rPr lang="es-CL" sz="5936" b="1" dirty="0">
                <a:solidFill>
                  <a:schemeClr val="bg1"/>
                </a:solidFill>
                <a:latin typeface="Franklin Gothic"/>
                <a:ea typeface="Franklin Gothic"/>
                <a:cs typeface="Franklin Gothic"/>
                <a:sym typeface="Franklin Gothic"/>
              </a:rPr>
              <a:t>del profesor</a:t>
            </a:r>
          </a:p>
        </p:txBody>
      </p:sp>
      <p:sp>
        <p:nvSpPr>
          <p:cNvPr id="220" name="Google Shape;220;p31"/>
          <p:cNvSpPr txBox="1"/>
          <p:nvPr/>
        </p:nvSpPr>
        <p:spPr>
          <a:xfrm>
            <a:off x="3185244" y="7685568"/>
            <a:ext cx="13089759" cy="1043791"/>
          </a:xfrm>
          <a:prstGeom prst="rect">
            <a:avLst/>
          </a:prstGeom>
          <a:noFill/>
          <a:ln>
            <a:noFill/>
          </a:ln>
        </p:spPr>
        <p:txBody>
          <a:bodyPr spcFirstLastPara="1" wrap="square" lIns="150756" tIns="150756" rIns="150756" bIns="150756" anchor="t" anchorCtr="0">
            <a:noAutofit/>
          </a:bodyPr>
          <a:lstStyle/>
          <a:p>
            <a:pPr algn="ctr"/>
            <a:r>
              <a:rPr lang="en-US" sz="4947" dirty="0">
                <a:solidFill>
                  <a:schemeClr val="bg1"/>
                </a:solidFill>
                <a:latin typeface="Franklin Gothic"/>
                <a:ea typeface="Franklin Gothic"/>
                <a:cs typeface="Franklin Gothic"/>
                <a:sym typeface="Franklin Gothic"/>
              </a:rPr>
              <a:t>correo@professor.duoc.cl</a:t>
            </a:r>
            <a:endParaRPr sz="4947" dirty="0">
              <a:solidFill>
                <a:schemeClr val="bg1"/>
              </a:solidFill>
              <a:latin typeface="Franklin Gothic"/>
              <a:ea typeface="Franklin Gothic"/>
              <a:cs typeface="Franklin Gothic"/>
              <a:sym typeface="Franklin Gothic"/>
            </a:endParaRPr>
          </a:p>
        </p:txBody>
      </p:sp>
      <p:sp>
        <p:nvSpPr>
          <p:cNvPr id="7" name="Título 6">
            <a:extLst>
              <a:ext uri="{FF2B5EF4-FFF2-40B4-BE49-F238E27FC236}">
                <a16:creationId xmlns:a16="http://schemas.microsoft.com/office/drawing/2014/main" id="{038C43E2-0000-72A6-F572-D40465C60874}"/>
              </a:ext>
            </a:extLst>
          </p:cNvPr>
          <p:cNvSpPr>
            <a:spLocks noGrp="1"/>
          </p:cNvSpPr>
          <p:nvPr>
            <p:ph type="title"/>
          </p:nvPr>
        </p:nvSpPr>
        <p:spPr>
          <a:xfrm>
            <a:off x="5937250" y="4533371"/>
            <a:ext cx="6872639" cy="1477328"/>
          </a:xfrm>
        </p:spPr>
        <p:txBody>
          <a:bodyPr/>
          <a:lstStyle/>
          <a:p>
            <a:pPr algn="ctr"/>
            <a:r>
              <a:rPr lang="en-US" sz="9600" dirty="0">
                <a:solidFill>
                  <a:schemeClr val="bg1"/>
                </a:solidFill>
              </a:rPr>
              <a:t>ASY5131</a:t>
            </a:r>
            <a:endParaRPr lang="es-CL" dirty="0"/>
          </a:p>
        </p:txBody>
      </p:sp>
      <p:sp>
        <p:nvSpPr>
          <p:cNvPr id="4" name="Marcador de número de diapositiva 3">
            <a:extLst>
              <a:ext uri="{FF2B5EF4-FFF2-40B4-BE49-F238E27FC236}">
                <a16:creationId xmlns:a16="http://schemas.microsoft.com/office/drawing/2014/main" id="{33043ABA-A441-AF49-86F2-AD630E090C18}"/>
              </a:ext>
            </a:extLst>
          </p:cNvPr>
          <p:cNvSpPr>
            <a:spLocks noGrp="1"/>
          </p:cNvSpPr>
          <p:nvPr>
            <p:ph type="sldNum" idx="4294967295"/>
          </p:nvPr>
        </p:nvSpPr>
        <p:spPr>
          <a:xfrm>
            <a:off x="16711533" y="10481754"/>
            <a:ext cx="3392567" cy="276999"/>
          </a:xfrm>
          <a:prstGeom prst="rect">
            <a:avLst/>
          </a:prstGeom>
        </p:spPr>
        <p:txBody>
          <a:bodyPr/>
          <a:lstStyle/>
          <a:p>
            <a:fld id="{00000000-1234-1234-1234-123412341234}" type="slidenum">
              <a:rPr lang="en-US" smtClean="0">
                <a:solidFill>
                  <a:schemeClr val="bg1"/>
                </a:solidFill>
              </a:rPr>
              <a:pPr/>
              <a:t>2</a:t>
            </a:fld>
            <a:endParaRPr lang="en-US" dirty="0">
              <a:solidFill>
                <a:schemeClr val="bg1"/>
              </a:solidFill>
            </a:endParaRPr>
          </a:p>
        </p:txBody>
      </p:sp>
    </p:spTree>
    <p:extLst>
      <p:ext uri="{BB962C8B-B14F-4D97-AF65-F5344CB8AC3E}">
        <p14:creationId xmlns:p14="http://schemas.microsoft.com/office/powerpoint/2010/main" val="2578466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1040130" y="5121275"/>
            <a:ext cx="9325610" cy="2215991"/>
          </a:xfrm>
        </p:spPr>
        <p:txBody>
          <a:bodyPr/>
          <a:lstStyle/>
          <a:p>
            <a:pPr marL="50800" indent="0" algn="just">
              <a:buNone/>
            </a:pPr>
            <a:r>
              <a:rPr lang="es-ES" sz="3600" dirty="0">
                <a:latin typeface="+mn-lt"/>
              </a:rPr>
              <a:t>IL1.2 </a:t>
            </a:r>
            <a:r>
              <a:rPr lang="es-ES" sz="3600" b="0" dirty="0">
                <a:latin typeface="+mn-lt"/>
              </a:rPr>
              <a:t>Calcula los alcances de la integración, considerando las capas que serán afectadas por el proceso, de acuerdo a las necesidades de la organización.</a:t>
            </a:r>
            <a:endParaRPr lang="es-ES_tradnl" sz="3600" b="0" dirty="0">
              <a:latin typeface="+mn-lt"/>
            </a:endParaRPr>
          </a:p>
        </p:txBody>
      </p:sp>
      <p:sp>
        <p:nvSpPr>
          <p:cNvPr id="6" name="Título 4"/>
          <p:cNvSpPr txBox="1">
            <a:spLocks/>
          </p:cNvSpPr>
          <p:nvPr/>
        </p:nvSpPr>
        <p:spPr>
          <a:xfrm>
            <a:off x="1040130" y="3978275"/>
            <a:ext cx="9020022" cy="769441"/>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r>
              <a:rPr lang="es-CL" dirty="0"/>
              <a:t>Indicador de logro</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7842250" y="4816475"/>
            <a:ext cx="9753600" cy="1938992"/>
          </a:xfrm>
          <a:prstGeom prst="rect">
            <a:avLst/>
          </a:prstGeom>
        </p:spPr>
        <p:txBody>
          <a:bodyPr wrap="square">
            <a:spAutoFit/>
          </a:bodyPr>
          <a:lstStyle/>
          <a:p>
            <a:pPr algn="ctr"/>
            <a:r>
              <a:rPr lang="es-ES" sz="6000" b="1" dirty="0">
                <a:solidFill>
                  <a:srgbClr val="002060"/>
                </a:solidFill>
                <a:latin typeface="Arial Black" panose="020B0A04020102020204" pitchFamily="34" charset="0"/>
              </a:rPr>
              <a:t>Las Capas de negocio y sus relaciones.</a:t>
            </a:r>
            <a:endParaRPr lang="es-CL" sz="6000" b="1" dirty="0">
              <a:solidFill>
                <a:srgbClr val="002060"/>
              </a:solidFill>
              <a:latin typeface="Arial Black" panose="020B0A04020102020204" pitchFamily="34" charset="0"/>
              <a:cs typeface="Arial Black" panose="020B0604020202020204" pitchFamily="34" charset="0"/>
            </a:endParaRP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5937250" y="777875"/>
            <a:ext cx="11658600" cy="738664"/>
          </a:xfrm>
        </p:spPr>
        <p:txBody>
          <a:bodyPr/>
          <a:lstStyle/>
          <a:p>
            <a:r>
              <a:rPr lang="es-ES" dirty="0">
                <a:solidFill>
                  <a:srgbClr val="257CE1"/>
                </a:solidFill>
              </a:rPr>
              <a:t>Las Capas de negocio y sus relaciones.</a:t>
            </a:r>
            <a:endParaRPr lang="es-CL" dirty="0">
              <a:solidFill>
                <a:srgbClr val="257CE1"/>
              </a:solidFill>
            </a:endParaRPr>
          </a:p>
        </p:txBody>
      </p:sp>
      <p:sp>
        <p:nvSpPr>
          <p:cNvPr id="4" name="Rectángulo 3"/>
          <p:cNvSpPr/>
          <p:nvPr/>
        </p:nvSpPr>
        <p:spPr>
          <a:xfrm>
            <a:off x="2051050" y="2530475"/>
            <a:ext cx="15849600" cy="2862322"/>
          </a:xfrm>
          <a:prstGeom prst="rect">
            <a:avLst/>
          </a:prstGeom>
        </p:spPr>
        <p:txBody>
          <a:bodyPr wrap="square">
            <a:spAutoFit/>
          </a:bodyPr>
          <a:lstStyle/>
          <a:p>
            <a:pPr marL="50800" indent="0" algn="just">
              <a:buNone/>
            </a:pPr>
            <a:r>
              <a:rPr lang="es-ES" sz="3600" dirty="0">
                <a:solidFill>
                  <a:schemeClr val="tx1"/>
                </a:solidFill>
                <a:latin typeface="Calibri" panose="020F0502020204030204" pitchFamily="34" charset="0"/>
                <a:cs typeface="Calibri" panose="020F0502020204030204" pitchFamily="34" charset="0"/>
              </a:rPr>
              <a:t>El desarrollo de aplicaciones informáticas utilizando una metodología de programación por capas, nos permite el desacoplamiento de las partes que componen un sistema informático, lo que nos faculta para analizar una arquitectura del tipo cliente-servidor, la cual nos mostrará la lógica de negocios, la capa de presentación y la capa de datos.</a:t>
            </a:r>
          </a:p>
        </p:txBody>
      </p:sp>
      <p:pic>
        <p:nvPicPr>
          <p:cNvPr id="5" name="Picture 4" descr="Programación por capas - Wikipedia, la enciclopedia libre">
            <a:extLst>
              <a:ext uri="{FF2B5EF4-FFF2-40B4-BE49-F238E27FC236}">
                <a16:creationId xmlns:a16="http://schemas.microsoft.com/office/drawing/2014/main" id="{D5DF4CF5-37C5-476F-8C75-9522EB23C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527" y="5883275"/>
            <a:ext cx="9302646" cy="4238213"/>
          </a:xfrm>
          <a:prstGeom prst="rect">
            <a:avLst/>
          </a:prstGeom>
          <a:noFill/>
          <a:ln>
            <a:solidFill>
              <a:srgbClr val="257CE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289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355850" y="831850"/>
            <a:ext cx="16988263" cy="738664"/>
          </a:xfrm>
        </p:spPr>
        <p:txBody>
          <a:bodyPr/>
          <a:lstStyle/>
          <a:p>
            <a:r>
              <a:rPr lang="es-ES" dirty="0">
                <a:solidFill>
                  <a:srgbClr val="257CE1"/>
                </a:solidFill>
              </a:rPr>
              <a:t>Las Capas de negocio</a:t>
            </a:r>
            <a:endParaRPr lang="es-CL" dirty="0">
              <a:solidFill>
                <a:srgbClr val="257CE1"/>
              </a:solidFill>
            </a:endParaRPr>
          </a:p>
        </p:txBody>
      </p:sp>
      <p:sp>
        <p:nvSpPr>
          <p:cNvPr id="4" name="Marcador de texto 5">
            <a:extLst>
              <a:ext uri="{FF2B5EF4-FFF2-40B4-BE49-F238E27FC236}">
                <a16:creationId xmlns:a16="http://schemas.microsoft.com/office/drawing/2014/main" id="{11F84E9F-D16C-4601-912C-25641DACFC50}"/>
              </a:ext>
            </a:extLst>
          </p:cNvPr>
          <p:cNvSpPr txBox="1">
            <a:spLocks/>
          </p:cNvSpPr>
          <p:nvPr/>
        </p:nvSpPr>
        <p:spPr>
          <a:xfrm>
            <a:off x="603250" y="2378075"/>
            <a:ext cx="12092024" cy="7517183"/>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0800" indent="0" algn="ctr">
              <a:buNone/>
            </a:pPr>
            <a:r>
              <a:rPr lang="es-ES" sz="4000" b="1" dirty="0">
                <a:solidFill>
                  <a:srgbClr val="257CE1"/>
                </a:solidFill>
              </a:rPr>
              <a:t>¿Qué es la Capa de negocio? </a:t>
            </a:r>
          </a:p>
          <a:p>
            <a:endParaRPr lang="es-ES" sz="3600" b="1" dirty="0">
              <a:solidFill>
                <a:schemeClr val="tx1"/>
              </a:solidFill>
            </a:endParaRPr>
          </a:p>
          <a:p>
            <a:pPr marL="1028700" lvl="1" indent="-571500" algn="just">
              <a:buClr>
                <a:srgbClr val="257CE1"/>
              </a:buClr>
              <a:buFont typeface="Wingdings" panose="05000000000000000000" pitchFamily="2" charset="2"/>
              <a:buChar char="q"/>
              <a:defRPr/>
            </a:pPr>
            <a:r>
              <a:rPr lang="es-ES" sz="3600" dirty="0">
                <a:solidFill>
                  <a:schemeClr val="tx1"/>
                </a:solidFill>
                <a:cs typeface="Calibri" panose="020F0502020204030204" pitchFamily="34" charset="0"/>
              </a:rPr>
              <a:t>La capa de negocio es donde encontramos los programas que se ejecutan en la solución de software, por tanto, es la capa que recibe las peticiones de los usuarios de la aplicación y posteriormente se envían las respuestas una vez finalizado el proceso. También podemos llamar a esta, como capa lógica del negocio, dado que es aquí donde se establecen todas las reglas que deben cumplirse, para la correcta ejecución del proceso productivo de la empresa por intermedio del software.</a:t>
            </a:r>
            <a:endParaRPr lang="es-ES" sz="3600" i="1" dirty="0">
              <a:solidFill>
                <a:schemeClr val="tx1"/>
              </a:solidFill>
              <a:cs typeface="Calibri" panose="020F0502020204030204" pitchFamily="34" charset="0"/>
            </a:endParaRPr>
          </a:p>
          <a:p>
            <a:pPr lvl="1" algn="just"/>
            <a:endParaRPr lang="es-CL" sz="3600" dirty="0"/>
          </a:p>
        </p:txBody>
      </p:sp>
      <p:pic>
        <p:nvPicPr>
          <p:cNvPr id="5" name="Picture 2" descr="Newcomlab - Servicios - Comercio electrónico - Modelo de tres capas -  Datos, Lógica, Presentación">
            <a:extLst>
              <a:ext uri="{FF2B5EF4-FFF2-40B4-BE49-F238E27FC236}">
                <a16:creationId xmlns:a16="http://schemas.microsoft.com/office/drawing/2014/main" id="{132E0CAE-BDB0-4135-BA18-1535FD72D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4850" y="1592739"/>
            <a:ext cx="5610687" cy="8302519"/>
          </a:xfrm>
          <a:prstGeom prst="rect">
            <a:avLst/>
          </a:prstGeom>
          <a:noFill/>
          <a:ln>
            <a:solidFill>
              <a:srgbClr val="257CE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459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432050" y="714594"/>
            <a:ext cx="16988263" cy="738664"/>
          </a:xfrm>
        </p:spPr>
        <p:txBody>
          <a:bodyPr/>
          <a:lstStyle/>
          <a:p>
            <a:r>
              <a:rPr lang="es-ES" dirty="0">
                <a:solidFill>
                  <a:srgbClr val="257CE1"/>
                </a:solidFill>
              </a:rPr>
              <a:t>Capa de Presentación</a:t>
            </a:r>
            <a:endParaRPr lang="es-CL" dirty="0">
              <a:solidFill>
                <a:srgbClr val="257CE1"/>
              </a:solidFill>
            </a:endParaRPr>
          </a:p>
        </p:txBody>
      </p:sp>
      <p:sp>
        <p:nvSpPr>
          <p:cNvPr id="4" name="Rectángulo 3"/>
          <p:cNvSpPr/>
          <p:nvPr/>
        </p:nvSpPr>
        <p:spPr>
          <a:xfrm>
            <a:off x="1060450" y="2170066"/>
            <a:ext cx="11734800" cy="7725192"/>
          </a:xfrm>
          <a:prstGeom prst="rect">
            <a:avLst/>
          </a:prstGeom>
        </p:spPr>
        <p:txBody>
          <a:bodyPr wrap="square">
            <a:spAutoFit/>
          </a:bodyPr>
          <a:lstStyle/>
          <a:p>
            <a:pPr marL="50800" indent="0" algn="ctr">
              <a:buNone/>
            </a:pPr>
            <a:r>
              <a:rPr lang="es-ES" sz="4000" b="1" dirty="0">
                <a:solidFill>
                  <a:srgbClr val="257CE1"/>
                </a:solidFill>
                <a:latin typeface="+mn-lt"/>
              </a:rPr>
              <a:t>¿Qué es la Capa de Presentación?</a:t>
            </a:r>
          </a:p>
          <a:p>
            <a:endParaRPr lang="es-ES" sz="3600" dirty="0">
              <a:solidFill>
                <a:schemeClr val="tx1"/>
              </a:solidFill>
            </a:endParaRPr>
          </a:p>
          <a:p>
            <a:pPr marL="571500" lvl="1" indent="-571500" algn="just">
              <a:buClr>
                <a:srgbClr val="257CE1"/>
              </a:buClr>
              <a:buFont typeface="Arial" panose="020B0604020202020204" pitchFamily="34" charset="0"/>
              <a:buChar char="•"/>
              <a:defRPr/>
            </a:pPr>
            <a:r>
              <a:rPr lang="es-ES" sz="3200" dirty="0">
                <a:solidFill>
                  <a:schemeClr val="tx1"/>
                </a:solidFill>
                <a:latin typeface="Calibri" panose="020F0502020204030204" pitchFamily="34" charset="0"/>
                <a:cs typeface="Calibri" panose="020F0502020204030204" pitchFamily="34" charset="0"/>
              </a:rPr>
              <a:t>La capa de presentación es la que literalmente, presenta el sistema al usuario, es donde este último, ingresará la información en un mínimo de proceso. Previo al ingreso de los datos, se realiza un filtrado con el propósito de comprobar que no existan errores de formato. </a:t>
            </a:r>
          </a:p>
          <a:p>
            <a:pPr marL="571500" lvl="1" indent="-571500" algn="just">
              <a:buClr>
                <a:srgbClr val="257CE1"/>
              </a:buClr>
              <a:buFont typeface="Arial" panose="020B0604020202020204" pitchFamily="34" charset="0"/>
              <a:buChar char="•"/>
              <a:defRPr/>
            </a:pPr>
            <a:endParaRPr lang="es-ES" sz="3200" dirty="0">
              <a:solidFill>
                <a:schemeClr val="tx1"/>
              </a:solidFill>
              <a:latin typeface="Calibri" panose="020F0502020204030204" pitchFamily="34" charset="0"/>
              <a:cs typeface="Calibri" panose="020F0502020204030204" pitchFamily="34" charset="0"/>
            </a:endParaRPr>
          </a:p>
          <a:p>
            <a:pPr marL="571500" lvl="1" indent="-571500" algn="just">
              <a:buClr>
                <a:srgbClr val="257CE1"/>
              </a:buClr>
              <a:buFont typeface="Arial" panose="020B0604020202020204" pitchFamily="34" charset="0"/>
              <a:buChar char="•"/>
              <a:defRPr/>
            </a:pPr>
            <a:r>
              <a:rPr lang="es-ES" sz="3200" dirty="0">
                <a:solidFill>
                  <a:schemeClr val="tx1"/>
                </a:solidFill>
                <a:latin typeface="Calibri" panose="020F0502020204030204" pitchFamily="34" charset="0"/>
                <a:cs typeface="Calibri" panose="020F0502020204030204" pitchFamily="34" charset="0"/>
              </a:rPr>
              <a:t>Otro nombre con el cual podemos encontrar a esta capa es el de </a:t>
            </a:r>
            <a:r>
              <a:rPr lang="es-ES" sz="3200" b="1" i="1" dirty="0">
                <a:solidFill>
                  <a:schemeClr val="tx1"/>
                </a:solidFill>
                <a:latin typeface="Calibri" panose="020F0502020204030204" pitchFamily="34" charset="0"/>
                <a:cs typeface="Calibri" panose="020F0502020204030204" pitchFamily="34" charset="0"/>
              </a:rPr>
              <a:t>interfaz gráfica</a:t>
            </a:r>
            <a:r>
              <a:rPr lang="es-ES" sz="3200" dirty="0">
                <a:solidFill>
                  <a:schemeClr val="tx1"/>
                </a:solidFill>
                <a:latin typeface="Calibri" panose="020F0502020204030204" pitchFamily="34" charset="0"/>
                <a:cs typeface="Calibri" panose="020F0502020204030204" pitchFamily="34" charset="0"/>
              </a:rPr>
              <a:t>, donde es altamente recomendable que tenga como característica, la de ser "</a:t>
            </a:r>
            <a:r>
              <a:rPr lang="es-ES" sz="3200" b="1" i="1" dirty="0">
                <a:solidFill>
                  <a:schemeClr val="tx1"/>
                </a:solidFill>
                <a:latin typeface="Calibri" panose="020F0502020204030204" pitchFamily="34" charset="0"/>
                <a:cs typeface="Calibri" panose="020F0502020204030204" pitchFamily="34" charset="0"/>
              </a:rPr>
              <a:t>amigable</a:t>
            </a:r>
            <a:r>
              <a:rPr lang="es-ES" sz="3200" dirty="0">
                <a:solidFill>
                  <a:schemeClr val="tx1"/>
                </a:solidFill>
                <a:latin typeface="Calibri" panose="020F0502020204030204" pitchFamily="34" charset="0"/>
                <a:cs typeface="Calibri" panose="020F0502020204030204" pitchFamily="34" charset="0"/>
              </a:rPr>
              <a:t>" para el usuario, entendiendo por esto que sea fácil de utilizar. Por último, respecto de la comunicación con el resto de las capas, esta sólo se comunica con la capa de negocio. </a:t>
            </a:r>
            <a:endParaRPr lang="es-ES_tradnl" sz="3200" dirty="0">
              <a:solidFill>
                <a:schemeClr val="tx1"/>
              </a:solidFill>
              <a:latin typeface="Calibri" panose="020F0502020204030204" pitchFamily="34" charset="0"/>
              <a:cs typeface="Calibri" panose="020F0502020204030204" pitchFamily="34" charset="0"/>
            </a:endParaRPr>
          </a:p>
          <a:p>
            <a:pPr marL="914400" lvl="2" algn="just">
              <a:buClr>
                <a:srgbClr val="257CE1"/>
              </a:buClr>
            </a:pPr>
            <a:endParaRPr lang="es-ES" sz="3600" i="1" dirty="0">
              <a:latin typeface="+mn-lt"/>
            </a:endParaRPr>
          </a:p>
        </p:txBody>
      </p:sp>
      <p:pic>
        <p:nvPicPr>
          <p:cNvPr id="6" name="Picture 2" descr="Newcomlab - Servicios - Comercio electrónico - Modelo de tres capas -  Datos, Lógica, Presentación">
            <a:extLst>
              <a:ext uri="{FF2B5EF4-FFF2-40B4-BE49-F238E27FC236}">
                <a16:creationId xmlns:a16="http://schemas.microsoft.com/office/drawing/2014/main" id="{132E0CAE-BDB0-4135-BA18-1535FD72D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04850" y="1592739"/>
            <a:ext cx="5610687" cy="8302519"/>
          </a:xfrm>
          <a:prstGeom prst="rect">
            <a:avLst/>
          </a:prstGeom>
          <a:noFill/>
          <a:ln>
            <a:solidFill>
              <a:srgbClr val="257CE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59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a:spLocks noGrp="1"/>
          </p:cNvSpPr>
          <p:nvPr>
            <p:ph type="body" sz="quarter" idx="10"/>
          </p:nvPr>
        </p:nvSpPr>
        <p:spPr/>
        <p:txBody>
          <a:bodyPr/>
          <a:lstStyle/>
          <a:p>
            <a:r>
              <a:rPr lang="es-ES_tradnl" dirty="0">
                <a:solidFill>
                  <a:srgbClr val="257CE1"/>
                </a:solidFill>
              </a:rPr>
              <a:t>Capa de datos</a:t>
            </a:r>
            <a:endParaRPr lang="es-CL" dirty="0"/>
          </a:p>
        </p:txBody>
      </p:sp>
      <p:sp>
        <p:nvSpPr>
          <p:cNvPr id="5" name="Rectángulo 4"/>
          <p:cNvSpPr/>
          <p:nvPr/>
        </p:nvSpPr>
        <p:spPr>
          <a:xfrm>
            <a:off x="1441450" y="2530475"/>
            <a:ext cx="10591800" cy="6247864"/>
          </a:xfrm>
          <a:prstGeom prst="rect">
            <a:avLst/>
          </a:prstGeom>
        </p:spPr>
        <p:txBody>
          <a:bodyPr wrap="square">
            <a:spAutoFit/>
          </a:bodyPr>
          <a:lstStyle/>
          <a:p>
            <a:pPr marL="50800" indent="0" algn="ctr">
              <a:buNone/>
            </a:pPr>
            <a:r>
              <a:rPr lang="es-ES" sz="4000" b="1" dirty="0">
                <a:solidFill>
                  <a:srgbClr val="257CE1"/>
                </a:solidFill>
                <a:latin typeface="+mn-lt"/>
              </a:rPr>
              <a:t>¿Qué es la Capa de Datos? </a:t>
            </a:r>
          </a:p>
          <a:p>
            <a:pPr algn="just"/>
            <a:endParaRPr lang="es-ES" sz="3600" dirty="0">
              <a:solidFill>
                <a:schemeClr val="tx1"/>
              </a:solidFill>
              <a:latin typeface="+mn-lt"/>
            </a:endParaRPr>
          </a:p>
          <a:p>
            <a:pPr marL="571500" lvl="1" indent="-571500" algn="just">
              <a:buClr>
                <a:srgbClr val="257CE1"/>
              </a:buClr>
              <a:buFont typeface="Arial" panose="020B0604020202020204" pitchFamily="34" charset="0"/>
              <a:buChar char="•"/>
              <a:defRPr/>
            </a:pPr>
            <a:r>
              <a:rPr lang="es-ES" sz="3600" dirty="0">
                <a:solidFill>
                  <a:schemeClr val="tx1"/>
                </a:solidFill>
                <a:latin typeface="+mn-lt"/>
                <a:cs typeface="Calibri" panose="020F0502020204030204" pitchFamily="34" charset="0"/>
              </a:rPr>
              <a:t>La capa de datos es donde encontramos los datos gestionados por el usuario y que adicionalmente le permite acceder a ellos. Esta capa, puede estar conformada por uno o más gestores de bases de datos, los cuales se encargarán de realizar todo lo relacionado con el almacenamiento de datos recibiendo, además, las solicitudes de almacenamiento o recuperación de información desde la capa de negocio.</a:t>
            </a:r>
            <a:endParaRPr lang="es-ES_tradnl" sz="3600" dirty="0">
              <a:solidFill>
                <a:schemeClr val="tx1"/>
              </a:solidFill>
              <a:latin typeface="+mn-lt"/>
              <a:cs typeface="Calibri" panose="020F0502020204030204" pitchFamily="34" charset="0"/>
            </a:endParaRPr>
          </a:p>
        </p:txBody>
      </p:sp>
      <p:pic>
        <p:nvPicPr>
          <p:cNvPr id="7" name="Picture 2" descr="Newcomlab - Servicios - Comercio electrónico - Modelo de tres capas -  Datos, Lógica, Presentación">
            <a:extLst>
              <a:ext uri="{FF2B5EF4-FFF2-40B4-BE49-F238E27FC236}">
                <a16:creationId xmlns:a16="http://schemas.microsoft.com/office/drawing/2014/main" id="{132E0CAE-BDB0-4135-BA18-1535FD72D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57250" y="1920875"/>
            <a:ext cx="5610687" cy="8302519"/>
          </a:xfrm>
          <a:prstGeom prst="rect">
            <a:avLst/>
          </a:prstGeom>
          <a:noFill/>
          <a:ln>
            <a:solidFill>
              <a:srgbClr val="257CE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052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4184650" y="4511675"/>
            <a:ext cx="9906000" cy="2286000"/>
          </a:xfrm>
        </p:spPr>
        <p:txBody>
          <a:bodyPr/>
          <a:lstStyle/>
          <a:p>
            <a:pPr algn="ctr"/>
            <a:r>
              <a:rPr lang="es-ES" sz="6000" dirty="0">
                <a:solidFill>
                  <a:schemeClr val="bg1"/>
                </a:solidFill>
                <a:latin typeface="Arial Black" panose="020B0A04020102020204" pitchFamily="34" charset="0"/>
              </a:rPr>
              <a:t>RELACIONES ENTRE CAPAS</a:t>
            </a:r>
            <a:endParaRPr lang="es-CL" sz="60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943874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Props1.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3.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docProps/app.xml><?xml version="1.0" encoding="utf-8"?>
<Properties xmlns="http://schemas.openxmlformats.org/officeDocument/2006/extended-properties" xmlns:vt="http://schemas.openxmlformats.org/officeDocument/2006/docPropsVTypes">
  <Template/>
  <TotalTime>4067</TotalTime>
  <Words>647</Words>
  <Application>Microsoft Office PowerPoint</Application>
  <PresentationFormat>Personalizado</PresentationFormat>
  <Paragraphs>46</Paragraphs>
  <Slides>13</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Arial Black</vt:lpstr>
      <vt:lpstr>Calibri</vt:lpstr>
      <vt:lpstr>Candara</vt:lpstr>
      <vt:lpstr>Franklin Gothic</vt:lpstr>
      <vt:lpstr>Wingdings</vt:lpstr>
      <vt:lpstr>Office Theme</vt:lpstr>
      <vt:lpstr>LEVANTAMIENTO DE COMPONENTES SISTÉMICOS Actividad 1.2 Identificando las capas de negocio ASY5131  </vt:lpstr>
      <vt:lpstr>ASY5131</vt:lpstr>
      <vt:lpstr>IL1.2 Calcula los alcances de la integración, considerando las capas que serán afectadas por el proceso, de acuerdo a las necesidades de la organización.</vt:lpstr>
      <vt:lpstr>Presentación de PowerPoint</vt:lpstr>
      <vt:lpstr>Presentación de PowerPoint</vt:lpstr>
      <vt:lpstr>Las Capas de negocio</vt:lpstr>
      <vt:lpstr>Capa de Presentación</vt:lpstr>
      <vt:lpstr>Presentación de PowerPoint</vt:lpstr>
      <vt:lpstr>RELACIONES ENTRE CAPAS</vt:lpstr>
      <vt:lpstr>Relaciones entre capas</vt:lpstr>
      <vt:lpstr>Relaciones entre capas</vt:lpstr>
      <vt:lpstr>Resumen</vt:lpstr>
      <vt:lpstr>Preguntas , Conclusiones y Reflexiones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Isabel Nuñez</cp:lastModifiedBy>
  <cp:revision>245</cp:revision>
  <dcterms:created xsi:type="dcterms:W3CDTF">2022-07-20T19:15:37Z</dcterms:created>
  <dcterms:modified xsi:type="dcterms:W3CDTF">2024-01-06T02:29:19Z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