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0"/>
  </p:notesMasterIdLst>
  <p:sldIdLst>
    <p:sldId id="261" r:id="rId5"/>
    <p:sldId id="346" r:id="rId6"/>
    <p:sldId id="270" r:id="rId7"/>
    <p:sldId id="337" r:id="rId8"/>
    <p:sldId id="347" r:id="rId9"/>
    <p:sldId id="348" r:id="rId10"/>
    <p:sldId id="349" r:id="rId11"/>
    <p:sldId id="352" r:id="rId12"/>
    <p:sldId id="350" r:id="rId13"/>
    <p:sldId id="344" r:id="rId14"/>
    <p:sldId id="354" r:id="rId15"/>
    <p:sldId id="365" r:id="rId16"/>
    <p:sldId id="355" r:id="rId17"/>
    <p:sldId id="366" r:id="rId18"/>
    <p:sldId id="364" r:id="rId19"/>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CE1"/>
    <a:srgbClr val="C2D501"/>
    <a:srgbClr val="DB0532"/>
    <a:srgbClr val="B14EC4"/>
    <a:srgbClr val="FF595A"/>
    <a:srgbClr val="D39F17"/>
    <a:srgbClr val="58C0E9"/>
    <a:srgbClr val="DC0031"/>
    <a:srgbClr val="EF782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1" autoAdjust="0"/>
    <p:restoredTop sz="94558"/>
  </p:normalViewPr>
  <p:slideViewPr>
    <p:cSldViewPr>
      <p:cViewPr varScale="1">
        <p:scale>
          <a:sx n="26" d="100"/>
          <a:sy n="26" d="100"/>
        </p:scale>
        <p:origin x="120" y="6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19-12-2023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6339709a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6339709a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7408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35C2C890-E6DE-1A45-98C6-E722FA6368DA}" type="slidenum">
              <a:rPr lang="es-CL" smtClean="0"/>
              <a:t>7</a:t>
            </a:fld>
            <a:endParaRPr lang="es-CL"/>
          </a:p>
        </p:txBody>
      </p:sp>
    </p:spTree>
    <p:extLst>
      <p:ext uri="{BB962C8B-B14F-4D97-AF65-F5344CB8AC3E}">
        <p14:creationId xmlns:p14="http://schemas.microsoft.com/office/powerpoint/2010/main" val="123856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35C2C890-E6DE-1A45-98C6-E722FA6368DA}" type="slidenum">
              <a:rPr lang="es-CL" smtClean="0"/>
              <a:t>8</a:t>
            </a:fld>
            <a:endParaRPr lang="es-CL"/>
          </a:p>
        </p:txBody>
      </p:sp>
    </p:spTree>
    <p:extLst>
      <p:ext uri="{BB962C8B-B14F-4D97-AF65-F5344CB8AC3E}">
        <p14:creationId xmlns:p14="http://schemas.microsoft.com/office/powerpoint/2010/main" val="1985922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00"/>
            <a:ext cx="20104811" cy="11308953"/>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3" y="4206875"/>
            <a:ext cx="9892432" cy="2285999"/>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050"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9" y="4534002"/>
            <a:ext cx="9020021" cy="1154162"/>
          </a:xfrm>
        </p:spPr>
        <p:txBody>
          <a:bodyPr/>
          <a:lstStyle>
            <a:lvl1pPr algn="l">
              <a:defRPr sz="375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96812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12/19/2023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 id="2147483679" r:id="rId14"/>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279650" y="7788276"/>
            <a:ext cx="10820400" cy="3048000"/>
          </a:xfrm>
        </p:spPr>
        <p:txBody>
          <a:bodyPr/>
          <a:lstStyle/>
          <a:p>
            <a:pPr algn="ctr" rtl="0"/>
            <a:r>
              <a:rPr lang="es-CL" sz="5400" dirty="0">
                <a:effectLst>
                  <a:outerShdw blurRad="38100" dist="38100" dir="2700000" algn="tl">
                    <a:srgbClr val="000000">
                      <a:alpha val="43137"/>
                    </a:srgbClr>
                  </a:outerShdw>
                </a:effectLst>
              </a:rPr>
              <a:t>Levantamiento de componentes sistémicos</a:t>
            </a:r>
            <a:r>
              <a:rPr lang="es-ES" sz="5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r>
            <a:br>
              <a:rPr lang="es-ES" sz="5400"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s-CL" dirty="0" smtClean="0"/>
              <a:t>Actividad 1.3 </a:t>
            </a:r>
            <a:r>
              <a:rPr lang="es-CL" dirty="0"/>
              <a:t>Construyendo diagrama BPMN</a:t>
            </a:r>
            <a:r>
              <a:rPr lang="es-CL" sz="3800" spc="-10" dirty="0" smtClean="0"/>
              <a:t/>
            </a:r>
            <a:br>
              <a:rPr lang="es-CL" sz="3800" spc="-10" dirty="0" smtClean="0"/>
            </a:br>
            <a:r>
              <a:rPr lang="en-US" sz="5400" dirty="0" smtClean="0">
                <a:effectLst>
                  <a:outerShdw blurRad="38100" dist="38100" dir="2700000" algn="tl">
                    <a:srgbClr val="000000">
                      <a:alpha val="43137"/>
                    </a:srgbClr>
                  </a:outerShdw>
                </a:effectLst>
              </a:rPr>
              <a:t>ASY5131</a:t>
            </a:r>
            <a:r>
              <a:rPr lang="en-US" dirty="0"/>
              <a:t/>
            </a:r>
            <a:br>
              <a:rPr lang="en-US" dirty="0"/>
            </a:br>
            <a:r>
              <a:rPr lang="es-CL" sz="3800" dirty="0"/>
              <a:t/>
            </a:r>
            <a:br>
              <a:rPr lang="es-CL" sz="3800" dirty="0"/>
            </a:br>
            <a:endParaRPr lang="es-CL" sz="3800" dirty="0"/>
          </a:p>
        </p:txBody>
      </p:sp>
    </p:spTree>
    <p:extLst>
      <p:ext uri="{BB962C8B-B14F-4D97-AF65-F5344CB8AC3E}">
        <p14:creationId xmlns:p14="http://schemas.microsoft.com/office/powerpoint/2010/main" val="36429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2"/>
          <p:cNvSpPr>
            <a:spLocks noGrp="1"/>
          </p:cNvSpPr>
          <p:nvPr>
            <p:ph type="title"/>
          </p:nvPr>
        </p:nvSpPr>
        <p:spPr>
          <a:xfrm>
            <a:off x="2432051" y="714594"/>
            <a:ext cx="7315200" cy="738664"/>
          </a:xfrm>
        </p:spPr>
        <p:txBody>
          <a:bodyPr/>
          <a:lstStyle/>
          <a:p>
            <a:pPr algn="ctr"/>
            <a:r>
              <a:rPr lang="es-CL" dirty="0" smtClean="0">
                <a:solidFill>
                  <a:srgbClr val="257CE1"/>
                </a:solidFill>
                <a:latin typeface="Arial" panose="020B0604020202020204" pitchFamily="34" charset="0"/>
                <a:ea typeface="Candara" charset="0"/>
                <a:cs typeface="Arial" panose="020B0604020202020204" pitchFamily="34" charset="0"/>
              </a:rPr>
              <a:t>Modelo de un BMPN</a:t>
            </a:r>
            <a:endParaRPr lang="es-CL" dirty="0">
              <a:solidFill>
                <a:srgbClr val="257CE1"/>
              </a:solidFill>
              <a:latin typeface="Arial" panose="020B0604020202020204" pitchFamily="34" charset="0"/>
              <a:cs typeface="Arial" panose="020B0604020202020204" pitchFamily="34" charset="0"/>
            </a:endParaRPr>
          </a:p>
        </p:txBody>
      </p:sp>
      <p:sp>
        <p:nvSpPr>
          <p:cNvPr id="6" name="Rectángulo 5"/>
          <p:cNvSpPr/>
          <p:nvPr/>
        </p:nvSpPr>
        <p:spPr>
          <a:xfrm>
            <a:off x="1289050" y="2762717"/>
            <a:ext cx="10972800" cy="6588470"/>
          </a:xfrm>
          <a:prstGeom prst="rect">
            <a:avLst/>
          </a:prstGeom>
        </p:spPr>
        <p:txBody>
          <a:bodyPr wrap="square">
            <a:spAutoFit/>
          </a:bodyPr>
          <a:lstStyle/>
          <a:p>
            <a:pPr marL="622300" lvl="0" indent="-571500" algn="just" rtl="0">
              <a:lnSpc>
                <a:spcPct val="90000"/>
              </a:lnSpc>
              <a:spcBef>
                <a:spcPts val="1000"/>
              </a:spcBef>
              <a:spcAft>
                <a:spcPts val="0"/>
              </a:spcAft>
              <a:buClr>
                <a:srgbClr val="257CE1"/>
              </a:buClr>
              <a:buSzPts val="2800"/>
              <a:buFont typeface="Wingdings" panose="05000000000000000000" pitchFamily="2" charset="2"/>
              <a:buChar char="Ø"/>
            </a:pPr>
            <a:r>
              <a:rPr lang="es-CL" sz="3600" b="0" dirty="0" smtClean="0">
                <a:solidFill>
                  <a:schemeClr val="tx1"/>
                </a:solidFill>
                <a:latin typeface="+mn-lt"/>
                <a:ea typeface="Franklin Gothic"/>
                <a:cs typeface="Franklin Gothic"/>
                <a:sym typeface="Franklin Gothic"/>
              </a:rPr>
              <a:t>Para modelar un BPM tenemos una notación estandarizada por la OMG, conocida </a:t>
            </a:r>
            <a:r>
              <a:rPr lang="es-CL" sz="3600" b="1" dirty="0" smtClean="0">
                <a:solidFill>
                  <a:schemeClr val="tx1"/>
                </a:solidFill>
                <a:latin typeface="+mn-lt"/>
                <a:ea typeface="Franklin Gothic"/>
                <a:cs typeface="Franklin Gothic"/>
                <a:sym typeface="Franklin Gothic"/>
              </a:rPr>
              <a:t>como Business </a:t>
            </a:r>
            <a:r>
              <a:rPr lang="es-CL" sz="3600" b="1" dirty="0" err="1" smtClean="0">
                <a:solidFill>
                  <a:schemeClr val="tx1"/>
                </a:solidFill>
                <a:latin typeface="+mn-lt"/>
                <a:ea typeface="Franklin Gothic"/>
                <a:cs typeface="Franklin Gothic"/>
                <a:sym typeface="Franklin Gothic"/>
              </a:rPr>
              <a:t>Process</a:t>
            </a:r>
            <a:r>
              <a:rPr lang="es-CL" sz="3600" b="1" dirty="0" smtClean="0">
                <a:solidFill>
                  <a:schemeClr val="tx1"/>
                </a:solidFill>
                <a:latin typeface="+mn-lt"/>
                <a:ea typeface="Franklin Gothic"/>
                <a:cs typeface="Franklin Gothic"/>
                <a:sym typeface="Franklin Gothic"/>
              </a:rPr>
              <a:t> </a:t>
            </a:r>
            <a:r>
              <a:rPr lang="es-CL" sz="3600" b="1" dirty="0" err="1" smtClean="0">
                <a:solidFill>
                  <a:schemeClr val="tx1"/>
                </a:solidFill>
                <a:latin typeface="+mn-lt"/>
                <a:ea typeface="Franklin Gothic"/>
                <a:cs typeface="Franklin Gothic"/>
                <a:sym typeface="Franklin Gothic"/>
              </a:rPr>
              <a:t>Modelling</a:t>
            </a:r>
            <a:r>
              <a:rPr lang="es-CL" sz="3600" b="1" dirty="0" smtClean="0">
                <a:solidFill>
                  <a:schemeClr val="tx1"/>
                </a:solidFill>
                <a:latin typeface="+mn-lt"/>
                <a:ea typeface="Franklin Gothic"/>
                <a:cs typeface="Franklin Gothic"/>
                <a:sym typeface="Franklin Gothic"/>
              </a:rPr>
              <a:t> </a:t>
            </a:r>
            <a:r>
              <a:rPr lang="es-CL" sz="3600" b="1" dirty="0" err="1" smtClean="0">
                <a:solidFill>
                  <a:schemeClr val="tx1"/>
                </a:solidFill>
                <a:latin typeface="+mn-lt"/>
                <a:ea typeface="Franklin Gothic"/>
                <a:cs typeface="Franklin Gothic"/>
                <a:sym typeface="Franklin Gothic"/>
              </a:rPr>
              <a:t>Notation</a:t>
            </a:r>
            <a:r>
              <a:rPr lang="es-CL" sz="3600" b="1" dirty="0" smtClean="0">
                <a:solidFill>
                  <a:schemeClr val="tx1"/>
                </a:solidFill>
                <a:latin typeface="+mn-lt"/>
                <a:ea typeface="Franklin Gothic"/>
                <a:cs typeface="Franklin Gothic"/>
                <a:sym typeface="Franklin Gothic"/>
              </a:rPr>
              <a:t> </a:t>
            </a:r>
            <a:r>
              <a:rPr lang="es-CL" sz="3600" b="0" dirty="0" smtClean="0">
                <a:solidFill>
                  <a:schemeClr val="tx1"/>
                </a:solidFill>
                <a:latin typeface="+mn-lt"/>
                <a:ea typeface="Franklin Gothic"/>
                <a:cs typeface="Franklin Gothic"/>
                <a:sym typeface="Franklin Gothic"/>
              </a:rPr>
              <a:t>o su sigla </a:t>
            </a:r>
            <a:r>
              <a:rPr lang="es-CL" sz="3600" b="1" dirty="0" smtClean="0">
                <a:solidFill>
                  <a:schemeClr val="tx1"/>
                </a:solidFill>
                <a:latin typeface="+mn-lt"/>
                <a:ea typeface="Franklin Gothic"/>
                <a:cs typeface="Franklin Gothic"/>
                <a:sym typeface="Franklin Gothic"/>
              </a:rPr>
              <a:t>BPMN.</a:t>
            </a:r>
          </a:p>
          <a:p>
            <a:pPr marL="622300" lvl="0" indent="-571500" algn="just" rtl="0">
              <a:lnSpc>
                <a:spcPct val="90000"/>
              </a:lnSpc>
              <a:spcBef>
                <a:spcPts val="1000"/>
              </a:spcBef>
              <a:spcAft>
                <a:spcPts val="0"/>
              </a:spcAft>
              <a:buClr>
                <a:srgbClr val="257CE1"/>
              </a:buClr>
              <a:buSzPts val="2800"/>
              <a:buFont typeface="Wingdings" panose="05000000000000000000" pitchFamily="2" charset="2"/>
              <a:buChar char="Ø"/>
            </a:pPr>
            <a:endParaRPr lang="es-CL" sz="3600" dirty="0" smtClean="0">
              <a:solidFill>
                <a:schemeClr val="tx1"/>
              </a:solidFill>
              <a:latin typeface="+mn-lt"/>
            </a:endParaRPr>
          </a:p>
          <a:p>
            <a:pPr marL="622300" lvl="0" indent="-571500" algn="just" rtl="0">
              <a:lnSpc>
                <a:spcPct val="90000"/>
              </a:lnSpc>
              <a:spcBef>
                <a:spcPts val="1000"/>
              </a:spcBef>
              <a:spcAft>
                <a:spcPts val="0"/>
              </a:spcAft>
              <a:buClr>
                <a:srgbClr val="257CE1"/>
              </a:buClr>
              <a:buSzPts val="2800"/>
              <a:buFont typeface="Wingdings" panose="05000000000000000000" pitchFamily="2" charset="2"/>
              <a:buChar char="Ø"/>
            </a:pPr>
            <a:r>
              <a:rPr lang="es-CL" sz="3600" b="0" dirty="0" smtClean="0">
                <a:solidFill>
                  <a:schemeClr val="tx1"/>
                </a:solidFill>
                <a:latin typeface="+mn-lt"/>
                <a:ea typeface="Franklin Gothic"/>
                <a:cs typeface="Franklin Gothic"/>
                <a:sym typeface="Franklin Gothic"/>
              </a:rPr>
              <a:t>Este estándar nos permite modelar los flujos de los procesos de negocios ya sean manuales o automatizados.</a:t>
            </a:r>
          </a:p>
          <a:p>
            <a:pPr marL="622300" lvl="0" indent="-571500" algn="just" rtl="0">
              <a:lnSpc>
                <a:spcPct val="90000"/>
              </a:lnSpc>
              <a:spcBef>
                <a:spcPts val="1000"/>
              </a:spcBef>
              <a:spcAft>
                <a:spcPts val="0"/>
              </a:spcAft>
              <a:buClr>
                <a:srgbClr val="257CE1"/>
              </a:buClr>
              <a:buSzPts val="2800"/>
              <a:buFont typeface="Wingdings" panose="05000000000000000000" pitchFamily="2" charset="2"/>
              <a:buChar char="Ø"/>
            </a:pPr>
            <a:endParaRPr lang="es-CL" sz="3600" dirty="0" smtClean="0">
              <a:solidFill>
                <a:schemeClr val="tx1"/>
              </a:solidFill>
              <a:latin typeface="+mn-lt"/>
            </a:endParaRPr>
          </a:p>
          <a:p>
            <a:pPr marL="622300" lvl="0" indent="-571500" algn="just" rtl="0">
              <a:lnSpc>
                <a:spcPct val="90000"/>
              </a:lnSpc>
              <a:spcBef>
                <a:spcPts val="1000"/>
              </a:spcBef>
              <a:spcAft>
                <a:spcPts val="0"/>
              </a:spcAft>
              <a:buClr>
                <a:srgbClr val="257CE1"/>
              </a:buClr>
              <a:buSzPts val="2800"/>
              <a:buFont typeface="Wingdings" panose="05000000000000000000" pitchFamily="2" charset="2"/>
              <a:buChar char="Ø"/>
            </a:pPr>
            <a:r>
              <a:rPr lang="es-CL" sz="3600" b="0" dirty="0" smtClean="0">
                <a:solidFill>
                  <a:schemeClr val="tx1"/>
                </a:solidFill>
                <a:latin typeface="+mn-lt"/>
                <a:ea typeface="Franklin Gothic"/>
                <a:cs typeface="Franklin Gothic"/>
                <a:sym typeface="Franklin Gothic"/>
              </a:rPr>
              <a:t>Gráficamente un diagrama BPMN esta compuesto solo por cinco elementos: Objetos de flujo, información , objetos de conexión, actores y roles, artefactos. </a:t>
            </a:r>
            <a:endParaRPr lang="es-CL" sz="3600" dirty="0">
              <a:solidFill>
                <a:schemeClr val="tx1"/>
              </a:solidFill>
              <a:latin typeface="+mn-lt"/>
            </a:endParaRPr>
          </a:p>
        </p:txBody>
      </p:sp>
      <p:pic>
        <p:nvPicPr>
          <p:cNvPr id="4" name="Google Shape;162;p9"/>
          <p:cNvPicPr preferRelativeResize="0"/>
          <p:nvPr/>
        </p:nvPicPr>
        <p:blipFill rotWithShape="1">
          <a:blip r:embed="rId2">
            <a:alphaModFix/>
          </a:blip>
          <a:srcRect/>
          <a:stretch/>
        </p:blipFill>
        <p:spPr>
          <a:xfrm>
            <a:off x="13404850" y="3368675"/>
            <a:ext cx="5687799" cy="4792780"/>
          </a:xfrm>
          <a:prstGeom prst="rect">
            <a:avLst/>
          </a:prstGeom>
          <a:noFill/>
          <a:ln>
            <a:solidFill>
              <a:srgbClr val="257CE1"/>
            </a:solidFill>
          </a:ln>
        </p:spPr>
      </p:pic>
    </p:spTree>
    <p:extLst>
      <p:ext uri="{BB962C8B-B14F-4D97-AF65-F5344CB8AC3E}">
        <p14:creationId xmlns:p14="http://schemas.microsoft.com/office/powerpoint/2010/main" val="311757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0"/>
          </p:nvPr>
        </p:nvSpPr>
        <p:spPr>
          <a:xfrm>
            <a:off x="4718050" y="755454"/>
            <a:ext cx="12877800" cy="830997"/>
          </a:xfrm>
        </p:spPr>
        <p:txBody>
          <a:bodyPr/>
          <a:lstStyle/>
          <a:p>
            <a:r>
              <a:rPr lang="es-ES_tradnl" sz="5400" dirty="0">
                <a:solidFill>
                  <a:srgbClr val="257CE1"/>
                </a:solidFill>
              </a:rPr>
              <a:t>¿Qué es un BMPN?</a:t>
            </a:r>
            <a:endParaRPr lang="es-CL" sz="5400" dirty="0"/>
          </a:p>
        </p:txBody>
      </p:sp>
      <p:sp>
        <p:nvSpPr>
          <p:cNvPr id="5" name="Rectángulo 4"/>
          <p:cNvSpPr/>
          <p:nvPr/>
        </p:nvSpPr>
        <p:spPr>
          <a:xfrm>
            <a:off x="984250" y="2277453"/>
            <a:ext cx="18211800" cy="3839000"/>
          </a:xfrm>
          <a:prstGeom prst="rect">
            <a:avLst/>
          </a:prstGeom>
        </p:spPr>
        <p:txBody>
          <a:bodyPr wrap="square">
            <a:spAutoFit/>
          </a:bodyPr>
          <a:lstStyle/>
          <a:p>
            <a:pPr marL="622300" lvl="0" indent="-571500" algn="just" rtl="0">
              <a:lnSpc>
                <a:spcPct val="90000"/>
              </a:lnSpc>
              <a:spcBef>
                <a:spcPts val="1000"/>
              </a:spcBef>
              <a:spcAft>
                <a:spcPts val="0"/>
              </a:spcAft>
              <a:buClr>
                <a:srgbClr val="257CE1"/>
              </a:buClr>
              <a:buSzPts val="2800"/>
              <a:buFont typeface="Wingdings" panose="05000000000000000000" pitchFamily="2" charset="2"/>
              <a:buChar char="Ø"/>
            </a:pPr>
            <a:r>
              <a:rPr lang="es-CL" sz="3600" b="1" dirty="0" smtClean="0">
                <a:solidFill>
                  <a:schemeClr val="tx1"/>
                </a:solidFill>
                <a:latin typeface="+mn-lt"/>
                <a:ea typeface="Franklin Gothic"/>
                <a:cs typeface="Franklin Gothic"/>
                <a:sym typeface="Franklin Gothic"/>
              </a:rPr>
              <a:t>BPMN </a:t>
            </a:r>
            <a:r>
              <a:rPr lang="es-CL" sz="3600" dirty="0" smtClean="0">
                <a:solidFill>
                  <a:schemeClr val="tx1"/>
                </a:solidFill>
                <a:latin typeface="+mn-lt"/>
                <a:ea typeface="Franklin Gothic"/>
                <a:cs typeface="Franklin Gothic"/>
                <a:sym typeface="Franklin Gothic"/>
              </a:rPr>
              <a:t>es una notación gráfica que plasma la lógica de las actividades, los mensajes entre los diferentes participantes y toda la información necesaria para que un proceso sea analizado simulado y ejecutado.</a:t>
            </a:r>
            <a:endParaRPr lang="es-CL" sz="3600" dirty="0" smtClean="0">
              <a:solidFill>
                <a:schemeClr val="tx1"/>
              </a:solidFill>
              <a:latin typeface="+mn-lt"/>
            </a:endParaRPr>
          </a:p>
          <a:p>
            <a:pPr marL="800100" lvl="0" indent="-571500" algn="just" rtl="0">
              <a:lnSpc>
                <a:spcPct val="90000"/>
              </a:lnSpc>
              <a:spcBef>
                <a:spcPts val="1000"/>
              </a:spcBef>
              <a:spcAft>
                <a:spcPts val="0"/>
              </a:spcAft>
              <a:buClr>
                <a:srgbClr val="257CE1"/>
              </a:buClr>
              <a:buSzPts val="2800"/>
              <a:buFont typeface="Wingdings" panose="05000000000000000000" pitchFamily="2" charset="2"/>
              <a:buChar char="Ø"/>
            </a:pPr>
            <a:endParaRPr lang="es-CL" sz="3600" dirty="0" smtClean="0">
              <a:solidFill>
                <a:schemeClr val="tx1"/>
              </a:solidFill>
              <a:latin typeface="+mn-lt"/>
              <a:ea typeface="Franklin Gothic"/>
              <a:cs typeface="Franklin Gothic"/>
              <a:sym typeface="Franklin Gothic"/>
            </a:endParaRPr>
          </a:p>
          <a:p>
            <a:pPr marL="622300" lvl="0" indent="-571500" algn="just" rtl="0">
              <a:lnSpc>
                <a:spcPct val="90000"/>
              </a:lnSpc>
              <a:spcBef>
                <a:spcPts val="1000"/>
              </a:spcBef>
              <a:spcAft>
                <a:spcPts val="0"/>
              </a:spcAft>
              <a:buClr>
                <a:srgbClr val="257CE1"/>
              </a:buClr>
              <a:buSzPts val="2800"/>
              <a:buFont typeface="Wingdings" panose="05000000000000000000" pitchFamily="2" charset="2"/>
              <a:buChar char="Ø"/>
            </a:pPr>
            <a:r>
              <a:rPr lang="es-CL" sz="3600" dirty="0" smtClean="0">
                <a:solidFill>
                  <a:schemeClr val="tx1"/>
                </a:solidFill>
                <a:latin typeface="+mn-lt"/>
                <a:ea typeface="Franklin Gothic"/>
                <a:cs typeface="Franklin Gothic"/>
                <a:sym typeface="Franklin Gothic"/>
              </a:rPr>
              <a:t>Y como su nombre indica, la notación </a:t>
            </a:r>
            <a:r>
              <a:rPr lang="es-CL" sz="3600" b="1" dirty="0" smtClean="0">
                <a:solidFill>
                  <a:schemeClr val="tx1"/>
                </a:solidFill>
                <a:latin typeface="+mn-lt"/>
                <a:ea typeface="Franklin Gothic"/>
                <a:cs typeface="Franklin Gothic"/>
                <a:sym typeface="Franklin Gothic"/>
              </a:rPr>
              <a:t>BPMN</a:t>
            </a:r>
            <a:r>
              <a:rPr lang="es-CL" sz="3600" dirty="0" smtClean="0">
                <a:solidFill>
                  <a:schemeClr val="tx1"/>
                </a:solidFill>
                <a:latin typeface="+mn-lt"/>
                <a:ea typeface="Franklin Gothic"/>
                <a:cs typeface="Franklin Gothic"/>
                <a:sym typeface="Franklin Gothic"/>
              </a:rPr>
              <a:t> es una evolución en el uso de iconos y símbolos estándar para determinar claramente y sin confusión, los flujos y procesos de negocio diseñados en un diagrama de procesos.</a:t>
            </a:r>
            <a:endParaRPr lang="es-CL" sz="3600" dirty="0">
              <a:solidFill>
                <a:schemeClr val="tx1"/>
              </a:solidFill>
              <a:latin typeface="+mn-lt"/>
            </a:endParaRPr>
          </a:p>
        </p:txBody>
      </p:sp>
      <p:pic>
        <p:nvPicPr>
          <p:cNvPr id="6" name="Google Shape;169;p10" descr="Cursos de BPMN - Curso Modelado de Procesos de Negocio con BPMN"/>
          <p:cNvPicPr preferRelativeResize="0"/>
          <p:nvPr/>
        </p:nvPicPr>
        <p:blipFill rotWithShape="1">
          <a:blip r:embed="rId2">
            <a:alphaModFix/>
          </a:blip>
          <a:srcRect t="19945"/>
          <a:stretch/>
        </p:blipFill>
        <p:spPr>
          <a:xfrm>
            <a:off x="5632450" y="6492875"/>
            <a:ext cx="9677400" cy="3364436"/>
          </a:xfrm>
          <a:prstGeom prst="rect">
            <a:avLst/>
          </a:prstGeom>
          <a:noFill/>
          <a:ln>
            <a:noFill/>
          </a:ln>
        </p:spPr>
      </p:pic>
    </p:spTree>
    <p:extLst>
      <p:ext uri="{BB962C8B-B14F-4D97-AF65-F5344CB8AC3E}">
        <p14:creationId xmlns:p14="http://schemas.microsoft.com/office/powerpoint/2010/main" val="43097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0"/>
          </p:nvPr>
        </p:nvSpPr>
        <p:spPr>
          <a:xfrm>
            <a:off x="4718050" y="755454"/>
            <a:ext cx="12877800" cy="830997"/>
          </a:xfrm>
        </p:spPr>
        <p:txBody>
          <a:bodyPr/>
          <a:lstStyle/>
          <a:p>
            <a:r>
              <a:rPr lang="es-ES_tradnl" sz="5400" dirty="0">
                <a:solidFill>
                  <a:srgbClr val="257CE1"/>
                </a:solidFill>
              </a:rPr>
              <a:t>¿Qué es un BMPN?</a:t>
            </a:r>
            <a:endParaRPr lang="es-CL" sz="5400" dirty="0"/>
          </a:p>
        </p:txBody>
      </p:sp>
      <p:sp>
        <p:nvSpPr>
          <p:cNvPr id="5" name="Rectángulo 4"/>
          <p:cNvSpPr/>
          <p:nvPr/>
        </p:nvSpPr>
        <p:spPr>
          <a:xfrm>
            <a:off x="984250" y="2277453"/>
            <a:ext cx="18211800" cy="3340402"/>
          </a:xfrm>
          <a:prstGeom prst="rect">
            <a:avLst/>
          </a:prstGeom>
        </p:spPr>
        <p:txBody>
          <a:bodyPr wrap="square">
            <a:spAutoFit/>
          </a:bodyPr>
          <a:lstStyle/>
          <a:p>
            <a:pPr marL="622300" lvl="0" indent="-571500" algn="just" rtl="0">
              <a:lnSpc>
                <a:spcPct val="90000"/>
              </a:lnSpc>
              <a:spcBef>
                <a:spcPts val="1000"/>
              </a:spcBef>
              <a:spcAft>
                <a:spcPts val="0"/>
              </a:spcAft>
              <a:buClr>
                <a:srgbClr val="257CE1"/>
              </a:buClr>
              <a:buSzPts val="2800"/>
              <a:buFont typeface="Wingdings" panose="05000000000000000000" pitchFamily="2" charset="2"/>
              <a:buChar char="Ø"/>
            </a:pPr>
            <a:r>
              <a:rPr lang="es-CL" sz="3600" b="0" dirty="0" smtClean="0">
                <a:solidFill>
                  <a:schemeClr val="tx1"/>
                </a:solidFill>
                <a:latin typeface="+mn-lt"/>
                <a:ea typeface="Franklin Gothic"/>
                <a:cs typeface="Franklin Gothic"/>
                <a:sym typeface="Franklin Gothic"/>
              </a:rPr>
              <a:t>La notación </a:t>
            </a:r>
            <a:r>
              <a:rPr lang="es-CL" sz="3600" b="1" dirty="0" smtClean="0">
                <a:solidFill>
                  <a:schemeClr val="tx1"/>
                </a:solidFill>
                <a:latin typeface="+mn-lt"/>
                <a:ea typeface="Franklin Gothic"/>
                <a:cs typeface="Franklin Gothic"/>
                <a:sym typeface="Franklin Gothic"/>
              </a:rPr>
              <a:t>BPMN</a:t>
            </a:r>
            <a:r>
              <a:rPr lang="es-CL" sz="3600" b="0" dirty="0" smtClean="0">
                <a:solidFill>
                  <a:schemeClr val="tx1"/>
                </a:solidFill>
                <a:latin typeface="+mn-lt"/>
                <a:ea typeface="Franklin Gothic"/>
                <a:cs typeface="Franklin Gothic"/>
                <a:sym typeface="Franklin Gothic"/>
              </a:rPr>
              <a:t> fue desarrollada con el objetivo específico de crear un estándar, un lenguaje común para el modelado de procesos de negocio.</a:t>
            </a:r>
            <a:endParaRPr lang="es-CL" sz="3600" dirty="0" smtClean="0">
              <a:solidFill>
                <a:schemeClr val="tx1"/>
              </a:solidFill>
              <a:latin typeface="+mn-lt"/>
            </a:endParaRPr>
          </a:p>
          <a:p>
            <a:pPr marL="800100" lvl="0" indent="-571500" algn="just" rtl="0">
              <a:lnSpc>
                <a:spcPct val="90000"/>
              </a:lnSpc>
              <a:spcBef>
                <a:spcPts val="1000"/>
              </a:spcBef>
              <a:spcAft>
                <a:spcPts val="0"/>
              </a:spcAft>
              <a:buClr>
                <a:srgbClr val="257CE1"/>
              </a:buClr>
              <a:buSzPts val="2800"/>
              <a:buFont typeface="Wingdings" panose="05000000000000000000" pitchFamily="2" charset="2"/>
              <a:buChar char="Ø"/>
            </a:pPr>
            <a:endParaRPr lang="es-CL" sz="3600" b="0" dirty="0" smtClean="0">
              <a:solidFill>
                <a:schemeClr val="tx1"/>
              </a:solidFill>
              <a:latin typeface="+mn-lt"/>
              <a:ea typeface="Franklin Gothic"/>
              <a:cs typeface="Franklin Gothic"/>
              <a:sym typeface="Franklin Gothic"/>
            </a:endParaRPr>
          </a:p>
          <a:p>
            <a:pPr marL="622300" lvl="0" indent="-571500" algn="just" rtl="0">
              <a:lnSpc>
                <a:spcPct val="90000"/>
              </a:lnSpc>
              <a:spcBef>
                <a:spcPts val="1000"/>
              </a:spcBef>
              <a:spcAft>
                <a:spcPts val="0"/>
              </a:spcAft>
              <a:buClr>
                <a:srgbClr val="257CE1"/>
              </a:buClr>
              <a:buSzPts val="2800"/>
              <a:buFont typeface="Wingdings" panose="05000000000000000000" pitchFamily="2" charset="2"/>
              <a:buChar char="Ø"/>
            </a:pPr>
            <a:r>
              <a:rPr lang="es-CL" sz="3600" b="0" dirty="0" smtClean="0">
                <a:solidFill>
                  <a:schemeClr val="tx1"/>
                </a:solidFill>
                <a:latin typeface="+mn-lt"/>
                <a:ea typeface="Franklin Gothic"/>
                <a:cs typeface="Franklin Gothic"/>
                <a:sym typeface="Franklin Gothic"/>
              </a:rPr>
              <a:t>Por lo tanto, al diseñar un diagrama de proceso, se pueden utilizar símbolos universales que los profesionales que tienen acceso a esta notación estándar internacional entenderán fácilmente.</a:t>
            </a:r>
            <a:endParaRPr lang="es-CL" sz="3600" b="0" dirty="0">
              <a:solidFill>
                <a:schemeClr val="tx1"/>
              </a:solidFill>
              <a:latin typeface="+mn-lt"/>
              <a:ea typeface="Franklin Gothic"/>
              <a:cs typeface="Franklin Gothic"/>
              <a:sym typeface="Franklin Gothic"/>
            </a:endParaRPr>
          </a:p>
        </p:txBody>
      </p:sp>
      <p:pic>
        <p:nvPicPr>
          <p:cNvPr id="7" name="Google Shape;176;p11"/>
          <p:cNvPicPr preferRelativeResize="0"/>
          <p:nvPr/>
        </p:nvPicPr>
        <p:blipFill rotWithShape="1">
          <a:blip r:embed="rId2">
            <a:alphaModFix/>
          </a:blip>
          <a:srcRect/>
          <a:stretch/>
        </p:blipFill>
        <p:spPr>
          <a:xfrm>
            <a:off x="7461250" y="5883275"/>
            <a:ext cx="5257800" cy="4572000"/>
          </a:xfrm>
          <a:prstGeom prst="rect">
            <a:avLst/>
          </a:prstGeom>
          <a:noFill/>
          <a:ln>
            <a:noFill/>
          </a:ln>
        </p:spPr>
      </p:pic>
    </p:spTree>
    <p:extLst>
      <p:ext uri="{BB962C8B-B14F-4D97-AF65-F5344CB8AC3E}">
        <p14:creationId xmlns:p14="http://schemas.microsoft.com/office/powerpoint/2010/main" val="177594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432050" y="714594"/>
            <a:ext cx="16988263" cy="738664"/>
          </a:xfrm>
        </p:spPr>
        <p:txBody>
          <a:bodyPr/>
          <a:lstStyle/>
          <a:p>
            <a:r>
              <a:rPr lang="es-ES" dirty="0">
                <a:solidFill>
                  <a:srgbClr val="257CE1"/>
                </a:solidFill>
                <a:latin typeface="Arial" panose="020B0604020202020204" pitchFamily="34" charset="0"/>
                <a:cs typeface="Arial" panose="020B0604020202020204" pitchFamily="34" charset="0"/>
              </a:rPr>
              <a:t>Ventajas del BPMN</a:t>
            </a:r>
            <a:endParaRPr lang="es-CL" dirty="0">
              <a:solidFill>
                <a:srgbClr val="257CE1"/>
              </a:solidFill>
              <a:latin typeface="Arial" panose="020B0604020202020204" pitchFamily="34" charset="0"/>
              <a:cs typeface="Arial" panose="020B0604020202020204" pitchFamily="34" charset="0"/>
            </a:endParaRPr>
          </a:p>
        </p:txBody>
      </p:sp>
      <p:sp>
        <p:nvSpPr>
          <p:cNvPr id="5" name="Rectángulo 4"/>
          <p:cNvSpPr/>
          <p:nvPr/>
        </p:nvSpPr>
        <p:spPr>
          <a:xfrm>
            <a:off x="1060450" y="6356561"/>
            <a:ext cx="12420600" cy="3083921"/>
          </a:xfrm>
          <a:prstGeom prst="rect">
            <a:avLst/>
          </a:prstGeom>
        </p:spPr>
        <p:txBody>
          <a:bodyPr wrap="square">
            <a:spAutoFit/>
          </a:bodyPr>
          <a:lstStyle/>
          <a:p>
            <a:pPr marL="914400" lvl="1" indent="-381000" algn="just" rtl="0">
              <a:lnSpc>
                <a:spcPct val="90000"/>
              </a:lnSpc>
              <a:spcBef>
                <a:spcPts val="500"/>
              </a:spcBef>
              <a:spcAft>
                <a:spcPts val="0"/>
              </a:spcAft>
              <a:buClr>
                <a:srgbClr val="257CE1"/>
              </a:buClr>
              <a:buSzPts val="2400"/>
              <a:buChar char="•"/>
            </a:pPr>
            <a:r>
              <a:rPr lang="es-CL" sz="3600" dirty="0" smtClean="0">
                <a:solidFill>
                  <a:schemeClr val="tx1"/>
                </a:solidFill>
                <a:latin typeface="+mn-lt"/>
              </a:rPr>
              <a:t>Con este nivel de entendimiento intuitivo, se puede facilitar en gran medida la integración de otros profesionales involucrados en BPM, como los analistas de negocios, el cuerpo técnico que ejecuta los procesos y también los gerentes, que tendrán acceso a los datos de control y seguimiento de un proceso que comprenden a fondo</a:t>
            </a:r>
            <a:endParaRPr lang="es-ES" sz="3600" dirty="0">
              <a:solidFill>
                <a:schemeClr val="tx1"/>
              </a:solidFill>
              <a:latin typeface="+mn-lt"/>
            </a:endParaRPr>
          </a:p>
        </p:txBody>
      </p:sp>
      <p:pic>
        <p:nvPicPr>
          <p:cNvPr id="7" name="Google Shape;183;p12"/>
          <p:cNvPicPr preferRelativeResize="0"/>
          <p:nvPr/>
        </p:nvPicPr>
        <p:blipFill rotWithShape="1">
          <a:blip r:embed="rId2">
            <a:alphaModFix/>
          </a:blip>
          <a:srcRect/>
          <a:stretch/>
        </p:blipFill>
        <p:spPr>
          <a:xfrm>
            <a:off x="13785850" y="6001409"/>
            <a:ext cx="5101063" cy="3453678"/>
          </a:xfrm>
          <a:prstGeom prst="rect">
            <a:avLst/>
          </a:prstGeom>
          <a:noFill/>
          <a:ln>
            <a:solidFill>
              <a:srgbClr val="257CE1"/>
            </a:solidFill>
          </a:ln>
        </p:spPr>
      </p:pic>
      <p:sp>
        <p:nvSpPr>
          <p:cNvPr id="2" name="Rectángulo 1"/>
          <p:cNvSpPr/>
          <p:nvPr/>
        </p:nvSpPr>
        <p:spPr>
          <a:xfrm>
            <a:off x="1060450" y="2725127"/>
            <a:ext cx="17826463" cy="3276282"/>
          </a:xfrm>
          <a:prstGeom prst="rect">
            <a:avLst/>
          </a:prstGeom>
        </p:spPr>
        <p:txBody>
          <a:bodyPr wrap="square">
            <a:spAutoFit/>
          </a:bodyPr>
          <a:lstStyle/>
          <a:p>
            <a:pPr marL="914400" lvl="1" indent="-381000" algn="just" rtl="0">
              <a:lnSpc>
                <a:spcPct val="90000"/>
              </a:lnSpc>
              <a:spcBef>
                <a:spcPts val="500"/>
              </a:spcBef>
              <a:spcAft>
                <a:spcPts val="0"/>
              </a:spcAft>
              <a:buClr>
                <a:srgbClr val="257CE1"/>
              </a:buClr>
              <a:buSzPts val="2400"/>
              <a:buChar char="•"/>
            </a:pPr>
            <a:r>
              <a:rPr lang="es-CL" sz="3600" dirty="0">
                <a:solidFill>
                  <a:schemeClr val="tx1"/>
                </a:solidFill>
                <a:latin typeface="+mn-lt"/>
              </a:rPr>
              <a:t>Apoya la gestión de procesos de negocio.</a:t>
            </a:r>
          </a:p>
          <a:p>
            <a:pPr marL="914400" lvl="1" indent="-381000" algn="just" rtl="0">
              <a:lnSpc>
                <a:spcPct val="90000"/>
              </a:lnSpc>
              <a:spcBef>
                <a:spcPts val="500"/>
              </a:spcBef>
              <a:spcAft>
                <a:spcPts val="0"/>
              </a:spcAft>
              <a:buClr>
                <a:srgbClr val="257CE1"/>
              </a:buClr>
              <a:buSzPts val="2400"/>
              <a:buChar char="•"/>
            </a:pPr>
            <a:r>
              <a:rPr lang="es-CL" sz="3600" dirty="0">
                <a:solidFill>
                  <a:schemeClr val="tx1"/>
                </a:solidFill>
                <a:latin typeface="+mn-lt"/>
              </a:rPr>
              <a:t>Presenta una notación intuitiva y fácil de entender para los usuarios que no son expertos en BPM.</a:t>
            </a:r>
          </a:p>
          <a:p>
            <a:pPr marL="914400" lvl="1" indent="-381000" algn="just" rtl="0">
              <a:lnSpc>
                <a:spcPct val="90000"/>
              </a:lnSpc>
              <a:spcBef>
                <a:spcPts val="500"/>
              </a:spcBef>
              <a:spcAft>
                <a:spcPts val="0"/>
              </a:spcAft>
              <a:buClr>
                <a:srgbClr val="257CE1"/>
              </a:buClr>
              <a:buSzPts val="2400"/>
              <a:buChar char="•"/>
            </a:pPr>
            <a:r>
              <a:rPr lang="es-CL" sz="3600" dirty="0">
                <a:solidFill>
                  <a:schemeClr val="tx1"/>
                </a:solidFill>
                <a:latin typeface="+mn-lt"/>
              </a:rPr>
              <a:t>Representa la semántica de procesos complejos de manera fácilmente inteligible.</a:t>
            </a:r>
          </a:p>
          <a:p>
            <a:pPr marL="914400" lvl="1" indent="-381000" algn="just" rtl="0">
              <a:lnSpc>
                <a:spcPct val="90000"/>
              </a:lnSpc>
              <a:spcBef>
                <a:spcPts val="500"/>
              </a:spcBef>
              <a:spcAft>
                <a:spcPts val="0"/>
              </a:spcAft>
              <a:buClr>
                <a:srgbClr val="257CE1"/>
              </a:buClr>
              <a:buSzPts val="2400"/>
              <a:buChar char="•"/>
            </a:pPr>
            <a:r>
              <a:rPr lang="es-CL" sz="3600" dirty="0">
                <a:solidFill>
                  <a:schemeClr val="tx1"/>
                </a:solidFill>
                <a:latin typeface="+mn-lt"/>
              </a:rPr>
              <a:t>Reduce el ruido de la comunicación entre la etapa de diseño del proceso y su implementación, ejecución y gestión.</a:t>
            </a:r>
          </a:p>
        </p:txBody>
      </p:sp>
    </p:spTree>
    <p:extLst>
      <p:ext uri="{BB962C8B-B14F-4D97-AF65-F5344CB8AC3E}">
        <p14:creationId xmlns:p14="http://schemas.microsoft.com/office/powerpoint/2010/main" val="396108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quarter" idx="10"/>
          </p:nvPr>
        </p:nvSpPr>
        <p:spPr>
          <a:xfrm>
            <a:off x="4718050" y="755454"/>
            <a:ext cx="12877800" cy="830997"/>
          </a:xfrm>
        </p:spPr>
        <p:txBody>
          <a:bodyPr/>
          <a:lstStyle/>
          <a:p>
            <a:r>
              <a:rPr lang="es-ES_tradnl" sz="5400" dirty="0" smtClean="0">
                <a:solidFill>
                  <a:srgbClr val="257CE1"/>
                </a:solidFill>
              </a:rPr>
              <a:t>Resumen</a:t>
            </a:r>
            <a:endParaRPr lang="es-CL" sz="5400" dirty="0"/>
          </a:p>
        </p:txBody>
      </p:sp>
      <p:sp>
        <p:nvSpPr>
          <p:cNvPr id="5" name="Rectángulo 4"/>
          <p:cNvSpPr/>
          <p:nvPr/>
        </p:nvSpPr>
        <p:spPr>
          <a:xfrm>
            <a:off x="2813050" y="3597275"/>
            <a:ext cx="7620000" cy="4355038"/>
          </a:xfrm>
          <a:prstGeom prst="rect">
            <a:avLst/>
          </a:prstGeom>
        </p:spPr>
        <p:txBody>
          <a:bodyPr wrap="square">
            <a:spAutoFit/>
          </a:bodyPr>
          <a:lstStyle/>
          <a:p>
            <a:pPr marL="1104900" marR="0" lvl="1" indent="-571500" algn="just" rtl="0">
              <a:lnSpc>
                <a:spcPct val="90000"/>
              </a:lnSpc>
              <a:spcBef>
                <a:spcPts val="0"/>
              </a:spcBef>
              <a:spcAft>
                <a:spcPts val="0"/>
              </a:spcAft>
              <a:buClr>
                <a:srgbClr val="257CE1"/>
              </a:buClr>
              <a:buSzPts val="2400"/>
              <a:buFont typeface="Arial" panose="020B0604020202020204" pitchFamily="34" charset="0"/>
              <a:buChar char="•"/>
            </a:pPr>
            <a:r>
              <a:rPr lang="es-CL" sz="4000" b="0" i="0" u="none" strike="noStrike" cap="none" dirty="0" smtClean="0">
                <a:solidFill>
                  <a:srgbClr val="213A5E"/>
                </a:solidFill>
                <a:latin typeface="+mn-lt"/>
                <a:ea typeface="Franklin Gothic"/>
                <a:cs typeface="Franklin Gothic"/>
                <a:sym typeface="Franklin Gothic"/>
              </a:rPr>
              <a:t>Qué es BPM</a:t>
            </a:r>
            <a:endParaRPr lang="es-CL" sz="4000" dirty="0" smtClean="0">
              <a:latin typeface="+mn-lt"/>
            </a:endParaRPr>
          </a:p>
          <a:p>
            <a:pPr marL="1257300" marR="0" lvl="1" indent="-571500" algn="just" rtl="0">
              <a:lnSpc>
                <a:spcPct val="90000"/>
              </a:lnSpc>
              <a:spcBef>
                <a:spcPts val="500"/>
              </a:spcBef>
              <a:spcAft>
                <a:spcPts val="0"/>
              </a:spcAft>
              <a:buClr>
                <a:srgbClr val="257CE1"/>
              </a:buClr>
              <a:buSzPts val="2400"/>
              <a:buFont typeface="Arial" panose="020B0604020202020204" pitchFamily="34" charset="0"/>
              <a:buChar char="•"/>
            </a:pPr>
            <a:endParaRPr lang="es-CL" sz="4000" b="0" i="0" u="none" strike="noStrike" cap="none" dirty="0" smtClean="0">
              <a:solidFill>
                <a:srgbClr val="213A5E"/>
              </a:solidFill>
              <a:latin typeface="+mn-lt"/>
              <a:ea typeface="Franklin Gothic"/>
              <a:cs typeface="Franklin Gothic"/>
              <a:sym typeface="Franklin Gothic"/>
            </a:endParaRPr>
          </a:p>
          <a:p>
            <a:pPr marL="1104900" marR="0" lvl="1" indent="-571500" algn="just" rtl="0">
              <a:lnSpc>
                <a:spcPct val="90000"/>
              </a:lnSpc>
              <a:spcBef>
                <a:spcPts val="500"/>
              </a:spcBef>
              <a:spcAft>
                <a:spcPts val="0"/>
              </a:spcAft>
              <a:buClr>
                <a:srgbClr val="257CE1"/>
              </a:buClr>
              <a:buSzPts val="2400"/>
              <a:buFont typeface="Arial" panose="020B0604020202020204" pitchFamily="34" charset="0"/>
              <a:buChar char="•"/>
            </a:pPr>
            <a:r>
              <a:rPr lang="es-CL" sz="4000" b="0" i="0" u="none" strike="noStrike" cap="none" dirty="0" smtClean="0">
                <a:solidFill>
                  <a:srgbClr val="213A5E"/>
                </a:solidFill>
                <a:latin typeface="+mn-lt"/>
                <a:ea typeface="Franklin Gothic"/>
                <a:cs typeface="Franklin Gothic"/>
                <a:sym typeface="Franklin Gothic"/>
              </a:rPr>
              <a:t>Ventajas de implementar BPM</a:t>
            </a:r>
            <a:endParaRPr lang="es-CL" sz="4000" dirty="0" smtClean="0">
              <a:latin typeface="+mn-lt"/>
            </a:endParaRPr>
          </a:p>
          <a:p>
            <a:pPr marL="1257300" marR="0" lvl="1" indent="-571500" algn="just" rtl="0">
              <a:lnSpc>
                <a:spcPct val="90000"/>
              </a:lnSpc>
              <a:spcBef>
                <a:spcPts val="500"/>
              </a:spcBef>
              <a:spcAft>
                <a:spcPts val="0"/>
              </a:spcAft>
              <a:buClr>
                <a:srgbClr val="257CE1"/>
              </a:buClr>
              <a:buSzPts val="2400"/>
              <a:buFont typeface="Arial" panose="020B0604020202020204" pitchFamily="34" charset="0"/>
              <a:buChar char="•"/>
            </a:pPr>
            <a:endParaRPr lang="es-CL" sz="4000" b="0" i="0" u="none" strike="noStrike" cap="none" dirty="0" smtClean="0">
              <a:solidFill>
                <a:srgbClr val="213A5E"/>
              </a:solidFill>
              <a:latin typeface="+mn-lt"/>
              <a:ea typeface="Franklin Gothic"/>
              <a:cs typeface="Franklin Gothic"/>
              <a:sym typeface="Franklin Gothic"/>
            </a:endParaRPr>
          </a:p>
          <a:p>
            <a:pPr marL="1104900" marR="0" lvl="1" indent="-571500" algn="just" rtl="0">
              <a:lnSpc>
                <a:spcPct val="90000"/>
              </a:lnSpc>
              <a:spcBef>
                <a:spcPts val="500"/>
              </a:spcBef>
              <a:spcAft>
                <a:spcPts val="0"/>
              </a:spcAft>
              <a:buClr>
                <a:srgbClr val="257CE1"/>
              </a:buClr>
              <a:buSzPts val="2400"/>
              <a:buFont typeface="Arial" panose="020B0604020202020204" pitchFamily="34" charset="0"/>
              <a:buChar char="•"/>
            </a:pPr>
            <a:r>
              <a:rPr lang="es-CL" sz="4000" b="0" i="0" u="none" strike="noStrike" cap="none" dirty="0" smtClean="0">
                <a:solidFill>
                  <a:srgbClr val="213A5E"/>
                </a:solidFill>
                <a:latin typeface="+mn-lt"/>
                <a:ea typeface="Franklin Gothic"/>
                <a:cs typeface="Franklin Gothic"/>
                <a:sym typeface="Franklin Gothic"/>
              </a:rPr>
              <a:t>Qué es BPMN</a:t>
            </a:r>
            <a:endParaRPr lang="es-CL" sz="4000" dirty="0" smtClean="0">
              <a:latin typeface="+mn-lt"/>
            </a:endParaRPr>
          </a:p>
          <a:p>
            <a:pPr marL="1257300" marR="0" lvl="1" indent="-571500" algn="just" rtl="0">
              <a:lnSpc>
                <a:spcPct val="90000"/>
              </a:lnSpc>
              <a:spcBef>
                <a:spcPts val="500"/>
              </a:spcBef>
              <a:spcAft>
                <a:spcPts val="0"/>
              </a:spcAft>
              <a:buClr>
                <a:srgbClr val="257CE1"/>
              </a:buClr>
              <a:buSzPts val="2400"/>
              <a:buFont typeface="Arial" panose="020B0604020202020204" pitchFamily="34" charset="0"/>
              <a:buChar char="•"/>
            </a:pPr>
            <a:endParaRPr lang="es-CL" sz="4000" b="0" i="0" u="none" strike="noStrike" cap="none" dirty="0" smtClean="0">
              <a:solidFill>
                <a:srgbClr val="213A5E"/>
              </a:solidFill>
              <a:latin typeface="+mn-lt"/>
              <a:ea typeface="Franklin Gothic"/>
              <a:cs typeface="Franklin Gothic"/>
              <a:sym typeface="Franklin Gothic"/>
            </a:endParaRPr>
          </a:p>
          <a:p>
            <a:pPr marL="1104900" marR="0" lvl="1" indent="-571500" algn="just" rtl="0">
              <a:lnSpc>
                <a:spcPct val="90000"/>
              </a:lnSpc>
              <a:spcBef>
                <a:spcPts val="500"/>
              </a:spcBef>
              <a:spcAft>
                <a:spcPts val="0"/>
              </a:spcAft>
              <a:buClr>
                <a:srgbClr val="257CE1"/>
              </a:buClr>
              <a:buSzPts val="2400"/>
              <a:buFont typeface="Arial" panose="020B0604020202020204" pitchFamily="34" charset="0"/>
              <a:buChar char="•"/>
            </a:pPr>
            <a:r>
              <a:rPr lang="es-CL" sz="4000" b="0" i="0" u="none" strike="noStrike" cap="none" dirty="0" smtClean="0">
                <a:solidFill>
                  <a:srgbClr val="213A5E"/>
                </a:solidFill>
                <a:latin typeface="+mn-lt"/>
                <a:ea typeface="Franklin Gothic"/>
                <a:cs typeface="Franklin Gothic"/>
                <a:sym typeface="Franklin Gothic"/>
              </a:rPr>
              <a:t>Ventajas del BPMN</a:t>
            </a:r>
            <a:endParaRPr lang="es-CL" sz="4000" dirty="0">
              <a:latin typeface="+mn-lt"/>
            </a:endParaRPr>
          </a:p>
        </p:txBody>
      </p:sp>
      <p:pic>
        <p:nvPicPr>
          <p:cNvPr id="6" name="Google Shape;190;p13" descr="Resumen Icono De La Técnica De Vectores Ilustraciones Vectoriales, Clip Art  Vectorizado Libre De Derechos. Image 72067580."/>
          <p:cNvPicPr preferRelativeResize="0"/>
          <p:nvPr/>
        </p:nvPicPr>
        <p:blipFill rotWithShape="1">
          <a:blip r:embed="rId2">
            <a:alphaModFix/>
          </a:blip>
          <a:srcRect/>
          <a:stretch/>
        </p:blipFill>
        <p:spPr>
          <a:xfrm>
            <a:off x="13404850" y="3597275"/>
            <a:ext cx="4191000" cy="3868711"/>
          </a:xfrm>
          <a:prstGeom prst="rect">
            <a:avLst/>
          </a:prstGeom>
          <a:noFill/>
          <a:ln>
            <a:noFill/>
          </a:ln>
        </p:spPr>
      </p:pic>
    </p:spTree>
    <p:extLst>
      <p:ext uri="{BB962C8B-B14F-4D97-AF65-F5344CB8AC3E}">
        <p14:creationId xmlns:p14="http://schemas.microsoft.com/office/powerpoint/2010/main" val="1414453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842029" y="4534002"/>
            <a:ext cx="9020021" cy="1538883"/>
          </a:xfrm>
        </p:spPr>
        <p:txBody>
          <a:bodyPr/>
          <a:lstStyle/>
          <a:p>
            <a:pPr algn="ctr"/>
            <a:r>
              <a:rPr lang="es-CL" sz="5000" dirty="0">
                <a:solidFill>
                  <a:schemeClr val="bg1"/>
                </a:solidFill>
              </a:rPr>
              <a:t>Preguntas , Conclusiones y </a:t>
            </a:r>
            <a:r>
              <a:rPr lang="es-CL" sz="5000" dirty="0" smtClean="0">
                <a:solidFill>
                  <a:schemeClr val="bg1"/>
                </a:solidFill>
              </a:rPr>
              <a:t>Reflexiones</a:t>
            </a:r>
            <a:endParaRPr lang="es-CL" sz="5000" dirty="0">
              <a:solidFill>
                <a:schemeClr val="bg1"/>
              </a:solidFill>
            </a:endParaRPr>
          </a:p>
        </p:txBody>
      </p:sp>
      <p:pic>
        <p:nvPicPr>
          <p:cNvPr id="4" name="Picture 10" descr="http://www.clipartroo.com/images/33/group-talking-clipart-338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50" y="6492875"/>
            <a:ext cx="6306311" cy="4221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84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p:nvPr/>
        </p:nvSpPr>
        <p:spPr>
          <a:xfrm>
            <a:off x="764208" y="547323"/>
            <a:ext cx="13097841" cy="2311180"/>
          </a:xfrm>
          <a:prstGeom prst="rect">
            <a:avLst/>
          </a:prstGeom>
          <a:noFill/>
          <a:ln>
            <a:noFill/>
          </a:ln>
        </p:spPr>
        <p:txBody>
          <a:bodyPr spcFirstLastPara="1" wrap="square" lIns="150756" tIns="150756" rIns="150756" bIns="150756" anchor="t" anchorCtr="0">
            <a:noAutofit/>
          </a:bodyPr>
          <a:lstStyle/>
          <a:p>
            <a:pPr algn="ctr"/>
            <a:endParaRPr sz="14017" dirty="0">
              <a:solidFill>
                <a:schemeClr val="tx1"/>
              </a:solidFill>
              <a:latin typeface="Franklin Gothic"/>
              <a:ea typeface="Franklin Gothic"/>
              <a:cs typeface="Franklin Gothic"/>
              <a:sym typeface="Franklin Gothic"/>
            </a:endParaRPr>
          </a:p>
        </p:txBody>
      </p:sp>
      <p:sp>
        <p:nvSpPr>
          <p:cNvPr id="219" name="Google Shape;219;p31"/>
          <p:cNvSpPr txBox="1"/>
          <p:nvPr/>
        </p:nvSpPr>
        <p:spPr>
          <a:xfrm>
            <a:off x="3185243" y="6656673"/>
            <a:ext cx="13089761" cy="1043791"/>
          </a:xfrm>
          <a:prstGeom prst="rect">
            <a:avLst/>
          </a:prstGeom>
          <a:noFill/>
          <a:ln>
            <a:noFill/>
          </a:ln>
        </p:spPr>
        <p:txBody>
          <a:bodyPr spcFirstLastPara="1" wrap="square" lIns="150756" tIns="150756" rIns="150756" bIns="150756" anchor="t" anchorCtr="0">
            <a:noAutofit/>
          </a:bodyPr>
          <a:lstStyle/>
          <a:p>
            <a:pPr algn="ctr"/>
            <a:r>
              <a:rPr lang="es-CL" sz="5936" b="1" dirty="0">
                <a:solidFill>
                  <a:schemeClr val="bg1"/>
                </a:solidFill>
                <a:latin typeface="Franklin Gothic"/>
                <a:ea typeface="Franklin Gothic"/>
                <a:cs typeface="Franklin Gothic"/>
                <a:sym typeface="Franklin Gothic"/>
              </a:rPr>
              <a:t>Nombre</a:t>
            </a:r>
            <a:r>
              <a:rPr lang="es-CL" sz="5936" b="1" dirty="0">
                <a:solidFill>
                  <a:schemeClr val="tx1"/>
                </a:solidFill>
                <a:latin typeface="Franklin Gothic"/>
                <a:ea typeface="Franklin Gothic"/>
                <a:cs typeface="Franklin Gothic"/>
                <a:sym typeface="Franklin Gothic"/>
              </a:rPr>
              <a:t> </a:t>
            </a:r>
            <a:r>
              <a:rPr lang="es-CL" sz="5936" b="1" dirty="0">
                <a:solidFill>
                  <a:schemeClr val="bg1"/>
                </a:solidFill>
                <a:latin typeface="Franklin Gothic"/>
                <a:ea typeface="Franklin Gothic"/>
                <a:cs typeface="Franklin Gothic"/>
                <a:sym typeface="Franklin Gothic"/>
              </a:rPr>
              <a:t>del profesor</a:t>
            </a:r>
          </a:p>
        </p:txBody>
      </p:sp>
      <p:sp>
        <p:nvSpPr>
          <p:cNvPr id="220" name="Google Shape;220;p31"/>
          <p:cNvSpPr txBox="1"/>
          <p:nvPr/>
        </p:nvSpPr>
        <p:spPr>
          <a:xfrm>
            <a:off x="3185244" y="7685568"/>
            <a:ext cx="13089759" cy="1043791"/>
          </a:xfrm>
          <a:prstGeom prst="rect">
            <a:avLst/>
          </a:prstGeom>
          <a:noFill/>
          <a:ln>
            <a:noFill/>
          </a:ln>
        </p:spPr>
        <p:txBody>
          <a:bodyPr spcFirstLastPara="1" wrap="square" lIns="150756" tIns="150756" rIns="150756" bIns="150756" anchor="t" anchorCtr="0">
            <a:noAutofit/>
          </a:bodyPr>
          <a:lstStyle/>
          <a:p>
            <a:pPr algn="ctr"/>
            <a:r>
              <a:rPr lang="en-US" sz="4947" dirty="0">
                <a:solidFill>
                  <a:schemeClr val="bg1"/>
                </a:solidFill>
                <a:latin typeface="Franklin Gothic"/>
                <a:ea typeface="Franklin Gothic"/>
                <a:cs typeface="Franklin Gothic"/>
                <a:sym typeface="Franklin Gothic"/>
              </a:rPr>
              <a:t>correo@professor.duoc.cl</a:t>
            </a:r>
            <a:endParaRPr sz="4947" dirty="0">
              <a:solidFill>
                <a:schemeClr val="bg1"/>
              </a:solidFill>
              <a:latin typeface="Franklin Gothic"/>
              <a:ea typeface="Franklin Gothic"/>
              <a:cs typeface="Franklin Gothic"/>
              <a:sym typeface="Franklin Gothic"/>
            </a:endParaRPr>
          </a:p>
        </p:txBody>
      </p:sp>
      <p:sp>
        <p:nvSpPr>
          <p:cNvPr id="7" name="Título 6">
            <a:extLst>
              <a:ext uri="{FF2B5EF4-FFF2-40B4-BE49-F238E27FC236}">
                <a16:creationId xmlns:a16="http://schemas.microsoft.com/office/drawing/2014/main" id="{038C43E2-0000-72A6-F572-D40465C60874}"/>
              </a:ext>
            </a:extLst>
          </p:cNvPr>
          <p:cNvSpPr>
            <a:spLocks noGrp="1"/>
          </p:cNvSpPr>
          <p:nvPr>
            <p:ph type="title"/>
          </p:nvPr>
        </p:nvSpPr>
        <p:spPr>
          <a:xfrm>
            <a:off x="5937250" y="4533371"/>
            <a:ext cx="6872639" cy="1477328"/>
          </a:xfrm>
        </p:spPr>
        <p:txBody>
          <a:bodyPr/>
          <a:lstStyle/>
          <a:p>
            <a:pPr algn="ctr"/>
            <a:r>
              <a:rPr lang="en-US" sz="9600" dirty="0" smtClean="0">
                <a:solidFill>
                  <a:schemeClr val="bg1"/>
                </a:solidFill>
              </a:rPr>
              <a:t>ASY5131</a:t>
            </a:r>
            <a:endParaRPr lang="es-CL" dirty="0"/>
          </a:p>
        </p:txBody>
      </p:sp>
      <p:sp>
        <p:nvSpPr>
          <p:cNvPr id="4" name="Marcador de número de diapositiva 3">
            <a:extLst>
              <a:ext uri="{FF2B5EF4-FFF2-40B4-BE49-F238E27FC236}">
                <a16:creationId xmlns:a16="http://schemas.microsoft.com/office/drawing/2014/main" id="{33043ABA-A441-AF49-86F2-AD630E090C18}"/>
              </a:ext>
            </a:extLst>
          </p:cNvPr>
          <p:cNvSpPr>
            <a:spLocks noGrp="1"/>
          </p:cNvSpPr>
          <p:nvPr>
            <p:ph type="sldNum" idx="4294967295"/>
          </p:nvPr>
        </p:nvSpPr>
        <p:spPr>
          <a:xfrm>
            <a:off x="16711533" y="10481754"/>
            <a:ext cx="3392567" cy="276999"/>
          </a:xfrm>
          <a:prstGeom prst="rect">
            <a:avLst/>
          </a:prstGeom>
        </p:spPr>
        <p:txBody>
          <a:bodyPr/>
          <a:lstStyle/>
          <a:p>
            <a:fld id="{00000000-1234-1234-1234-123412341234}" type="slidenum">
              <a:rPr lang="en-US" smtClean="0">
                <a:solidFill>
                  <a:schemeClr val="bg1"/>
                </a:solidFill>
              </a:rPr>
              <a:pPr/>
              <a:t>2</a:t>
            </a:fld>
            <a:endParaRPr lang="en-US" dirty="0">
              <a:solidFill>
                <a:schemeClr val="bg1"/>
              </a:solidFill>
            </a:endParaRPr>
          </a:p>
        </p:txBody>
      </p:sp>
    </p:spTree>
    <p:extLst>
      <p:ext uri="{BB962C8B-B14F-4D97-AF65-F5344CB8AC3E}">
        <p14:creationId xmlns:p14="http://schemas.microsoft.com/office/powerpoint/2010/main" val="2578466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040130" y="5121275"/>
            <a:ext cx="9325610" cy="1107996"/>
          </a:xfrm>
        </p:spPr>
        <p:txBody>
          <a:bodyPr/>
          <a:lstStyle/>
          <a:p>
            <a:pPr algn="just"/>
            <a:r>
              <a:rPr lang="es-CL" sz="3600" dirty="0">
                <a:latin typeface="+mn-lt"/>
              </a:rPr>
              <a:t>IL2.1 </a:t>
            </a:r>
            <a:r>
              <a:rPr lang="es-CL" sz="3600" b="0" dirty="0">
                <a:latin typeface="+mn-lt"/>
              </a:rPr>
              <a:t>Construye diagrama BPMN diferenciando los procesos de negocio de la </a:t>
            </a:r>
            <a:r>
              <a:rPr lang="es-CL" sz="3600" b="0" dirty="0" smtClean="0">
                <a:latin typeface="+mn-lt"/>
              </a:rPr>
              <a:t>organización.</a:t>
            </a:r>
            <a:endParaRPr lang="es-CL" sz="3600" dirty="0">
              <a:solidFill>
                <a:schemeClr val="tx1">
                  <a:lumMod val="85000"/>
                  <a:lumOff val="15000"/>
                </a:schemeClr>
              </a:solidFill>
              <a:latin typeface="+mn-lt"/>
              <a:ea typeface="Arial Unicode MS" panose="020B0604020202020204" pitchFamily="34" charset="-128"/>
              <a:cs typeface="Calibri" panose="020F0502020204030204" pitchFamily="34" charset="0"/>
            </a:endParaRPr>
          </a:p>
        </p:txBody>
      </p:sp>
      <p:sp>
        <p:nvSpPr>
          <p:cNvPr id="6" name="Título 4"/>
          <p:cNvSpPr txBox="1">
            <a:spLocks/>
          </p:cNvSpPr>
          <p:nvPr/>
        </p:nvSpPr>
        <p:spPr>
          <a:xfrm>
            <a:off x="1040130" y="3978275"/>
            <a:ext cx="9020022" cy="769441"/>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r>
              <a:rPr lang="es-CL" dirty="0" smtClean="0"/>
              <a:t>Indicador de logro</a:t>
            </a:r>
            <a:endParaRPr lang="es-CL" dirty="0"/>
          </a:p>
        </p:txBody>
      </p:sp>
    </p:spTree>
    <p:extLst>
      <p:ext uri="{BB962C8B-B14F-4D97-AF65-F5344CB8AC3E}">
        <p14:creationId xmlns:p14="http://schemas.microsoft.com/office/powerpoint/2010/main" val="225765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ortar rectángulo de esquina diagonal 5"/>
          <p:cNvSpPr/>
          <p:nvPr/>
        </p:nvSpPr>
        <p:spPr>
          <a:xfrm>
            <a:off x="10052050" y="0"/>
            <a:ext cx="9823450" cy="1219200"/>
          </a:xfrm>
          <a:prstGeom prst="snip2DiagRect">
            <a:avLst/>
          </a:prstGeom>
          <a:solidFill>
            <a:srgbClr val="257CE1"/>
          </a:solidFill>
          <a:ln>
            <a:solidFill>
              <a:srgbClr val="257C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Rectángulo 2">
            <a:extLst>
              <a:ext uri="{FF2B5EF4-FFF2-40B4-BE49-F238E27FC236}">
                <a16:creationId xmlns:a16="http://schemas.microsoft.com/office/drawing/2014/main" id="{FFB337F0-2FCC-924F-952C-07C673B763B0}"/>
              </a:ext>
            </a:extLst>
          </p:cNvPr>
          <p:cNvSpPr/>
          <p:nvPr/>
        </p:nvSpPr>
        <p:spPr>
          <a:xfrm>
            <a:off x="8839200" y="4054475"/>
            <a:ext cx="4588115" cy="1015663"/>
          </a:xfrm>
          <a:prstGeom prst="rect">
            <a:avLst/>
          </a:prstGeom>
        </p:spPr>
        <p:txBody>
          <a:bodyPr wrap="none">
            <a:spAutoFit/>
          </a:bodyPr>
          <a:lstStyle/>
          <a:p>
            <a:r>
              <a:rPr lang="es-CL" sz="6000" b="1" dirty="0" smtClean="0">
                <a:solidFill>
                  <a:schemeClr val="tx2">
                    <a:lumMod val="50000"/>
                  </a:schemeClr>
                </a:solidFill>
                <a:latin typeface="Arial Black" panose="020B0604020202020204" pitchFamily="34" charset="0"/>
                <a:cs typeface="Arial Black" panose="020B0604020202020204" pitchFamily="34" charset="0"/>
              </a:rPr>
              <a:t>OBJETIVO</a:t>
            </a:r>
            <a:endParaRPr lang="es-CL" sz="6000" b="1" dirty="0">
              <a:solidFill>
                <a:schemeClr val="tx2">
                  <a:lumMod val="50000"/>
                </a:schemeClr>
              </a:solidFill>
              <a:latin typeface="Arial Black" panose="020B0604020202020204" pitchFamily="34" charset="0"/>
              <a:cs typeface="Arial Black" panose="020B0604020202020204" pitchFamily="34" charset="0"/>
            </a:endParaRPr>
          </a:p>
        </p:txBody>
      </p:sp>
      <p:sp>
        <p:nvSpPr>
          <p:cNvPr id="20" name="Título 4"/>
          <p:cNvSpPr>
            <a:spLocks noGrp="1"/>
          </p:cNvSpPr>
          <p:nvPr>
            <p:ph type="title"/>
          </p:nvPr>
        </p:nvSpPr>
        <p:spPr>
          <a:xfrm>
            <a:off x="8832850" y="5349875"/>
            <a:ext cx="8769350" cy="1495794"/>
          </a:xfrm>
        </p:spPr>
        <p:txBody>
          <a:bodyPr/>
          <a:lstStyle/>
          <a:p>
            <a:pPr marL="50800" lvl="0" indent="0" algn="just" rtl="0">
              <a:lnSpc>
                <a:spcPct val="90000"/>
              </a:lnSpc>
              <a:spcBef>
                <a:spcPts val="1000"/>
              </a:spcBef>
              <a:spcAft>
                <a:spcPts val="0"/>
              </a:spcAft>
              <a:buSzPts val="2800"/>
              <a:buNone/>
            </a:pPr>
            <a:r>
              <a:rPr lang="es-CL" sz="3600" b="0" dirty="0">
                <a:latin typeface="+mn-lt"/>
              </a:rPr>
              <a:t>Conocer las actividades administrativas, los procesos y subprocesos de negocio para generar la integración de plataforma.</a:t>
            </a:r>
            <a:endParaRPr lang="es-CL" sz="3600" b="0" dirty="0">
              <a:latin typeface="+mn-lt"/>
            </a:endParaRPr>
          </a:p>
        </p:txBody>
      </p:sp>
      <p:sp>
        <p:nvSpPr>
          <p:cNvPr id="22" name="Título 1">
            <a:extLst>
              <a:ext uri="{FF2B5EF4-FFF2-40B4-BE49-F238E27FC236}">
                <a16:creationId xmlns:a16="http://schemas.microsoft.com/office/drawing/2014/main" id="{9750BC02-FE4E-1148-8346-BA2C94ECC781}"/>
              </a:ext>
            </a:extLst>
          </p:cNvPr>
          <p:cNvSpPr txBox="1">
            <a:spLocks/>
          </p:cNvSpPr>
          <p:nvPr/>
        </p:nvSpPr>
        <p:spPr>
          <a:xfrm>
            <a:off x="10864288" y="118696"/>
            <a:ext cx="9256322" cy="769441"/>
          </a:xfrm>
          <a:prstGeom prst="rect">
            <a:avLst/>
          </a:prstGeom>
        </p:spPr>
        <p:txBody>
          <a:bodyPr wrap="square" lIns="0" tIns="0" rIns="0" bIns="0">
            <a:spAutoFit/>
          </a:bodyPr>
          <a:lstStyle>
            <a:lvl1pPr algn="l">
              <a:defRPr sz="5000" b="1" i="0">
                <a:solidFill>
                  <a:schemeClr val="tx1"/>
                </a:solidFill>
                <a:latin typeface="Arial"/>
                <a:ea typeface="+mj-ea"/>
                <a:cs typeface="Arial"/>
              </a:defRPr>
            </a:lvl1pPr>
          </a:lstStyle>
          <a:p>
            <a:r>
              <a:rPr lang="es-ES_tradnl" dirty="0" smtClean="0">
                <a:solidFill>
                  <a:schemeClr val="bg1"/>
                </a:solidFill>
              </a:rPr>
              <a:t>Integración de plataformas</a:t>
            </a:r>
            <a:endParaRPr lang="es-ES_tradnl" dirty="0">
              <a:solidFill>
                <a:schemeClr val="bg1"/>
              </a:solidFill>
            </a:endParaRPr>
          </a:p>
        </p:txBody>
      </p:sp>
    </p:spTree>
    <p:extLst>
      <p:ext uri="{BB962C8B-B14F-4D97-AF65-F5344CB8AC3E}">
        <p14:creationId xmlns:p14="http://schemas.microsoft.com/office/powerpoint/2010/main" val="397944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7994650" y="3825875"/>
            <a:ext cx="9782022" cy="2769989"/>
          </a:xfrm>
        </p:spPr>
        <p:txBody>
          <a:bodyPr/>
          <a:lstStyle/>
          <a:p>
            <a:pPr algn="ctr"/>
            <a:r>
              <a:rPr lang="es-ES" sz="6000" dirty="0">
                <a:solidFill>
                  <a:srgbClr val="0070C0"/>
                </a:solidFill>
                <a:latin typeface="Arial Black" panose="020B0A04020102020204" pitchFamily="34" charset="0"/>
              </a:rPr>
              <a:t>BPM </a:t>
            </a:r>
            <a:br>
              <a:rPr lang="es-ES" sz="6000" dirty="0">
                <a:solidFill>
                  <a:srgbClr val="0070C0"/>
                </a:solidFill>
                <a:latin typeface="Arial Black" panose="020B0A04020102020204" pitchFamily="34" charset="0"/>
              </a:rPr>
            </a:br>
            <a:r>
              <a:rPr lang="es-ES" sz="6000" dirty="0">
                <a:solidFill>
                  <a:srgbClr val="0070C0"/>
                </a:solidFill>
                <a:latin typeface="Arial Black" panose="020B0A04020102020204" pitchFamily="34" charset="0"/>
              </a:rPr>
              <a:t>“Business </a:t>
            </a:r>
            <a:r>
              <a:rPr lang="es-ES" sz="6000" dirty="0" err="1">
                <a:solidFill>
                  <a:srgbClr val="0070C0"/>
                </a:solidFill>
                <a:latin typeface="Arial Black" panose="020B0A04020102020204" pitchFamily="34" charset="0"/>
              </a:rPr>
              <a:t>Process</a:t>
            </a:r>
            <a:r>
              <a:rPr lang="es-ES" sz="6000" dirty="0">
                <a:solidFill>
                  <a:srgbClr val="0070C0"/>
                </a:solidFill>
                <a:latin typeface="Arial Black" panose="020B0A04020102020204" pitchFamily="34" charset="0"/>
              </a:rPr>
              <a:t> Management” </a:t>
            </a:r>
            <a:endParaRPr lang="es-CL" sz="6000"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val="294387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11652250" y="777875"/>
            <a:ext cx="5943600" cy="738664"/>
          </a:xfrm>
        </p:spPr>
        <p:txBody>
          <a:bodyPr/>
          <a:lstStyle/>
          <a:p>
            <a:r>
              <a:rPr lang="es-ES_tradnl" dirty="0" smtClean="0">
                <a:solidFill>
                  <a:srgbClr val="257CE1"/>
                </a:solidFill>
              </a:rPr>
              <a:t>¿Qué es un BMPN?</a:t>
            </a:r>
            <a:endParaRPr lang="es-CL" dirty="0"/>
          </a:p>
        </p:txBody>
      </p:sp>
      <p:sp>
        <p:nvSpPr>
          <p:cNvPr id="4" name="Rectángulo 3"/>
          <p:cNvSpPr/>
          <p:nvPr/>
        </p:nvSpPr>
        <p:spPr>
          <a:xfrm>
            <a:off x="1974851" y="2037714"/>
            <a:ext cx="15849600" cy="1588127"/>
          </a:xfrm>
          <a:prstGeom prst="rect">
            <a:avLst/>
          </a:prstGeom>
        </p:spPr>
        <p:txBody>
          <a:bodyPr wrap="square">
            <a:spAutoFit/>
          </a:bodyPr>
          <a:lstStyle/>
          <a:p>
            <a:pPr marL="50800" lvl="0" indent="0" algn="just" rtl="0">
              <a:lnSpc>
                <a:spcPct val="90000"/>
              </a:lnSpc>
              <a:spcBef>
                <a:spcPts val="1000"/>
              </a:spcBef>
              <a:spcAft>
                <a:spcPts val="0"/>
              </a:spcAft>
              <a:buSzPts val="2800"/>
              <a:buNone/>
            </a:pPr>
            <a:r>
              <a:rPr lang="es-CL" sz="3600" b="1" dirty="0" smtClean="0">
                <a:solidFill>
                  <a:srgbClr val="0070C0"/>
                </a:solidFill>
                <a:latin typeface="+mn-lt"/>
              </a:rPr>
              <a:t>BPM</a:t>
            </a:r>
            <a:r>
              <a:rPr lang="es-CL" sz="3600" b="1" dirty="0">
                <a:solidFill>
                  <a:srgbClr val="0070C0"/>
                </a:solidFill>
                <a:latin typeface="+mn-lt"/>
              </a:rPr>
              <a:t> </a:t>
            </a:r>
            <a:r>
              <a:rPr lang="es-CL" sz="3600" b="1" dirty="0" smtClean="0">
                <a:solidFill>
                  <a:srgbClr val="213A5E"/>
                </a:solidFill>
                <a:latin typeface="+mn-lt"/>
              </a:rPr>
              <a:t>es una disciplina que implica cualquier combinación de modelado, automatización, ejecución, control, medición y optimización de flujos de actividad empresarial</a:t>
            </a:r>
            <a:r>
              <a:rPr lang="es-CL" sz="3600" b="1" dirty="0" smtClean="0">
                <a:solidFill>
                  <a:srgbClr val="213A5E"/>
                </a:solidFill>
              </a:rPr>
              <a:t>.</a:t>
            </a:r>
            <a:endParaRPr lang="es-CL" sz="3600" b="1" dirty="0"/>
          </a:p>
        </p:txBody>
      </p:sp>
      <p:sp>
        <p:nvSpPr>
          <p:cNvPr id="2" name="Rectángulo 1"/>
          <p:cNvSpPr/>
          <p:nvPr/>
        </p:nvSpPr>
        <p:spPr>
          <a:xfrm>
            <a:off x="1212850" y="4352780"/>
            <a:ext cx="10058399" cy="4643835"/>
          </a:xfrm>
          <a:prstGeom prst="rect">
            <a:avLst/>
          </a:prstGeom>
        </p:spPr>
        <p:txBody>
          <a:bodyPr wrap="square">
            <a:spAutoFit/>
          </a:bodyPr>
          <a:lstStyle/>
          <a:p>
            <a:pPr marL="914400" marR="0" lvl="1" indent="-381000" algn="just" rtl="0">
              <a:lnSpc>
                <a:spcPct val="90000"/>
              </a:lnSpc>
              <a:spcBef>
                <a:spcPts val="0"/>
              </a:spcBef>
              <a:spcAft>
                <a:spcPts val="0"/>
              </a:spcAft>
              <a:buClr>
                <a:srgbClr val="702785"/>
              </a:buClr>
              <a:buSzPts val="2400"/>
              <a:buFont typeface="Franklin Gothic"/>
              <a:buChar char="•"/>
            </a:pPr>
            <a:r>
              <a:rPr lang="es-CL" sz="3600" b="0" i="0" u="none" strike="noStrike" cap="none" dirty="0" smtClean="0">
                <a:solidFill>
                  <a:srgbClr val="213A5E"/>
                </a:solidFill>
                <a:latin typeface="+mn-lt"/>
                <a:ea typeface="Calibri"/>
                <a:cs typeface="Calibri"/>
                <a:sym typeface="Calibri"/>
              </a:rPr>
              <a:t>Este sistema de gestión de procesos se encarga de controlar el modelado, visibilidad y gestión de los procesos productivos de la empresa. </a:t>
            </a:r>
          </a:p>
          <a:p>
            <a:pPr marL="914400" marR="0" lvl="1" indent="-381000" algn="just" rtl="0">
              <a:lnSpc>
                <a:spcPct val="90000"/>
              </a:lnSpc>
              <a:spcBef>
                <a:spcPts val="0"/>
              </a:spcBef>
              <a:spcAft>
                <a:spcPts val="0"/>
              </a:spcAft>
              <a:buClr>
                <a:srgbClr val="702785"/>
              </a:buClr>
              <a:buSzPts val="2400"/>
              <a:buFont typeface="Franklin Gothic"/>
              <a:buChar char="•"/>
            </a:pPr>
            <a:endParaRPr lang="es-CL" sz="3600" dirty="0" smtClean="0">
              <a:latin typeface="+mn-lt"/>
            </a:endParaRPr>
          </a:p>
          <a:p>
            <a:pPr marL="914400" marR="0" lvl="1" indent="-381000" algn="just" rtl="0">
              <a:lnSpc>
                <a:spcPct val="90000"/>
              </a:lnSpc>
              <a:spcBef>
                <a:spcPts val="500"/>
              </a:spcBef>
              <a:spcAft>
                <a:spcPts val="0"/>
              </a:spcAft>
              <a:buClr>
                <a:srgbClr val="702785"/>
              </a:buClr>
              <a:buSzPts val="2400"/>
              <a:buFont typeface="Franklin Gothic"/>
              <a:buChar char="•"/>
            </a:pPr>
            <a:r>
              <a:rPr lang="es-CL" sz="3600" b="0" i="0" u="none" strike="noStrike" cap="none" dirty="0" smtClean="0">
                <a:solidFill>
                  <a:srgbClr val="213A5E"/>
                </a:solidFill>
                <a:latin typeface="+mn-lt"/>
                <a:ea typeface="Franklin Gothic"/>
                <a:cs typeface="Franklin Gothic"/>
                <a:sym typeface="Franklin Gothic"/>
              </a:rPr>
              <a:t>Esto implica adoptar una serie de pasos o acciones que modifican la forma de trabajar de la empresa con el objetivo de </a:t>
            </a:r>
            <a:r>
              <a:rPr lang="es-CL" sz="3600" b="1" i="1" u="none" strike="noStrike" cap="none" dirty="0" smtClean="0">
                <a:solidFill>
                  <a:srgbClr val="0070C0"/>
                </a:solidFill>
                <a:latin typeface="+mn-lt"/>
                <a:ea typeface="Franklin Gothic"/>
                <a:cs typeface="Franklin Gothic"/>
                <a:sym typeface="Franklin Gothic"/>
              </a:rPr>
              <a:t>mejorar los procesos </a:t>
            </a:r>
            <a:r>
              <a:rPr lang="es-CL" sz="3600" b="0" i="0" u="none" strike="noStrike" cap="none" dirty="0" smtClean="0">
                <a:solidFill>
                  <a:srgbClr val="0070C0"/>
                </a:solidFill>
                <a:latin typeface="+mn-lt"/>
                <a:ea typeface="Franklin Gothic"/>
                <a:cs typeface="Franklin Gothic"/>
                <a:sym typeface="Franklin Gothic"/>
              </a:rPr>
              <a:t>y </a:t>
            </a:r>
            <a:r>
              <a:rPr lang="es-CL" sz="3600" b="1" i="1" u="none" strike="noStrike" cap="none" dirty="0" smtClean="0">
                <a:solidFill>
                  <a:srgbClr val="0070C0"/>
                </a:solidFill>
                <a:latin typeface="+mn-lt"/>
                <a:ea typeface="Franklin Gothic"/>
                <a:cs typeface="Franklin Gothic"/>
                <a:sym typeface="Franklin Gothic"/>
              </a:rPr>
              <a:t>facilitar la colaboración</a:t>
            </a:r>
            <a:r>
              <a:rPr lang="es-CL" sz="3600" b="0" i="0" u="none" strike="noStrike" cap="none" dirty="0" smtClean="0">
                <a:solidFill>
                  <a:srgbClr val="0070C0"/>
                </a:solidFill>
                <a:latin typeface="+mn-lt"/>
                <a:ea typeface="Franklin Gothic"/>
                <a:cs typeface="Franklin Gothic"/>
                <a:sym typeface="Franklin Gothic"/>
              </a:rPr>
              <a:t> </a:t>
            </a:r>
            <a:r>
              <a:rPr lang="es-CL" sz="3600" b="0" i="0" u="none" strike="noStrike" cap="none" dirty="0" smtClean="0">
                <a:solidFill>
                  <a:srgbClr val="213A5E"/>
                </a:solidFill>
                <a:latin typeface="+mn-lt"/>
                <a:ea typeface="Franklin Gothic"/>
                <a:cs typeface="Franklin Gothic"/>
                <a:sym typeface="Franklin Gothic"/>
              </a:rPr>
              <a:t>con un </a:t>
            </a:r>
            <a:r>
              <a:rPr lang="es-CL" sz="3600" b="1" i="0" u="none" strike="noStrike" cap="none" dirty="0" smtClean="0">
                <a:solidFill>
                  <a:srgbClr val="0070C0"/>
                </a:solidFill>
                <a:latin typeface="+mn-lt"/>
                <a:ea typeface="Franklin Gothic"/>
                <a:cs typeface="Franklin Gothic"/>
                <a:sym typeface="Franklin Gothic"/>
              </a:rPr>
              <a:t>enfoque hacia el cliente.</a:t>
            </a:r>
            <a:endParaRPr lang="es-CL" sz="3600" b="0" i="0" u="none" strike="noStrike" cap="none" dirty="0">
              <a:solidFill>
                <a:srgbClr val="0070C0"/>
              </a:solidFill>
              <a:latin typeface="+mn-lt"/>
              <a:ea typeface="Calibri"/>
              <a:cs typeface="Calibri"/>
              <a:sym typeface="Calibri"/>
            </a:endParaRPr>
          </a:p>
        </p:txBody>
      </p:sp>
      <p:pic>
        <p:nvPicPr>
          <p:cNvPr id="6" name="Google Shape;135;p5" descr="Cómo calcular el ROI del Business Process Management? - ERP-Spain.com -  Producto, TODOS, Business Process Management, Webinars grabados"/>
          <p:cNvPicPr preferRelativeResize="0"/>
          <p:nvPr/>
        </p:nvPicPr>
        <p:blipFill rotWithShape="1">
          <a:blip r:embed="rId2">
            <a:alphaModFix/>
          </a:blip>
          <a:srcRect/>
          <a:stretch/>
        </p:blipFill>
        <p:spPr>
          <a:xfrm>
            <a:off x="11652250" y="3542732"/>
            <a:ext cx="7162800" cy="5765334"/>
          </a:xfrm>
          <a:prstGeom prst="rect">
            <a:avLst/>
          </a:prstGeom>
          <a:noFill/>
          <a:ln>
            <a:noFill/>
          </a:ln>
        </p:spPr>
      </p:pic>
    </p:spTree>
    <p:extLst>
      <p:ext uri="{BB962C8B-B14F-4D97-AF65-F5344CB8AC3E}">
        <p14:creationId xmlns:p14="http://schemas.microsoft.com/office/powerpoint/2010/main" val="1915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432050" y="854075"/>
            <a:ext cx="16988263" cy="738664"/>
          </a:xfrm>
        </p:spPr>
        <p:txBody>
          <a:bodyPr/>
          <a:lstStyle/>
          <a:p>
            <a:r>
              <a:rPr lang="es-ES_tradnl" dirty="0" smtClean="0">
                <a:solidFill>
                  <a:schemeClr val="tx2">
                    <a:lumMod val="60000"/>
                    <a:lumOff val="40000"/>
                  </a:schemeClr>
                </a:solidFill>
              </a:rPr>
              <a:t>Ventajas de implementar BPM</a:t>
            </a:r>
            <a:endParaRPr lang="es-CL" dirty="0">
              <a:solidFill>
                <a:schemeClr val="tx2">
                  <a:lumMod val="60000"/>
                  <a:lumOff val="40000"/>
                </a:schemeClr>
              </a:solidFill>
            </a:endParaRPr>
          </a:p>
        </p:txBody>
      </p:sp>
      <p:sp>
        <p:nvSpPr>
          <p:cNvPr id="4" name="Marcador de texto 5">
            <a:extLst>
              <a:ext uri="{FF2B5EF4-FFF2-40B4-BE49-F238E27FC236}">
                <a16:creationId xmlns:a16="http://schemas.microsoft.com/office/drawing/2014/main" id="{11F84E9F-D16C-4601-912C-25641DACFC50}"/>
              </a:ext>
            </a:extLst>
          </p:cNvPr>
          <p:cNvSpPr txBox="1">
            <a:spLocks/>
          </p:cNvSpPr>
          <p:nvPr/>
        </p:nvSpPr>
        <p:spPr>
          <a:xfrm>
            <a:off x="1441450" y="2378075"/>
            <a:ext cx="16383000" cy="57150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93700" lvl="0" indent="-342900" algn="ctr" rtl="0">
              <a:lnSpc>
                <a:spcPct val="90000"/>
              </a:lnSpc>
              <a:spcBef>
                <a:spcPts val="1000"/>
              </a:spcBef>
              <a:spcAft>
                <a:spcPts val="0"/>
              </a:spcAft>
              <a:buClr>
                <a:srgbClr val="257CE1"/>
              </a:buClr>
              <a:buSzPts val="2800"/>
              <a:buFont typeface="Wingdings" panose="05000000000000000000" pitchFamily="2" charset="2"/>
              <a:buChar char="Ø"/>
            </a:pPr>
            <a:r>
              <a:rPr lang="es-CL" sz="3600" b="1" dirty="0" smtClean="0">
                <a:solidFill>
                  <a:srgbClr val="213A5E"/>
                </a:solidFill>
              </a:rPr>
              <a:t>Los principales beneficios que se obtienen al implantar un </a:t>
            </a:r>
            <a:r>
              <a:rPr lang="es-CL" sz="3600" b="1" dirty="0">
                <a:solidFill>
                  <a:srgbClr val="213A5E"/>
                </a:solidFill>
              </a:rPr>
              <a:t>sistema de gestión por procesos </a:t>
            </a:r>
            <a:r>
              <a:rPr lang="es-CL" sz="3600" b="1" dirty="0" smtClean="0">
                <a:solidFill>
                  <a:srgbClr val="213A5E"/>
                </a:solidFill>
              </a:rPr>
              <a:t>son</a:t>
            </a:r>
            <a:r>
              <a:rPr lang="es-CL" sz="3600" b="1" dirty="0">
                <a:solidFill>
                  <a:srgbClr val="213A5E"/>
                </a:solidFill>
              </a:rPr>
              <a:t>: </a:t>
            </a:r>
            <a:endParaRPr lang="es-CL" sz="3600" b="1" dirty="0"/>
          </a:p>
          <a:p>
            <a:pPr marL="514350" lvl="0" indent="-285750" algn="r" rtl="0">
              <a:lnSpc>
                <a:spcPct val="90000"/>
              </a:lnSpc>
              <a:spcBef>
                <a:spcPts val="1000"/>
              </a:spcBef>
              <a:spcAft>
                <a:spcPts val="0"/>
              </a:spcAft>
              <a:buClr>
                <a:srgbClr val="257CE1"/>
              </a:buClr>
              <a:buSzPts val="2800"/>
              <a:buFont typeface="Arial" panose="020B0604020202020204" pitchFamily="34" charset="0"/>
              <a:buChar char="•"/>
            </a:pPr>
            <a:endParaRPr lang="es-CL" sz="3600" dirty="0">
              <a:solidFill>
                <a:srgbClr val="213A5E"/>
              </a:solidFill>
            </a:endParaRPr>
          </a:p>
          <a:p>
            <a:pPr marL="914400" lvl="1" indent="-381000" algn="just" rtl="0">
              <a:lnSpc>
                <a:spcPct val="90000"/>
              </a:lnSpc>
              <a:spcBef>
                <a:spcPts val="500"/>
              </a:spcBef>
              <a:spcAft>
                <a:spcPts val="0"/>
              </a:spcAft>
              <a:buClr>
                <a:srgbClr val="257CE1"/>
              </a:buClr>
              <a:buSzPts val="2400"/>
              <a:buFont typeface="Arial" panose="020B0604020202020204" pitchFamily="34" charset="0"/>
              <a:buChar char="•"/>
            </a:pPr>
            <a:r>
              <a:rPr lang="es-CL" sz="3600" dirty="0">
                <a:solidFill>
                  <a:srgbClr val="213A5E"/>
                </a:solidFill>
                <a:ea typeface="Calibri"/>
                <a:cs typeface="Calibri"/>
                <a:sym typeface="Calibri"/>
              </a:rPr>
              <a:t>Mejora el servicio de atención al cliente. </a:t>
            </a:r>
            <a:endParaRPr lang="es-CL" sz="3600" dirty="0"/>
          </a:p>
          <a:p>
            <a:pPr marL="914400" lvl="1" indent="-381000" algn="just" rtl="0">
              <a:lnSpc>
                <a:spcPct val="90000"/>
              </a:lnSpc>
              <a:spcBef>
                <a:spcPts val="500"/>
              </a:spcBef>
              <a:spcAft>
                <a:spcPts val="0"/>
              </a:spcAft>
              <a:buClr>
                <a:srgbClr val="257CE1"/>
              </a:buClr>
              <a:buSzPts val="2400"/>
              <a:buFont typeface="Arial" panose="020B0604020202020204" pitchFamily="34" charset="0"/>
              <a:buChar char="•"/>
            </a:pPr>
            <a:r>
              <a:rPr lang="es-CL" sz="3600" dirty="0">
                <a:solidFill>
                  <a:srgbClr val="213A5E"/>
                </a:solidFill>
                <a:ea typeface="Calibri"/>
                <a:cs typeface="Calibri"/>
                <a:sym typeface="Calibri"/>
              </a:rPr>
              <a:t>Mejora la competitividad de la empresa (reduce el tiempo en la toma de decisiones, mejora la eficiencia y la agilidad e incrementa la productividad). </a:t>
            </a:r>
            <a:endParaRPr lang="es-CL" sz="3600" dirty="0"/>
          </a:p>
          <a:p>
            <a:pPr marL="914400" lvl="1" indent="-381000" algn="just" rtl="0">
              <a:lnSpc>
                <a:spcPct val="90000"/>
              </a:lnSpc>
              <a:spcBef>
                <a:spcPts val="500"/>
              </a:spcBef>
              <a:spcAft>
                <a:spcPts val="0"/>
              </a:spcAft>
              <a:buClr>
                <a:srgbClr val="257CE1"/>
              </a:buClr>
              <a:buSzPts val="2400"/>
              <a:buFont typeface="Arial" panose="020B0604020202020204" pitchFamily="34" charset="0"/>
              <a:buChar char="•"/>
            </a:pPr>
            <a:r>
              <a:rPr lang="es-CL" sz="3600" dirty="0">
                <a:solidFill>
                  <a:srgbClr val="213A5E"/>
                </a:solidFill>
                <a:ea typeface="Calibri"/>
                <a:cs typeface="Calibri"/>
                <a:sym typeface="Calibri"/>
              </a:rPr>
              <a:t>Mejora la calidad de los productos y servicios ofrecidos. </a:t>
            </a:r>
            <a:endParaRPr lang="es-CL" sz="3600" dirty="0"/>
          </a:p>
          <a:p>
            <a:pPr marL="914400" lvl="1" indent="-381000" algn="just" rtl="0">
              <a:lnSpc>
                <a:spcPct val="90000"/>
              </a:lnSpc>
              <a:spcBef>
                <a:spcPts val="500"/>
              </a:spcBef>
              <a:spcAft>
                <a:spcPts val="0"/>
              </a:spcAft>
              <a:buClr>
                <a:srgbClr val="257CE1"/>
              </a:buClr>
              <a:buSzPts val="2400"/>
              <a:buFont typeface="Arial" panose="020B0604020202020204" pitchFamily="34" charset="0"/>
              <a:buChar char="•"/>
            </a:pPr>
            <a:r>
              <a:rPr lang="es-CL" sz="3600" dirty="0">
                <a:solidFill>
                  <a:srgbClr val="213A5E"/>
                </a:solidFill>
                <a:ea typeface="Calibri"/>
                <a:cs typeface="Calibri"/>
                <a:sym typeface="Calibri"/>
              </a:rPr>
              <a:t>Minimiza el tiempo de acceso a la información (documentación, aplicaciones y bases de datos). </a:t>
            </a:r>
            <a:endParaRPr lang="es-CL" sz="3600" dirty="0"/>
          </a:p>
          <a:p>
            <a:pPr lvl="1" algn="just"/>
            <a:endParaRPr lang="es-CL" sz="3600" dirty="0"/>
          </a:p>
        </p:txBody>
      </p:sp>
      <p:pic>
        <p:nvPicPr>
          <p:cNvPr id="5" name="Google Shape;143;p6"/>
          <p:cNvPicPr preferRelativeResize="0"/>
          <p:nvPr/>
        </p:nvPicPr>
        <p:blipFill rotWithShape="1">
          <a:blip r:embed="rId3">
            <a:alphaModFix/>
          </a:blip>
          <a:srcRect/>
          <a:stretch/>
        </p:blipFill>
        <p:spPr>
          <a:xfrm>
            <a:off x="6284912" y="7331075"/>
            <a:ext cx="6696075" cy="3444875"/>
          </a:xfrm>
          <a:prstGeom prst="rect">
            <a:avLst/>
          </a:prstGeom>
          <a:noFill/>
          <a:ln>
            <a:solidFill>
              <a:srgbClr val="257CE1"/>
            </a:solidFill>
          </a:ln>
        </p:spPr>
      </p:pic>
    </p:spTree>
    <p:extLst>
      <p:ext uri="{BB962C8B-B14F-4D97-AF65-F5344CB8AC3E}">
        <p14:creationId xmlns:p14="http://schemas.microsoft.com/office/powerpoint/2010/main" val="172445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a:spLocks noGrp="1"/>
          </p:cNvSpPr>
          <p:nvPr>
            <p:ph type="body" sz="quarter" idx="10"/>
          </p:nvPr>
        </p:nvSpPr>
        <p:spPr/>
        <p:txBody>
          <a:bodyPr/>
          <a:lstStyle/>
          <a:p>
            <a:r>
              <a:rPr lang="es-ES_tradnl" dirty="0">
                <a:solidFill>
                  <a:schemeClr val="tx2">
                    <a:lumMod val="60000"/>
                    <a:lumOff val="40000"/>
                  </a:schemeClr>
                </a:solidFill>
              </a:rPr>
              <a:t>Ventajas de implementar BPM</a:t>
            </a:r>
            <a:endParaRPr lang="es-CL" dirty="0"/>
          </a:p>
        </p:txBody>
      </p:sp>
      <p:sp>
        <p:nvSpPr>
          <p:cNvPr id="5" name="Rectángulo 4"/>
          <p:cNvSpPr/>
          <p:nvPr/>
        </p:nvSpPr>
        <p:spPr>
          <a:xfrm>
            <a:off x="1746250" y="2149475"/>
            <a:ext cx="16255848" cy="4850559"/>
          </a:xfrm>
          <a:prstGeom prst="rect">
            <a:avLst/>
          </a:prstGeom>
        </p:spPr>
        <p:txBody>
          <a:bodyPr wrap="square">
            <a:spAutoFit/>
          </a:bodyPr>
          <a:lstStyle/>
          <a:p>
            <a:pPr marL="622300" marR="0" lvl="0" indent="-571500" algn="l" rtl="0">
              <a:lnSpc>
                <a:spcPct val="90000"/>
              </a:lnSpc>
              <a:spcBef>
                <a:spcPts val="1000"/>
              </a:spcBef>
              <a:spcAft>
                <a:spcPts val="0"/>
              </a:spcAft>
              <a:buClr>
                <a:srgbClr val="257CE1"/>
              </a:buClr>
              <a:buSzPts val="2800"/>
              <a:buFont typeface="Wingdings" panose="05000000000000000000" pitchFamily="2" charset="2"/>
              <a:buChar char="Ø"/>
            </a:pPr>
            <a:r>
              <a:rPr lang="es-CL" sz="3600" b="1" dirty="0" smtClean="0">
                <a:solidFill>
                  <a:schemeClr val="tx1"/>
                </a:solidFill>
                <a:latin typeface="+mn-lt"/>
              </a:rPr>
              <a:t>Los principales beneficios que se obtienen al implantar un sistema de gestión por procesos son: </a:t>
            </a:r>
          </a:p>
          <a:p>
            <a:pPr marL="800100" marR="0" lvl="0" indent="-571500" algn="l" rtl="0">
              <a:lnSpc>
                <a:spcPct val="90000"/>
              </a:lnSpc>
              <a:spcBef>
                <a:spcPts val="1000"/>
              </a:spcBef>
              <a:spcAft>
                <a:spcPts val="0"/>
              </a:spcAft>
              <a:buClr>
                <a:srgbClr val="257CE1"/>
              </a:buClr>
              <a:buSzPts val="2800"/>
              <a:buFont typeface="Wingdings" panose="05000000000000000000" pitchFamily="2" charset="2"/>
              <a:buChar char="Ø"/>
            </a:pPr>
            <a:endParaRPr lang="es-CL" sz="3600" dirty="0" smtClean="0">
              <a:solidFill>
                <a:schemeClr val="tx1"/>
              </a:solidFill>
              <a:latin typeface="+mn-lt"/>
            </a:endParaRPr>
          </a:p>
          <a:p>
            <a:pPr marL="622300" lvl="1" indent="-571500" algn="l" rtl="0">
              <a:lnSpc>
                <a:spcPct val="90000"/>
              </a:lnSpc>
              <a:spcBef>
                <a:spcPts val="1000"/>
              </a:spcBef>
              <a:spcAft>
                <a:spcPts val="0"/>
              </a:spcAft>
              <a:buClr>
                <a:srgbClr val="257CE1"/>
              </a:buClr>
              <a:buSzPts val="2800"/>
              <a:buFont typeface="Wingdings" panose="05000000000000000000" pitchFamily="2" charset="2"/>
              <a:buChar char="ü"/>
            </a:pPr>
            <a:r>
              <a:rPr lang="es-CL" sz="3600" dirty="0" smtClean="0">
                <a:solidFill>
                  <a:schemeClr val="tx1"/>
                </a:solidFill>
                <a:latin typeface="+mn-lt"/>
              </a:rPr>
              <a:t>Aumenta el número de actividades ejecutadas simultáneamente. </a:t>
            </a:r>
          </a:p>
          <a:p>
            <a:pPr marL="622300" lvl="1" indent="-571500" algn="l" rtl="0">
              <a:lnSpc>
                <a:spcPct val="90000"/>
              </a:lnSpc>
              <a:spcBef>
                <a:spcPts val="1000"/>
              </a:spcBef>
              <a:spcAft>
                <a:spcPts val="0"/>
              </a:spcAft>
              <a:buClr>
                <a:srgbClr val="257CE1"/>
              </a:buClr>
              <a:buSzPts val="2800"/>
              <a:buFont typeface="Wingdings" panose="05000000000000000000" pitchFamily="2" charset="2"/>
              <a:buChar char="ü"/>
            </a:pPr>
            <a:r>
              <a:rPr lang="es-CL" sz="3600" dirty="0" smtClean="0">
                <a:solidFill>
                  <a:schemeClr val="tx1"/>
                </a:solidFill>
                <a:latin typeface="+mn-lt"/>
              </a:rPr>
              <a:t>Disminuye el tiempo de comunicación entre actividades, personas y procesos. </a:t>
            </a:r>
          </a:p>
          <a:p>
            <a:pPr marL="622300" lvl="1" indent="-571500" algn="l" rtl="0">
              <a:lnSpc>
                <a:spcPct val="90000"/>
              </a:lnSpc>
              <a:spcBef>
                <a:spcPts val="1000"/>
              </a:spcBef>
              <a:spcAft>
                <a:spcPts val="0"/>
              </a:spcAft>
              <a:buClr>
                <a:srgbClr val="257CE1"/>
              </a:buClr>
              <a:buSzPts val="2800"/>
              <a:buFont typeface="Wingdings" panose="05000000000000000000" pitchFamily="2" charset="2"/>
              <a:buChar char="ü"/>
            </a:pPr>
            <a:r>
              <a:rPr lang="es-CL" sz="3600" dirty="0" smtClean="0">
                <a:solidFill>
                  <a:schemeClr val="tx1"/>
                </a:solidFill>
                <a:latin typeface="+mn-lt"/>
              </a:rPr>
              <a:t>Implica al personal (motivación, colaboración y participación en los procesos). </a:t>
            </a:r>
          </a:p>
          <a:p>
            <a:pPr marL="622300" lvl="1" indent="-571500" algn="l" rtl="0">
              <a:lnSpc>
                <a:spcPct val="90000"/>
              </a:lnSpc>
              <a:spcBef>
                <a:spcPts val="1000"/>
              </a:spcBef>
              <a:spcAft>
                <a:spcPts val="0"/>
              </a:spcAft>
              <a:buClr>
                <a:srgbClr val="257CE1"/>
              </a:buClr>
              <a:buSzPts val="2800"/>
              <a:buFont typeface="Wingdings" panose="05000000000000000000" pitchFamily="2" charset="2"/>
              <a:buChar char="ü"/>
            </a:pPr>
            <a:r>
              <a:rPr lang="es-CL" sz="3600" dirty="0" smtClean="0">
                <a:solidFill>
                  <a:schemeClr val="tx1"/>
                </a:solidFill>
                <a:latin typeface="+mn-lt"/>
              </a:rPr>
              <a:t>Agiliza la salida de datos (correos, SMS, y todo tipo de comunicación saliente). </a:t>
            </a:r>
          </a:p>
          <a:p>
            <a:pPr marL="622300" lvl="1" indent="-571500" algn="l" rtl="0">
              <a:lnSpc>
                <a:spcPct val="90000"/>
              </a:lnSpc>
              <a:spcBef>
                <a:spcPts val="1000"/>
              </a:spcBef>
              <a:spcAft>
                <a:spcPts val="0"/>
              </a:spcAft>
              <a:buClr>
                <a:srgbClr val="257CE1"/>
              </a:buClr>
              <a:buSzPts val="2800"/>
              <a:buFont typeface="Wingdings" panose="05000000000000000000" pitchFamily="2" charset="2"/>
              <a:buChar char="ü"/>
            </a:pPr>
            <a:r>
              <a:rPr lang="es-CL" sz="3600" dirty="0" smtClean="0">
                <a:solidFill>
                  <a:schemeClr val="tx1"/>
                </a:solidFill>
                <a:latin typeface="+mn-lt"/>
              </a:rPr>
              <a:t>Aporta mecanismos para una mejor gestión y optimización de procesos. </a:t>
            </a:r>
            <a:endParaRPr lang="es-CL" sz="3600" dirty="0">
              <a:solidFill>
                <a:schemeClr val="tx1"/>
              </a:solidFill>
              <a:latin typeface="+mn-lt"/>
            </a:endParaRPr>
          </a:p>
        </p:txBody>
      </p:sp>
      <p:pic>
        <p:nvPicPr>
          <p:cNvPr id="7" name="Google Shape;150;p7"/>
          <p:cNvPicPr preferRelativeResize="0"/>
          <p:nvPr/>
        </p:nvPicPr>
        <p:blipFill rotWithShape="1">
          <a:blip r:embed="rId3">
            <a:alphaModFix/>
          </a:blip>
          <a:srcRect l="11431" t="16593" r="8437" b="7971"/>
          <a:stretch/>
        </p:blipFill>
        <p:spPr>
          <a:xfrm>
            <a:off x="7130974" y="7655391"/>
            <a:ext cx="5486400" cy="2851515"/>
          </a:xfrm>
          <a:prstGeom prst="rect">
            <a:avLst/>
          </a:prstGeom>
          <a:noFill/>
          <a:ln>
            <a:solidFill>
              <a:srgbClr val="257CE1"/>
            </a:solidFill>
          </a:ln>
        </p:spPr>
      </p:pic>
    </p:spTree>
    <p:extLst>
      <p:ext uri="{BB962C8B-B14F-4D97-AF65-F5344CB8AC3E}">
        <p14:creationId xmlns:p14="http://schemas.microsoft.com/office/powerpoint/2010/main" val="397105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4294967295"/>
          </p:nvPr>
        </p:nvSpPr>
        <p:spPr>
          <a:xfrm>
            <a:off x="1974850" y="3902075"/>
            <a:ext cx="10667999" cy="2769989"/>
          </a:xfrm>
        </p:spPr>
        <p:txBody>
          <a:bodyPr/>
          <a:lstStyle/>
          <a:p>
            <a:pPr algn="ctr"/>
            <a:r>
              <a:rPr lang="es-ES" sz="6000" dirty="0">
                <a:solidFill>
                  <a:srgbClr val="257CE1"/>
                </a:solidFill>
                <a:latin typeface="Arial Black" panose="020B0A04020102020204" pitchFamily="34" charset="0"/>
              </a:rPr>
              <a:t>BPMN</a:t>
            </a:r>
            <a:br>
              <a:rPr lang="es-ES" sz="6000" dirty="0">
                <a:solidFill>
                  <a:srgbClr val="257CE1"/>
                </a:solidFill>
                <a:latin typeface="Arial Black" panose="020B0A04020102020204" pitchFamily="34" charset="0"/>
              </a:rPr>
            </a:br>
            <a:r>
              <a:rPr lang="es-ES" sz="6000" dirty="0">
                <a:solidFill>
                  <a:srgbClr val="257CE1"/>
                </a:solidFill>
                <a:latin typeface="Arial Black" panose="020B0A04020102020204" pitchFamily="34" charset="0"/>
              </a:rPr>
              <a:t>“Business </a:t>
            </a:r>
            <a:r>
              <a:rPr lang="es-ES" sz="6000" dirty="0" err="1">
                <a:solidFill>
                  <a:srgbClr val="257CE1"/>
                </a:solidFill>
                <a:latin typeface="Arial Black" panose="020B0A04020102020204" pitchFamily="34" charset="0"/>
              </a:rPr>
              <a:t>Process</a:t>
            </a:r>
            <a:r>
              <a:rPr lang="es-ES" sz="6000" dirty="0">
                <a:solidFill>
                  <a:srgbClr val="257CE1"/>
                </a:solidFill>
                <a:latin typeface="Arial Black" panose="020B0A04020102020204" pitchFamily="34" charset="0"/>
              </a:rPr>
              <a:t> </a:t>
            </a:r>
            <a:r>
              <a:rPr lang="es-ES" sz="6000" dirty="0" err="1">
                <a:solidFill>
                  <a:srgbClr val="257CE1"/>
                </a:solidFill>
                <a:latin typeface="Arial Black" panose="020B0A04020102020204" pitchFamily="34" charset="0"/>
              </a:rPr>
              <a:t>Model</a:t>
            </a:r>
            <a:r>
              <a:rPr lang="es-ES" sz="6000" dirty="0">
                <a:solidFill>
                  <a:srgbClr val="257CE1"/>
                </a:solidFill>
                <a:latin typeface="Arial Black" panose="020B0A04020102020204" pitchFamily="34" charset="0"/>
              </a:rPr>
              <a:t> and </a:t>
            </a:r>
            <a:r>
              <a:rPr lang="es-ES" sz="6000" dirty="0" err="1">
                <a:solidFill>
                  <a:srgbClr val="257CE1"/>
                </a:solidFill>
                <a:latin typeface="Arial Black" panose="020B0A04020102020204" pitchFamily="34" charset="0"/>
              </a:rPr>
              <a:t>Notation</a:t>
            </a:r>
            <a:r>
              <a:rPr lang="es-ES" sz="6000" dirty="0">
                <a:solidFill>
                  <a:srgbClr val="257CE1"/>
                </a:solidFill>
                <a:latin typeface="Arial Black" panose="020B0A04020102020204" pitchFamily="34" charset="0"/>
              </a:rPr>
              <a:t>”</a:t>
            </a:r>
            <a:endParaRPr lang="es-CL" sz="6000" b="1" dirty="0">
              <a:solidFill>
                <a:srgbClr val="257CE1"/>
              </a:solidFill>
              <a:latin typeface="Arial Black" panose="020B0A04020102020204" pitchFamily="34" charset="0"/>
            </a:endParaRPr>
          </a:p>
        </p:txBody>
      </p:sp>
    </p:spTree>
    <p:extLst>
      <p:ext uri="{BB962C8B-B14F-4D97-AF65-F5344CB8AC3E}">
        <p14:creationId xmlns:p14="http://schemas.microsoft.com/office/powerpoint/2010/main" val="331104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b86751-ad4c-49ff-a33d-b7314027950b">
      <Terms xmlns="http://schemas.microsoft.com/office/infopath/2007/PartnerControls"/>
    </lcf76f155ced4ddcb4097134ff3c332f>
    <TaxCatchAll xmlns="4215e297-5d6e-42b1-b795-55976a17412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4E9A3AE23414AD41A4F4D6368514CED2" ma:contentTypeVersion="13" ma:contentTypeDescription="Crear nuevo documento." ma:contentTypeScope="" ma:versionID="e5b9210409080ab1878d310b63a91de2">
  <xsd:schema xmlns:xsd="http://www.w3.org/2001/XMLSchema" xmlns:xs="http://www.w3.org/2001/XMLSchema" xmlns:p="http://schemas.microsoft.com/office/2006/metadata/properties" xmlns:ns2="dbb86751-ad4c-49ff-a33d-b7314027950b" xmlns:ns3="4215e297-5d6e-42b1-b795-55976a17412c" targetNamespace="http://schemas.microsoft.com/office/2006/metadata/properties" ma:root="true" ma:fieldsID="13f1ec48c0d2d83b68390b1e0be9568b" ns2:_="" ns3:_="">
    <xsd:import namespace="dbb86751-ad4c-49ff-a33d-b7314027950b"/>
    <xsd:import namespace="4215e297-5d6e-42b1-b795-55976a174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6751-ad4c-49ff-a33d-b73140279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15e297-5d6e-42b1-b795-55976a17412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f8d5977e-d2ec-4115-827c-1393f5edec4a}" ma:internalName="TaxCatchAll" ma:showField="CatchAllData" ma:web="4215e297-5d6e-42b1-b795-55976a1741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821600-D61B-433B-B6F8-A294D9BC75DD}">
  <ds:schemaRefs>
    <ds:schemaRef ds:uri="http://schemas.microsoft.com/office/2006/metadata/properties"/>
    <ds:schemaRef ds:uri="http://schemas.microsoft.com/office/infopath/2007/PartnerControls"/>
    <ds:schemaRef ds:uri="dbb86751-ad4c-49ff-a33d-b7314027950b"/>
    <ds:schemaRef ds:uri="4215e297-5d6e-42b1-b795-55976a17412c"/>
  </ds:schemaRefs>
</ds:datastoreItem>
</file>

<file path=customXml/itemProps2.xml><?xml version="1.0" encoding="utf-8"?>
<ds:datastoreItem xmlns:ds="http://schemas.openxmlformats.org/officeDocument/2006/customXml" ds:itemID="{64C43652-73DC-4C77-8E79-F06010C18C35}">
  <ds:schemaRefs>
    <ds:schemaRef ds:uri="http://schemas.microsoft.com/sharepoint/v3/contenttype/forms"/>
  </ds:schemaRefs>
</ds:datastoreItem>
</file>

<file path=customXml/itemProps3.xml><?xml version="1.0" encoding="utf-8"?>
<ds:datastoreItem xmlns:ds="http://schemas.openxmlformats.org/officeDocument/2006/customXml" ds:itemID="{BBBF0A18-574F-4CFD-981D-5882D6944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6751-ad4c-49ff-a33d-b7314027950b"/>
    <ds:schemaRef ds:uri="4215e297-5d6e-42b1-b795-55976a174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4197</TotalTime>
  <Words>681</Words>
  <Application>Microsoft Office PowerPoint</Application>
  <PresentationFormat>Personalizado</PresentationFormat>
  <Paragraphs>63</Paragraphs>
  <Slides>15</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Arial Unicode MS</vt:lpstr>
      <vt:lpstr>Arial</vt:lpstr>
      <vt:lpstr>Arial Black</vt:lpstr>
      <vt:lpstr>Calibri</vt:lpstr>
      <vt:lpstr>Candara</vt:lpstr>
      <vt:lpstr>Franklin Gothic</vt:lpstr>
      <vt:lpstr>Wingdings</vt:lpstr>
      <vt:lpstr>Office Theme</vt:lpstr>
      <vt:lpstr>Levantamiento de componentes sistémicos Actividad 1.3 Construyendo diagrama BPMN ASY5131  </vt:lpstr>
      <vt:lpstr>ASY5131</vt:lpstr>
      <vt:lpstr>IL2.1 Construye diagrama BPMN diferenciando los procesos de negocio de la organización.</vt:lpstr>
      <vt:lpstr>Conocer las actividades administrativas, los procesos y subprocesos de negocio para generar la integración de plataforma.</vt:lpstr>
      <vt:lpstr>BPM  “Business Process Management” </vt:lpstr>
      <vt:lpstr>Presentación de PowerPoint</vt:lpstr>
      <vt:lpstr>Ventajas de implementar BPM</vt:lpstr>
      <vt:lpstr>Presentación de PowerPoint</vt:lpstr>
      <vt:lpstr>Presentación de PowerPoint</vt:lpstr>
      <vt:lpstr>Modelo de un BMPN</vt:lpstr>
      <vt:lpstr>Presentación de PowerPoint</vt:lpstr>
      <vt:lpstr>Presentación de PowerPoint</vt:lpstr>
      <vt:lpstr>Ventajas del BPMN</vt:lpstr>
      <vt:lpstr>Presentación de PowerPoint</vt:lpstr>
      <vt:lpstr>Preguntas , Conclusiones y Reflexiones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sofi.norambuena.1995@gmail.com</cp:lastModifiedBy>
  <cp:revision>246</cp:revision>
  <dcterms:created xsi:type="dcterms:W3CDTF">2022-07-20T19:15:37Z</dcterms:created>
  <dcterms:modified xsi:type="dcterms:W3CDTF">2023-12-19T16:19:01Z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