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7"/>
  </p:notesMasterIdLst>
  <p:sldIdLst>
    <p:sldId id="261" r:id="rId5"/>
    <p:sldId id="346" r:id="rId6"/>
    <p:sldId id="270" r:id="rId7"/>
    <p:sldId id="337" r:id="rId8"/>
    <p:sldId id="347" r:id="rId9"/>
    <p:sldId id="348" r:id="rId10"/>
    <p:sldId id="349" r:id="rId11"/>
    <p:sldId id="350" r:id="rId12"/>
    <p:sldId id="351" r:id="rId13"/>
    <p:sldId id="352" r:id="rId14"/>
    <p:sldId id="365" r:id="rId15"/>
    <p:sldId id="366" r:id="rId16"/>
    <p:sldId id="356" r:id="rId17"/>
    <p:sldId id="344" r:id="rId18"/>
    <p:sldId id="354" r:id="rId19"/>
    <p:sldId id="355" r:id="rId20"/>
    <p:sldId id="367" r:id="rId21"/>
    <p:sldId id="368" r:id="rId22"/>
    <p:sldId id="369" r:id="rId23"/>
    <p:sldId id="370" r:id="rId24"/>
    <p:sldId id="371" r:id="rId25"/>
    <p:sldId id="332" r:id="rId26"/>
    <p:sldId id="372" r:id="rId27"/>
    <p:sldId id="357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64" r:id="rId4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1" autoAdjust="0"/>
    <p:restoredTop sz="94558"/>
  </p:normalViewPr>
  <p:slideViewPr>
    <p:cSldViewPr>
      <p:cViewPr varScale="1">
        <p:scale>
          <a:sx n="42" d="100"/>
          <a:sy n="42" d="100"/>
        </p:scale>
        <p:origin x="846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39709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339709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40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856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216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31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895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4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"/>
            <a:ext cx="20104811" cy="11308953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050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9" y="4534002"/>
            <a:ext cx="9020021" cy="1154162"/>
          </a:xfrm>
        </p:spPr>
        <p:txBody>
          <a:bodyPr/>
          <a:lstStyle>
            <a:lvl1pPr algn="l">
              <a:defRPr sz="375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81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  <p:sldLayoutId id="2147483679" r:id="rId1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850" y="7864475"/>
            <a:ext cx="9448800" cy="4893647"/>
          </a:xfrm>
        </p:spPr>
        <p:txBody>
          <a:bodyPr/>
          <a:lstStyle/>
          <a:p>
            <a:pPr algn="ctr" rtl="0"/>
            <a:r>
              <a:rPr lang="es-E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LEVANTAMIENTO DE COMPONENTES SISTÉMICOS</a:t>
            </a:r>
            <a:br>
              <a:rPr lang="es-E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Actividad 1.3 </a:t>
            </a:r>
            <a:r>
              <a:rPr lang="es-C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Construyendo diagrama BPMN</a:t>
            </a:r>
            <a:r>
              <a:rPr lang="es-CL" sz="3800" spc="-10" dirty="0" smtClean="0"/>
              <a:t/>
            </a:r>
            <a:br>
              <a:rPr lang="es-CL" sz="3800" spc="-10" dirty="0" smtClean="0"/>
            </a:b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ASY5131</a:t>
            </a:r>
            <a:r>
              <a:rPr lang="en-US" dirty="0"/>
              <a:t/>
            </a:r>
            <a:br>
              <a:rPr lang="en-US" dirty="0"/>
            </a:br>
            <a:r>
              <a:rPr lang="es-CL" sz="3800" dirty="0"/>
              <a:t/>
            </a:r>
            <a:br>
              <a:rPr lang="es-CL" sz="3800" dirty="0"/>
            </a:br>
            <a:endParaRPr lang="es-CL" sz="3800" dirty="0"/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Proceso de Negocios Interno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7" name="Picture 4" descr="h1">
            <a:extLst>
              <a:ext uri="{FF2B5EF4-FFF2-40B4-BE49-F238E27FC236}">
                <a16:creationId xmlns:a16="http://schemas.microsoft.com/office/drawing/2014/main" id="{CBBC2A73-A658-4B10-AC46-A2B1F727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2454275"/>
            <a:ext cx="12464181" cy="700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0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32050" y="777875"/>
            <a:ext cx="16988263" cy="738664"/>
          </a:xfrm>
        </p:spPr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Proceso de Negocios Externo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3" name="Picture 4" descr="h2">
            <a:extLst>
              <a:ext uri="{FF2B5EF4-FFF2-40B4-BE49-F238E27FC236}">
                <a16:creationId xmlns:a16="http://schemas.microsoft.com/office/drawing/2014/main" id="{62BE2D9E-2B99-4741-BF1E-61C361D6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301875"/>
            <a:ext cx="12862460" cy="737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Proceso de Negocios Colaborativo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3" name="Picture 4" descr="h3">
            <a:extLst>
              <a:ext uri="{FF2B5EF4-FFF2-40B4-BE49-F238E27FC236}">
                <a16:creationId xmlns:a16="http://schemas.microsoft.com/office/drawing/2014/main" id="{8BC2309E-4763-45FB-83F8-58C684E2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2149475"/>
            <a:ext cx="11709400" cy="774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1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604250" y="8550275"/>
            <a:ext cx="7724622" cy="153888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Elementos Básicos de un BPD</a:t>
            </a:r>
            <a:endParaRPr lang="es-CL" dirty="0">
              <a:solidFill>
                <a:schemeClr val="bg1"/>
              </a:solidFill>
              <a:effectLst>
                <a:outerShdw blurRad="38100" dist="38100" dir="2700000" algn="tl">
                  <a:srgbClr val="257CE1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67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2432050" y="714594"/>
            <a:ext cx="10058399" cy="738664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57CE1"/>
                </a:solidFill>
              </a:rPr>
              <a:t>Elementos Básicos de un BPD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27250" y="2378075"/>
            <a:ext cx="97536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algn="just">
              <a:buClr>
                <a:srgbClr val="257CE1"/>
              </a:buClr>
              <a:buFont typeface="Wingdings" panose="05000000000000000000" pitchFamily="2" charset="2"/>
              <a:buChar char="v"/>
              <a:defRPr/>
            </a:pPr>
            <a:r>
              <a:rPr lang="es-ES" sz="3600" b="1" dirty="0" smtClean="0">
                <a:latin typeface="+mn-lt"/>
                <a:cs typeface="Calibri" panose="020F0502020204030204" pitchFamily="34" charset="0"/>
              </a:rPr>
              <a:t>Actividades</a:t>
            </a:r>
            <a:r>
              <a:rPr lang="es-ES" sz="3600" b="1" dirty="0">
                <a:latin typeface="+mn-lt"/>
                <a:cs typeface="Calibri" panose="020F0502020204030204" pitchFamily="34" charset="0"/>
              </a:rPr>
              <a:t>: </a:t>
            </a:r>
            <a:r>
              <a:rPr lang="es-ES" sz="3600" dirty="0">
                <a:latin typeface="+mn-lt"/>
                <a:cs typeface="Calibri" panose="020F0502020204030204" pitchFamily="34" charset="0"/>
              </a:rPr>
              <a:t>es un paso dentro del proceso, representa el trabajo realizado dentro de una organización y consume recursos como tiempo  y costos. Se representan con rectángulos con esquinas redondeadas</a:t>
            </a:r>
            <a:r>
              <a:rPr lang="es-ES" sz="3600" dirty="0" smtClean="0">
                <a:latin typeface="+mn-lt"/>
                <a:cs typeface="Calibri" panose="020F0502020204030204" pitchFamily="34" charset="0"/>
              </a:rPr>
              <a:t>.</a:t>
            </a:r>
          </a:p>
          <a:p>
            <a:pPr marL="571500" lvl="1" indent="-571500" algn="just">
              <a:buClr>
                <a:srgbClr val="257CE1"/>
              </a:buClr>
              <a:buFont typeface="Wingdings" panose="05000000000000000000" pitchFamily="2" charset="2"/>
              <a:buChar char="v"/>
              <a:defRPr/>
            </a:pPr>
            <a:endParaRPr lang="es-ES" sz="3600" dirty="0" smtClean="0">
              <a:latin typeface="+mn-lt"/>
              <a:cs typeface="Calibri" panose="020F0502020204030204" pitchFamily="34" charset="0"/>
            </a:endParaRPr>
          </a:p>
          <a:p>
            <a:pPr marL="571500" lvl="1" indent="-571500" algn="just">
              <a:buClr>
                <a:srgbClr val="257CE1"/>
              </a:buClr>
              <a:buFont typeface="Wingdings" panose="05000000000000000000" pitchFamily="2" charset="2"/>
              <a:buChar char="v"/>
              <a:defRPr/>
            </a:pPr>
            <a:r>
              <a:rPr lang="es-E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Compuertas: </a:t>
            </a:r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se utilizan para controlar los puntos de divergencia y convergencia del flujo (dediciones, actividades en paralelo y puntos de sincronización)- Se representan por rombos. Anotaciones al interior del rombo indican el tipo de comportamiento de la compuerta.</a:t>
            </a:r>
          </a:p>
          <a:p>
            <a:pPr marL="571500" lvl="1" indent="-571500" algn="just">
              <a:buClr>
                <a:srgbClr val="257CE1"/>
              </a:buClr>
              <a:buFont typeface="Wingdings" panose="05000000000000000000" pitchFamily="2" charset="2"/>
              <a:buChar char="v"/>
              <a:defRPr/>
            </a:pPr>
            <a:endParaRPr lang="es-ES" sz="3600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DCDE79-F224-43F4-A9C1-CA5719F1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450" y="2378075"/>
            <a:ext cx="3657600" cy="265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9BD0394-5C61-4D24-90A6-8E6FA9B9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462" y="6117381"/>
            <a:ext cx="2726680" cy="244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6B3BA61-638C-4BD5-B908-469B8F09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979" y="6117381"/>
            <a:ext cx="2474420" cy="226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BE6BFC73-E4B1-4782-9AF3-551F8B2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399" y="6025227"/>
            <a:ext cx="2696368" cy="247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718050" y="755454"/>
            <a:ext cx="12877800" cy="738664"/>
          </a:xfrm>
        </p:spPr>
        <p:txBody>
          <a:bodyPr/>
          <a:lstStyle/>
          <a:p>
            <a:r>
              <a:rPr lang="es-ES" dirty="0">
                <a:solidFill>
                  <a:srgbClr val="257CE1"/>
                </a:solidFill>
              </a:rPr>
              <a:t>Elementos Básicos de un BPD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2279650" y="1920875"/>
            <a:ext cx="15544800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b="1" dirty="0" smtClean="0">
                <a:latin typeface="+mn-lt"/>
              </a:rPr>
              <a:t>Eventos: </a:t>
            </a:r>
            <a:r>
              <a:rPr lang="es-ES" sz="3600" dirty="0" smtClean="0">
                <a:latin typeface="+mn-lt"/>
              </a:rPr>
              <a:t>representa algo que ocurre o puede ocurrir durante el proceso. Se representa por un Círculo.  Tiene una causa y un resultado. Puede iniciar un proceso, interrumpirlo, detenerlo o finalizarlo. </a:t>
            </a:r>
          </a:p>
          <a:p>
            <a:pPr marL="457200" indent="-4572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" sz="3600" dirty="0" smtClean="0">
              <a:latin typeface="+mn-lt"/>
            </a:endParaRPr>
          </a:p>
          <a:p>
            <a:pPr marL="457200" indent="-4572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Existen tres tipos de eventos basados en cómo afectan el flujo: </a:t>
            </a:r>
          </a:p>
          <a:p>
            <a:pPr marL="457200" indent="-4572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lvl="1" indent="-571500" eaLnBrk="1" hangingPunct="1">
              <a:lnSpc>
                <a:spcPct val="90000"/>
              </a:lnSpc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dirty="0" smtClean="0">
                <a:latin typeface="+mn-lt"/>
                <a:cs typeface="Calibri" panose="020F0502020204030204" pitchFamily="34" charset="0"/>
              </a:rPr>
              <a:t>Eventos de inicio. </a:t>
            </a:r>
          </a:p>
          <a:p>
            <a:pPr marL="571500" lvl="1" indent="-571500" eaLnBrk="1" hangingPunct="1">
              <a:lnSpc>
                <a:spcPct val="90000"/>
              </a:lnSpc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_tradnl" altLang="es-CL" sz="3600" dirty="0" smtClean="0">
              <a:latin typeface="+mn-lt"/>
              <a:cs typeface="Calibri" panose="020F0502020204030204" pitchFamily="34" charset="0"/>
            </a:endParaRPr>
          </a:p>
          <a:p>
            <a:pPr marL="571500" lvl="1" indent="-571500" eaLnBrk="1" hangingPunct="1">
              <a:lnSpc>
                <a:spcPct val="90000"/>
              </a:lnSpc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dirty="0" smtClean="0">
                <a:latin typeface="+mn-lt"/>
                <a:cs typeface="Calibri" panose="020F0502020204030204" pitchFamily="34" charset="0"/>
              </a:rPr>
              <a:t>Eventos intermedios. </a:t>
            </a:r>
          </a:p>
          <a:p>
            <a:pPr marL="571500" lvl="1" indent="-571500" eaLnBrk="1" hangingPunct="1">
              <a:lnSpc>
                <a:spcPct val="90000"/>
              </a:lnSpc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_tradnl" altLang="es-CL" sz="3600" dirty="0" smtClean="0">
              <a:latin typeface="+mn-lt"/>
              <a:cs typeface="Calibri" panose="020F0502020204030204" pitchFamily="34" charset="0"/>
            </a:endParaRPr>
          </a:p>
          <a:p>
            <a:pPr marL="571500" lvl="1" indent="-571500" eaLnBrk="1" hangingPunct="1">
              <a:lnSpc>
                <a:spcPct val="90000"/>
              </a:lnSpc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dirty="0" smtClean="0">
                <a:latin typeface="+mn-lt"/>
                <a:cs typeface="Calibri" panose="020F0502020204030204" pitchFamily="34" charset="0"/>
              </a:rPr>
              <a:t>Eventos de Fin.</a:t>
            </a:r>
          </a:p>
          <a:p>
            <a:pPr marL="457200" indent="-4572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/>
          </a:p>
          <a:p>
            <a:pPr marL="457200" indent="-4572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200" dirty="0" smtClean="0"/>
          </a:p>
          <a:p>
            <a:pPr algn="just"/>
            <a:endParaRPr lang="es-ES" sz="32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033FC155-3DA7-4AC7-8A31-C0C8D576D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5197475"/>
            <a:ext cx="828326" cy="9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A0E4EF42-FFB1-4000-9F3D-3587D0FF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27" y="6122049"/>
            <a:ext cx="1016249" cy="80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EB112F77-ABEB-4C25-A5C8-4F02F894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90" y="6886295"/>
            <a:ext cx="718328" cy="82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dirty="0" smtClean="0">
                <a:solidFill>
                  <a:srgbClr val="257CE1"/>
                </a:solidFill>
              </a:rPr>
              <a:t>Modelo </a:t>
            </a:r>
            <a:r>
              <a:rPr lang="es-ES" dirty="0">
                <a:solidFill>
                  <a:srgbClr val="257CE1"/>
                </a:solidFill>
              </a:rPr>
              <a:t>de un proceso 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7" name="Picture 4" descr="h4">
            <a:extLst>
              <a:ext uri="{FF2B5EF4-FFF2-40B4-BE49-F238E27FC236}">
                <a16:creationId xmlns:a16="http://schemas.microsoft.com/office/drawing/2014/main" id="{02B80D20-9A62-4818-A069-AD20F094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597275"/>
            <a:ext cx="1290956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F332BDD-E0D6-4951-9CE1-7892CF16A76A}"/>
              </a:ext>
            </a:extLst>
          </p:cNvPr>
          <p:cNvSpPr txBox="1"/>
          <p:nvPr/>
        </p:nvSpPr>
        <p:spPr>
          <a:xfrm>
            <a:off x="6623050" y="8169275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sz="2400" i="1" dirty="0"/>
              <a:t>Modelo construido desde Bizagi</a:t>
            </a:r>
          </a:p>
        </p:txBody>
      </p:sp>
    </p:spTree>
    <p:extLst>
      <p:ext uri="{BB962C8B-B14F-4D97-AF65-F5344CB8AC3E}">
        <p14:creationId xmlns:p14="http://schemas.microsoft.com/office/powerpoint/2010/main" val="39610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Flujos de secuencia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17850" y="2835275"/>
            <a:ext cx="13106400" cy="547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  <a:sym typeface="Franklin Gothic"/>
              </a:rPr>
              <a:t>Representan el control de flujo y la secuencia de las actividades.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n-lt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n-lt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n-lt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n-lt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n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  <a:sym typeface="Franklin Gothic"/>
              </a:rPr>
              <a:t>Se utiliza para representar la secuencia de los objetos de flujo, donde encontramos las actividades, las compuertas y los eventos.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F64A2-7443-449B-BD1C-117BC604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45" y="3749675"/>
            <a:ext cx="8443809" cy="264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6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4014450" y="777875"/>
            <a:ext cx="3657600" cy="738664"/>
          </a:xfrm>
        </p:spPr>
        <p:txBody>
          <a:bodyPr/>
          <a:lstStyle/>
          <a:p>
            <a:pPr algn="ctr"/>
            <a:r>
              <a:rPr lang="es-ES_tradnl" dirty="0">
                <a:solidFill>
                  <a:srgbClr val="257CE1"/>
                </a:solidFill>
              </a:rPr>
              <a:t>Pools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41650" y="1997075"/>
            <a:ext cx="14097000" cy="811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0" indent="-74295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Wingdings" panose="05000000000000000000" pitchFamily="2" charset="2"/>
              <a:buChar char="Ø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Un Pool contiene un proceso único</a:t>
            </a:r>
          </a:p>
          <a:p>
            <a:pPr marL="793750" indent="-74295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Wingdings" panose="05000000000000000000" pitchFamily="2" charset="2"/>
              <a:buChar char="Ø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Franklin Gothic"/>
              <a:buChar char="»"/>
              <a:defRPr/>
            </a:pPr>
            <a:endParaRPr lang="es-E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Franklin Gothic"/>
              <a:buChar char="»"/>
              <a:defRPr/>
            </a:pPr>
            <a:endParaRPr lang="es-E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630238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Un Proceso de Negocio Interno o Privado está contenido en un pool.</a:t>
            </a:r>
          </a:p>
          <a:p>
            <a:pPr marL="630238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El nombre del pool puede considerarse el nombre del proceso.</a:t>
            </a:r>
          </a:p>
          <a:p>
            <a:pPr marL="630238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Siempre existe al menos un pool.</a:t>
            </a:r>
          </a:p>
          <a:p>
            <a:pPr marL="630238" indent="-406400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Los flujos de secuencia no pueden cruzar los límites de un pool.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2975AAF-99FB-4224-A8D0-8EF61090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759075"/>
            <a:ext cx="11724367" cy="441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Mensajes entre pools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6F179D0-43EB-44DB-AFA9-B1DBB07C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2" y="3747066"/>
            <a:ext cx="10896600" cy="540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889250" y="2521801"/>
            <a:ext cx="13636625" cy="785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  <a:sym typeface="Franklin Gothic"/>
              </a:rPr>
              <a:t>Para representar la interacción entre diferentes procesos se utilizan líneas de mensaje. </a:t>
            </a: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 smtClean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+mj-lt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  <a:sym typeface="Franklin Gothic"/>
              </a:rPr>
              <a:t>Un proceso abstracto o externo puede ser diagramado como un pool vacío, con puntos de contacto en los límites del pool.</a:t>
            </a:r>
          </a:p>
        </p:txBody>
      </p:sp>
    </p:spTree>
    <p:extLst>
      <p:ext uri="{BB962C8B-B14F-4D97-AF65-F5344CB8AC3E}">
        <p14:creationId xmlns:p14="http://schemas.microsoft.com/office/powerpoint/2010/main" val="21017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endParaRPr sz="14017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r>
              <a:rPr lang="es-CL" sz="5936" b="1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lang="es-CL" sz="5936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s-CL" sz="5936" b="1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</a:p>
        </p:txBody>
      </p:sp>
      <p:sp>
        <p:nvSpPr>
          <p:cNvPr id="220" name="Google Shape;220;p31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r>
              <a:rPr lang="en-US" sz="4947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 dirty="0">
              <a:solidFill>
                <a:schemeClr val="bg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38C43E2-0000-72A6-F572-D40465C6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0" y="4533371"/>
            <a:ext cx="6872639" cy="1477328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ASY5131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43ABA-A441-AF49-86F2-AD630E090C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Líneas de mensajes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32050" y="2911475"/>
            <a:ext cx="14478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Las líneas de mensaje representan la interacción entre varios entidades o procesos</a:t>
            </a:r>
            <a:r>
              <a:rPr lang="es-E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.</a:t>
            </a: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Representan Señales o Mensajes, NO flujos de </a:t>
            </a:r>
            <a:r>
              <a:rPr lang="es-E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control.</a:t>
            </a: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No todas las líneas de mensaje se cumplen para cada instancia del proceso y tampoco se especifica un orden para los </a:t>
            </a:r>
            <a:r>
              <a:rPr lang="es-E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mensajes.</a:t>
            </a: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457200" indent="-406400" algn="just">
              <a:lnSpc>
                <a:spcPct val="90000"/>
              </a:lnSpc>
              <a:spcBef>
                <a:spcPts val="1000"/>
              </a:spcBef>
              <a:buClr>
                <a:srgbClr val="257CE1"/>
              </a:buClr>
              <a:buSzPts val="2800"/>
              <a:buFont typeface="Franklin Gothic"/>
              <a:buChar char="»"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No se pueden tener líneas de mensaje dentro del mismo pool (no tendría mucho sentido</a:t>
            </a:r>
            <a:r>
              <a:rPr lang="es-E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).</a:t>
            </a:r>
            <a:endParaRPr lang="es-E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9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257CE1"/>
                </a:solidFill>
              </a:rPr>
              <a:t>Líneas de mensajes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4" name="Picture 4" descr="h5">
            <a:extLst>
              <a:ext uri="{FF2B5EF4-FFF2-40B4-BE49-F238E27FC236}">
                <a16:creationId xmlns:a16="http://schemas.microsoft.com/office/drawing/2014/main" id="{21F76DCB-5A25-4D55-BB6E-A8C6901A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7"/>
          <a:stretch>
            <a:fillRect/>
          </a:stretch>
        </p:blipFill>
        <p:spPr bwMode="auto">
          <a:xfrm>
            <a:off x="3727450" y="1844675"/>
            <a:ext cx="12582044" cy="827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2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480050" y="4892675"/>
            <a:ext cx="7953222" cy="769441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ARTEFACTOS</a:t>
            </a:r>
            <a:endParaRPr lang="es-C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257CE1"/>
                </a:solidFill>
              </a:rPr>
              <a:t>Artefactos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5850" y="2530475"/>
            <a:ext cx="156178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v"/>
            </a:pPr>
            <a:r>
              <a:rPr lang="es-ES_tradnl" altLang="es-CL" sz="3600" dirty="0" smtClean="0">
                <a:solidFill>
                  <a:schemeClr val="tx1"/>
                </a:solidFill>
                <a:latin typeface="+mn-lt"/>
              </a:rPr>
              <a:t>Son objetos adicionales que permiten proporcionar información adicional sobre un proceso.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v"/>
            </a:pPr>
            <a:endParaRPr lang="es-ES_tradnl" altLang="es-CL" sz="3600" dirty="0" smtClean="0">
              <a:solidFill>
                <a:schemeClr val="tx1"/>
              </a:solidFill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v"/>
            </a:pPr>
            <a:r>
              <a:rPr lang="es-ES_tradnl" altLang="es-CL" sz="3600" dirty="0" smtClean="0">
                <a:solidFill>
                  <a:schemeClr val="tx1"/>
                </a:solidFill>
                <a:latin typeface="+mn-lt"/>
              </a:rPr>
              <a:t>Existen 3 tipos:</a:t>
            </a:r>
          </a:p>
          <a:p>
            <a:pPr marL="622300" indent="-571500"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_tradnl" sz="3600" dirty="0" smtClean="0">
              <a:solidFill>
                <a:schemeClr val="tx1"/>
              </a:solidFill>
              <a:latin typeface="+mn-lt"/>
            </a:endParaRPr>
          </a:p>
          <a:p>
            <a:pPr marL="571500" lvl="1" indent="-571500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" sz="3600" b="1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Objetos de datos</a:t>
            </a:r>
            <a:r>
              <a:rPr lang="es-E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: indican datos que entran/salen de una actividad.</a:t>
            </a:r>
          </a:p>
          <a:p>
            <a:pPr marL="571500" lvl="1" indent="-571500"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" sz="36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571500" lvl="1" indent="-571500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" sz="3600" b="1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Anotaciones</a:t>
            </a:r>
            <a:r>
              <a:rPr lang="es-E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: permiten escribir comentarios adicionales sobre el proceso.</a:t>
            </a:r>
          </a:p>
          <a:p>
            <a:pPr marL="571500" lvl="1" indent="-571500"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" sz="36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571500" lvl="1" indent="-571500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" sz="3600" b="1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Grupos: </a:t>
            </a:r>
            <a:r>
              <a:rPr lang="es-ES" sz="3600" dirty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permiten agrupar las actividades en forma visual con fines de documentación o análisis.</a:t>
            </a:r>
            <a:endParaRPr lang="es-ES" sz="36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0356850" y="755454"/>
            <a:ext cx="7162800" cy="738664"/>
          </a:xfrm>
        </p:spPr>
        <p:txBody>
          <a:bodyPr/>
          <a:lstStyle/>
          <a:p>
            <a:r>
              <a:rPr lang="es-ES" dirty="0">
                <a:solidFill>
                  <a:srgbClr val="257CE1"/>
                </a:solidFill>
                <a:latin typeface="Arial Black" panose="020B0A04020102020204" pitchFamily="34" charset="0"/>
              </a:rPr>
              <a:t>Casos de pruebas</a:t>
            </a:r>
            <a:endParaRPr lang="es-CL" dirty="0">
              <a:solidFill>
                <a:srgbClr val="257CE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71399" y="8146867"/>
            <a:ext cx="984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Clr>
                <a:srgbClr val="257CE1"/>
              </a:buClr>
              <a:buFont typeface="Courier New" panose="02070309020205020404" pitchFamily="49" charset="0"/>
              <a:buChar char="o"/>
            </a:pPr>
            <a:r>
              <a:rPr lang="es-E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Pueden haber objetos de datos de entrada y de salida</a:t>
            </a:r>
            <a:r>
              <a:rPr lang="es-ES_tradnl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4" descr="h6">
            <a:extLst>
              <a:ext uri="{FF2B5EF4-FFF2-40B4-BE49-F238E27FC236}">
                <a16:creationId xmlns:a16="http://schemas.microsoft.com/office/drawing/2014/main" id="{BA79495D-BD54-45BD-AAA9-BE40DCEC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07" y="2378075"/>
            <a:ext cx="15266539" cy="548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59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  <a:latin typeface="Arial Black" panose="020B0A04020102020204" pitchFamily="34" charset="0"/>
              </a:rPr>
              <a:t>Anotaciones</a:t>
            </a:r>
            <a:endParaRPr lang="es-CL" dirty="0">
              <a:solidFill>
                <a:srgbClr val="257CE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4" descr="h7">
            <a:extLst>
              <a:ext uri="{FF2B5EF4-FFF2-40B4-BE49-F238E27FC236}">
                <a16:creationId xmlns:a16="http://schemas.microsoft.com/office/drawing/2014/main" id="{375EEB4C-5B69-4FB2-883E-2B9385E9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2682875"/>
            <a:ext cx="15576017" cy="569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Grupos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4" name="Picture 4" descr="h8">
            <a:extLst>
              <a:ext uri="{FF2B5EF4-FFF2-40B4-BE49-F238E27FC236}">
                <a16:creationId xmlns:a16="http://schemas.microsoft.com/office/drawing/2014/main" id="{E8733A47-13C7-40DD-86F1-B5CB7367D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454275"/>
            <a:ext cx="14373232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6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>
                <a:solidFill>
                  <a:srgbClr val="257CE1"/>
                </a:solidFill>
              </a:rPr>
              <a:t>Lanes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34996" y="2010975"/>
            <a:ext cx="9361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dirty="0" smtClean="0">
                <a:latin typeface="+mn-lt"/>
              </a:rPr>
              <a:t>Permiten separar las actividades (por usuario)</a:t>
            </a:r>
            <a:endParaRPr lang="es-CL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74170-0B78-46EC-A1D6-38FCA15A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00" y="3174163"/>
            <a:ext cx="138341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46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9975497"/>
            <a:ext cx="3657600" cy="1083734"/>
          </a:xfrm>
          <a:prstGeom prst="rect">
            <a:avLst/>
          </a:prstGeom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4718050" y="4776317"/>
            <a:ext cx="8664498" cy="27699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5000" dirty="0" smtClean="0">
                <a:solidFill>
                  <a:srgbClr val="257CE1"/>
                </a:solidFill>
                <a:latin typeface="Arial Black" panose="020B0A04020102020204" pitchFamily="34" charset="0"/>
              </a:rPr>
              <a:t>REFINANDO ACTIVIDADES</a:t>
            </a:r>
            <a:endParaRPr lang="es-CL" sz="5000" dirty="0">
              <a:solidFill>
                <a:srgbClr val="257CE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4105" y="1263393"/>
            <a:ext cx="5341265" cy="9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Refinando Actividades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71707" y="1955522"/>
            <a:ext cx="119089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Dentro de un modelo se definen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lvl="1" indent="-571500" eaLnBrk="1" hangingPunct="1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dirty="0" smtClean="0">
                <a:latin typeface="+mn-lt"/>
              </a:rPr>
              <a:t>Procesos, que están contenidos dentro de un pool.</a:t>
            </a:r>
            <a:endParaRPr lang="es-ES_tradnl" altLang="es-CL" sz="36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09884" y="7670416"/>
            <a:ext cx="114325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eaLnBrk="1" hangingPunct="1"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_tradnl" altLang="es-CL" sz="3600" dirty="0" smtClean="0">
              <a:latin typeface="+mn-lt"/>
            </a:endParaRPr>
          </a:p>
          <a:p>
            <a:pPr marL="571500" lvl="1" indent="-571500" eaLnBrk="1" hangingPunct="1"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_tradnl" altLang="es-CL" sz="3600" dirty="0" smtClean="0">
              <a:latin typeface="+mn-lt"/>
            </a:endParaRPr>
          </a:p>
          <a:p>
            <a:pPr marL="571500" lvl="1" indent="-571500" eaLnBrk="1" hangingPunct="1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dirty="0" smtClean="0">
                <a:latin typeface="+mn-lt"/>
              </a:rPr>
              <a:t>Las tareas, que son actividades simples o atómicas.</a:t>
            </a:r>
          </a:p>
          <a:p>
            <a:pPr marL="571500" lvl="1" indent="-571500" eaLnBrk="1" hangingPunct="1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b="1" dirty="0" smtClean="0">
                <a:latin typeface="+mn-lt"/>
              </a:rPr>
              <a:t>Los subprocesos que son actividades compuestas.</a:t>
            </a:r>
            <a:endParaRPr lang="es-ES_tradnl" altLang="es-CL" sz="3600" b="1" dirty="0">
              <a:latin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54091D8-5BDE-416C-B98E-67BAD7633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89"/>
          <a:stretch/>
        </p:blipFill>
        <p:spPr bwMode="auto">
          <a:xfrm>
            <a:off x="3704671" y="3709848"/>
            <a:ext cx="12969557" cy="281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B00AA4-EE31-471B-A1FC-A7F2216A1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9" b="7374"/>
          <a:stretch/>
        </p:blipFill>
        <p:spPr bwMode="auto">
          <a:xfrm>
            <a:off x="5937249" y="6556378"/>
            <a:ext cx="7696200" cy="222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8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40130" y="5121275"/>
            <a:ext cx="9325610" cy="1107996"/>
          </a:xfrm>
        </p:spPr>
        <p:txBody>
          <a:bodyPr/>
          <a:lstStyle/>
          <a:p>
            <a:pPr algn="just"/>
            <a:r>
              <a:rPr lang="es-CL" sz="3600" dirty="0">
                <a:latin typeface="+mn-lt"/>
              </a:rPr>
              <a:t>IL2.1 </a:t>
            </a:r>
            <a:r>
              <a:rPr lang="es-CL" sz="3600" b="0" dirty="0">
                <a:latin typeface="+mn-lt"/>
              </a:rPr>
              <a:t>Construye diagrama BPMN diferenciando los procesos de negocio de la organización.</a:t>
            </a:r>
            <a:endParaRPr lang="es-CL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Arial Unicode MS" panose="020B060402020202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040130" y="3978275"/>
            <a:ext cx="902002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L" dirty="0" smtClean="0"/>
              <a:t>Indicador de logro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257CE1"/>
                </a:solidFill>
              </a:rPr>
              <a:t>Tipos de tareas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09825" y="2073275"/>
            <a:ext cx="16243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Tarea se utiliza cuando el trabajo realizado dentro del proceso no se define a un nivel más detallado, es simple, indivisible, que no tiene una estructura interna o esta no es visible en el modelo.</a:t>
            </a:r>
          </a:p>
          <a:p>
            <a:pPr marL="571500" indent="-571500" algn="just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Existen Distintos tipos de tareas en </a:t>
            </a:r>
            <a:r>
              <a:rPr lang="es-ES_tradnl" altLang="es-CL" sz="3600" dirty="0" err="1" smtClean="0">
                <a:latin typeface="+mn-lt"/>
              </a:rPr>
              <a:t>Bizagi</a:t>
            </a:r>
            <a:r>
              <a:rPr lang="es-ES_tradnl" altLang="es-CL" sz="3600" dirty="0" smtClean="0">
                <a:latin typeface="+mn-lt"/>
              </a:rPr>
              <a:t> (no son parte de BPMN pero muchos software lo incorporan).</a:t>
            </a:r>
            <a:endParaRPr lang="es-ES_tradnl" altLang="es-CL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53A90-709D-40C0-B8A7-2FDD6BE5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61" y="5033066"/>
            <a:ext cx="10448090" cy="520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99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257CE1"/>
                </a:solidFill>
              </a:rPr>
              <a:t>Ejemplo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687762" y="2707918"/>
            <a:ext cx="1310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altLang="es-CL" sz="3600" dirty="0" smtClean="0">
                <a:latin typeface="+mn-lt"/>
              </a:rPr>
              <a:t>Las de Recepción, Envío, Usuario y Servicio son las más usadas.</a:t>
            </a:r>
          </a:p>
          <a:p>
            <a:pPr marL="571500" indent="-571500" algn="just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altLang="es-CL" sz="3600" dirty="0" smtClean="0">
                <a:latin typeface="+mn-lt"/>
              </a:rPr>
              <a:t>El ejemplo muestra un proceso de garantía de reemplazo de un vehículo siniestrado </a:t>
            </a:r>
            <a:endParaRPr lang="es-ES" altLang="es-CL" sz="3600" dirty="0">
              <a:latin typeface="+mn-lt"/>
            </a:endParaRPr>
          </a:p>
        </p:txBody>
      </p:sp>
      <p:pic>
        <p:nvPicPr>
          <p:cNvPr id="5" name="Picture 4" descr="h9">
            <a:extLst>
              <a:ext uri="{FF2B5EF4-FFF2-40B4-BE49-F238E27FC236}">
                <a16:creationId xmlns:a16="http://schemas.microsoft.com/office/drawing/2014/main" id="{8034A8C8-3907-43CA-A046-7C800847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49" y="5273675"/>
            <a:ext cx="12417425" cy="384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159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257CE1"/>
                </a:solidFill>
              </a:rPr>
              <a:t>Subprocesos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28825" y="2073275"/>
            <a:ext cx="170814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altLang="es-CL" sz="3600" b="1" dirty="0" smtClean="0">
                <a:solidFill>
                  <a:srgbClr val="257CE1"/>
                </a:solidFill>
                <a:latin typeface="+mn-lt"/>
              </a:rPr>
              <a:t>Subproceso</a:t>
            </a:r>
            <a:r>
              <a:rPr lang="es-ES" altLang="es-CL" sz="3600" dirty="0" smtClean="0">
                <a:solidFill>
                  <a:srgbClr val="257CE1"/>
                </a:solidFill>
                <a:latin typeface="+mn-lt"/>
              </a:rPr>
              <a:t>: </a:t>
            </a:r>
            <a:r>
              <a:rPr lang="es-ES" altLang="es-CL" sz="3600" dirty="0" smtClean="0">
                <a:latin typeface="+mn-lt"/>
              </a:rPr>
              <a:t>Es una actividad compuesta que es incluida dentro de un proceso. Es compuesto dado que incluye a su vez un conjunto de actividades y una secuencia lógica (proceso) que indica que dicha actividad puede ser analizada a un nivel más fino</a:t>
            </a:r>
          </a:p>
          <a:p>
            <a:pPr marL="285750" indent="-285750" algn="just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" altLang="es-CL" sz="3600" dirty="0" smtClean="0">
              <a:latin typeface="+mn-lt"/>
            </a:endParaRPr>
          </a:p>
          <a:p>
            <a:pPr marL="285750" indent="-285750" algn="just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altLang="es-CL" sz="3600" dirty="0" smtClean="0">
                <a:latin typeface="+mn-lt"/>
              </a:rPr>
              <a:t>Se usa para jerarquizar el diagrama</a:t>
            </a:r>
          </a:p>
          <a:p>
            <a:pPr marL="1651000" indent="-571500" algn="just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dirty="0" smtClean="0">
                <a:latin typeface="+mn-lt"/>
              </a:rPr>
              <a:t>Simultáneamente representa una tarea y un proceso.</a:t>
            </a:r>
          </a:p>
          <a:p>
            <a:pPr marL="1651000" indent="-571500" algn="just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_tradnl" altLang="es-CL" sz="3600" dirty="0" smtClean="0">
                <a:latin typeface="+mn-lt"/>
              </a:rPr>
              <a:t>Se puede diagramar colapsado o expandido.</a:t>
            </a:r>
            <a:endParaRPr lang="es-ES_tradnl" altLang="es-CL" sz="3600" dirty="0">
              <a:latin typeface="+mn-lt"/>
            </a:endParaRPr>
          </a:p>
        </p:txBody>
      </p:sp>
      <p:pic>
        <p:nvPicPr>
          <p:cNvPr id="5" name="Picture 4" descr="h10">
            <a:extLst>
              <a:ext uri="{FF2B5EF4-FFF2-40B4-BE49-F238E27FC236}">
                <a16:creationId xmlns:a16="http://schemas.microsoft.com/office/drawing/2014/main" id="{A90927BC-B15C-4935-958A-95D0ED51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6264275"/>
            <a:ext cx="11767717" cy="407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966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257CE1"/>
                </a:solidFill>
              </a:rPr>
              <a:t>Ejemplo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38455" y="2392204"/>
            <a:ext cx="12522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altLang="es-CL" sz="3600" dirty="0" smtClean="0">
                <a:solidFill>
                  <a:srgbClr val="257CE1"/>
                </a:solidFill>
                <a:latin typeface="+mn-lt"/>
              </a:rPr>
              <a:t>Ejemplo de un proceso con varios subprocesos (todos reusables)</a:t>
            </a:r>
            <a:endParaRPr lang="es-ES_tradnl" altLang="es-CL" sz="3600" dirty="0">
              <a:solidFill>
                <a:srgbClr val="257CE1"/>
              </a:solidFill>
              <a:latin typeface="+mn-lt"/>
            </a:endParaRPr>
          </a:p>
        </p:txBody>
      </p:sp>
      <p:pic>
        <p:nvPicPr>
          <p:cNvPr id="5" name="Picture 4" descr="h13">
            <a:extLst>
              <a:ext uri="{FF2B5EF4-FFF2-40B4-BE49-F238E27FC236}">
                <a16:creationId xmlns:a16="http://schemas.microsoft.com/office/drawing/2014/main" id="{5F2B4107-8360-46CC-BD91-EBCC47FEA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3673475"/>
            <a:ext cx="15563730" cy="550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725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3041650" y="7788275"/>
            <a:ext cx="8664498" cy="27699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5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REFINANDO LOS EVENTOS</a:t>
            </a:r>
            <a:endParaRPr lang="es-CL" sz="5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19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rgbClr val="257CE1"/>
                </a:solidFill>
              </a:rPr>
              <a:t>Refinando los eventos de Inicio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49340" y="2409240"/>
            <a:ext cx="114006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Indican cuando un proceso inicia.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No tienen flujos de entrada.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No es obligatorio, pero es una buena práctica usarlos.</a:t>
            </a:r>
            <a:endParaRPr lang="es-ES_tradnl" altLang="es-CL" sz="3600" dirty="0">
              <a:latin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117A38-0783-41D8-86F6-F6529462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4511675"/>
            <a:ext cx="1376840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4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Refinando los eventos de Inicio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4" name="Picture 4" descr="h18">
            <a:extLst>
              <a:ext uri="{FF2B5EF4-FFF2-40B4-BE49-F238E27FC236}">
                <a16:creationId xmlns:a16="http://schemas.microsoft.com/office/drawing/2014/main" id="{A06878F3-EE10-4106-9CD9-B7060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978275"/>
            <a:ext cx="1133005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593850" y="2606675"/>
            <a:ext cx="7231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Distintos tipos de evento de inicio:</a:t>
            </a:r>
            <a:endParaRPr lang="es-ES_tradnl" altLang="es-CL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426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Refinando los eventos de fin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45587" y="2425639"/>
            <a:ext cx="1005205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Indican cuando un camino del proceso finaliza 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No es obligatorio usarlo 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No tienen flujos de secuencia saliendo</a:t>
            </a:r>
            <a:endParaRPr lang="es-ES_tradnl" altLang="es-CL" sz="3600" dirty="0">
              <a:latin typeface="+mn-lt"/>
            </a:endParaRPr>
          </a:p>
        </p:txBody>
      </p:sp>
      <p:pic>
        <p:nvPicPr>
          <p:cNvPr id="5" name="Picture 5" descr="h19">
            <a:extLst>
              <a:ext uri="{FF2B5EF4-FFF2-40B4-BE49-F238E27FC236}">
                <a16:creationId xmlns:a16="http://schemas.microsoft.com/office/drawing/2014/main" id="{2674A10E-A6B5-43F4-B042-20EB1D1AA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" t="46584" b="-1"/>
          <a:stretch/>
        </p:blipFill>
        <p:spPr bwMode="auto">
          <a:xfrm>
            <a:off x="3041650" y="4892675"/>
            <a:ext cx="13259924" cy="440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400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Refinando los eventos de fin</a:t>
            </a:r>
            <a:endParaRPr lang="es-CL" dirty="0">
              <a:solidFill>
                <a:srgbClr val="257CE1"/>
              </a:solidFill>
            </a:endParaRPr>
          </a:p>
        </p:txBody>
      </p:sp>
      <p:pic>
        <p:nvPicPr>
          <p:cNvPr id="4" name="Picture 4" descr="h20">
            <a:extLst>
              <a:ext uri="{FF2B5EF4-FFF2-40B4-BE49-F238E27FC236}">
                <a16:creationId xmlns:a16="http://schemas.microsoft.com/office/drawing/2014/main" id="{33A04223-2119-46CB-9451-0193C743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4283075"/>
            <a:ext cx="10058400" cy="343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41450" y="2565431"/>
            <a:ext cx="6598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Distintos tipos de evento de fin</a:t>
            </a:r>
            <a:endParaRPr lang="es-ES_tradnl" altLang="es-CL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853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Refinando los eventos intermedios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32050" y="2225675"/>
            <a:ext cx="14401800" cy="76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altLang="es-CL" sz="3600" dirty="0" smtClean="0">
                <a:latin typeface="+mn-lt"/>
              </a:rPr>
              <a:t>Distintos tipos de eventos intermedios</a:t>
            </a:r>
            <a:endParaRPr lang="es-ES" sz="3600" dirty="0" smtClean="0">
              <a:latin typeface="+mn-lt"/>
              <a:cs typeface="Calibri" panose="020F0502020204030204" pitchFamily="34" charset="0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Para mostrar que el proceso envía un mensaje o espera recibir uno.</a:t>
            </a: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  <a:buClr>
                <a:srgbClr val="257CE1"/>
              </a:buClr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Mostrar donde existen demoras dentro del proceso.</a:t>
            </a: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  <a:buClr>
                <a:srgbClr val="257CE1"/>
              </a:buClr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Mostrar donde hay un flujo de excepción. </a:t>
            </a:r>
            <a:endParaRPr lang="es-ES_tradnl" altLang="es-CL" sz="3600" dirty="0">
              <a:latin typeface="+mn-lt"/>
            </a:endParaRPr>
          </a:p>
        </p:txBody>
      </p:sp>
      <p:pic>
        <p:nvPicPr>
          <p:cNvPr id="5" name="Picture 4" descr="h22">
            <a:extLst>
              <a:ext uri="{FF2B5EF4-FFF2-40B4-BE49-F238E27FC236}">
                <a16:creationId xmlns:a16="http://schemas.microsoft.com/office/drawing/2014/main" id="{2F6A2AE7-0362-4F39-AADF-EAD2FAAE9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6" y="3408305"/>
            <a:ext cx="6096000" cy="171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23">
            <a:extLst>
              <a:ext uri="{FF2B5EF4-FFF2-40B4-BE49-F238E27FC236}">
                <a16:creationId xmlns:a16="http://schemas.microsoft.com/office/drawing/2014/main" id="{E8CAE31A-FECC-4B66-8E54-6D9FFFC08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6" y="5894486"/>
            <a:ext cx="5737780" cy="303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24">
            <a:extLst>
              <a:ext uri="{FF2B5EF4-FFF2-40B4-BE49-F238E27FC236}">
                <a16:creationId xmlns:a16="http://schemas.microsoft.com/office/drawing/2014/main" id="{31A55DE3-2B1C-4F4F-A261-34D385C9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720" y="7527841"/>
            <a:ext cx="3238405" cy="334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56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10052050" y="0"/>
            <a:ext cx="9823450" cy="1219200"/>
          </a:xfrm>
          <a:prstGeom prst="snip2DiagRect">
            <a:avLst/>
          </a:prstGeom>
          <a:solidFill>
            <a:srgbClr val="257CE1"/>
          </a:solidFill>
          <a:ln>
            <a:solidFill>
              <a:srgbClr val="257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8909050" y="2911475"/>
            <a:ext cx="45881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 smtClean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OBJETIVO</a:t>
            </a:r>
            <a:endParaRPr lang="es-CL" sz="6000" b="1" dirty="0">
              <a:solidFill>
                <a:schemeClr val="tx2">
                  <a:lumMod val="5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0" name="Título 4"/>
          <p:cNvSpPr>
            <a:spLocks noGrp="1"/>
          </p:cNvSpPr>
          <p:nvPr>
            <p:ph type="title"/>
          </p:nvPr>
        </p:nvSpPr>
        <p:spPr>
          <a:xfrm>
            <a:off x="8902700" y="4206875"/>
            <a:ext cx="9325610" cy="1723549"/>
          </a:xfrm>
        </p:spPr>
        <p:txBody>
          <a:bodyPr/>
          <a:lstStyle/>
          <a:p>
            <a:r>
              <a:rPr lang="es-ES" sz="3600" b="0" dirty="0">
                <a:latin typeface="+mn-lt"/>
              </a:rPr>
              <a:t>Conocer las actividades administrativas, los procesos y subprocesos de negocio para generar la integración de plataforma</a:t>
            </a:r>
            <a:r>
              <a:rPr lang="es-ES" sz="4000" dirty="0"/>
              <a:t>.</a:t>
            </a:r>
            <a:endParaRPr lang="es-ES_tradnl" sz="4000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750BC02-FE4E-1148-8346-BA2C94ECC781}"/>
              </a:ext>
            </a:extLst>
          </p:cNvPr>
          <p:cNvSpPr txBox="1">
            <a:spLocks/>
          </p:cNvSpPr>
          <p:nvPr/>
        </p:nvSpPr>
        <p:spPr>
          <a:xfrm>
            <a:off x="10864288" y="118696"/>
            <a:ext cx="925632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dirty="0" smtClean="0">
                <a:solidFill>
                  <a:schemeClr val="bg1"/>
                </a:solidFill>
              </a:rPr>
              <a:t>Integración de plataformas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>
                <a:solidFill>
                  <a:srgbClr val="257CE1"/>
                </a:solidFill>
              </a:rPr>
              <a:t>Tipos de Compuertas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62225" y="2073275"/>
            <a:ext cx="14322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Compuerta Exclusiva, se toma uno de los caminos.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Compuerta Paralela, las tareas se hacen al mismo tiempo.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Compuerta Inclusiva, uno o más caminos alternativos se pueden hacer.</a:t>
            </a:r>
            <a:endParaRPr lang="es-ES_tradnl" altLang="es-CL" sz="3600" dirty="0">
              <a:latin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8A43A8-C4EF-4FAE-B287-EBA6B3E91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0" b="6772"/>
          <a:stretch/>
        </p:blipFill>
        <p:spPr bwMode="auto">
          <a:xfrm>
            <a:off x="9086607" y="2799362"/>
            <a:ext cx="1709038" cy="127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966499A-DC9E-4879-B144-4F0B66C48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3"/>
          <a:stretch/>
        </p:blipFill>
        <p:spPr bwMode="auto">
          <a:xfrm>
            <a:off x="9086607" y="4900235"/>
            <a:ext cx="1745868" cy="142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3784614-FAEF-415E-BF6E-03206D26C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"/>
          <a:stretch/>
        </p:blipFill>
        <p:spPr bwMode="auto">
          <a:xfrm>
            <a:off x="9123437" y="7241270"/>
            <a:ext cx="1745868" cy="14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73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olidFill>
                  <a:srgbClr val="257CE1"/>
                </a:solidFill>
              </a:rPr>
              <a:t>Swimlanes</a:t>
            </a:r>
            <a:r>
              <a:rPr lang="es-ES_tradnl" dirty="0">
                <a:solidFill>
                  <a:srgbClr val="257CE1"/>
                </a:solidFill>
              </a:rPr>
              <a:t> o canales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25700" y="2987675"/>
            <a:ext cx="1005205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Pools: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sz="3600" dirty="0" err="1" smtClean="0">
                <a:latin typeface="+mn-lt"/>
                <a:cs typeface="Calibri" panose="020F0502020204030204" pitchFamily="34" charset="0"/>
              </a:rPr>
              <a:t>Lanes</a:t>
            </a:r>
            <a:r>
              <a:rPr lang="es-ES_tradnl" sz="3600" dirty="0" smtClean="0">
                <a:latin typeface="+mn-lt"/>
                <a:cs typeface="Calibri" panose="020F0502020204030204" pitchFamily="34" charset="0"/>
              </a:rPr>
              <a:t>: </a:t>
            </a:r>
            <a:endParaRPr lang="es-ES_tradnl" sz="3600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C48AD9F-34E3-4930-B5A5-28DBD1E3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10" y="1997075"/>
            <a:ext cx="11274936" cy="352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79459C6-0837-4A48-B82A-4C50E8D7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5884224"/>
            <a:ext cx="9274969" cy="523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50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42029" y="4534002"/>
            <a:ext cx="9020021" cy="1538883"/>
          </a:xfrm>
        </p:spPr>
        <p:txBody>
          <a:bodyPr/>
          <a:lstStyle/>
          <a:p>
            <a:pPr algn="ctr"/>
            <a:r>
              <a:rPr lang="es-CL" sz="5000" dirty="0">
                <a:solidFill>
                  <a:schemeClr val="bg1"/>
                </a:solidFill>
              </a:rPr>
              <a:t>Preguntas , Conclusiones y </a:t>
            </a:r>
            <a:r>
              <a:rPr lang="es-CL" sz="5000" dirty="0" smtClean="0">
                <a:solidFill>
                  <a:schemeClr val="bg1"/>
                </a:solidFill>
              </a:rPr>
              <a:t>Reflexiones</a:t>
            </a:r>
            <a:endParaRPr lang="es-CL" sz="5000" dirty="0">
              <a:solidFill>
                <a:schemeClr val="bg1"/>
              </a:solidFill>
            </a:endParaRPr>
          </a:p>
        </p:txBody>
      </p:sp>
      <p:pic>
        <p:nvPicPr>
          <p:cNvPr id="4" name="Picture 10" descr="http://www.clipartroo.com/images/33/group-talking-clipart-338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6492875"/>
            <a:ext cx="6306311" cy="422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147050" y="4587875"/>
            <a:ext cx="9782022" cy="2769989"/>
          </a:xfrm>
        </p:spPr>
        <p:txBody>
          <a:bodyPr/>
          <a:lstStyle/>
          <a:p>
            <a:pPr algn="ctr"/>
            <a:r>
              <a:rPr lang="es-ES_tradnl" sz="6000" dirty="0">
                <a:solidFill>
                  <a:srgbClr val="257CE1"/>
                </a:solidFill>
                <a:latin typeface="Arial Black" panose="020B0A04020102020204" pitchFamily="34" charset="0"/>
              </a:rPr>
              <a:t>BPMN</a:t>
            </a:r>
            <a:br>
              <a:rPr lang="es-ES_tradnl" sz="6000" dirty="0">
                <a:solidFill>
                  <a:srgbClr val="257CE1"/>
                </a:solidFill>
                <a:latin typeface="Arial Black" panose="020B0A04020102020204" pitchFamily="34" charset="0"/>
              </a:rPr>
            </a:br>
            <a:r>
              <a:rPr lang="es-ES_tradnl" sz="6000" dirty="0">
                <a:solidFill>
                  <a:srgbClr val="257CE1"/>
                </a:solidFill>
                <a:latin typeface="Arial Black" panose="020B0A04020102020204" pitchFamily="34" charset="0"/>
              </a:rPr>
              <a:t>“</a:t>
            </a:r>
            <a:r>
              <a:rPr lang="en-US" sz="6000" dirty="0">
                <a:solidFill>
                  <a:srgbClr val="257CE1"/>
                </a:solidFill>
                <a:latin typeface="Arial Black" panose="020B0A04020102020204" pitchFamily="34" charset="0"/>
              </a:rPr>
              <a:t>Business Process Model and Notation”</a:t>
            </a:r>
            <a:endParaRPr lang="es-CL" sz="6000" dirty="0">
              <a:solidFill>
                <a:srgbClr val="257CE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7994650" y="777875"/>
            <a:ext cx="9601200" cy="738664"/>
          </a:xfrm>
        </p:spPr>
        <p:txBody>
          <a:bodyPr/>
          <a:lstStyle/>
          <a:p>
            <a:r>
              <a:rPr lang="es-ES" dirty="0">
                <a:solidFill>
                  <a:srgbClr val="257CE1"/>
                </a:solidFill>
              </a:rPr>
              <a:t>¿ Por qué es importante BPMN ?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74851" y="2037714"/>
            <a:ext cx="15849600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/>
              <a:t>Tiene grandes posibilidades de consolidarse en un estándar internacional de modelado de procesos.</a:t>
            </a:r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/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/>
              <a:t>Es independiente de la metodología de modelado de procesos.</a:t>
            </a:r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/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/>
              <a:t>Es un lenguaje formal que describe los pasos de una lógica de negocios.</a:t>
            </a:r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/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/>
              <a:t>Permite el entendimiento generalizado de los procesos dentro de la organización.</a:t>
            </a:r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/>
          </a:p>
          <a:p>
            <a:pPr marL="571500" indent="-571500" algn="just" eaLnBrk="1" hangingPunct="1">
              <a:lnSpc>
                <a:spcPct val="90000"/>
              </a:lnSpc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/>
              <a:t>Facilita la comunicación. </a:t>
            </a:r>
            <a:endParaRPr lang="es-ES_tradnl" altLang="es-CL" sz="3600" dirty="0"/>
          </a:p>
        </p:txBody>
      </p:sp>
    </p:spTree>
    <p:extLst>
      <p:ext uri="{BB962C8B-B14F-4D97-AF65-F5344CB8AC3E}">
        <p14:creationId xmlns:p14="http://schemas.microsoft.com/office/powerpoint/2010/main" val="1915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46450" y="4206875"/>
            <a:ext cx="9782022" cy="2492990"/>
          </a:xfrm>
        </p:spPr>
        <p:txBody>
          <a:bodyPr/>
          <a:lstStyle/>
          <a:p>
            <a:pPr algn="ctr"/>
            <a:r>
              <a:rPr lang="es-ES_tradnl" sz="5400" dirty="0">
                <a:solidFill>
                  <a:srgbClr val="257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básicos de un diagrama de proceso de negocio (BPD)</a:t>
            </a:r>
            <a:endParaRPr lang="es-CL" sz="5400" dirty="0">
              <a:solidFill>
                <a:srgbClr val="257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8528050" y="777875"/>
            <a:ext cx="2971800" cy="738664"/>
          </a:xfrm>
        </p:spPr>
        <p:txBody>
          <a:bodyPr/>
          <a:lstStyle/>
          <a:p>
            <a:r>
              <a:rPr lang="es-ES_tradnl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BPMN</a:t>
            </a:r>
            <a:endParaRPr lang="es-CL" sz="4800" b="1" dirty="0">
              <a:latin typeface="Arial Black" panose="020B0A040201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89050" y="2454275"/>
            <a:ext cx="12128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Define un Diagrama de Procesos de Negocio basado en la técnica de Diagramas de Flujo.</a:t>
            </a: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_tradnl" altLang="es-CL" sz="3600" dirty="0" smtClean="0">
              <a:latin typeface="+mn-lt"/>
            </a:endParaRPr>
          </a:p>
          <a:p>
            <a:pPr marL="571500" indent="-571500" eaLnBrk="1" hangingPunct="1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_tradnl" altLang="es-CL" sz="3600" dirty="0" smtClean="0">
                <a:latin typeface="+mn-lt"/>
              </a:rPr>
              <a:t>Un BPD puede contener varios procesos, cada proceso puede ser de uno de los tres tipos: </a:t>
            </a:r>
            <a:r>
              <a:rPr lang="es-ES_tradnl" altLang="es-CL" sz="3600" b="1" dirty="0" smtClean="0">
                <a:latin typeface="+mn-lt"/>
              </a:rPr>
              <a:t>Interno, abstracto, colaborativo.</a:t>
            </a:r>
            <a:endParaRPr lang="es-ES_tradnl" altLang="es-CL" sz="3600" b="1" dirty="0">
              <a:latin typeface="+mn-lt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62A1A47-D21C-4C87-961A-72AD959C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50" y="5597900"/>
            <a:ext cx="70866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dirty="0" smtClean="0">
                <a:solidFill>
                  <a:srgbClr val="257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</a:t>
            </a:r>
            <a:r>
              <a:rPr lang="es-ES" dirty="0">
                <a:solidFill>
                  <a:srgbClr val="257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Modelado de </a:t>
            </a:r>
            <a:r>
              <a:rPr lang="es-ES" dirty="0" smtClean="0">
                <a:solidFill>
                  <a:srgbClr val="257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endParaRPr lang="es-CL" dirty="0">
              <a:solidFill>
                <a:srgbClr val="257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46250" y="3216275"/>
            <a:ext cx="1623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b="1" dirty="0" smtClean="0">
                <a:latin typeface="+mn-lt"/>
              </a:rPr>
              <a:t>Proceso de Negocios Interno</a:t>
            </a:r>
            <a:r>
              <a:rPr lang="es-ES" sz="3600" dirty="0" smtClean="0">
                <a:latin typeface="+mn-lt"/>
              </a:rPr>
              <a:t>: que representa un único proceso de negocio interno donde se representa toda la secuencia del proceso.</a:t>
            </a: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" sz="3600" dirty="0" smtClean="0">
              <a:latin typeface="+mn-lt"/>
            </a:endParaRP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b="1" dirty="0" smtClean="0">
                <a:latin typeface="+mn-lt"/>
              </a:rPr>
              <a:t>Proceso de Negocios abstracto</a:t>
            </a:r>
            <a:r>
              <a:rPr lang="es-ES" sz="3600" dirty="0" smtClean="0">
                <a:latin typeface="+mn-lt"/>
              </a:rPr>
              <a:t>: representa un proceso de negocio externo del que desconocemos los detalles.</a:t>
            </a: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" sz="3600" dirty="0" smtClean="0">
              <a:latin typeface="+mn-lt"/>
            </a:endParaRP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b="1" dirty="0" smtClean="0">
                <a:latin typeface="+mn-lt"/>
              </a:rPr>
              <a:t>Proceso de Negocios Colaborativo</a:t>
            </a:r>
            <a:r>
              <a:rPr lang="es-ES" sz="3600" dirty="0" smtClean="0">
                <a:latin typeface="+mn-lt"/>
              </a:rPr>
              <a:t>: representa la interacción entre dos o más entidades del negocio. Las interacciones se representan por los mensajes intercambiados entre las entidades involucradas.</a:t>
            </a:r>
            <a:endParaRPr lang="es-E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15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Props1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4572</TotalTime>
  <Words>1078</Words>
  <Application>Microsoft Office PowerPoint</Application>
  <PresentationFormat>Personalizado</PresentationFormat>
  <Paragraphs>191</Paragraphs>
  <Slides>42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Arial Unicode MS</vt:lpstr>
      <vt:lpstr>Arial</vt:lpstr>
      <vt:lpstr>Arial Black</vt:lpstr>
      <vt:lpstr>Calibri</vt:lpstr>
      <vt:lpstr>Courier New</vt:lpstr>
      <vt:lpstr>Franklin Gothic</vt:lpstr>
      <vt:lpstr>Wingdings</vt:lpstr>
      <vt:lpstr>Office Theme</vt:lpstr>
      <vt:lpstr> LEVANTAMIENTO DE COMPONENTES SISTÉMICOS Actividad 1.3 Construyendo diagrama BPMN ASY5131  </vt:lpstr>
      <vt:lpstr>ASY5131</vt:lpstr>
      <vt:lpstr>IL2.1 Construye diagrama BPMN diferenciando los procesos de negocio de la organización.</vt:lpstr>
      <vt:lpstr>Conocer las actividades administrativas, los procesos y subprocesos de negocio para generar la integración de plataforma.</vt:lpstr>
      <vt:lpstr>BPMN “Business Process Model and Notation”</vt:lpstr>
      <vt:lpstr>Presentación de PowerPoint</vt:lpstr>
      <vt:lpstr>Elementos básicos de un diagrama de proceso de negocio (BPD)</vt:lpstr>
      <vt:lpstr>Presentación de PowerPoint</vt:lpstr>
      <vt:lpstr>Tipos de Modelado de Procesos</vt:lpstr>
      <vt:lpstr>Presentación de PowerPoint</vt:lpstr>
      <vt:lpstr>Proceso de Negocios Externo</vt:lpstr>
      <vt:lpstr>Presentación de PowerPoint</vt:lpstr>
      <vt:lpstr>Elementos Básicos de un BPD</vt:lpstr>
      <vt:lpstr>Elementos Básicos de un BPD</vt:lpstr>
      <vt:lpstr>Presentación de PowerPoint</vt:lpstr>
      <vt:lpstr>Modelo de un proceso </vt:lpstr>
      <vt:lpstr>Presentación de PowerPoint</vt:lpstr>
      <vt:lpstr>Presentación de PowerPoint</vt:lpstr>
      <vt:lpstr>Mensajes entre pools</vt:lpstr>
      <vt:lpstr>Líneas de mensajes</vt:lpstr>
      <vt:lpstr>Presentación de PowerPoint</vt:lpstr>
      <vt:lpstr>ARTEFACTOS</vt:lpstr>
      <vt:lpstr>Presentación de PowerPoint</vt:lpstr>
      <vt:lpstr>Presentación de PowerPoint</vt:lpstr>
      <vt:lpstr>Presentación de PowerPoint</vt:lpstr>
      <vt:lpstr>Grupos</vt:lpstr>
      <vt:lpstr>Presentación de PowerPoint</vt:lpstr>
      <vt:lpstr>Presentación de PowerPoint</vt:lpstr>
      <vt:lpstr>Refinando Actividades</vt:lpstr>
      <vt:lpstr>Presentación de PowerPoint</vt:lpstr>
      <vt:lpstr>Ejemplo</vt:lpstr>
      <vt:lpstr>Presentación de PowerPoint</vt:lpstr>
      <vt:lpstr>Ejemplo</vt:lpstr>
      <vt:lpstr>Presentación de PowerPoint</vt:lpstr>
      <vt:lpstr>Refinando los eventos de Inicio</vt:lpstr>
      <vt:lpstr>Presentación de PowerPoint</vt:lpstr>
      <vt:lpstr>Refinando los eventos de fin</vt:lpstr>
      <vt:lpstr>Presentación de PowerPoint</vt:lpstr>
      <vt:lpstr>Refinando los eventos intermedios</vt:lpstr>
      <vt:lpstr>Presentación de PowerPoint</vt:lpstr>
      <vt:lpstr>Swimlanes o canales</vt:lpstr>
      <vt:lpstr>Preguntas , Conclusiones y 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sofi.norambuena.1995@gmail.com</cp:lastModifiedBy>
  <cp:revision>260</cp:revision>
  <dcterms:created xsi:type="dcterms:W3CDTF">2022-07-20T19:15:37Z</dcterms:created>
  <dcterms:modified xsi:type="dcterms:W3CDTF">2023-12-06T04:20:27Z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