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61" r:id="rId5"/>
    <p:sldId id="346" r:id="rId6"/>
    <p:sldId id="270" r:id="rId7"/>
    <p:sldId id="337" r:id="rId8"/>
    <p:sldId id="348" r:id="rId9"/>
    <p:sldId id="349" r:id="rId10"/>
    <p:sldId id="354" r:id="rId11"/>
    <p:sldId id="365" r:id="rId12"/>
    <p:sldId id="347" r:id="rId13"/>
    <p:sldId id="351" r:id="rId14"/>
    <p:sldId id="364" r:id="rId1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1" autoAdjust="0"/>
    <p:restoredTop sz="93796" autoAdjust="0"/>
  </p:normalViewPr>
  <p:slideViewPr>
    <p:cSldViewPr>
      <p:cViewPr varScale="1">
        <p:scale>
          <a:sx n="26" d="100"/>
          <a:sy n="26" d="100"/>
        </p:scale>
        <p:origin x="120" y="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19-12-2023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339709a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339709a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40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856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"/>
            <a:ext cx="20104811" cy="11308953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3" y="4206875"/>
            <a:ext cx="9892432" cy="2285999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050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9" y="4534002"/>
            <a:ext cx="9020021" cy="1154162"/>
          </a:xfrm>
        </p:spPr>
        <p:txBody>
          <a:bodyPr/>
          <a:lstStyle>
            <a:lvl1pPr algn="l">
              <a:defRPr sz="375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812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  <p:sldLayoutId id="2147483679" r:id="rId1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250" y="8245475"/>
            <a:ext cx="12268200" cy="3570208"/>
          </a:xfrm>
        </p:spPr>
        <p:txBody>
          <a:bodyPr/>
          <a:lstStyle/>
          <a:p>
            <a:pPr algn="ctr" rtl="0"/>
            <a:r>
              <a:rPr lang="es-C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LEVANTAMIENTO DE COMPONENTES SISTÉMICOS</a:t>
            </a:r>
            <a:br>
              <a:rPr lang="es-C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3200" dirty="0" smtClean="0"/>
              <a:t>Actividad 1.4 </a:t>
            </a:r>
            <a:r>
              <a:rPr lang="es-CL" sz="3200" dirty="0"/>
              <a:t>Reconociendo la </a:t>
            </a:r>
            <a:r>
              <a:rPr lang="es-CL" sz="3200" dirty="0" smtClean="0"/>
              <a:t>integración </a:t>
            </a:r>
            <a:r>
              <a:rPr lang="es-CL" sz="3200" dirty="0"/>
              <a:t>de </a:t>
            </a:r>
            <a:r>
              <a:rPr lang="es-CL" sz="3200" dirty="0" err="1" smtClean="0"/>
              <a:t>webservices</a:t>
            </a:r>
            <a:r>
              <a:rPr lang="es-CL" sz="3800" spc="-10" dirty="0" smtClean="0"/>
              <a:t/>
            </a:r>
            <a:br>
              <a:rPr lang="es-CL" sz="3800" spc="-10" dirty="0" smtClean="0"/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ASY5131</a:t>
            </a:r>
            <a:r>
              <a:rPr lang="en-US" dirty="0"/>
              <a:t/>
            </a:r>
            <a:br>
              <a:rPr lang="en-US" dirty="0"/>
            </a:br>
            <a:r>
              <a:rPr lang="es-CL" sz="3800" dirty="0"/>
              <a:t/>
            </a:r>
            <a:br>
              <a:rPr lang="es-CL" sz="3800" dirty="0"/>
            </a:br>
            <a:endParaRPr lang="es-CL" sz="3800" dirty="0"/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531736" y="1006475"/>
            <a:ext cx="92576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800" b="1" dirty="0" smtClean="0">
                <a:solidFill>
                  <a:srgbClr val="257CE1"/>
                </a:solidFill>
                <a:latin typeface="Arial" panose="020B0604020202020204" pitchFamily="34" charset="0"/>
                <a:ea typeface="Candara" charset="0"/>
                <a:cs typeface="Arial" panose="020B0604020202020204" pitchFamily="34" charset="0"/>
              </a:rPr>
              <a:t>Diferencia entre SOAP  y REST</a:t>
            </a:r>
            <a:endParaRPr lang="es-CL" sz="4800" dirty="0">
              <a:solidFill>
                <a:srgbClr val="257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04951"/>
              </p:ext>
            </p:extLst>
          </p:nvPr>
        </p:nvGraphicFramePr>
        <p:xfrm>
          <a:off x="1289050" y="2378075"/>
          <a:ext cx="17068800" cy="746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523811075"/>
                    </a:ext>
                  </a:extLst>
                </a:gridCol>
                <a:gridCol w="8534400">
                  <a:extLst>
                    <a:ext uri="{9D8B030D-6E8A-4147-A177-3AD203B41FA5}">
                      <a16:colId xmlns:a16="http://schemas.microsoft.com/office/drawing/2014/main" val="3685922755"/>
                    </a:ext>
                  </a:extLst>
                </a:gridCol>
              </a:tblGrid>
              <a:tr h="661686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SOAP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REST</a:t>
                      </a:r>
                      <a:endParaRPr lang="es-C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96886"/>
                  </a:ext>
                </a:extLst>
              </a:tr>
              <a:tr h="1228846">
                <a:tc>
                  <a:txBody>
                    <a:bodyPr/>
                    <a:lstStyle/>
                    <a:p>
                      <a:r>
                        <a:rPr lang="es-CL" sz="2800" dirty="0" err="1" smtClean="0"/>
                        <a:t>Requier</a:t>
                      </a:r>
                      <a:r>
                        <a:rPr lang="es-CL" sz="2800" dirty="0" smtClean="0"/>
                        <a:t> WSDL como interface para</a:t>
                      </a:r>
                      <a:r>
                        <a:rPr lang="es-CL" sz="2800" baseline="0" dirty="0" smtClean="0"/>
                        <a:t> exponer los servicios web.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800" dirty="0" smtClean="0"/>
                        <a:t> </a:t>
                      </a:r>
                      <a:r>
                        <a:rPr lang="es-CL" sz="2800" dirty="0" smtClean="0"/>
                        <a:t>No requiere interfaces </a:t>
                      </a:r>
                      <a:r>
                        <a:rPr lang="es-CL" sz="2800" dirty="0" err="1" smtClean="0"/>
                        <a:t>utiiza</a:t>
                      </a:r>
                      <a:r>
                        <a:rPr lang="es-CL" sz="2800" dirty="0" smtClean="0"/>
                        <a:t> los métodos GET, PUT, POST, DELETE.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05755"/>
                  </a:ext>
                </a:extLst>
              </a:tr>
              <a:tr h="12288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800" dirty="0" smtClean="0"/>
                        <a:t>XML es el medio de comunicación para solicitar y </a:t>
                      </a:r>
                      <a:r>
                        <a:rPr lang="es-CL" sz="2800" dirty="0" err="1" smtClean="0"/>
                        <a:t>reponder</a:t>
                      </a:r>
                      <a:r>
                        <a:rPr lang="es-CL" sz="28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800" dirty="0" smtClean="0"/>
                        <a:t>XML y JSON son usados para solicitar y responder.</a:t>
                      </a:r>
                      <a:endParaRPr lang="es-C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37716"/>
                  </a:ext>
                </a:extLst>
              </a:tr>
              <a:tr h="12288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800" dirty="0" smtClean="0"/>
                        <a:t>Utiliza el protocolo SOAP para </a:t>
                      </a:r>
                      <a:r>
                        <a:rPr lang="es-CL" sz="2800" dirty="0" err="1" smtClean="0"/>
                        <a:t>tranferir</a:t>
                      </a:r>
                      <a:r>
                        <a:rPr lang="es-CL" sz="2800" dirty="0" smtClean="0"/>
                        <a:t> datos sobre  HTTP.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800" dirty="0" smtClean="0"/>
                        <a:t>Usa solo HTTP.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66567"/>
                  </a:ext>
                </a:extLst>
              </a:tr>
              <a:tr h="66168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800" dirty="0" smtClean="0"/>
                        <a:t>No legible para los humanos.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800" dirty="0" smtClean="0"/>
                        <a:t>Legible por humanos.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34563"/>
                  </a:ext>
                </a:extLst>
              </a:tr>
              <a:tr h="12288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800" dirty="0" smtClean="0"/>
                        <a:t>Usa SSL para seguridad y WS-Security.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800" dirty="0" smtClean="0"/>
                        <a:t>Solo usa SSL.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39199"/>
                  </a:ext>
                </a:extLst>
              </a:tr>
              <a:tr h="122884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800" dirty="0" smtClean="0"/>
                        <a:t>Mantiene estados en sesiones.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800" dirty="0" smtClean="0"/>
                        <a:t>Sin estados.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1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5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42029" y="4534002"/>
            <a:ext cx="9020021" cy="1538883"/>
          </a:xfrm>
        </p:spPr>
        <p:txBody>
          <a:bodyPr/>
          <a:lstStyle/>
          <a:p>
            <a:pPr algn="ctr"/>
            <a:r>
              <a:rPr lang="es-CL" sz="5000" dirty="0">
                <a:solidFill>
                  <a:schemeClr val="bg1"/>
                </a:solidFill>
              </a:rPr>
              <a:t>Preguntas , Conclusiones y </a:t>
            </a:r>
            <a:r>
              <a:rPr lang="es-CL" sz="5000" dirty="0" smtClean="0">
                <a:solidFill>
                  <a:schemeClr val="bg1"/>
                </a:solidFill>
              </a:rPr>
              <a:t>Reflexiones</a:t>
            </a:r>
            <a:endParaRPr lang="es-CL" sz="5000" dirty="0">
              <a:solidFill>
                <a:schemeClr val="bg1"/>
              </a:solidFill>
            </a:endParaRPr>
          </a:p>
        </p:txBody>
      </p:sp>
      <p:pic>
        <p:nvPicPr>
          <p:cNvPr id="4" name="Picture 10" descr="http://www.clipartroo.com/images/33/group-talking-clipart-338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6492875"/>
            <a:ext cx="6306311" cy="422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764208" y="547323"/>
            <a:ext cx="13097841" cy="231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6" tIns="150756" rIns="150756" bIns="150756" anchor="t" anchorCtr="0">
            <a:noAutofit/>
          </a:bodyPr>
          <a:lstStyle/>
          <a:p>
            <a:pPr algn="ctr"/>
            <a:endParaRPr sz="14017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3185243" y="6656673"/>
            <a:ext cx="13089761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6" tIns="150756" rIns="150756" bIns="150756" anchor="t" anchorCtr="0">
            <a:noAutofit/>
          </a:bodyPr>
          <a:lstStyle/>
          <a:p>
            <a:pPr algn="ctr"/>
            <a:r>
              <a:rPr lang="es-CL" sz="5936" b="1" dirty="0">
                <a:solidFill>
                  <a:schemeClr val="bg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Nombre</a:t>
            </a:r>
            <a:r>
              <a:rPr lang="es-CL" sz="5936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s-CL" sz="5936" b="1" dirty="0">
                <a:solidFill>
                  <a:schemeClr val="bg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del profesor</a:t>
            </a:r>
          </a:p>
        </p:txBody>
      </p:sp>
      <p:sp>
        <p:nvSpPr>
          <p:cNvPr id="220" name="Google Shape;220;p31"/>
          <p:cNvSpPr txBox="1"/>
          <p:nvPr/>
        </p:nvSpPr>
        <p:spPr>
          <a:xfrm>
            <a:off x="3185244" y="7685568"/>
            <a:ext cx="13089759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6" tIns="150756" rIns="150756" bIns="150756" anchor="t" anchorCtr="0">
            <a:noAutofit/>
          </a:bodyPr>
          <a:lstStyle/>
          <a:p>
            <a:pPr algn="ctr"/>
            <a:r>
              <a:rPr lang="en-US" sz="4947" dirty="0">
                <a:solidFill>
                  <a:schemeClr val="bg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correo@professor.duoc.cl</a:t>
            </a:r>
            <a:endParaRPr sz="4947" dirty="0">
              <a:solidFill>
                <a:schemeClr val="bg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38C43E2-0000-72A6-F572-D40465C6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0" y="4533371"/>
            <a:ext cx="6872639" cy="1477328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ASY5131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43ABA-A441-AF49-86F2-AD630E090C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6711533" y="10481754"/>
            <a:ext cx="3392567" cy="276999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40130" y="5121275"/>
            <a:ext cx="9325610" cy="1661993"/>
          </a:xfrm>
        </p:spPr>
        <p:txBody>
          <a:bodyPr/>
          <a:lstStyle/>
          <a:p>
            <a:pPr algn="just"/>
            <a:r>
              <a:rPr lang="es-CL" sz="3600" dirty="0">
                <a:latin typeface="+mn-lt"/>
              </a:rPr>
              <a:t>IL2.2 </a:t>
            </a:r>
            <a:r>
              <a:rPr lang="es-CL" sz="3600" b="0" dirty="0">
                <a:latin typeface="+mn-lt"/>
              </a:rPr>
              <a:t>Asocia la ubicación de los </a:t>
            </a:r>
            <a:r>
              <a:rPr lang="es-CL" sz="3600" b="0" dirty="0" err="1">
                <a:latin typeface="+mn-lt"/>
              </a:rPr>
              <a:t>webservices</a:t>
            </a:r>
            <a:r>
              <a:rPr lang="es-CL" sz="3600" b="0" dirty="0">
                <a:latin typeface="+mn-lt"/>
              </a:rPr>
              <a:t> considerando la actual arquitectura de software y hardware de la organización</a:t>
            </a:r>
            <a:r>
              <a:rPr lang="es-CL" sz="3600" b="0" dirty="0" smtClean="0">
                <a:latin typeface="+mn-lt"/>
              </a:rPr>
              <a:t>.</a:t>
            </a:r>
            <a:endParaRPr lang="es-CL" sz="3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Arial Unicode MS" panose="020B0604020202020204" pitchFamily="34" charset="-128"/>
              <a:cs typeface="Calibri" panose="020F0502020204030204" pitchFamily="34" charset="0"/>
            </a:endParaRP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040130" y="3978275"/>
            <a:ext cx="9020022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CL" dirty="0" smtClean="0"/>
              <a:t>Indicador de logro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8070850" y="4664075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6000" b="1" dirty="0" smtClean="0">
                <a:solidFill>
                  <a:srgbClr val="257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“</a:t>
            </a:r>
            <a:r>
              <a:rPr lang="es-CL" sz="6000" b="1" dirty="0" err="1" smtClean="0">
                <a:solidFill>
                  <a:srgbClr val="257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Representational</a:t>
            </a:r>
            <a:r>
              <a:rPr lang="es-CL" sz="6000" b="1" dirty="0" smtClean="0">
                <a:solidFill>
                  <a:srgbClr val="257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s-CL" sz="6000" b="1" dirty="0" err="1" smtClean="0">
                <a:solidFill>
                  <a:srgbClr val="257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State</a:t>
            </a:r>
            <a:r>
              <a:rPr lang="es-CL" sz="6000" b="1" dirty="0" smtClean="0">
                <a:solidFill>
                  <a:srgbClr val="257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 Transfer”</a:t>
            </a:r>
            <a:endParaRPr lang="es-CL" sz="6000" b="1" dirty="0">
              <a:solidFill>
                <a:srgbClr val="257C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750BC02-FE4E-1148-8346-BA2C94ECC781}"/>
              </a:ext>
            </a:extLst>
          </p:cNvPr>
          <p:cNvSpPr txBox="1">
            <a:spLocks/>
          </p:cNvSpPr>
          <p:nvPr/>
        </p:nvSpPr>
        <p:spPr>
          <a:xfrm>
            <a:off x="10864288" y="118696"/>
            <a:ext cx="9256322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dirty="0" smtClean="0">
                <a:solidFill>
                  <a:schemeClr val="bg1"/>
                </a:solidFill>
              </a:rPr>
              <a:t>Integración de plataformas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11652250" y="777875"/>
            <a:ext cx="5943600" cy="738664"/>
          </a:xfrm>
        </p:spPr>
        <p:txBody>
          <a:bodyPr/>
          <a:lstStyle/>
          <a:p>
            <a:r>
              <a:rPr lang="es-ES_tradnl" dirty="0" smtClean="0">
                <a:solidFill>
                  <a:srgbClr val="257CE1"/>
                </a:solidFill>
              </a:rPr>
              <a:t>¿Qué es REST?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1746249" y="2130643"/>
            <a:ext cx="16840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sz="36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Rest</a:t>
            </a:r>
            <a:r>
              <a:rPr lang="es-E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 es un </a:t>
            </a:r>
            <a:r>
              <a:rPr lang="es-ES" sz="3600" b="1" i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estilo arquitectónico</a:t>
            </a:r>
            <a:r>
              <a:rPr lang="es-ES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 </a:t>
            </a:r>
            <a:r>
              <a:rPr lang="es-E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que permite la comunicación entre un cliente y un servidor.</a:t>
            </a:r>
          </a:p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endParaRPr lang="es-ES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pPr marL="571500" indent="-571500" algn="just"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Está orientado a transferencias de recursos, no a llamadas de procedimientos remotos (RCP).</a:t>
            </a:r>
          </a:p>
          <a:p>
            <a:pPr marL="571500" indent="-571500" algn="just">
              <a:buClr>
                <a:srgbClr val="257CE1"/>
              </a:buClr>
              <a:buFont typeface="Arial" panose="020B0604020202020204" pitchFamily="34" charset="0"/>
              <a:buChar char="•"/>
            </a:pPr>
            <a:endParaRPr lang="es-ES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pPr marL="571500" indent="-571500" algn="just"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Hace un uso muy eficiente del protocolo HTTP y permite la interacción entre distintos componentes, es decir </a:t>
            </a:r>
            <a:r>
              <a:rPr lang="es-ES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REST es una extensión de HTTP</a:t>
            </a:r>
            <a:r>
              <a:rPr lang="es-E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, pero esto </a:t>
            </a:r>
            <a:r>
              <a:rPr lang="es-ES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no quiere </a:t>
            </a:r>
            <a:r>
              <a:rPr lang="es-E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 decir que todas  las </a:t>
            </a:r>
            <a:r>
              <a:rPr lang="es-ES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aplicaciones HTTP sean Servicios Web</a:t>
            </a:r>
            <a:r>
              <a:rPr lang="es-E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.</a:t>
            </a:r>
          </a:p>
          <a:p>
            <a:pPr marL="571500" indent="-571500" algn="just">
              <a:buClr>
                <a:srgbClr val="257CE1"/>
              </a:buClr>
              <a:buFont typeface="Arial" panose="020B0604020202020204" pitchFamily="34" charset="0"/>
              <a:buChar char="•"/>
            </a:pPr>
            <a:endParaRPr lang="es-ES" sz="3600" dirty="0" smtClean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  <a:p>
            <a:pPr marL="571500" indent="-571500" algn="just">
              <a:buClr>
                <a:srgbClr val="257CE1"/>
              </a:buClr>
              <a:buFont typeface="Arial" panose="020B0604020202020204" pitchFamily="34" charset="0"/>
              <a:buChar char="•"/>
            </a:pPr>
            <a:r>
              <a:rPr lang="es-ES" sz="36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RESTful</a:t>
            </a:r>
            <a:r>
              <a:rPr lang="es-E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 son </a:t>
            </a:r>
            <a:r>
              <a:rPr lang="es-ES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servicios web </a:t>
            </a:r>
            <a:r>
              <a:rPr lang="es-ES" sz="3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que están implementados mediante el estilo arquitectónico REST.</a:t>
            </a:r>
            <a:endParaRPr lang="es-ES" sz="3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67B0F0-6C7F-479B-9A34-A9FA6838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227" y="8416127"/>
            <a:ext cx="5766243" cy="21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32050" y="854075"/>
            <a:ext cx="16988263" cy="738664"/>
          </a:xfrm>
        </p:spPr>
        <p:txBody>
          <a:bodyPr/>
          <a:lstStyle/>
          <a:p>
            <a:r>
              <a:rPr lang="es-ES_trad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Características de REST</a:t>
            </a:r>
            <a:endParaRPr lang="es-C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11F84E9F-D16C-4601-912C-25641DACFC50}"/>
              </a:ext>
            </a:extLst>
          </p:cNvPr>
          <p:cNvSpPr txBox="1">
            <a:spLocks/>
          </p:cNvSpPr>
          <p:nvPr/>
        </p:nvSpPr>
        <p:spPr>
          <a:xfrm>
            <a:off x="1593850" y="2149475"/>
            <a:ext cx="15925800" cy="55626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v"/>
            </a:pPr>
            <a:r>
              <a:rPr lang="es-ES" sz="36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Arquitectura Cliente – Servidor: </a:t>
            </a:r>
            <a:r>
              <a:rPr lang="es-ES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consiste en una separación clara y concisa entre los 2 agentes básicos en un intercambio de información: el cliente y el servidor. </a:t>
            </a:r>
            <a:endParaRPr lang="es-ES" sz="36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v"/>
            </a:pPr>
            <a:endParaRPr lang="es-ES" sz="3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v"/>
            </a:pPr>
            <a:r>
              <a:rPr lang="es-ES" sz="3600" b="1" i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Stateless</a:t>
            </a:r>
            <a:r>
              <a:rPr lang="es-ES" sz="36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: </a:t>
            </a:r>
            <a:r>
              <a:rPr lang="es-ES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(Sin estado) esto significa que nuestro servidor no tiene porqué almacenar datos del cliente para mantener un estado del mismo. Esto quiere que decir, que el servicio se inicia y se termina y el servidor se olvida que existe.</a:t>
            </a:r>
          </a:p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v"/>
            </a:pPr>
            <a:endParaRPr lang="es-ES" sz="3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v"/>
            </a:pPr>
            <a:r>
              <a:rPr lang="es-ES" sz="3600" b="1" i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Cacheable</a:t>
            </a:r>
            <a:r>
              <a:rPr lang="es-ES" sz="36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: </a:t>
            </a:r>
            <a:r>
              <a:rPr lang="es-ES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esta norma implica que el servidor que sirve las peticiones del cliente debe definir algún modo de cachear dichas peticiones, para aumentar el rendimiento, escalabilidad, etc.</a:t>
            </a:r>
          </a:p>
          <a:p>
            <a:pPr lvl="1" algn="just"/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55BEEE-6F76-45D7-ADDB-83CBE6AE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0" y="7712075"/>
            <a:ext cx="8673441" cy="32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4641850" y="861278"/>
            <a:ext cx="12877800" cy="738664"/>
          </a:xfrm>
        </p:spPr>
        <p:txBody>
          <a:bodyPr/>
          <a:lstStyle/>
          <a:p>
            <a:r>
              <a:rPr lang="es-CL" dirty="0">
                <a:solidFill>
                  <a:srgbClr val="257CE1"/>
                </a:solidFill>
                <a:ea typeface="Candara" charset="0"/>
              </a:rPr>
              <a:t>Ejemplo de Servicios web </a:t>
            </a:r>
            <a:r>
              <a:rPr lang="es-CL" dirty="0" err="1">
                <a:solidFill>
                  <a:srgbClr val="257CE1"/>
                </a:solidFill>
                <a:ea typeface="Candara" charset="0"/>
              </a:rPr>
              <a:t>RESTful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6" name="Rectángulo redondeado 8">
            <a:extLst>
              <a:ext uri="{FF2B5EF4-FFF2-40B4-BE49-F238E27FC236}">
                <a16:creationId xmlns:a16="http://schemas.microsoft.com/office/drawing/2014/main" id="{8F35741D-5AB3-49E1-B040-B8304F0F10EF}"/>
              </a:ext>
            </a:extLst>
          </p:cNvPr>
          <p:cNvSpPr/>
          <p:nvPr/>
        </p:nvSpPr>
        <p:spPr>
          <a:xfrm>
            <a:off x="441671" y="3639827"/>
            <a:ext cx="6105178" cy="419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4800" b="1" dirty="0" smtClean="0"/>
              <a:t>CLIENTE</a:t>
            </a:r>
            <a:endParaRPr lang="es-ES_tradnl" sz="4800" b="1" dirty="0"/>
          </a:p>
        </p:txBody>
      </p:sp>
      <p:sp>
        <p:nvSpPr>
          <p:cNvPr id="7" name="Rectángulo redondeado 9">
            <a:extLst>
              <a:ext uri="{FF2B5EF4-FFF2-40B4-BE49-F238E27FC236}">
                <a16:creationId xmlns:a16="http://schemas.microsoft.com/office/drawing/2014/main" id="{712AA74D-D200-46DC-A3C3-A9A0FDC28A69}"/>
              </a:ext>
            </a:extLst>
          </p:cNvPr>
          <p:cNvSpPr/>
          <p:nvPr/>
        </p:nvSpPr>
        <p:spPr>
          <a:xfrm>
            <a:off x="13328650" y="3639827"/>
            <a:ext cx="6105178" cy="419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4800" b="1" dirty="0" smtClean="0"/>
              <a:t>SERVIDOR</a:t>
            </a:r>
          </a:p>
        </p:txBody>
      </p:sp>
      <p:sp>
        <p:nvSpPr>
          <p:cNvPr id="8" name="Flecha derecha 10">
            <a:extLst>
              <a:ext uri="{FF2B5EF4-FFF2-40B4-BE49-F238E27FC236}">
                <a16:creationId xmlns:a16="http://schemas.microsoft.com/office/drawing/2014/main" id="{1D3CBF31-8594-42F0-8048-4639ABBEC5A8}"/>
              </a:ext>
            </a:extLst>
          </p:cNvPr>
          <p:cNvSpPr/>
          <p:nvPr/>
        </p:nvSpPr>
        <p:spPr>
          <a:xfrm>
            <a:off x="6546849" y="4070212"/>
            <a:ext cx="6781801" cy="139702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¿CANTIDAD?</a:t>
            </a:r>
            <a:endParaRPr lang="es-ES_tradnl" sz="3200" dirty="0"/>
          </a:p>
        </p:txBody>
      </p:sp>
      <p:sp>
        <p:nvSpPr>
          <p:cNvPr id="9" name="Flecha izquierda 8">
            <a:extLst>
              <a:ext uri="{FF2B5EF4-FFF2-40B4-BE49-F238E27FC236}">
                <a16:creationId xmlns:a16="http://schemas.microsoft.com/office/drawing/2014/main" id="{D46BFB11-9226-4C97-9F9B-ADA5E45965B5}"/>
              </a:ext>
            </a:extLst>
          </p:cNvPr>
          <p:cNvSpPr/>
          <p:nvPr/>
        </p:nvSpPr>
        <p:spPr>
          <a:xfrm>
            <a:off x="6546849" y="5919845"/>
            <a:ext cx="6781801" cy="1397024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3200" dirty="0"/>
              <a:t>5 PANTALONES, 3 CAMISAS</a:t>
            </a:r>
          </a:p>
        </p:txBody>
      </p:sp>
      <p:sp>
        <p:nvSpPr>
          <p:cNvPr id="10" name="Llamada ovalada 12">
            <a:extLst>
              <a:ext uri="{FF2B5EF4-FFF2-40B4-BE49-F238E27FC236}">
                <a16:creationId xmlns:a16="http://schemas.microsoft.com/office/drawing/2014/main" id="{8B75C8C7-D8C7-4D5F-BE33-E190620AA02B}"/>
              </a:ext>
            </a:extLst>
          </p:cNvPr>
          <p:cNvSpPr/>
          <p:nvPr/>
        </p:nvSpPr>
        <p:spPr>
          <a:xfrm>
            <a:off x="9061450" y="7981579"/>
            <a:ext cx="3810000" cy="919976"/>
          </a:xfrm>
          <a:prstGeom prst="wedgeEllipseCallout">
            <a:avLst>
              <a:gd name="adj1" fmla="val -47916"/>
              <a:gd name="adj2" fmla="val -13702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Representación</a:t>
            </a:r>
          </a:p>
        </p:txBody>
      </p:sp>
    </p:spTree>
    <p:extLst>
      <p:ext uri="{BB962C8B-B14F-4D97-AF65-F5344CB8AC3E}">
        <p14:creationId xmlns:p14="http://schemas.microsoft.com/office/powerpoint/2010/main" val="43097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4641850" y="861278"/>
            <a:ext cx="12877800" cy="738664"/>
          </a:xfrm>
        </p:spPr>
        <p:txBody>
          <a:bodyPr/>
          <a:lstStyle/>
          <a:p>
            <a:r>
              <a:rPr lang="es-CL" dirty="0">
                <a:solidFill>
                  <a:srgbClr val="257CE1"/>
                </a:solidFill>
                <a:ea typeface="Candara" charset="0"/>
              </a:rPr>
              <a:t>Ejemplo de Servicios web </a:t>
            </a:r>
            <a:r>
              <a:rPr lang="es-CL" dirty="0" err="1">
                <a:solidFill>
                  <a:srgbClr val="257CE1"/>
                </a:solidFill>
                <a:ea typeface="Candara" charset="0"/>
              </a:rPr>
              <a:t>RESTful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6" name="Rectángulo redondeado 8">
            <a:extLst>
              <a:ext uri="{FF2B5EF4-FFF2-40B4-BE49-F238E27FC236}">
                <a16:creationId xmlns:a16="http://schemas.microsoft.com/office/drawing/2014/main" id="{8F35741D-5AB3-49E1-B040-B8304F0F10EF}"/>
              </a:ext>
            </a:extLst>
          </p:cNvPr>
          <p:cNvSpPr/>
          <p:nvPr/>
        </p:nvSpPr>
        <p:spPr>
          <a:xfrm>
            <a:off x="441671" y="3639827"/>
            <a:ext cx="6105178" cy="419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4800" b="1" dirty="0" smtClean="0"/>
              <a:t>CLIENTE</a:t>
            </a:r>
            <a:endParaRPr lang="es-ES_tradnl" sz="4800" b="1" dirty="0"/>
          </a:p>
        </p:txBody>
      </p:sp>
      <p:sp>
        <p:nvSpPr>
          <p:cNvPr id="7" name="Rectángulo redondeado 9">
            <a:extLst>
              <a:ext uri="{FF2B5EF4-FFF2-40B4-BE49-F238E27FC236}">
                <a16:creationId xmlns:a16="http://schemas.microsoft.com/office/drawing/2014/main" id="{712AA74D-D200-46DC-A3C3-A9A0FDC28A69}"/>
              </a:ext>
            </a:extLst>
          </p:cNvPr>
          <p:cNvSpPr/>
          <p:nvPr/>
        </p:nvSpPr>
        <p:spPr>
          <a:xfrm>
            <a:off x="13328650" y="3639827"/>
            <a:ext cx="6105178" cy="419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4800" b="1" dirty="0" smtClean="0"/>
              <a:t>SERVIDOR</a:t>
            </a:r>
          </a:p>
        </p:txBody>
      </p:sp>
      <p:sp>
        <p:nvSpPr>
          <p:cNvPr id="8" name="Flecha derecha 10">
            <a:extLst>
              <a:ext uri="{FF2B5EF4-FFF2-40B4-BE49-F238E27FC236}">
                <a16:creationId xmlns:a16="http://schemas.microsoft.com/office/drawing/2014/main" id="{1D3CBF31-8594-42F0-8048-4639ABBEC5A8}"/>
              </a:ext>
            </a:extLst>
          </p:cNvPr>
          <p:cNvSpPr/>
          <p:nvPr/>
        </p:nvSpPr>
        <p:spPr>
          <a:xfrm>
            <a:off x="6546849" y="4070212"/>
            <a:ext cx="6781801" cy="139702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5 PANTALONES, 6 CAMISAS</a:t>
            </a:r>
            <a:endParaRPr lang="es-ES_tradnl" sz="3200" dirty="0"/>
          </a:p>
        </p:txBody>
      </p:sp>
      <p:sp>
        <p:nvSpPr>
          <p:cNvPr id="9" name="Flecha izquierda 8">
            <a:extLst>
              <a:ext uri="{FF2B5EF4-FFF2-40B4-BE49-F238E27FC236}">
                <a16:creationId xmlns:a16="http://schemas.microsoft.com/office/drawing/2014/main" id="{D46BFB11-9226-4C97-9F9B-ADA5E45965B5}"/>
              </a:ext>
            </a:extLst>
          </p:cNvPr>
          <p:cNvSpPr/>
          <p:nvPr/>
        </p:nvSpPr>
        <p:spPr>
          <a:xfrm>
            <a:off x="6546849" y="5919845"/>
            <a:ext cx="6781801" cy="1397024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OK</a:t>
            </a:r>
            <a:endParaRPr lang="es-ES_tradnl" sz="3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1975E5-4907-44E2-8E59-487A32646A80}"/>
              </a:ext>
            </a:extLst>
          </p:cNvPr>
          <p:cNvSpPr txBox="1"/>
          <p:nvPr/>
        </p:nvSpPr>
        <p:spPr>
          <a:xfrm>
            <a:off x="1289049" y="2264652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3600" i="1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Si queremos, por ejemplo, adicionar 3 camisas </a:t>
            </a:r>
          </a:p>
        </p:txBody>
      </p:sp>
      <p:sp>
        <p:nvSpPr>
          <p:cNvPr id="12" name="Llamada ovalada 8">
            <a:extLst>
              <a:ext uri="{FF2B5EF4-FFF2-40B4-BE49-F238E27FC236}">
                <a16:creationId xmlns:a16="http://schemas.microsoft.com/office/drawing/2014/main" id="{B5993DAF-44EB-43EA-8F06-3D4E0878A49E}"/>
              </a:ext>
            </a:extLst>
          </p:cNvPr>
          <p:cNvSpPr/>
          <p:nvPr/>
        </p:nvSpPr>
        <p:spPr>
          <a:xfrm>
            <a:off x="10737850" y="2835077"/>
            <a:ext cx="3435351" cy="880656"/>
          </a:xfrm>
          <a:prstGeom prst="wedgeEllipseCallout">
            <a:avLst>
              <a:gd name="adj1" fmla="val -84292"/>
              <a:gd name="adj2" fmla="val 121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027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147050" y="4587875"/>
            <a:ext cx="9782022" cy="2769989"/>
          </a:xfrm>
        </p:spPr>
        <p:txBody>
          <a:bodyPr/>
          <a:lstStyle/>
          <a:p>
            <a:pPr algn="ctr"/>
            <a:r>
              <a:rPr lang="es-ES_tradnl" sz="6000" dirty="0">
                <a:solidFill>
                  <a:srgbClr val="257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BPMN</a:t>
            </a:r>
            <a:br>
              <a:rPr lang="es-ES_tradnl" sz="6000" dirty="0">
                <a:solidFill>
                  <a:srgbClr val="257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sz="6000" dirty="0">
                <a:solidFill>
                  <a:srgbClr val="257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6000" dirty="0">
                <a:solidFill>
                  <a:srgbClr val="257C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Process Model and Notation”</a:t>
            </a:r>
            <a:endParaRPr lang="es-CL" sz="6000" dirty="0">
              <a:solidFill>
                <a:srgbClr val="257C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Props1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821600-D61B-433B-B6F8-A294D9BC75DD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dbb86751-ad4c-49ff-a33d-b7314027950b"/>
    <ds:schemaRef ds:uri="http://schemas.openxmlformats.org/package/2006/metadata/core-properties"/>
    <ds:schemaRef ds:uri="4215e297-5d6e-42b1-b795-55976a174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4064</TotalTime>
  <Words>402</Words>
  <Application>Microsoft Office PowerPoint</Application>
  <PresentationFormat>Personalizado</PresentationFormat>
  <Paragraphs>54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 Unicode MS</vt:lpstr>
      <vt:lpstr>Arial</vt:lpstr>
      <vt:lpstr>Arial Black</vt:lpstr>
      <vt:lpstr>Calibri</vt:lpstr>
      <vt:lpstr>Candara</vt:lpstr>
      <vt:lpstr>Franklin Gothic</vt:lpstr>
      <vt:lpstr>Wingdings</vt:lpstr>
      <vt:lpstr>Office Theme</vt:lpstr>
      <vt:lpstr>LEVANTAMIENTO DE COMPONENTES SISTÉMICOS Actividad 1.4 Reconociendo la integración de webservices ASY5131  </vt:lpstr>
      <vt:lpstr>ASY5131</vt:lpstr>
      <vt:lpstr>IL2.2 Asocia la ubicación de los webservices considerando la actual arquitectura de software y hardware de la organización.</vt:lpstr>
      <vt:lpstr>Presentación de PowerPoint</vt:lpstr>
      <vt:lpstr>Presentación de PowerPoint</vt:lpstr>
      <vt:lpstr>Características de REST</vt:lpstr>
      <vt:lpstr>Presentación de PowerPoint</vt:lpstr>
      <vt:lpstr>Presentación de PowerPoint</vt:lpstr>
      <vt:lpstr>BPMN “Business Process Model and Notation”</vt:lpstr>
      <vt:lpstr>Presentación de PowerPoint</vt:lpstr>
      <vt:lpstr>Preguntas , Conclusiones y Reflexiones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sofi.norambuena.1995@gmail.com</cp:lastModifiedBy>
  <cp:revision>244</cp:revision>
  <dcterms:created xsi:type="dcterms:W3CDTF">2022-07-20T19:15:37Z</dcterms:created>
  <dcterms:modified xsi:type="dcterms:W3CDTF">2023-12-19T19:14:49Z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