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0104100" cy="11309350"/>
  <p:notesSz cx="20104100" cy="11309350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anklin Gothic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+A4tBVI2aQ7lTfQmGO/SbRAT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000" y="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Nuñez" userId="ac8a58aecdf78c99" providerId="LiveId" clId="{5CD7DEE8-B20A-4DA9-8013-79C57135E99A}"/>
    <pc:docChg chg="modSld">
      <pc:chgData name="Isabel Nuñez" userId="ac8a58aecdf78c99" providerId="LiveId" clId="{5CD7DEE8-B20A-4DA9-8013-79C57135E99A}" dt="2023-12-24T03:51:07.811" v="0" actId="6549"/>
      <pc:docMkLst>
        <pc:docMk/>
      </pc:docMkLst>
      <pc:sldChg chg="modSp mod">
        <pc:chgData name="Isabel Nuñez" userId="ac8a58aecdf78c99" providerId="LiveId" clId="{5CD7DEE8-B20A-4DA9-8013-79C57135E99A}" dt="2023-12-24T03:51:07.811" v="0" actId="6549"/>
        <pc:sldMkLst>
          <pc:docMk/>
          <pc:sldMk cId="0" sldId="256"/>
        </pc:sldMkLst>
        <pc:spChg chg="mod">
          <ac:chgData name="Isabel Nuñez" userId="ac8a58aecdf78c99" providerId="LiveId" clId="{5CD7DEE8-B20A-4DA9-8013-79C57135E99A}" dt="2023-12-24T03:51:07.811" v="0" actId="6549"/>
          <ac:spMkLst>
            <pc:docMk/>
            <pc:sldMk cId="0" sldId="256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3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27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" name="Google Shape;36;p27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27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" name="Google Shape;38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27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8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8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2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28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48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2051050" y="8093075"/>
            <a:ext cx="10439400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INTEGRANDO DE COMPONENTES SISTÉMICO</a:t>
            </a:r>
            <a:br>
              <a:rPr lang="es-ES" sz="3800" dirty="0"/>
            </a:br>
            <a:r>
              <a:rPr lang="es-ES" sz="3600" dirty="0"/>
              <a:t>Actividad </a:t>
            </a:r>
            <a:r>
              <a:rPr lang="es-ES" sz="3600"/>
              <a:t>2.1 Elementos </a:t>
            </a:r>
            <a:r>
              <a:rPr lang="es-ES" sz="3600" dirty="0"/>
              <a:t>importantes para la integración</a:t>
            </a:r>
            <a:br>
              <a:rPr lang="es-ES" sz="3800" dirty="0"/>
            </a:br>
            <a:r>
              <a:rPr lang="es-ES" sz="5400" dirty="0"/>
              <a:t>ASY5131</a:t>
            </a:r>
            <a:br>
              <a:rPr lang="es-ES" dirty="0"/>
            </a:br>
            <a:br>
              <a:rPr lang="es-ES" sz="3800" dirty="0"/>
            </a:br>
            <a:endParaRPr sz="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2736850" y="4968875"/>
            <a:ext cx="9823450" cy="1219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57CE1"/>
          </a:solidFill>
          <a:ln w="25400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379439" y="5193754"/>
            <a:ext cx="45382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4+1</a:t>
            </a:r>
            <a:endParaRPr sz="50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Modelo 4 + 1</a:t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58977" y="5162808"/>
            <a:ext cx="730869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7429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▪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Si bien es cierto, el modelo 4+1, no esta asociado a ningún lenguaje gráfico de modelado, UML calza a la perfección con él.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7088" y="4493974"/>
            <a:ext cx="10308573" cy="59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/>
          <p:nvPr/>
        </p:nvSpPr>
        <p:spPr>
          <a:xfrm>
            <a:off x="720877" y="2508718"/>
            <a:ext cx="1834752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Lo que se requiere ahora es un modelo que nos apoye a describir nuestro sistema de una manera genérica. En este contexto el modelo 4+1 Vista de Philippe Kruchten, nos entrega una manera de describir el sistema basado en 5 vistas distintas pensadas para los diferentes stakeholders.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2279650" y="854075"/>
            <a:ext cx="92201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Modelo 4 +1  - Vista Lógica</a:t>
            </a:r>
            <a:endParaRPr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1746250" y="2378075"/>
            <a:ext cx="16764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vista lógica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describe el modelo de objetos del diseño cuando se usa un método de diseño orientado a objetos. </a:t>
            </a:r>
            <a:endParaRPr/>
          </a:p>
          <a:p>
            <a:pPr marL="5715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diseñar una aplicación muy orientada a los datos, se puede usar un enfoque alternativo para desarrollar algún otro tipo de vista lógica, tal como diagramas de entidad-relación.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50" y="5810270"/>
            <a:ext cx="7772400" cy="513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4718050" y="755454"/>
            <a:ext cx="1287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rgbClr val="257CE1"/>
                </a:solidFill>
              </a:rPr>
              <a:t>Modelo 4 +1  - Vista de Procesos</a:t>
            </a:r>
            <a:endParaRPr sz="5000"/>
          </a:p>
        </p:txBody>
      </p:sp>
      <p:sp>
        <p:nvSpPr>
          <p:cNvPr id="164" name="Google Shape;164;p13"/>
          <p:cNvSpPr/>
          <p:nvPr/>
        </p:nvSpPr>
        <p:spPr>
          <a:xfrm>
            <a:off x="984250" y="2301875"/>
            <a:ext cx="182118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vista de procesos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describe los procesos y la forma en la que se comunican estos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; es decir, se representan desde la perspectiva de integración.</a:t>
            </a:r>
            <a:endParaRPr/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esta vista representaremos las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actividades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desde el punto de vista del negocio y su relación  con las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que conforman el o los  sistemas.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8050" y="5502275"/>
            <a:ext cx="10820400" cy="544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Modelo 4+ 1 – Vista Física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593850" y="2530475"/>
            <a:ext cx="172614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vista física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describe el mapeo del software en el hardware y refleja los aspectos de distribución de las componentes y conexiones físicas de nuestra solución, incluyendo los servicios en las soluciones de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interoperabilidad.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0" y="5045075"/>
            <a:ext cx="14173200" cy="486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6470650" y="748347"/>
            <a:ext cx="11049000" cy="94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Modelo 4+1 – Vista Despliegue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1441450" y="2225675"/>
            <a:ext cx="16535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vista de desarrollo o despliegue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describe la organización estática del software en su ambiente de desarrollo, en esta vista modelaremos las componentes de software desde la perspectiva del programador.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50" y="4529276"/>
            <a:ext cx="14401800" cy="492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4413250" y="748347"/>
            <a:ext cx="13106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Modelo 4+1 – Vista de Escenarios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365250" y="2964339"/>
            <a:ext cx="16535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vista de escenarios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describe las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funcionalidades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del sistema como un todo, representa un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 conjunto de reglas o normas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entender las demás vistas.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753" y="4903332"/>
            <a:ext cx="14089647" cy="42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8070850" y="8093075"/>
            <a:ext cx="85344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NORMATIVAS Y ESTÁNDARES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8375650" y="755454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Normativas y estándares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282700" y="2106652"/>
            <a:ext cx="166179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❑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Existen un conjunto de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normativas y estándares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asociados a los procesos de negocio y sus dominios.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8" descr="Qué es la norma ISO 14001:2015? | LEANp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6250" y="2987675"/>
            <a:ext cx="3120928" cy="1263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8"/>
          <p:cNvGrpSpPr/>
          <p:nvPr/>
        </p:nvGrpSpPr>
        <p:grpSpPr>
          <a:xfrm>
            <a:off x="2054824" y="4445755"/>
            <a:ext cx="16063859" cy="5494860"/>
            <a:chOff x="3774" y="64575"/>
            <a:chExt cx="16063859" cy="5494860"/>
          </a:xfrm>
        </p:grpSpPr>
        <p:sp>
          <p:nvSpPr>
            <p:cNvPr id="200" name="Google Shape;200;p18"/>
            <p:cNvSpPr/>
            <p:nvPr/>
          </p:nvSpPr>
          <p:spPr>
            <a:xfrm>
              <a:off x="3774" y="64575"/>
              <a:ext cx="4754387" cy="806400"/>
            </a:xfrm>
            <a:prstGeom prst="rect">
              <a:avLst/>
            </a:prstGeom>
            <a:solidFill>
              <a:srgbClr val="5F497A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774" y="64575"/>
              <a:ext cx="4754387" cy="8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13775" rIns="199125" bIns="1137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ISO 9001:2015</a:t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74" y="870975"/>
              <a:ext cx="4754387" cy="4688460"/>
            </a:xfrm>
            <a:prstGeom prst="rect">
              <a:avLst/>
            </a:prstGeom>
            <a:solidFill>
              <a:srgbClr val="CCC0D9">
                <a:alpha val="89803"/>
              </a:srgbClr>
            </a:solidFill>
            <a:ln w="25400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3774" y="870975"/>
              <a:ext cx="4754387" cy="4688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49350" rIns="199125" bIns="224025" anchor="t" anchorCtr="0">
              <a:noAutofit/>
            </a:bodyPr>
            <a:lstStyle/>
            <a:p>
              <a:pPr marL="285750" lvl="1" indent="-2857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Calibri"/>
                <a:buChar char="•"/>
              </a:pPr>
              <a:r>
                <a:rPr lang="es-ES" sz="2800" b="0" i="0">
                  <a:latin typeface="Calibri"/>
                  <a:ea typeface="Calibri"/>
                  <a:cs typeface="Calibri"/>
                  <a:sym typeface="Calibri"/>
                </a:rPr>
                <a:t>Es la base del </a:t>
              </a:r>
              <a:r>
                <a:rPr lang="es-ES" sz="2800" b="1" i="0">
                  <a:latin typeface="Calibri"/>
                  <a:ea typeface="Calibri"/>
                  <a:cs typeface="Calibri"/>
                  <a:sym typeface="Calibri"/>
                </a:rPr>
                <a:t>Sistema de Gestión de la Calidad - SGC</a:t>
              </a:r>
              <a:r>
                <a:rPr lang="es-ES" sz="2800" b="0" i="0">
                  <a:latin typeface="Calibri"/>
                  <a:ea typeface="Calibri"/>
                  <a:cs typeface="Calibri"/>
                  <a:sym typeface="Calibri"/>
                </a:rPr>
                <a:t>. La norma se centra en todos los elementos de la gestión de la calidad con los que una empresa debe contar para tener un sistema efectivo que le permita administrar y mejorar la calidad de sus productos o servicios.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423776" y="64575"/>
              <a:ext cx="5220080" cy="806400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423776" y="64575"/>
              <a:ext cx="5220080" cy="8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13775" rIns="199125" bIns="1137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ISO 27001</a:t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501511" y="870975"/>
              <a:ext cx="5064611" cy="4688460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w="25400" cap="flat" cmpd="sng">
              <a:solidFill>
                <a:srgbClr val="DDE5D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5501511" y="870975"/>
              <a:ext cx="5064611" cy="4688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49350" rIns="199125" bIns="224025" anchor="t" anchorCtr="0">
              <a:noAutofit/>
            </a:bodyPr>
            <a:lstStyle/>
            <a:p>
              <a:pPr marL="285750" lvl="1" indent="-2857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Calibri"/>
                <a:buChar char="•"/>
              </a:pPr>
              <a:r>
                <a:rPr lang="es-ES" sz="2800" b="0" i="0">
                  <a:latin typeface="Calibri"/>
                  <a:ea typeface="Calibri"/>
                  <a:cs typeface="Calibri"/>
                  <a:sym typeface="Calibri"/>
                </a:rPr>
                <a:t>Norma internacional que permite el aseguramiento, la confidencialidad e integridad de los datos y de la información, así como de los sistemas que la procesan</a:t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1309471" y="64575"/>
              <a:ext cx="4754387" cy="806400"/>
            </a:xfrm>
            <a:prstGeom prst="rect">
              <a:avLst/>
            </a:prstGeom>
            <a:solidFill>
              <a:srgbClr val="31859B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11309471" y="64575"/>
              <a:ext cx="4754387" cy="8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13775" rIns="199125" bIns="1137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ISO 14001</a:t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1313246" y="851518"/>
              <a:ext cx="4754387" cy="4688460"/>
            </a:xfrm>
            <a:prstGeom prst="rect">
              <a:avLst/>
            </a:prstGeom>
            <a:solidFill>
              <a:srgbClr val="B6DDE7">
                <a:alpha val="89803"/>
              </a:srgbClr>
            </a:solidFill>
            <a:ln w="25400" cap="flat" cmpd="sng">
              <a:solidFill>
                <a:srgbClr val="D7D1D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11313246" y="851518"/>
              <a:ext cx="4754387" cy="4688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49350" rIns="199125" bIns="224025" anchor="t" anchorCtr="0">
              <a:noAutofit/>
            </a:bodyPr>
            <a:lstStyle/>
            <a:p>
              <a:pPr marL="285750" lvl="1" indent="-2857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Calibri"/>
                <a:buChar char="•"/>
              </a:pPr>
              <a:r>
                <a:rPr lang="es-ES" sz="2800" b="0" i="0">
                  <a:latin typeface="Calibri"/>
                  <a:ea typeface="Calibri"/>
                  <a:cs typeface="Calibri"/>
                  <a:sym typeface="Calibri"/>
                </a:rPr>
                <a:t>Norma internacional de sistemas de gestión ambiental (SGA), que ayuda a su organización a identificar, priorizar y gestionar los riesgos ambientales, como parte de sus prácticas de negocios habituales.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6165850" y="892585"/>
            <a:ext cx="11353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Normativas y estándares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831850" y="2149475"/>
            <a:ext cx="18516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Si llevamos las normas 9001 y 27001 al plano de sistemas de integración podemos señalar que  el enfoque de la norma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ISO 9001 es sobre los productos y servicios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 calidad y la satisfacción del cliente. Mientras que la ISO 27001 se centra en la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seguridad de la información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marL="5715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endParaRPr sz="3600" i="1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Por otro lado las diferencias entre las normas útilmente se complementan entre sí, lo cual contribuye decisivamente a aumentar el éxito del negocio.</a:t>
            </a:r>
            <a:endParaRPr/>
          </a:p>
          <a:p>
            <a:pPr marL="5715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Ambos enfoques nos permitirán complementar las necesidades de la empresa y garantizar procesos que estén apoyados por sistema informáticos de calidad y que resguardan la seguridad de la información durante todo el proceso.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2750" y="7781786"/>
            <a:ext cx="5852651" cy="3025213"/>
          </a:xfrm>
          <a:prstGeom prst="rect">
            <a:avLst/>
          </a:prstGeom>
          <a:noFill/>
          <a:ln w="9525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ES" sz="5936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ES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224" name="Google Shape;224;p20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887425" y="3760200"/>
            <a:ext cx="9775800" cy="5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IL3.1 </a:t>
            </a:r>
            <a:r>
              <a:rPr lang="es-ES" sz="3600" b="0">
                <a:latin typeface="Calibri"/>
                <a:ea typeface="Calibri"/>
                <a:cs typeface="Calibri"/>
                <a:sym typeface="Calibri"/>
              </a:rPr>
              <a:t>Distingue los componentes o servicios de negocio reutilizables para gestionar la jerarquía, arquitectura y complejidad del producto, de acuerdo a las necesidades de la organización.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IL3.2</a:t>
            </a:r>
            <a:r>
              <a:rPr lang="es-ES" sz="3600" b="0">
                <a:latin typeface="Calibri"/>
                <a:ea typeface="Calibri"/>
                <a:cs typeface="Calibri"/>
                <a:sym typeface="Calibri"/>
              </a:rPr>
              <a:t> Incorpora una solución para automatizar la especificación de una orquestación de servicios de aplicaciones, de acuerdo a las necesidades de la organización.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2617175"/>
            <a:ext cx="902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sz="5000" b="1" i="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0052050" y="0"/>
            <a:ext cx="9823450" cy="1219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57CE1"/>
          </a:solidFill>
          <a:ln w="25400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sz="6000" b="1">
              <a:solidFill>
                <a:srgbClr val="0F24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8902700" y="4206875"/>
            <a:ext cx="932561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>
                <a:latin typeface="Calibri"/>
                <a:ea typeface="Calibri"/>
                <a:cs typeface="Calibri"/>
                <a:sym typeface="Calibri"/>
              </a:rPr>
              <a:t>Conocer los componentes o servicios de negocio reutilizables para gestionar la jerarquía, arquitectura y complejidad del producto, de acuerdo a las necesidades de la organización.</a:t>
            </a:r>
            <a:endParaRPr sz="40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64288" y="118696"/>
            <a:ext cx="92563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sz="50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6699250" y="4054475"/>
            <a:ext cx="12068022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LA INTEGRACIÓN DE PLATAFORMAS, APLICANDO EL ENFOQUE BASADO EN PROCESOS.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8375650" y="777875"/>
            <a:ext cx="9220200" cy="125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Enfoque basado en procesos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127250" y="2667633"/>
            <a:ext cx="158496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Un proceso es, en resumen, una serie de actividades que, sumadas a unos recursos indispensables, producen un resultado que, por lo general, es un producto que cumple con las expectativas del cliente. Pero estas actividades y estos recursos, puede eventualmente afectar a otros procesos, a algunas personas dentro de la organización, e incluso al medio ambiente.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 descr="Automatización de procesos | Digital Bi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1450" y="6159875"/>
            <a:ext cx="8714688" cy="3595746"/>
          </a:xfrm>
          <a:prstGeom prst="rect">
            <a:avLst/>
          </a:prstGeom>
          <a:noFill/>
          <a:ln w="9525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38CD5"/>
                </a:solidFill>
              </a:rPr>
              <a:t>Enfoque basado en procesos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746250" y="2301875"/>
            <a:ext cx="1638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Todo proceso obedece a una orientación múltiple e implica la definición de los requisitos que debe cumplir.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Algunos de estos requisitos pueden afectar a los clientes, en tanto que otros involucran a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los empleados, los proveedores o las condiciones medioambientales.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 descr="Más allá del teletrabajo, la automatización de procesos productivos - IA  Lat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1050" y="5808186"/>
            <a:ext cx="7579176" cy="398518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38CD5"/>
                </a:solidFill>
              </a:rPr>
              <a:t>Enfoque basado en procesos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746250" y="2301875"/>
            <a:ext cx="16383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La integración de Sistemas , requiere la definición de políticas, directrices y objetivos comunes. </a:t>
            </a:r>
            <a:endParaRPr/>
          </a:p>
          <a:p>
            <a:pPr marL="622300" lvl="0" indent="-3429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función de esos elementos, se planificarán actividades asociadas a tales objetivos. Es claro que debe existir un mecanismo de análisis y evaluación que permita medir la eficacia del Sistema Integrado y el cumplimiento de los requisitos exigidos por las respectivas normas ISO que los soportan, al igual que la satisfacción de las expectativas y necesidades de las partes interesadas.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8" descr="Procesos en GNU/Linux y el comando top - IngDia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4014" y="7141906"/>
            <a:ext cx="5749276" cy="286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 descr="Qué es la norma ISO 14001:2015? | LEANp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9831" y="7389109"/>
            <a:ext cx="4715436" cy="261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38CD5"/>
                </a:solidFill>
                <a:latin typeface="Arial Black"/>
                <a:ea typeface="Arial Black"/>
                <a:cs typeface="Arial Black"/>
                <a:sym typeface="Arial Black"/>
              </a:rPr>
              <a:t>Los elementos indispensables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1479550" y="3138349"/>
            <a:ext cx="16230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un proyecto de integración nos focalizaremos tres aspectos al momento de hacer un levantamiento de requerimientos, y estos serán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Negocio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9" descr="Infraestructura | Línea Datascan l Impresoras l Lectores de Código de  Barras l Terminales l Software Ret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250" y="4892675"/>
            <a:ext cx="7315200" cy="482379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Personalizado</PresentationFormat>
  <Paragraphs>61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 Black</vt:lpstr>
      <vt:lpstr>Arial</vt:lpstr>
      <vt:lpstr>Calibri</vt:lpstr>
      <vt:lpstr>Franklin Gothic</vt:lpstr>
      <vt:lpstr>Noto Sans Symbols</vt:lpstr>
      <vt:lpstr>Office Theme</vt:lpstr>
      <vt:lpstr>INTEGRANDO DE COMPONENTES SISTÉMICO Actividad 2.1 Elementos importantes para la integración ASY5131  </vt:lpstr>
      <vt:lpstr>ASY5131</vt:lpstr>
      <vt:lpstr>IL3.1 Distingue los componentes o servicios de negocio reutilizables para gestionar la jerarquía, arquitectura y complejidad del producto, de acuerdo a las necesidades de la organización.  IL3.2 Incorpora una solución para automatizar la especificación de una orquestación de servicios de aplicaciones, de acuerdo a las necesidades de la organización. </vt:lpstr>
      <vt:lpstr>Conocer los componentes o servicios de negocio reutilizables para gestionar la jerarquía, arquitectura y complejidad del producto, de acuerdo a las necesidades de la organización.</vt:lpstr>
      <vt:lpstr>LA INTEGRACIÓN DE PLATAFORMAS, APLICANDO EL ENFOQUE BASADO EN PROCESOS.</vt:lpstr>
      <vt:lpstr>Presentación de PowerPoint</vt:lpstr>
      <vt:lpstr>Enfoque basado en procesos</vt:lpstr>
      <vt:lpstr>Enfoque basado en procesos</vt:lpstr>
      <vt:lpstr>Los elementos indispensables</vt:lpstr>
      <vt:lpstr>Presentación de PowerPoint</vt:lpstr>
      <vt:lpstr>Presentación de PowerPoint</vt:lpstr>
      <vt:lpstr>Modelo 4 +1  - Vista Lógica</vt:lpstr>
      <vt:lpstr>Presentación de PowerPoint</vt:lpstr>
      <vt:lpstr>Modelo 4+ 1 – Vista Física</vt:lpstr>
      <vt:lpstr>Presentación de PowerPoint</vt:lpstr>
      <vt:lpstr>Presentación de PowerPoint</vt:lpstr>
      <vt:lpstr>NORMATIVAS Y ESTÁNDARES</vt:lpstr>
      <vt:lpstr>Presentación de PowerPoint</vt:lpstr>
      <vt:lpstr>Presentación de PowerPoint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INTEGRANDO DE COMPONENTES SISTÉMICO Actividad 2.1 Elementos importantes para la integración ASY5131  </dc:title>
  <dc:creator>Daniela Taito R.</dc:creator>
  <cp:lastModifiedBy>Isabel Nuñez</cp:lastModifiedBy>
  <cp:revision>1</cp:revision>
  <dcterms:created xsi:type="dcterms:W3CDTF">2022-07-20T19:15:37Z</dcterms:created>
  <dcterms:modified xsi:type="dcterms:W3CDTF">2023-12-24T03:51:09Z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