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11309350" cx="20104100"/>
  <p:notesSz cx="20104100" cy="11309350"/>
  <p:embeddedFontLst>
    <p:embeddedFont>
      <p:font typeface="Franklin Gothic"/>
      <p:bold r:id="rId21"/>
    </p:embeddedFont>
    <p:embeddedFont>
      <p:font typeface="Arial Black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23" roundtripDataSignature="AMtx7mhG36rwXxeJwSKH57lCuYSWUTPE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ArialBlack-regular.fntdata"/><Relationship Id="rId10" Type="http://schemas.openxmlformats.org/officeDocument/2006/relationships/slide" Target="slides/slide5.xml"/><Relationship Id="rId21" Type="http://schemas.openxmlformats.org/officeDocument/2006/relationships/font" Target="fonts/FranklinGothic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1387138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/>
              <a:t>‹#›</a:t>
            </a:fld>
            <a:endParaRPr sz="12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3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4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5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3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4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6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:notes"/>
          <p:cNvSpPr txBox="1"/>
          <p:nvPr>
            <p:ph idx="12" type="sldNum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Relationship Id="rId3" Type="http://schemas.openxmlformats.org/officeDocument/2006/relationships/image" Target="../media/image1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Relationship Id="rId3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Relationship Id="rId3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7"/>
          <p:cNvSpPr txBox="1"/>
          <p:nvPr>
            <p:ph type="ctrTitle"/>
          </p:nvPr>
        </p:nvSpPr>
        <p:spPr>
          <a:xfrm>
            <a:off x="2838209" y="8700548"/>
            <a:ext cx="67818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7"/>
          <p:cNvSpPr txBox="1"/>
          <p:nvPr>
            <p:ph idx="1" type="subTitle"/>
          </p:nvPr>
        </p:nvSpPr>
        <p:spPr>
          <a:xfrm>
            <a:off x="2838209" y="9612314"/>
            <a:ext cx="87126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/>
          <p:nvPr/>
        </p:nvSpPr>
        <p:spPr>
          <a:xfrm>
            <a:off x="2838209" y="9464675"/>
            <a:ext cx="8841105" cy="0"/>
          </a:xfrm>
          <a:custGeom>
            <a:rect b="b" l="l" r="r" t="t"/>
            <a:pathLst>
              <a:path extrusionOk="0" h="120000" w="8841105">
                <a:moveTo>
                  <a:pt x="0" y="0"/>
                </a:moveTo>
                <a:lnTo>
                  <a:pt x="8840652" y="0"/>
                </a:lnTo>
              </a:path>
            </a:pathLst>
          </a:custGeom>
          <a:noFill/>
          <a:ln cap="flat" cmpd="sng" w="104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Diseño personalizado">
  <p:cSld name="6_Diseño personalizado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26"/>
          <p:cNvSpPr/>
          <p:nvPr/>
        </p:nvSpPr>
        <p:spPr>
          <a:xfrm>
            <a:off x="7232650" y="7880350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61" name="Google Shape;61;p26"/>
          <p:cNvSpPr txBox="1"/>
          <p:nvPr>
            <p:ph type="title"/>
          </p:nvPr>
        </p:nvSpPr>
        <p:spPr>
          <a:xfrm>
            <a:off x="7661428" y="8207476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340"/>
            <a:ext cx="20109342" cy="1130561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7"/>
          <p:cNvSpPr/>
          <p:nvPr/>
        </p:nvSpPr>
        <p:spPr>
          <a:xfrm>
            <a:off x="755650" y="6264275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66" name="Google Shape;66;p27"/>
          <p:cNvSpPr txBox="1"/>
          <p:nvPr>
            <p:ph type="title"/>
          </p:nvPr>
        </p:nvSpPr>
        <p:spPr>
          <a:xfrm>
            <a:off x="1184428" y="6591401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28"/>
          <p:cNvSpPr/>
          <p:nvPr/>
        </p:nvSpPr>
        <p:spPr>
          <a:xfrm>
            <a:off x="7004050" y="7331075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71" name="Google Shape;71;p28"/>
          <p:cNvSpPr txBox="1"/>
          <p:nvPr>
            <p:ph type="title"/>
          </p:nvPr>
        </p:nvSpPr>
        <p:spPr>
          <a:xfrm>
            <a:off x="7432828" y="7658201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Only">
  <p:cSld name="3_Title 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Diseño personalizado">
  <p:cSld name="7_Diseño personalizado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400"/>
            <a:ext cx="20104811" cy="11308953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8"/>
          <p:cNvSpPr/>
          <p:nvPr/>
        </p:nvSpPr>
        <p:spPr>
          <a:xfrm>
            <a:off x="4413253" y="4206875"/>
            <a:ext cx="9892432" cy="2285999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</a:endParaRPr>
          </a:p>
        </p:txBody>
      </p:sp>
      <p:sp>
        <p:nvSpPr>
          <p:cNvPr id="23" name="Google Shape;23;p18"/>
          <p:cNvSpPr txBox="1"/>
          <p:nvPr>
            <p:ph type="title"/>
          </p:nvPr>
        </p:nvSpPr>
        <p:spPr>
          <a:xfrm>
            <a:off x="4842029" y="4534002"/>
            <a:ext cx="9020021" cy="1154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75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Diseño personalizado">
  <p:cSld name="5_Diseño personalizado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3340"/>
            <a:ext cx="20110047" cy="1130601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19"/>
          <p:cNvSpPr txBox="1"/>
          <p:nvPr>
            <p:ph type="title"/>
          </p:nvPr>
        </p:nvSpPr>
        <p:spPr>
          <a:xfrm>
            <a:off x="831850" y="71786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20"/>
          <p:cNvSpPr txBox="1"/>
          <p:nvPr>
            <p:ph type="title"/>
          </p:nvPr>
        </p:nvSpPr>
        <p:spPr>
          <a:xfrm>
            <a:off x="6851650" y="74834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Diseño personalizado">
  <p:cSld name="3_Diseño personalizado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21"/>
          <p:cNvSpPr txBox="1"/>
          <p:nvPr>
            <p:ph type="title"/>
          </p:nvPr>
        </p:nvSpPr>
        <p:spPr>
          <a:xfrm>
            <a:off x="6623050" y="70262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/>
          <p:nvPr/>
        </p:nvSpPr>
        <p:spPr>
          <a:xfrm>
            <a:off x="727227" y="10202309"/>
            <a:ext cx="1576070" cy="511175"/>
          </a:xfrm>
          <a:custGeom>
            <a:rect b="b" l="l" r="r" t="t"/>
            <a:pathLst>
              <a:path extrusionOk="0" h="511175" w="1576070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47" y="299389"/>
                </a:lnTo>
                <a:lnTo>
                  <a:pt x="300736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19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601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50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71" y="484936"/>
                </a:lnTo>
                <a:lnTo>
                  <a:pt x="324205" y="466864"/>
                </a:lnTo>
                <a:lnTo>
                  <a:pt x="359029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extrusionOk="0" h="511175" w="1576070">
                <a:moveTo>
                  <a:pt x="827582" y="502602"/>
                </a:moveTo>
                <a:lnTo>
                  <a:pt x="826503" y="478307"/>
                </a:lnTo>
                <a:lnTo>
                  <a:pt x="825550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41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extrusionOk="0" h="511175" w="1576070">
                <a:moveTo>
                  <a:pt x="1244155" y="318274"/>
                </a:moveTo>
                <a:lnTo>
                  <a:pt x="1238161" y="266484"/>
                </a:lnTo>
                <a:lnTo>
                  <a:pt x="1220889" y="221424"/>
                </a:lnTo>
                <a:lnTo>
                  <a:pt x="1193355" y="184315"/>
                </a:lnTo>
                <a:lnTo>
                  <a:pt x="1156652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52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59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49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408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48" y="461340"/>
                </a:lnTo>
                <a:lnTo>
                  <a:pt x="957580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909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extrusionOk="0" h="511175" w="1576070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57" y="133451"/>
                </a:lnTo>
                <a:lnTo>
                  <a:pt x="1489964" y="132499"/>
                </a:lnTo>
                <a:lnTo>
                  <a:pt x="1436077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94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" name="Google Shape;35;p22"/>
          <p:cNvSpPr/>
          <p:nvPr/>
        </p:nvSpPr>
        <p:spPr>
          <a:xfrm>
            <a:off x="2412348" y="10245307"/>
            <a:ext cx="378460" cy="469900"/>
          </a:xfrm>
          <a:custGeom>
            <a:rect b="b" l="l" r="r" t="t"/>
            <a:pathLst>
              <a:path extrusionOk="0" h="469900" w="378460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36" name="Google Shape;36;p22"/>
          <p:cNvGrpSpPr/>
          <p:nvPr/>
        </p:nvGrpSpPr>
        <p:grpSpPr>
          <a:xfrm>
            <a:off x="2842727" y="10117702"/>
            <a:ext cx="427015" cy="597582"/>
            <a:chOff x="2842727" y="10117702"/>
            <a:chExt cx="427015" cy="597582"/>
          </a:xfrm>
        </p:grpSpPr>
        <p:sp>
          <p:nvSpPr>
            <p:cNvPr id="37" name="Google Shape;37;p22"/>
            <p:cNvSpPr/>
            <p:nvPr/>
          </p:nvSpPr>
          <p:spPr>
            <a:xfrm>
              <a:off x="2842727" y="10237764"/>
              <a:ext cx="366395" cy="477520"/>
            </a:xfrm>
            <a:custGeom>
              <a:rect b="b" l="l" r="r" t="t"/>
              <a:pathLst>
                <a:path extrusionOk="0" h="477520" w="366394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38" name="Google Shape;38;p2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3157442" y="10117702"/>
              <a:ext cx="112300" cy="1122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" name="Google Shape;39;p22"/>
          <p:cNvSpPr/>
          <p:nvPr/>
        </p:nvSpPr>
        <p:spPr>
          <a:xfrm>
            <a:off x="17840597" y="656116"/>
            <a:ext cx="2243455" cy="1060450"/>
          </a:xfrm>
          <a:custGeom>
            <a:rect b="b" l="l" r="r" t="t"/>
            <a:pathLst>
              <a:path extrusionOk="0" h="1060450" w="2243455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" name="Google Shape;40;p22"/>
          <p:cNvSpPr txBox="1"/>
          <p:nvPr>
            <p:ph idx="1" type="body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48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3"/>
          <p:cNvSpPr/>
          <p:nvPr/>
        </p:nvSpPr>
        <p:spPr>
          <a:xfrm>
            <a:off x="-6350" y="656116"/>
            <a:ext cx="2243455" cy="1060450"/>
          </a:xfrm>
          <a:custGeom>
            <a:rect b="b" l="l" r="r" t="t"/>
            <a:pathLst>
              <a:path extrusionOk="0" h="1060450" w="2243455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" name="Google Shape;44;p23"/>
          <p:cNvSpPr/>
          <p:nvPr/>
        </p:nvSpPr>
        <p:spPr>
          <a:xfrm>
            <a:off x="16938421" y="10202309"/>
            <a:ext cx="1576070" cy="511175"/>
          </a:xfrm>
          <a:custGeom>
            <a:rect b="b" l="l" r="r" t="t"/>
            <a:pathLst>
              <a:path extrusionOk="0" h="511175" w="1576069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34" y="299389"/>
                </a:lnTo>
                <a:lnTo>
                  <a:pt x="300723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07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588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38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59" y="484936"/>
                </a:lnTo>
                <a:lnTo>
                  <a:pt x="324205" y="466864"/>
                </a:lnTo>
                <a:lnTo>
                  <a:pt x="359016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extrusionOk="0" h="511175" w="1576069">
                <a:moveTo>
                  <a:pt x="827582" y="502602"/>
                </a:moveTo>
                <a:lnTo>
                  <a:pt x="826490" y="478307"/>
                </a:lnTo>
                <a:lnTo>
                  <a:pt x="825538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28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extrusionOk="0" h="511175" w="1576069">
                <a:moveTo>
                  <a:pt x="1244155" y="318274"/>
                </a:moveTo>
                <a:lnTo>
                  <a:pt x="1238161" y="266484"/>
                </a:lnTo>
                <a:lnTo>
                  <a:pt x="1220876" y="221424"/>
                </a:lnTo>
                <a:lnTo>
                  <a:pt x="1193355" y="184315"/>
                </a:lnTo>
                <a:lnTo>
                  <a:pt x="1156639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39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46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37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395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35" y="461340"/>
                </a:lnTo>
                <a:lnTo>
                  <a:pt x="957567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896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extrusionOk="0" h="511175" w="1576069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44" y="133451"/>
                </a:lnTo>
                <a:lnTo>
                  <a:pt x="1489964" y="132499"/>
                </a:lnTo>
                <a:lnTo>
                  <a:pt x="1436065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82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" name="Google Shape;45;p23"/>
          <p:cNvSpPr/>
          <p:nvPr/>
        </p:nvSpPr>
        <p:spPr>
          <a:xfrm>
            <a:off x="18623540" y="10245307"/>
            <a:ext cx="378460" cy="469900"/>
          </a:xfrm>
          <a:custGeom>
            <a:rect b="b" l="l" r="r" t="t"/>
            <a:pathLst>
              <a:path extrusionOk="0" h="469900" w="378459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46" name="Google Shape;46;p23"/>
          <p:cNvGrpSpPr/>
          <p:nvPr/>
        </p:nvGrpSpPr>
        <p:grpSpPr>
          <a:xfrm>
            <a:off x="19053919" y="10117702"/>
            <a:ext cx="427015" cy="597582"/>
            <a:chOff x="19053919" y="10117702"/>
            <a:chExt cx="427015" cy="597582"/>
          </a:xfrm>
        </p:grpSpPr>
        <p:sp>
          <p:nvSpPr>
            <p:cNvPr id="47" name="Google Shape;47;p23"/>
            <p:cNvSpPr/>
            <p:nvPr/>
          </p:nvSpPr>
          <p:spPr>
            <a:xfrm>
              <a:off x="19053919" y="10237764"/>
              <a:ext cx="366395" cy="477520"/>
            </a:xfrm>
            <a:custGeom>
              <a:rect b="b" l="l" r="r" t="t"/>
              <a:pathLst>
                <a:path extrusionOk="0" h="477520" w="366394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48" name="Google Shape;48;p2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9368634" y="10117702"/>
              <a:ext cx="112300" cy="11226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4"/>
          <p:cNvSpPr txBox="1"/>
          <p:nvPr>
            <p:ph type="title"/>
          </p:nvPr>
        </p:nvSpPr>
        <p:spPr>
          <a:xfrm>
            <a:off x="4794250" y="69500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Diseño personalizado">
  <p:cSld name="4_Diseño personalizado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25"/>
          <p:cNvSpPr/>
          <p:nvPr/>
        </p:nvSpPr>
        <p:spPr>
          <a:xfrm>
            <a:off x="4413250" y="4206875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56" name="Google Shape;56;p25"/>
          <p:cNvSpPr txBox="1"/>
          <p:nvPr>
            <p:ph type="title"/>
          </p:nvPr>
        </p:nvSpPr>
        <p:spPr>
          <a:xfrm>
            <a:off x="4842028" y="4534001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12314421" y="714594"/>
            <a:ext cx="5259705" cy="9156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6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localhost:8084/SimpleRest/webresources/example?e=Rest" TargetMode="External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 txBox="1"/>
          <p:nvPr>
            <p:ph type="ctrTitle"/>
          </p:nvPr>
        </p:nvSpPr>
        <p:spPr>
          <a:xfrm>
            <a:off x="2051050" y="8245475"/>
            <a:ext cx="10439400" cy="4001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>
                <a:latin typeface="Arial"/>
                <a:ea typeface="Arial"/>
                <a:cs typeface="Arial"/>
                <a:sym typeface="Arial"/>
              </a:rPr>
              <a:t>INTEGRANDO DE COMPONENTES SISTÉMICOS</a:t>
            </a:r>
            <a:br>
              <a:rPr lang="es-ES" sz="3600">
                <a:latin typeface="Arial"/>
                <a:ea typeface="Arial"/>
                <a:cs typeface="Arial"/>
                <a:sym typeface="Arial"/>
              </a:rPr>
            </a:br>
            <a:r>
              <a:rPr b="0" lang="es-ES" sz="3200">
                <a:latin typeface="Arial"/>
                <a:ea typeface="Arial"/>
                <a:cs typeface="Arial"/>
                <a:sym typeface="Arial"/>
              </a:rPr>
              <a:t>Actividad 2.2 Orquestando la integración con webservices_rest</a:t>
            </a:r>
            <a:br>
              <a:rPr lang="es-ES" sz="3800"/>
            </a:br>
            <a:r>
              <a:rPr lang="es-ES" sz="4000"/>
              <a:t>ASY5131</a:t>
            </a:r>
            <a:br>
              <a:rPr lang="es-ES"/>
            </a:br>
            <a:br>
              <a:rPr lang="es-ES" sz="3800"/>
            </a:br>
            <a:endParaRPr sz="38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/>
          <p:nvPr>
            <p:ph type="title"/>
          </p:nvPr>
        </p:nvSpPr>
        <p:spPr>
          <a:xfrm>
            <a:off x="2432050" y="714594"/>
            <a:ext cx="9753599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257CE1"/>
                </a:solidFill>
              </a:rPr>
              <a:t>Creando un Web Service REST</a:t>
            </a:r>
            <a:endParaRPr>
              <a:solidFill>
                <a:srgbClr val="257CE1"/>
              </a:solidFill>
            </a:endParaRPr>
          </a:p>
        </p:txBody>
      </p:sp>
      <p:sp>
        <p:nvSpPr>
          <p:cNvPr id="141" name="Google Shape;141;p10"/>
          <p:cNvSpPr/>
          <p:nvPr/>
        </p:nvSpPr>
        <p:spPr>
          <a:xfrm>
            <a:off x="1441450" y="3063875"/>
            <a:ext cx="7315200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rtl="0" algn="l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Arial"/>
              <a:buChar char="•"/>
            </a:pPr>
            <a:r>
              <a:rPr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nuestro ejemplo vamos a usar Apache Tomact 8.0.27.0 y finalmente damos clic en el botón de Finish. Después de esto ya estamos listos para hacer nuestro primer API.</a:t>
            </a:r>
            <a:endParaRPr/>
          </a:p>
          <a:p>
            <a:pPr indent="-342900" lvl="0" marL="571500" rtl="0" algn="l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0" lvl="0" marL="571500" rtl="0" algn="l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Arial"/>
              <a:buChar char="•"/>
            </a:pPr>
            <a:r>
              <a:rPr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Ahora tenemos que dar clic derecho sobre nuestro proyecto y vamos a dar clic al menú de otros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94850" y="2625727"/>
            <a:ext cx="9982200" cy="6508605"/>
          </a:xfrm>
          <a:prstGeom prst="rect">
            <a:avLst/>
          </a:prstGeom>
          <a:noFill/>
          <a:ln cap="flat" cmpd="sng" w="9525">
            <a:solidFill>
              <a:srgbClr val="257CE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"/>
          <p:cNvSpPr txBox="1"/>
          <p:nvPr>
            <p:ph idx="1" type="body"/>
          </p:nvPr>
        </p:nvSpPr>
        <p:spPr>
          <a:xfrm>
            <a:off x="4718050" y="755454"/>
            <a:ext cx="128778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257CE1"/>
                </a:solidFill>
              </a:rPr>
              <a:t>Creando un Web Service REST</a:t>
            </a:r>
            <a:endParaRPr/>
          </a:p>
        </p:txBody>
      </p:sp>
      <p:sp>
        <p:nvSpPr>
          <p:cNvPr id="148" name="Google Shape;148;p11"/>
          <p:cNvSpPr/>
          <p:nvPr/>
        </p:nvSpPr>
        <p:spPr>
          <a:xfrm>
            <a:off x="1060450" y="1862495"/>
            <a:ext cx="182118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este menú vamos a encontrar un folder que se llama “web Services”. Este es donde vamos a encontrar nuestro tipo de objeto que podemos usar para hacer nuestro primer API. 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3850" y="3400424"/>
            <a:ext cx="10896600" cy="7565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257CE1"/>
                </a:solidFill>
              </a:rPr>
              <a:t>Creando un Web Service REST</a:t>
            </a:r>
            <a:endParaRPr/>
          </a:p>
        </p:txBody>
      </p:sp>
      <p:sp>
        <p:nvSpPr>
          <p:cNvPr id="155" name="Google Shape;155;p12"/>
          <p:cNvSpPr/>
          <p:nvPr/>
        </p:nvSpPr>
        <p:spPr>
          <a:xfrm>
            <a:off x="984250" y="1945480"/>
            <a:ext cx="16840200" cy="1588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6223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2800"/>
              <a:buFont typeface="Noto Sans Symbols"/>
              <a:buChar char="⮚"/>
            </a:pPr>
            <a:r>
              <a:rPr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Vamos a usar el tipo de archivo que dice “RestFul Web Services from Patters”. Y debemos dar clic al botón de next. Vamos a dar clic al botón de Next hasta ver la siguiente pantalla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2"/>
          <p:cNvSpPr/>
          <p:nvPr/>
        </p:nvSpPr>
        <p:spPr>
          <a:xfrm>
            <a:off x="10352513" y="4025829"/>
            <a:ext cx="9067800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742950" lvl="0" marL="742950" rtl="0" algn="just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Arial"/>
              <a:buChar char="•"/>
            </a:pPr>
            <a:r>
              <a:rPr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la cual vamos hacer los siguientes cambios. Primero vamos a agrupar todos nuestros APIs en un solo paquete. En mi caso le voy a llamar API. Luego el Path es el debemos de usar para poder tener acceso a nuestro API. En este caso el mío lo cambie a example. Finalmente para nuestro ejemplo el MIME Type lo cambie a json con esto estamos listos para dar clic al botón de Finish.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187" y="4025829"/>
            <a:ext cx="9705657" cy="6702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"/>
          <p:cNvSpPr/>
          <p:nvPr/>
        </p:nvSpPr>
        <p:spPr>
          <a:xfrm>
            <a:off x="1593851" y="2225675"/>
            <a:ext cx="16531062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rtl="0" algn="l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Noto Sans Symbols"/>
              <a:buChar char="⮚"/>
            </a:pPr>
            <a:r>
              <a:rPr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Vamos a usar el tipo de archivo que dice “RestFul Web Services from Patters”. Y debemos dar clic al botón de next. Vamos a dar clic al botón de Next hasta ver la siguiente pantalla.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3"/>
          <p:cNvSpPr txBox="1"/>
          <p:nvPr/>
        </p:nvSpPr>
        <p:spPr>
          <a:xfrm>
            <a:off x="8299450" y="769861"/>
            <a:ext cx="9825463" cy="74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800">
                <a:solidFill>
                  <a:srgbClr val="257CE1"/>
                </a:solidFill>
                <a:latin typeface="Arial"/>
                <a:ea typeface="Arial"/>
                <a:cs typeface="Arial"/>
                <a:sym typeface="Arial"/>
              </a:rPr>
              <a:t>Creando un Web Service REST</a:t>
            </a:r>
            <a:endParaRPr b="1" sz="4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4250" y="4511675"/>
            <a:ext cx="10072144" cy="382547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3"/>
          <p:cNvSpPr/>
          <p:nvPr/>
        </p:nvSpPr>
        <p:spPr>
          <a:xfrm>
            <a:off x="4186996" y="8868827"/>
            <a:ext cx="11344772" cy="15696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3200"/>
              <a:buFont typeface="Calibri"/>
              <a:buNone/>
            </a:pPr>
            <a:r>
              <a:rPr b="0" i="0" lang="es-ES" sz="3200" u="none" cap="none" strike="noStrike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Ahora podemos ver nuestro API en el paquete donde lo diseñamos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br>
              <a:rPr b="0" i="0" lang="es-E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257CE1"/>
                </a:solidFill>
              </a:rPr>
              <a:t>Creando un Web Service REST</a:t>
            </a:r>
            <a:endParaRPr/>
          </a:p>
        </p:txBody>
      </p:sp>
      <p:sp>
        <p:nvSpPr>
          <p:cNvPr id="171" name="Google Shape;171;p14"/>
          <p:cNvSpPr/>
          <p:nvPr/>
        </p:nvSpPr>
        <p:spPr>
          <a:xfrm>
            <a:off x="711200" y="1953417"/>
            <a:ext cx="16840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rtl="0" algn="l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Noto Sans Symbols"/>
              <a:buChar char="✔"/>
            </a:pPr>
            <a:r>
              <a:rPr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clase en la cual vamos a trabajar es ExampleResource.class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4"/>
          <p:cNvSpPr/>
          <p:nvPr/>
        </p:nvSpPr>
        <p:spPr>
          <a:xfrm>
            <a:off x="742950" y="4206963"/>
            <a:ext cx="8001000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path que está en la primera línea 22 es la que debemos usar para poder consumir nuestro servicio web. Este es de tipo GET y permite que le pasemos un parámetro. Ahora vamos a correr nuestro servicio para ver el resultado.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mi ejemplo este es el Path completo donde podemos invocar mi API </a:t>
            </a:r>
            <a:r>
              <a:rPr lang="es-ES" sz="3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http://localhost:8084/SimpleRest/webresources/example?e=Rest</a:t>
            </a:r>
            <a:r>
              <a:rPr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88863" y="3099908"/>
            <a:ext cx="10363200" cy="7846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"/>
          <p:cNvSpPr txBox="1"/>
          <p:nvPr>
            <p:ph type="title"/>
          </p:nvPr>
        </p:nvSpPr>
        <p:spPr>
          <a:xfrm>
            <a:off x="4842029" y="4534002"/>
            <a:ext cx="9020021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000">
                <a:solidFill>
                  <a:schemeClr val="lt1"/>
                </a:solidFill>
              </a:rPr>
              <a:t>Preguntas , Conclusiones y Reflexiones</a:t>
            </a:r>
            <a:endParaRPr sz="5000">
              <a:solidFill>
                <a:schemeClr val="lt1"/>
              </a:solidFill>
            </a:endParaRPr>
          </a:p>
        </p:txBody>
      </p:sp>
      <p:pic>
        <p:nvPicPr>
          <p:cNvPr descr="http://www.clipartroo.com/images/33/group-talking-clipart-33811.png" id="179" name="Google Shape;17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99250" y="6492875"/>
            <a:ext cx="6306311" cy="4221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 txBox="1"/>
          <p:nvPr/>
        </p:nvSpPr>
        <p:spPr>
          <a:xfrm>
            <a:off x="764208" y="547323"/>
            <a:ext cx="13097841" cy="2311180"/>
          </a:xfrm>
          <a:prstGeom prst="rect">
            <a:avLst/>
          </a:prstGeom>
          <a:noFill/>
          <a:ln>
            <a:noFill/>
          </a:ln>
        </p:spPr>
        <p:txBody>
          <a:bodyPr anchorCtr="0" anchor="t" bIns="150750" lIns="150750" spcFirstLastPara="1" rIns="150750" wrap="square" tIns="1507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17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3185243" y="6656673"/>
            <a:ext cx="13089761" cy="1043791"/>
          </a:xfrm>
          <a:prstGeom prst="rect">
            <a:avLst/>
          </a:prstGeom>
          <a:noFill/>
          <a:ln>
            <a:noFill/>
          </a:ln>
        </p:spPr>
        <p:txBody>
          <a:bodyPr anchorCtr="0" anchor="t" bIns="150750" lIns="150750" spcFirstLastPara="1" rIns="150750" wrap="square" tIns="1507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5936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Nombre</a:t>
            </a:r>
            <a:r>
              <a:rPr b="1" lang="es-ES" sz="5936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b="1" lang="es-ES" sz="5936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del profesor</a:t>
            </a:r>
            <a:endParaRPr/>
          </a:p>
        </p:txBody>
      </p:sp>
      <p:sp>
        <p:nvSpPr>
          <p:cNvPr id="85" name="Google Shape;85;p2"/>
          <p:cNvSpPr txBox="1"/>
          <p:nvPr/>
        </p:nvSpPr>
        <p:spPr>
          <a:xfrm>
            <a:off x="3185244" y="7685568"/>
            <a:ext cx="13089759" cy="1043791"/>
          </a:xfrm>
          <a:prstGeom prst="rect">
            <a:avLst/>
          </a:prstGeom>
          <a:noFill/>
          <a:ln>
            <a:noFill/>
          </a:ln>
        </p:spPr>
        <p:txBody>
          <a:bodyPr anchorCtr="0" anchor="t" bIns="150750" lIns="150750" spcFirstLastPara="1" rIns="150750" wrap="square" tIns="1507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947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correo@professor.duoc.cl</a:t>
            </a:r>
            <a:endParaRPr sz="4947">
              <a:solidFill>
                <a:schemeClr val="lt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86" name="Google Shape;86;p2"/>
          <p:cNvSpPr txBox="1"/>
          <p:nvPr>
            <p:ph type="title"/>
          </p:nvPr>
        </p:nvSpPr>
        <p:spPr>
          <a:xfrm>
            <a:off x="5937250" y="4533371"/>
            <a:ext cx="6872639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600">
                <a:solidFill>
                  <a:schemeClr val="lt1"/>
                </a:solidFill>
              </a:rPr>
              <a:t>ASY5131</a:t>
            </a:r>
            <a:endParaRPr/>
          </a:p>
        </p:txBody>
      </p:sp>
      <p:sp>
        <p:nvSpPr>
          <p:cNvPr id="87" name="Google Shape;87;p2"/>
          <p:cNvSpPr txBox="1"/>
          <p:nvPr>
            <p:ph idx="4294967295" type="sldNum"/>
          </p:nvPr>
        </p:nvSpPr>
        <p:spPr>
          <a:xfrm>
            <a:off x="16711533" y="10481754"/>
            <a:ext cx="339256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/>
          <p:nvPr>
            <p:ph type="title"/>
          </p:nvPr>
        </p:nvSpPr>
        <p:spPr>
          <a:xfrm>
            <a:off x="1033780" y="5273675"/>
            <a:ext cx="93255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latin typeface="Calibri"/>
                <a:ea typeface="Calibri"/>
                <a:cs typeface="Calibri"/>
                <a:sym typeface="Calibri"/>
              </a:rPr>
              <a:t>IL3.3 </a:t>
            </a:r>
            <a:r>
              <a:rPr b="0" lang="es-ES" sz="3600">
                <a:latin typeface="Calibri"/>
                <a:ea typeface="Calibri"/>
                <a:cs typeface="Calibri"/>
                <a:sym typeface="Calibri"/>
              </a:rPr>
              <a:t>Establece un sistema de comunicación a partir de la construcción de webservices basado en SOAP O REST o servicios de mensajería, determinando quien será el productor y quien será el consumidor. </a:t>
            </a:r>
            <a:endParaRPr b="0" sz="3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3"/>
          <p:cNvSpPr txBox="1"/>
          <p:nvPr/>
        </p:nvSpPr>
        <p:spPr>
          <a:xfrm>
            <a:off x="1040130" y="3978275"/>
            <a:ext cx="902002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5000">
                <a:solidFill>
                  <a:srgbClr val="257CE1"/>
                </a:solidFill>
                <a:latin typeface="Arial"/>
                <a:ea typeface="Arial"/>
                <a:cs typeface="Arial"/>
                <a:sym typeface="Arial"/>
              </a:rPr>
              <a:t>Indicador de logro</a:t>
            </a:r>
            <a:endParaRPr b="1" i="0" sz="5000">
              <a:solidFill>
                <a:srgbClr val="257CE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/>
          <p:nvPr/>
        </p:nvSpPr>
        <p:spPr>
          <a:xfrm>
            <a:off x="10052050" y="0"/>
            <a:ext cx="9823450" cy="12192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257CE1"/>
          </a:solidFill>
          <a:ln cap="flat" cmpd="sng" w="25400">
            <a:solidFill>
              <a:srgbClr val="257CE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99" name="Google Shape;99;p4"/>
          <p:cNvSpPr/>
          <p:nvPr/>
        </p:nvSpPr>
        <p:spPr>
          <a:xfrm>
            <a:off x="8909050" y="2911475"/>
            <a:ext cx="458811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6000">
                <a:solidFill>
                  <a:srgbClr val="0F243E"/>
                </a:solidFill>
                <a:latin typeface="Arial Black"/>
                <a:ea typeface="Arial Black"/>
                <a:cs typeface="Arial Black"/>
                <a:sym typeface="Arial Black"/>
              </a:rPr>
              <a:t>OBJETIVO</a:t>
            </a:r>
            <a:endParaRPr b="1" sz="6000">
              <a:solidFill>
                <a:srgbClr val="0F243E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0" name="Google Shape;100;p4"/>
          <p:cNvSpPr txBox="1"/>
          <p:nvPr>
            <p:ph type="title"/>
          </p:nvPr>
        </p:nvSpPr>
        <p:spPr>
          <a:xfrm>
            <a:off x="8902700" y="4206875"/>
            <a:ext cx="8693150" cy="18466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lang="es-ES" sz="4000">
                <a:latin typeface="Calibri"/>
                <a:ea typeface="Calibri"/>
                <a:cs typeface="Calibri"/>
                <a:sym typeface="Calibri"/>
              </a:rPr>
              <a:t>Conocer como desarrollar un webservice Rest utilizando lenguaje de programación java. </a:t>
            </a:r>
            <a:endParaRPr b="0"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4"/>
          <p:cNvSpPr txBox="1"/>
          <p:nvPr/>
        </p:nvSpPr>
        <p:spPr>
          <a:xfrm>
            <a:off x="10864288" y="118696"/>
            <a:ext cx="925632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Integración de plataformas</a:t>
            </a:r>
            <a:endParaRPr b="1" i="0" sz="5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/>
          <p:nvPr>
            <p:ph type="title"/>
          </p:nvPr>
        </p:nvSpPr>
        <p:spPr>
          <a:xfrm>
            <a:off x="8147050" y="4587875"/>
            <a:ext cx="9782022" cy="18466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0">
                <a:solidFill>
                  <a:srgbClr val="257CE1"/>
                </a:solidFill>
                <a:latin typeface="Arial Black"/>
                <a:ea typeface="Arial Black"/>
                <a:cs typeface="Arial Black"/>
                <a:sym typeface="Arial Black"/>
              </a:rPr>
              <a:t>IMPLEMENTANDO JAVA WEB SERVICES</a:t>
            </a:r>
            <a:endParaRPr sz="6000">
              <a:solidFill>
                <a:srgbClr val="257CE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"/>
          <p:cNvSpPr txBox="1"/>
          <p:nvPr>
            <p:ph idx="1" type="body"/>
          </p:nvPr>
        </p:nvSpPr>
        <p:spPr>
          <a:xfrm>
            <a:off x="8299450" y="777875"/>
            <a:ext cx="92964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257CE1"/>
                </a:solidFill>
              </a:rPr>
              <a:t>Creando un Web Service REST</a:t>
            </a:r>
            <a:endParaRPr/>
          </a:p>
        </p:txBody>
      </p:sp>
      <p:sp>
        <p:nvSpPr>
          <p:cNvPr id="112" name="Google Shape;112;p6"/>
          <p:cNvSpPr/>
          <p:nvPr/>
        </p:nvSpPr>
        <p:spPr>
          <a:xfrm>
            <a:off x="1974850" y="3063875"/>
            <a:ext cx="16230599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rtl="0" algn="just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Noto Sans Symbols"/>
              <a:buChar char="⮚"/>
            </a:pPr>
            <a:r>
              <a:rPr b="1" i="1" lang="es-ES" sz="3600">
                <a:latin typeface="Calibri"/>
                <a:ea typeface="Calibri"/>
                <a:cs typeface="Calibri"/>
                <a:sym typeface="Calibri"/>
              </a:rPr>
              <a:t>El API JAX-RS</a:t>
            </a:r>
            <a:endParaRPr/>
          </a:p>
          <a:p>
            <a:pPr indent="-571500" lvl="1" marL="571500" rtl="0" algn="just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Arial"/>
              <a:buChar char="•"/>
            </a:pPr>
            <a:r>
              <a:rPr lang="es-ES" sz="3600">
                <a:latin typeface="Calibri"/>
                <a:ea typeface="Calibri"/>
                <a:cs typeface="Calibri"/>
                <a:sym typeface="Calibri"/>
              </a:rPr>
              <a:t>Es una </a:t>
            </a:r>
            <a:r>
              <a:rPr b="1" lang="es-ES" sz="3600">
                <a:latin typeface="Calibri"/>
                <a:ea typeface="Calibri"/>
                <a:cs typeface="Calibri"/>
                <a:sym typeface="Calibri"/>
              </a:rPr>
              <a:t>tecnología Java </a:t>
            </a:r>
            <a:r>
              <a:rPr lang="es-ES" sz="3600">
                <a:latin typeface="Calibri"/>
                <a:ea typeface="Calibri"/>
                <a:cs typeface="Calibri"/>
                <a:sym typeface="Calibri"/>
              </a:rPr>
              <a:t>para construir </a:t>
            </a:r>
            <a:r>
              <a:rPr b="1" lang="es-ES" sz="3600">
                <a:latin typeface="Calibri"/>
                <a:ea typeface="Calibri"/>
                <a:cs typeface="Calibri"/>
                <a:sym typeface="Calibri"/>
              </a:rPr>
              <a:t>Servicios Web </a:t>
            </a:r>
            <a:r>
              <a:rPr lang="es-ES" sz="3600">
                <a:latin typeface="Calibri"/>
                <a:ea typeface="Calibri"/>
                <a:cs typeface="Calibri"/>
                <a:sym typeface="Calibri"/>
              </a:rPr>
              <a:t>basados en la </a:t>
            </a:r>
            <a:r>
              <a:rPr b="1" lang="es-ES" sz="3600">
                <a:latin typeface="Calibri"/>
                <a:ea typeface="Calibri"/>
                <a:cs typeface="Calibri"/>
                <a:sym typeface="Calibri"/>
              </a:rPr>
              <a:t>arquitectura REST.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571500" lvl="0" marL="571500" rtl="0" algn="just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Noto Sans Symbols"/>
              <a:buChar char="⮚"/>
            </a:pPr>
            <a:r>
              <a:rPr b="1" lang="es-ES" sz="3600">
                <a:latin typeface="Calibri"/>
                <a:ea typeface="Calibri"/>
                <a:cs typeface="Calibri"/>
                <a:sym typeface="Calibri"/>
              </a:rPr>
              <a:t>JAX-RS </a:t>
            </a:r>
            <a:r>
              <a:rPr lang="es-ES" sz="3600">
                <a:latin typeface="Calibri"/>
                <a:ea typeface="Calibri"/>
                <a:cs typeface="Calibri"/>
                <a:sym typeface="Calibri"/>
              </a:rPr>
              <a:t>es un conjunto de interfaces y anotaciones Java que simplifica el desarrollo de aplicaciones REST de servidor. </a:t>
            </a:r>
            <a:endParaRPr i="1" sz="3600">
              <a:latin typeface="Calibri"/>
              <a:ea typeface="Calibri"/>
              <a:cs typeface="Calibri"/>
              <a:sym typeface="Calibri"/>
            </a:endParaRPr>
          </a:p>
          <a:p>
            <a:pPr indent="-571500" lvl="1" marL="1028700" rtl="0" algn="just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Noto Sans Symbols"/>
              <a:buChar char="❖"/>
            </a:pPr>
            <a:r>
              <a:rPr i="1" lang="es-ES" sz="3600">
                <a:latin typeface="Calibri"/>
                <a:ea typeface="Calibri"/>
                <a:cs typeface="Calibri"/>
                <a:sym typeface="Calibri"/>
              </a:rPr>
              <a:t>Permite trabajar con XML y JSON  para las solicitudes y las respuestas</a:t>
            </a:r>
            <a:endParaRPr/>
          </a:p>
          <a:p>
            <a:pPr indent="-571500" lvl="1" marL="1028700" rtl="0" algn="just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Noto Sans Symbols"/>
              <a:buChar char="❖"/>
            </a:pPr>
            <a:r>
              <a:rPr i="1" lang="es-ES" sz="3600">
                <a:latin typeface="Calibri"/>
                <a:ea typeface="Calibri"/>
                <a:cs typeface="Calibri"/>
                <a:sym typeface="Calibri"/>
              </a:rPr>
              <a:t>Tiene como principales anotaciones los métodos que sirven como mecanismo para realizar las operaciones </a:t>
            </a:r>
            <a:r>
              <a:rPr b="1" i="1" lang="es-ES" sz="3600">
                <a:latin typeface="Calibri"/>
                <a:ea typeface="Calibri"/>
                <a:cs typeface="Calibri"/>
                <a:sym typeface="Calibri"/>
              </a:rPr>
              <a:t>CRUD</a:t>
            </a:r>
            <a:r>
              <a:rPr i="1" lang="es-ES" sz="3600">
                <a:latin typeface="Calibri"/>
                <a:ea typeface="Calibri"/>
                <a:cs typeface="Calibri"/>
                <a:sym typeface="Calibri"/>
              </a:rPr>
              <a:t> en las aplicaciones.</a:t>
            </a:r>
            <a:endParaRPr i="1" sz="3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"/>
          <p:cNvSpPr txBox="1"/>
          <p:nvPr>
            <p:ph type="title"/>
          </p:nvPr>
        </p:nvSpPr>
        <p:spPr>
          <a:xfrm>
            <a:off x="2432050" y="854075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257CE1"/>
                </a:solidFill>
              </a:rPr>
              <a:t>Creando un Web Service REST</a:t>
            </a:r>
            <a:endParaRPr/>
          </a:p>
        </p:txBody>
      </p:sp>
      <p:sp>
        <p:nvSpPr>
          <p:cNvPr id="119" name="Google Shape;119;p7"/>
          <p:cNvSpPr txBox="1"/>
          <p:nvPr/>
        </p:nvSpPr>
        <p:spPr>
          <a:xfrm>
            <a:off x="632831" y="2225675"/>
            <a:ext cx="14962613" cy="83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rtl="0" algn="l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Noto Sans Symbols"/>
              <a:buChar char="⮚"/>
            </a:pPr>
            <a:r>
              <a:rPr lang="es-ES" sz="3600">
                <a:latin typeface="Calibri"/>
                <a:ea typeface="Calibri"/>
                <a:cs typeface="Calibri"/>
                <a:sym typeface="Calibri"/>
              </a:rPr>
              <a:t>Notaciones básicas de JAX-RS</a:t>
            </a:r>
            <a:endParaRPr/>
          </a:p>
          <a:p>
            <a:pPr indent="-342900" lvl="0" marL="571500" rtl="0" algn="l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Arial"/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571500" lvl="1" marL="1028700" rtl="0" algn="just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Arial"/>
              <a:buChar char="•"/>
            </a:pPr>
            <a:r>
              <a:rPr b="1" lang="es-ES" sz="3600">
                <a:latin typeface="Calibri"/>
                <a:ea typeface="Calibri"/>
                <a:cs typeface="Calibri"/>
                <a:sym typeface="Calibri"/>
              </a:rPr>
              <a:t>GET</a:t>
            </a:r>
            <a:r>
              <a:rPr lang="es-ES" sz="3600">
                <a:latin typeface="Calibri"/>
                <a:ea typeface="Calibri"/>
                <a:cs typeface="Calibri"/>
                <a:sym typeface="Calibri"/>
              </a:rPr>
              <a:t>: Esta anotación representa un método que nos permite leer información. </a:t>
            </a:r>
            <a:endParaRPr/>
          </a:p>
          <a:p>
            <a:pPr indent="-571500" lvl="1" marL="1028700" rtl="0" algn="just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Arial"/>
              <a:buChar char="•"/>
            </a:pPr>
            <a:r>
              <a:rPr b="1" lang="es-ES" sz="3600">
                <a:latin typeface="Calibri"/>
                <a:ea typeface="Calibri"/>
                <a:cs typeface="Calibri"/>
                <a:sym typeface="Calibri"/>
              </a:rPr>
              <a:t>POST</a:t>
            </a:r>
            <a:r>
              <a:rPr lang="es-ES" sz="3600">
                <a:latin typeface="Calibri"/>
                <a:ea typeface="Calibri"/>
                <a:cs typeface="Calibri"/>
                <a:sym typeface="Calibri"/>
              </a:rPr>
              <a:t>: Esta anotación representa un método y se usa para añadir un recurso.</a:t>
            </a:r>
            <a:endParaRPr/>
          </a:p>
          <a:p>
            <a:pPr indent="-571500" lvl="1" marL="1028700" rtl="0" algn="just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Arial"/>
              <a:buChar char="•"/>
            </a:pPr>
            <a:r>
              <a:rPr b="1" lang="es-ES" sz="3600">
                <a:latin typeface="Calibri"/>
                <a:ea typeface="Calibri"/>
                <a:cs typeface="Calibri"/>
                <a:sym typeface="Calibri"/>
              </a:rPr>
              <a:t>DELETE</a:t>
            </a:r>
            <a:r>
              <a:rPr lang="es-ES" sz="3600">
                <a:latin typeface="Calibri"/>
                <a:ea typeface="Calibri"/>
                <a:cs typeface="Calibri"/>
                <a:sym typeface="Calibri"/>
              </a:rPr>
              <a:t>: Esta anotación marca un método y define  una operación DELETE que permite eliminar un recurso del servidor.</a:t>
            </a:r>
            <a:endParaRPr/>
          </a:p>
          <a:p>
            <a:pPr indent="-571500" lvl="1" marL="1028700" rtl="0" algn="just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Arial"/>
              <a:buChar char="•"/>
            </a:pPr>
            <a:r>
              <a:rPr b="1" lang="es-ES" sz="3600">
                <a:latin typeface="Calibri"/>
                <a:ea typeface="Calibri"/>
                <a:cs typeface="Calibri"/>
                <a:sym typeface="Calibri"/>
              </a:rPr>
              <a:t>PUT</a:t>
            </a:r>
            <a:r>
              <a:rPr lang="es-ES" sz="3600">
                <a:latin typeface="Calibri"/>
                <a:ea typeface="Calibri"/>
                <a:cs typeface="Calibri"/>
                <a:sym typeface="Calibri"/>
              </a:rPr>
              <a:t>: Esta anotación se encarga de reemplazar un recurso del servidor.</a:t>
            </a:r>
            <a:endParaRPr/>
          </a:p>
          <a:p>
            <a:pPr indent="-571500" lvl="1" marL="1028700" rtl="0" algn="just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Arial"/>
              <a:buChar char="•"/>
            </a:pPr>
            <a:r>
              <a:rPr b="1" lang="es-ES" sz="3600">
                <a:latin typeface="Calibri"/>
                <a:ea typeface="Calibri"/>
                <a:cs typeface="Calibri"/>
                <a:sym typeface="Calibri"/>
              </a:rPr>
              <a:t>Path</a:t>
            </a:r>
            <a:r>
              <a:rPr lang="es-ES" sz="3600">
                <a:latin typeface="Calibri"/>
                <a:ea typeface="Calibri"/>
                <a:cs typeface="Calibri"/>
                <a:sym typeface="Calibri"/>
              </a:rPr>
              <a:t>: Esta anotación es distinta a las anteriores y se encarga de definir un punto de entrada al servicio.  Puede usarse tanto a nivel de clase como a nivel de método.</a:t>
            </a:r>
            <a:endParaRPr/>
          </a:p>
          <a:p>
            <a:pPr indent="-571500" lvl="1" marL="1028700" rtl="0" algn="just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Arial"/>
              <a:buChar char="•"/>
            </a:pPr>
            <a:r>
              <a:rPr b="1" lang="es-ES" sz="3600">
                <a:latin typeface="Calibri"/>
                <a:ea typeface="Calibri"/>
                <a:cs typeface="Calibri"/>
                <a:sym typeface="Calibri"/>
              </a:rPr>
              <a:t>Produces</a:t>
            </a:r>
            <a:r>
              <a:rPr lang="es-ES" sz="3600">
                <a:latin typeface="Calibri"/>
                <a:ea typeface="Calibri"/>
                <a:cs typeface="Calibri"/>
                <a:sym typeface="Calibri"/>
              </a:rPr>
              <a:t>: Esta anotación se encarga del contenido del servicio sea generado con distintos formatos.</a:t>
            </a:r>
            <a:endParaRPr/>
          </a:p>
          <a:p>
            <a:pPr indent="-342900" lvl="1" marL="1028700" rtl="0" algn="just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Arial"/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18263" y="1920875"/>
            <a:ext cx="3733800" cy="7909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/>
          <p:nvPr/>
        </p:nvSpPr>
        <p:spPr>
          <a:xfrm>
            <a:off x="1593850" y="2378302"/>
            <a:ext cx="1709576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hacer nuestro servicio de Rest usando Netbeans vamos a usar Netbeans 8.2. Ahora vamos a crear un proyecto nuevo de tipo web.</a:t>
            </a:r>
            <a:endParaRPr i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8"/>
          <p:cNvSpPr txBox="1"/>
          <p:nvPr/>
        </p:nvSpPr>
        <p:spPr>
          <a:xfrm>
            <a:off x="2432050" y="864324"/>
            <a:ext cx="10361032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4800">
                <a:solidFill>
                  <a:srgbClr val="257CE1"/>
                </a:solidFill>
                <a:latin typeface="Arial"/>
                <a:ea typeface="Arial"/>
                <a:cs typeface="Arial"/>
                <a:sym typeface="Arial"/>
              </a:rPr>
              <a:t>Creando un Web Service REST</a:t>
            </a:r>
            <a:endParaRPr b="1" i="0"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8"/>
          <p:cNvSpPr/>
          <p:nvPr/>
        </p:nvSpPr>
        <p:spPr>
          <a:xfrm>
            <a:off x="1898650" y="5554276"/>
            <a:ext cx="678180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Simplemente damos clic al botón de next. Para poder darle el nombre a nuestro proyecto, en mi caso le voy a poner el nombre de “SimpleRest” y nuevamente clic en Next.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90050" y="3743891"/>
            <a:ext cx="10161560" cy="7037091"/>
          </a:xfrm>
          <a:prstGeom prst="rect">
            <a:avLst/>
          </a:prstGeom>
          <a:noFill/>
          <a:ln cap="flat" cmpd="sng" w="9525">
            <a:solidFill>
              <a:srgbClr val="257CE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"/>
          <p:cNvSpPr/>
          <p:nvPr/>
        </p:nvSpPr>
        <p:spPr>
          <a:xfrm>
            <a:off x="1517651" y="1837849"/>
            <a:ext cx="12128425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rtl="0" algn="just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Noto Sans Symbols"/>
              <a:buChar char="⮚"/>
            </a:pPr>
            <a:r>
              <a:rPr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Simplemente damos clic al botón de next. Para poder darle el nombre a nuestro proyecto, en mi caso le voy a poner el nombre de “SimpleRest” y nuevamente clic en Next.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9"/>
          <p:cNvSpPr txBox="1"/>
          <p:nvPr>
            <p:ph type="title"/>
          </p:nvPr>
        </p:nvSpPr>
        <p:spPr>
          <a:xfrm>
            <a:off x="1517651" y="672386"/>
            <a:ext cx="9673063" cy="11197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257CE1"/>
                </a:solidFill>
              </a:rPr>
              <a:t>Creando un Web Service REST</a:t>
            </a:r>
            <a:endParaRPr/>
          </a:p>
        </p:txBody>
      </p:sp>
      <p:pic>
        <p:nvPicPr>
          <p:cNvPr id="135" name="Google Shape;13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3226" y="3902075"/>
            <a:ext cx="10134600" cy="6989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2022-07-20T19:15:37Z</dcterms:created>
  <dc:creator>Daniela Taito R.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2022-07-20T00:00:00Z</vt:filetime>
  </property>
  <property fmtid="{D5CDD505-2E9C-101B-9397-08002B2CF9AE}" pid="3" name="Creator">
    <vt:lpwstr>Adobe Illustrator 26.3 (Macintosh)</vt:lpwstr>
  </property>
  <property fmtid="{D5CDD505-2E9C-101B-9397-08002B2CF9AE}" pid="4" name="CreatorVersion">
    <vt:lpwstr>21.0.0</vt:lpwstr>
  </property>
  <property fmtid="{D5CDD505-2E9C-101B-9397-08002B2CF9AE}" pid="5" name="LastSaved">
    <vt:filetime>2022-07-20T00:00:00Z</vt:filetime>
  </property>
  <property fmtid="{D5CDD505-2E9C-101B-9397-08002B2CF9AE}" pid="6" name="Producer">
    <vt:lpwstr>Adobe PDF library 15.00</vt:lpwstr>
  </property>
  <property fmtid="{D5CDD505-2E9C-101B-9397-08002B2CF9AE}" pid="7" name="ContentTypeId">
    <vt:lpwstr>0x0101004E9A3AE23414AD41A4F4D6368514CED2</vt:lpwstr>
  </property>
</Properties>
</file>