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11309350" cx="20104100"/>
  <p:notesSz cx="20104100" cy="11309350"/>
  <p:embeddedFontLst>
    <p:embeddedFont>
      <p:font typeface="Franklin Gothic"/>
      <p:bold r:id="rId34"/>
    </p:embeddedFont>
    <p:embeddedFont>
      <p:font typeface="Arial Black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gMtLZdgBx2DAnE2WsxGMjKqe85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ialBlack-regular.fntdata"/><Relationship Id="rId12" Type="http://schemas.openxmlformats.org/officeDocument/2006/relationships/slide" Target="slides/slide7.xml"/><Relationship Id="rId34" Type="http://schemas.openxmlformats.org/officeDocument/2006/relationships/font" Target="fonts/FranklinGothic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0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9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1" name="Google Shape;61;p39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40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6" name="Google Shape;66;p40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1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1" name="Google Shape;71;p41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Diseño personalizado">
  <p:cSld name="7_Diseño personalizad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00"/>
            <a:ext cx="20104811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1"/>
          <p:cNvSpPr/>
          <p:nvPr/>
        </p:nvSpPr>
        <p:spPr>
          <a:xfrm>
            <a:off x="4413253" y="4206875"/>
            <a:ext cx="9892432" cy="2285999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</a:endParaRPr>
          </a:p>
        </p:txBody>
      </p:sp>
      <p:sp>
        <p:nvSpPr>
          <p:cNvPr id="23" name="Google Shape;23;p31"/>
          <p:cNvSpPr txBox="1"/>
          <p:nvPr>
            <p:ph type="title"/>
          </p:nvPr>
        </p:nvSpPr>
        <p:spPr>
          <a:xfrm>
            <a:off x="4842029" y="4534002"/>
            <a:ext cx="9020021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75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2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3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4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35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6" name="Google Shape;36;p35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37" name="Google Shape;37;p35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8" name="Google Shape;38;p3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35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35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36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36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6" name="Google Shape;46;p36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47" name="Google Shape;47;p36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8" name="Google Shape;48;p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7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8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6" name="Google Shape;56;p38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9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>
            <p:ph type="ctrTitle"/>
          </p:nvPr>
        </p:nvSpPr>
        <p:spPr>
          <a:xfrm>
            <a:off x="2051050" y="8245476"/>
            <a:ext cx="104394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latin typeface="Arial"/>
                <a:ea typeface="Arial"/>
                <a:cs typeface="Arial"/>
                <a:sym typeface="Arial"/>
              </a:rPr>
              <a:t>INTEGRANDO DE COMPONENTES SISTÉMICOS</a:t>
            </a:r>
            <a:br>
              <a:rPr lang="es-ES" sz="3200">
                <a:latin typeface="Arial"/>
                <a:ea typeface="Arial"/>
                <a:cs typeface="Arial"/>
                <a:sym typeface="Arial"/>
              </a:rPr>
            </a:br>
            <a:r>
              <a:rPr lang="es-ES" sz="3200"/>
              <a:t>Actividad 2.3 Actividad Orquestando la integración con webservices SOAPs</a:t>
            </a:r>
            <a:br>
              <a:rPr lang="es-ES" sz="3800"/>
            </a:br>
            <a:r>
              <a:rPr lang="es-ES" sz="4000"/>
              <a:t>ASY5131</a:t>
            </a:r>
            <a:br>
              <a:rPr lang="es-ES"/>
            </a:br>
            <a:br>
              <a:rPr lang="es-ES" sz="3800"/>
            </a:br>
            <a:endParaRPr sz="3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2432050" y="714594"/>
            <a:ext cx="975359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SOAP</a:t>
            </a:r>
            <a:endParaRPr>
              <a:solidFill>
                <a:srgbClr val="257CE1"/>
              </a:solidFill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1136650" y="2071786"/>
            <a:ext cx="17095760" cy="1771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Creando el proyecto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Ahora elegiremos el servidor, puede ser GlassFish o TomCat. Para el ejemplo, usaremos GlassFish.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ndo el proyecto.&#10;Ahora nos toca elegir el servidor, que puede ser&#10;GlassFish o bien TomCat. Para este ejemplo&#10;vamos a u..." id="144" name="Google Shape;144;p10"/>
          <p:cNvPicPr preferRelativeResize="0"/>
          <p:nvPr/>
        </p:nvPicPr>
        <p:blipFill rotWithShape="1">
          <a:blip r:embed="rId3">
            <a:alphaModFix/>
          </a:blip>
          <a:srcRect b="14978" l="0" r="0" t="44326"/>
          <a:stretch/>
        </p:blipFill>
        <p:spPr>
          <a:xfrm>
            <a:off x="1898650" y="4462081"/>
            <a:ext cx="15087600" cy="4609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2432050" y="714594"/>
            <a:ext cx="975359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SOAP</a:t>
            </a:r>
            <a:endParaRPr>
              <a:solidFill>
                <a:srgbClr val="257CE1"/>
              </a:solidFill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1136650" y="2071786"/>
            <a:ext cx="17095760" cy="1273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Creando el proyecto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apartado de Frameworks no vamos a seleccionar ninguno por el momento.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ndo el proyecto.&#10;En el apartado de Frameworks no vamos a&#10;seleccionar ninguno de momento.&#10;• David Fernández Puentes&#10; " id="151" name="Google Shape;151;p11"/>
          <p:cNvPicPr preferRelativeResize="0"/>
          <p:nvPr/>
        </p:nvPicPr>
        <p:blipFill rotWithShape="1">
          <a:blip r:embed="rId3">
            <a:alphaModFix/>
          </a:blip>
          <a:srcRect b="23304" l="0" r="10212" t="41587"/>
          <a:stretch/>
        </p:blipFill>
        <p:spPr>
          <a:xfrm>
            <a:off x="738160" y="3963483"/>
            <a:ext cx="17526000" cy="5145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idx="1" type="body"/>
          </p:nvPr>
        </p:nvSpPr>
        <p:spPr>
          <a:xfrm>
            <a:off x="4718050" y="755454"/>
            <a:ext cx="12877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SOAP</a:t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>
            <a:off x="1136650" y="2071786"/>
            <a:ext cx="17095760" cy="1273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Creando el proyecto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finalizado este proceso se nos creará un proyecto con la siguiente jerarquía: 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ndo el proyecto.&#10;Una vez hemos finalizado este proceso se nos&#10;creará un proyecto con la siguiente jerarquía.&#10;• David F..." id="158" name="Google Shape;158;p12"/>
          <p:cNvPicPr preferRelativeResize="0"/>
          <p:nvPr/>
        </p:nvPicPr>
        <p:blipFill rotWithShape="1">
          <a:blip r:embed="rId3">
            <a:alphaModFix/>
          </a:blip>
          <a:srcRect b="2622" l="25086" r="31253" t="39568"/>
          <a:stretch/>
        </p:blipFill>
        <p:spPr>
          <a:xfrm>
            <a:off x="6916850" y="3344955"/>
            <a:ext cx="5145770" cy="5115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2"/>
          <p:cNvSpPr/>
          <p:nvPr/>
        </p:nvSpPr>
        <p:spPr>
          <a:xfrm>
            <a:off x="1136650" y="8460265"/>
            <a:ext cx="17095760" cy="1771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CREADO!!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Hasta ahora es como todo proyecto de Java Web, ahora vamos con la parte de servicios web.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icio Web SOAP&#10;Tenemos que pulsar en “New File” y nos aparecerá&#10;• David Fernández Puentes&#10; " id="164" name="Google Shape;164;p13"/>
          <p:cNvPicPr preferRelativeResize="0"/>
          <p:nvPr/>
        </p:nvPicPr>
        <p:blipFill rotWithShape="1">
          <a:blip r:embed="rId3">
            <a:alphaModFix/>
          </a:blip>
          <a:srcRect b="6876" l="11954" r="17628" t="30698"/>
          <a:stretch/>
        </p:blipFill>
        <p:spPr>
          <a:xfrm>
            <a:off x="7564863" y="2225675"/>
            <a:ext cx="11887200" cy="791186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SOAP</a:t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908050" y="3521075"/>
            <a:ext cx="6396463" cy="339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Web SOAP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este servicio vamos a utilizar el asistente de Netbeans. </a:t>
            </a:r>
            <a:endParaRPr/>
          </a:p>
          <a:p>
            <a:pPr indent="0" lvl="0" marL="508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Pulsamos “New File” y nos aparecerá lo siguiente: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SOAP</a:t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1289051" y="2073275"/>
            <a:ext cx="17754600" cy="1771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Web SOAP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Establecemos el nombre del servicio, el paquete donde van a alojarse y la opción crear desde Scratch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rvicio Web SOAP&#10;Establecemos el nombre del servicio, el paquete&#10;donde van a alojarse y la opción crear desde Scratch&#10;• D..." id="173" name="Google Shape;173;p14"/>
          <p:cNvPicPr preferRelativeResize="0"/>
          <p:nvPr/>
        </p:nvPicPr>
        <p:blipFill rotWithShape="1">
          <a:blip r:embed="rId3">
            <a:alphaModFix/>
          </a:blip>
          <a:srcRect b="6300" l="14960" r="8817" t="34203"/>
          <a:stretch/>
        </p:blipFill>
        <p:spPr>
          <a:xfrm>
            <a:off x="3800476" y="3521075"/>
            <a:ext cx="12731750" cy="74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SOAP</a:t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1289051" y="2073275"/>
            <a:ext cx="17754600" cy="1273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Web SOAP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seguir estos pasos la jerarquía del proyecto queda: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rvicio Web SOAP&#10;Al seguir estos pasos la jerarquía del proyecto queda:&#10;Nos ha generado:&#10;1. web.xml&#10;2. ServicioHorario.ja..." id="180" name="Google Shape;180;p15"/>
          <p:cNvPicPr preferRelativeResize="0"/>
          <p:nvPr/>
        </p:nvPicPr>
        <p:blipFill rotWithShape="1">
          <a:blip r:embed="rId3">
            <a:alphaModFix/>
          </a:blip>
          <a:srcRect b="6547" l="7819" r="2145" t="27739"/>
          <a:stretch/>
        </p:blipFill>
        <p:spPr>
          <a:xfrm>
            <a:off x="3879850" y="3966461"/>
            <a:ext cx="12084050" cy="6621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/>
        </p:nvSpPr>
        <p:spPr>
          <a:xfrm>
            <a:off x="8299450" y="769861"/>
            <a:ext cx="9825463" cy="74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Creando un Web Service SOAP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1289051" y="2073275"/>
            <a:ext cx="17754600" cy="1273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Web SOAP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web.xml tenemos: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rvicio Web SOAP&#10;Qué tenemos en web.xml&#10;Aquí es donde meteremos los parámetros de&#10;Configuración de la aplicación.&#10;• David..." id="187" name="Google Shape;187;p16"/>
          <p:cNvPicPr preferRelativeResize="0"/>
          <p:nvPr/>
        </p:nvPicPr>
        <p:blipFill rotWithShape="1">
          <a:blip r:embed="rId3">
            <a:alphaModFix/>
          </a:blip>
          <a:srcRect b="7722" l="0" r="0" t="27552"/>
          <a:stretch/>
        </p:blipFill>
        <p:spPr>
          <a:xfrm>
            <a:off x="4184650" y="3346444"/>
            <a:ext cx="14346678" cy="6971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SOAP</a:t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1670050" y="2073274"/>
            <a:ext cx="7696199" cy="1273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Web SOAP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ServicioHorario.java tenemos: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rvicio Web SOAP&#10;Qué tenemos en ServicioHorario.java&#10;Aquí podemos crear los métodos que van a usarse&#10;en el servicio web. ..." id="194" name="Google Shape;194;p17"/>
          <p:cNvPicPr preferRelativeResize="0"/>
          <p:nvPr/>
        </p:nvPicPr>
        <p:blipFill rotWithShape="1">
          <a:blip r:embed="rId3">
            <a:alphaModFix/>
          </a:blip>
          <a:srcRect b="0" l="0" r="0" t="27226"/>
          <a:stretch/>
        </p:blipFill>
        <p:spPr>
          <a:xfrm>
            <a:off x="2608842" y="3346443"/>
            <a:ext cx="13514813" cy="7384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/>
        </p:nvSpPr>
        <p:spPr>
          <a:xfrm>
            <a:off x="8299450" y="769861"/>
            <a:ext cx="9825463" cy="74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Creando un Web Service SOAP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1060450" y="3597275"/>
            <a:ext cx="10058399" cy="3524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Web SOAP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añadir las operaciones lo podemos hacer o bien tecleando el código, con las anotaciones @WebMethod y @WebParameter etc. </a:t>
            </a:r>
            <a:endParaRPr/>
          </a:p>
          <a:p>
            <a:pPr indent="0" lvl="0" marL="508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bien usando el asistente de diseño de NetBeams. </a:t>
            </a:r>
            <a:endParaRPr/>
          </a:p>
          <a:p>
            <a:pPr indent="0" lvl="0" marL="508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caso vamos a usar el asistente de NetBeans. 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rvicio Web SOAP&#10;Para añadir las operaciones lo&#10;podemos hacer o bien&#10;tecleando el código, con las&#10;anotaciones @WebMethod&#10;..." id="201" name="Google Shape;201;p18"/>
          <p:cNvPicPr preferRelativeResize="0"/>
          <p:nvPr/>
        </p:nvPicPr>
        <p:blipFill rotWithShape="1">
          <a:blip r:embed="rId3">
            <a:alphaModFix/>
          </a:blip>
          <a:srcRect b="15139" l="60532" r="0" t="17507"/>
          <a:stretch/>
        </p:blipFill>
        <p:spPr>
          <a:xfrm>
            <a:off x="12338050" y="2225675"/>
            <a:ext cx="6529656" cy="83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SOAP</a:t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1673849" y="2440566"/>
            <a:ext cx="15849600" cy="1771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Web SOAP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siguiente ventana indicaremos el nombre de la operación, el tipo de salida así como los parámetros y las </a:t>
            </a: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excepciones</a:t>
            </a: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se lanzan. </a:t>
            </a:r>
            <a:endParaRPr/>
          </a:p>
        </p:txBody>
      </p:sp>
      <p:pic>
        <p:nvPicPr>
          <p:cNvPr descr="Servicio Web SOAP&#10;Y nos aparece la ventana siguiente, en la que tenemos&#10;que indicar el nombre de la operación, el tipo de&#10;..." id="208" name="Google Shape;208;p19"/>
          <p:cNvPicPr preferRelativeResize="0"/>
          <p:nvPr/>
        </p:nvPicPr>
        <p:blipFill rotWithShape="1">
          <a:blip r:embed="rId3">
            <a:alphaModFix/>
          </a:blip>
          <a:srcRect b="6549" l="6586" r="0" t="46178"/>
          <a:stretch/>
        </p:blipFill>
        <p:spPr>
          <a:xfrm>
            <a:off x="4260850" y="4892675"/>
            <a:ext cx="10675599" cy="405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/>
        </p:nvSpPr>
        <p:spPr>
          <a:xfrm>
            <a:off x="764208" y="547323"/>
            <a:ext cx="13097841" cy="2311180"/>
          </a:xfrm>
          <a:prstGeom prst="rect">
            <a:avLst/>
          </a:prstGeom>
          <a:noFill/>
          <a:ln>
            <a:noFill/>
          </a:ln>
        </p:spPr>
        <p:txBody>
          <a:bodyPr anchorCtr="0" anchor="t" bIns="150750" lIns="150750" spcFirstLastPara="1" rIns="150750" wrap="square" tIns="150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17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3185243" y="6656673"/>
            <a:ext cx="13089761" cy="1043791"/>
          </a:xfrm>
          <a:prstGeom prst="rect">
            <a:avLst/>
          </a:prstGeom>
          <a:noFill/>
          <a:ln>
            <a:noFill/>
          </a:ln>
        </p:spPr>
        <p:txBody>
          <a:bodyPr anchorCtr="0" anchor="t" bIns="150750" lIns="150750" spcFirstLastPara="1" rIns="150750" wrap="square" tIns="150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936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Nombre</a:t>
            </a:r>
            <a:r>
              <a:rPr b="1" lang="es-ES" sz="5936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b="1" lang="es-ES" sz="5936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del profesor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3185244" y="7685568"/>
            <a:ext cx="13089759" cy="1043791"/>
          </a:xfrm>
          <a:prstGeom prst="rect">
            <a:avLst/>
          </a:prstGeom>
          <a:noFill/>
          <a:ln>
            <a:noFill/>
          </a:ln>
        </p:spPr>
        <p:txBody>
          <a:bodyPr anchorCtr="0" anchor="t" bIns="150750" lIns="150750" spcFirstLastPara="1" rIns="150750" wrap="square" tIns="150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947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correo@professor.duoc.cl</a:t>
            </a:r>
            <a:endParaRPr sz="4947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5937250" y="4533371"/>
            <a:ext cx="687263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>
                <a:solidFill>
                  <a:schemeClr val="lt1"/>
                </a:solidFill>
              </a:rPr>
              <a:t>ASY5131</a:t>
            </a:r>
            <a:endParaRPr/>
          </a:p>
        </p:txBody>
      </p:sp>
      <p:sp>
        <p:nvSpPr>
          <p:cNvPr id="87" name="Google Shape;87;p2"/>
          <p:cNvSpPr txBox="1"/>
          <p:nvPr>
            <p:ph idx="4294967295" type="sldNum"/>
          </p:nvPr>
        </p:nvSpPr>
        <p:spPr>
          <a:xfrm>
            <a:off x="16711533" y="10481754"/>
            <a:ext cx="33925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SOAP</a:t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1673849" y="2440566"/>
            <a:ext cx="15849600" cy="1771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Web SOAP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nos genera el siguiente código, listo para completar con las acciones que queremos que realice.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rvicio Web SOAP&#10;Esto nos genera el siguiente código, listo para&#10;completar con las acciones que queremos que&#10;realice.&#10;Cód..." id="215" name="Google Shape;215;p20"/>
          <p:cNvPicPr preferRelativeResize="0"/>
          <p:nvPr/>
        </p:nvPicPr>
        <p:blipFill rotWithShape="1">
          <a:blip r:embed="rId3">
            <a:alphaModFix/>
          </a:blip>
          <a:srcRect b="1" l="12088" r="6756" t="41436"/>
          <a:stretch/>
        </p:blipFill>
        <p:spPr>
          <a:xfrm>
            <a:off x="5175250" y="4910655"/>
            <a:ext cx="9753600" cy="5284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/>
        </p:nvSpPr>
        <p:spPr>
          <a:xfrm>
            <a:off x="8299450" y="769861"/>
            <a:ext cx="9825463" cy="74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Creando un Web Service SOAP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1212850" y="2281825"/>
            <a:ext cx="17449800" cy="1771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Testeo del Servicio Web SOAP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Realizamos la prueba, para comprobar que hemos editado correctamente, haciendo click en “Clean and Build” y vemos si se ha generado correctamente.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steo del Servicio Web SOAP&#10;Probamos si hemos editado correctamente haciendo&#10;click en “Clean and Build” y vemos si se ha ..." id="222" name="Google Shape;222;p21"/>
          <p:cNvPicPr preferRelativeResize="0"/>
          <p:nvPr/>
        </p:nvPicPr>
        <p:blipFill rotWithShape="1">
          <a:blip r:embed="rId3">
            <a:alphaModFix/>
          </a:blip>
          <a:srcRect b="5892" l="8806" r="0" t="42854"/>
          <a:stretch/>
        </p:blipFill>
        <p:spPr>
          <a:xfrm>
            <a:off x="3498850" y="4359275"/>
            <a:ext cx="12877800" cy="5433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SOAP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1673849" y="2440566"/>
            <a:ext cx="15849600" cy="1771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Testeo del Servicio Web SOAP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armar el proyecto tenemos que hacer click en “Deploy”, para que cargue la aplicación en el servidor de aplicaciones GlassFish.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steo del Servicio Web SOAP&#10;Ahora para armar el proyecto tenemos que hacer click&#10;en “Deploy”, para que nos cargue la apli..." id="229" name="Google Shape;229;p22"/>
          <p:cNvPicPr preferRelativeResize="0"/>
          <p:nvPr/>
        </p:nvPicPr>
        <p:blipFill rotWithShape="1">
          <a:blip r:embed="rId3">
            <a:alphaModFix/>
          </a:blip>
          <a:srcRect b="47027" l="17428" r="24747" t="40096"/>
          <a:stretch/>
        </p:blipFill>
        <p:spPr>
          <a:xfrm>
            <a:off x="1577534" y="4928258"/>
            <a:ext cx="15945915" cy="266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 txBox="1"/>
          <p:nvPr/>
        </p:nvSpPr>
        <p:spPr>
          <a:xfrm>
            <a:off x="1635749" y="8354733"/>
            <a:ext cx="15925800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0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Tardará un poco el proceso. Para probarlo hacemos click en “Test Web Service”.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/>
        </p:nvSpPr>
        <p:spPr>
          <a:xfrm>
            <a:off x="8299450" y="769861"/>
            <a:ext cx="9825463" cy="74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Creando un Web Service SOAP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1212850" y="2281825"/>
            <a:ext cx="17449800" cy="1771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Testeo del Servicio Web SOAP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realizado el paso anterior, automáticamente NetBeans nos genera las pruebas del servicio Web SOAP que hemos creado y nos muestra en el navegador lo siguiente: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steo del Servicio Web SOAP&#10;Una vez realizado el paso anterior, automáticamente&#10;NetBeans nos genera las pruebas del Servi..." id="237" name="Google Shape;237;p23"/>
          <p:cNvPicPr preferRelativeResize="0"/>
          <p:nvPr/>
        </p:nvPicPr>
        <p:blipFill rotWithShape="1">
          <a:blip r:embed="rId3">
            <a:alphaModFix/>
          </a:blip>
          <a:srcRect b="5110" l="4747" r="4746" t="46179"/>
          <a:stretch/>
        </p:blipFill>
        <p:spPr>
          <a:xfrm>
            <a:off x="3956050" y="4816475"/>
            <a:ext cx="12713854" cy="513743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 txBox="1"/>
          <p:nvPr/>
        </p:nvSpPr>
        <p:spPr>
          <a:xfrm>
            <a:off x="9823450" y="4564767"/>
            <a:ext cx="9825463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0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Localhost:8080/demoSOAP/ServicioHorario?Tester</a:t>
            </a:r>
            <a:endParaRPr b="1" sz="2800">
              <a:solidFill>
                <a:srgbClr val="257C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SOAP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1673849" y="2440566"/>
            <a:ext cx="15849600" cy="1771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Testeo del Web Service SOAP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Probamos haciendo click en el botón generado con el nombre del método que queremos probar, en este caso “getFecha()”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steo del Servicio Web SOAP&#10;Ahora para probarlo hacemos click en el botón&#10;generado con el nombre del método que queremos&#10;..." id="245" name="Google Shape;245;p24"/>
          <p:cNvPicPr preferRelativeResize="0"/>
          <p:nvPr/>
        </p:nvPicPr>
        <p:blipFill rotWithShape="1">
          <a:blip r:embed="rId3">
            <a:alphaModFix/>
          </a:blip>
          <a:srcRect b="0" l="0" r="0" t="45205"/>
          <a:stretch/>
        </p:blipFill>
        <p:spPr>
          <a:xfrm>
            <a:off x="2736850" y="5199641"/>
            <a:ext cx="13791003" cy="567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/>
        </p:nvSpPr>
        <p:spPr>
          <a:xfrm>
            <a:off x="8299450" y="769861"/>
            <a:ext cx="9825463" cy="74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Creando un Web Service SOAP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706863" y="3902075"/>
            <a:ext cx="9954787" cy="1273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Generación del WSDL del Servicio Web SOAP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Ahora simplemente nos queda generar el WDSL.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neración del WSDL del Servicio Web&#10;SOAP&#10;Ahora solamente nos quedaría generar el WSDL&#10;• David Fernández Puentes&#10; " id="252" name="Google Shape;252;p25"/>
          <p:cNvPicPr preferRelativeResize="0"/>
          <p:nvPr/>
        </p:nvPicPr>
        <p:blipFill rotWithShape="1">
          <a:blip r:embed="rId3">
            <a:alphaModFix/>
          </a:blip>
          <a:srcRect b="0" l="25826" r="31745" t="30511"/>
          <a:stretch/>
        </p:blipFill>
        <p:spPr>
          <a:xfrm>
            <a:off x="10661650" y="1920875"/>
            <a:ext cx="7035494" cy="86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SOAP</a:t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1898650" y="2282259"/>
            <a:ext cx="16383000" cy="2270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Generación del WSDL del Servicio Web SOAP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Debemos seleccionar donde copiar WSDL, seleccione la opción “Do not copy” y el WSDL se generará en la carpeta por defecto, que es </a:t>
            </a: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build/generated-sources/jaxw/resources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neración del WSDL del Servicio Web&#10;SOAP&#10;Y nos aparece la ventana que nos pide donde&#10;queremos que se copie el WSDL.&#10;Vamos..." id="259" name="Google Shape;259;p26"/>
          <p:cNvPicPr preferRelativeResize="0"/>
          <p:nvPr/>
        </p:nvPicPr>
        <p:blipFill rotWithShape="1">
          <a:blip r:embed="rId3">
            <a:alphaModFix/>
          </a:blip>
          <a:srcRect b="4543" l="11026" r="18425" t="56276"/>
          <a:stretch/>
        </p:blipFill>
        <p:spPr>
          <a:xfrm>
            <a:off x="4184650" y="5381625"/>
            <a:ext cx="11811000" cy="4924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/>
        </p:nvSpPr>
        <p:spPr>
          <a:xfrm>
            <a:off x="8299450" y="769861"/>
            <a:ext cx="9825463" cy="74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Creando un Web Service SOAP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1212850" y="2281825"/>
            <a:ext cx="17449800" cy="1771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Generación del WSDL del Servicio Web SOAP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 tenemos nuestro Servicio Web SOAP, listo para funcionar en cualquier máquina, con todos los beneficios que los servicios web nos ofrecen. 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neración del WSDL del Servicio Web&#10;SOAP&#10;Ya tenemos nuestro Servicio Web SOAP, listo para&#10;funcionar en cualquier máquina,..." id="266" name="Google Shape;266;p27"/>
          <p:cNvPicPr preferRelativeResize="0"/>
          <p:nvPr/>
        </p:nvPicPr>
        <p:blipFill rotWithShape="1">
          <a:blip r:embed="rId3">
            <a:alphaModFix/>
          </a:blip>
          <a:srcRect b="7871" l="25746" r="29853" t="48551"/>
          <a:stretch/>
        </p:blipFill>
        <p:spPr>
          <a:xfrm>
            <a:off x="5594350" y="4069467"/>
            <a:ext cx="86868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4842029" y="4534002"/>
            <a:ext cx="9020021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>
                <a:solidFill>
                  <a:schemeClr val="lt1"/>
                </a:solidFill>
              </a:rPr>
              <a:t>Preguntas , Conclusiones y Reflexiones</a:t>
            </a:r>
            <a:endParaRPr sz="5000">
              <a:solidFill>
                <a:schemeClr val="lt1"/>
              </a:solidFill>
            </a:endParaRPr>
          </a:p>
        </p:txBody>
      </p:sp>
      <p:pic>
        <p:nvPicPr>
          <p:cNvPr descr="http://www.clipartroo.com/images/33/group-talking-clipart-33811.png" id="272" name="Google Shape;27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9250" y="6492875"/>
            <a:ext cx="6306311" cy="422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1033780" y="5273675"/>
            <a:ext cx="9325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IL3.3</a:t>
            </a:r>
            <a:r>
              <a:rPr b="0" lang="es-ES" sz="3600">
                <a:latin typeface="Calibri"/>
                <a:ea typeface="Calibri"/>
                <a:cs typeface="Calibri"/>
                <a:sym typeface="Calibri"/>
              </a:rPr>
              <a:t> Establece un sistema de comunicación a partir de la construcción de webservices basado en SOAP O REST o servicios de mensajería, determinando quien será el productor y quien será el consumidor. </a:t>
            </a:r>
            <a:endParaRPr b="0" sz="3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1040130" y="3978275"/>
            <a:ext cx="902002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50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Indicador de logro</a:t>
            </a:r>
            <a:endParaRPr b="1" i="0" sz="5000">
              <a:solidFill>
                <a:srgbClr val="257CE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10052050" y="0"/>
            <a:ext cx="9823450" cy="1219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257CE1"/>
          </a:solidFill>
          <a:ln cap="flat" cmpd="sng" w="25400">
            <a:solidFill>
              <a:srgbClr val="257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8909050" y="2911475"/>
            <a:ext cx="458811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solidFill>
                  <a:srgbClr val="0F243E"/>
                </a:solidFill>
                <a:latin typeface="Arial Black"/>
                <a:ea typeface="Arial Black"/>
                <a:cs typeface="Arial Black"/>
                <a:sym typeface="Arial Black"/>
              </a:rPr>
              <a:t>OBJETIVO</a:t>
            </a:r>
            <a:endParaRPr b="1" sz="6000">
              <a:solidFill>
                <a:srgbClr val="0F243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0" name="Google Shape;100;p4"/>
          <p:cNvSpPr txBox="1"/>
          <p:nvPr>
            <p:ph type="title"/>
          </p:nvPr>
        </p:nvSpPr>
        <p:spPr>
          <a:xfrm>
            <a:off x="8902700" y="4206875"/>
            <a:ext cx="8693150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000">
                <a:latin typeface="Calibri"/>
                <a:ea typeface="Calibri"/>
                <a:cs typeface="Calibri"/>
                <a:sym typeface="Calibri"/>
              </a:rPr>
              <a:t>Conocer como desarrollar un webservice SOAP utilizando lenguaje de programación java. </a:t>
            </a:r>
            <a:endParaRPr b="0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10864288" y="118696"/>
            <a:ext cx="925632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Integración de plataformas</a:t>
            </a:r>
            <a:endParaRPr b="1" i="0" sz="5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8147050" y="4587875"/>
            <a:ext cx="9782022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IMPLEMENTANDO JAVA WEB SERVICES</a:t>
            </a:r>
            <a:endParaRPr sz="6000">
              <a:solidFill>
                <a:srgbClr val="257CE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8299450" y="777875"/>
            <a:ext cx="92964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SOAP</a:t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1593850" y="2682875"/>
            <a:ext cx="16459200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i="1" lang="es-ES" sz="3600">
                <a:latin typeface="Calibri"/>
                <a:ea typeface="Calibri"/>
                <a:cs typeface="Calibri"/>
                <a:sym typeface="Calibri"/>
              </a:rPr>
              <a:t>El API JAX-WS</a:t>
            </a:r>
            <a:endParaRPr/>
          </a:p>
          <a:p>
            <a:pPr indent="-742950" lvl="0" marL="74295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Es una </a:t>
            </a: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tecnología Java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para construir </a:t>
            </a: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Clientes y Servicios Web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basados en </a:t>
            </a: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XML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 SOAP</a:t>
            </a:r>
            <a:endParaRPr/>
          </a:p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❖"/>
            </a:pPr>
            <a:r>
              <a:rPr i="1" lang="es-ES" sz="3600">
                <a:latin typeface="Calibri"/>
                <a:ea typeface="Calibri"/>
                <a:cs typeface="Calibri"/>
                <a:sym typeface="Calibri"/>
              </a:rPr>
              <a:t>Orientado a los mensajes</a:t>
            </a:r>
            <a:endParaRPr/>
          </a:p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❖"/>
            </a:pPr>
            <a:r>
              <a:rPr i="1" lang="es-ES" sz="3600">
                <a:latin typeface="Calibri"/>
                <a:ea typeface="Calibri"/>
                <a:cs typeface="Calibri"/>
                <a:sym typeface="Calibri"/>
              </a:rPr>
              <a:t>Orientados a RPC.</a:t>
            </a:r>
            <a:endParaRPr/>
          </a:p>
          <a:p>
            <a:pPr indent="-514350" lvl="1" marL="74295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None/>
            </a:pPr>
            <a:r>
              <a:t/>
            </a:r>
            <a:endParaRPr i="1" sz="3600">
              <a:latin typeface="Calibri"/>
              <a:ea typeface="Calibri"/>
              <a:cs typeface="Calibri"/>
              <a:sym typeface="Calibri"/>
            </a:endParaRPr>
          </a:p>
          <a:p>
            <a:pPr indent="-742950" lvl="0" marL="74295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i="1" lang="es-ES" sz="3600">
                <a:latin typeface="Calibri"/>
                <a:ea typeface="Calibri"/>
                <a:cs typeface="Calibri"/>
                <a:sym typeface="Calibri"/>
              </a:rPr>
              <a:t>Esta api oculta la complejidad de SOAP, resolviéndolo los problemas asociados a la creación manual del WSDL, por ejemplo.</a:t>
            </a:r>
            <a:endParaRPr/>
          </a:p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❖"/>
            </a:pPr>
            <a:r>
              <a:rPr i="1" lang="es-ES" sz="3600">
                <a:latin typeface="Calibri"/>
                <a:ea typeface="Calibri"/>
                <a:cs typeface="Calibri"/>
                <a:sym typeface="Calibri"/>
              </a:rPr>
              <a:t>Crea un objeto proxy que invoca a los métodos </a:t>
            </a:r>
            <a:endParaRPr/>
          </a:p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❖"/>
            </a:pPr>
            <a:r>
              <a:rPr i="1" lang="es-ES" sz="3600">
                <a:latin typeface="Calibri"/>
                <a:ea typeface="Calibri"/>
                <a:cs typeface="Calibri"/>
                <a:sym typeface="Calibri"/>
              </a:rPr>
              <a:t>Requiere la anotación javax.jws.Webservice para que la clase se comporte como WS</a:t>
            </a:r>
            <a:endParaRPr i="1"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7250" y="9296856"/>
            <a:ext cx="9202751" cy="1078447"/>
          </a:xfrm>
          <a:prstGeom prst="rect">
            <a:avLst/>
          </a:prstGeom>
          <a:noFill/>
          <a:ln cap="flat" cmpd="sng" w="9525">
            <a:solidFill>
              <a:srgbClr val="257CE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2432050" y="854075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SOAP</a:t>
            </a:r>
            <a:endParaRPr/>
          </a:p>
        </p:txBody>
      </p:sp>
      <p:sp>
        <p:nvSpPr>
          <p:cNvPr id="120" name="Google Shape;120;p7"/>
          <p:cNvSpPr txBox="1"/>
          <p:nvPr/>
        </p:nvSpPr>
        <p:spPr>
          <a:xfrm>
            <a:off x="1238095" y="2225675"/>
            <a:ext cx="17576956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i="1" lang="es-ES" sz="3600">
                <a:latin typeface="Calibri"/>
                <a:ea typeface="Calibri"/>
                <a:cs typeface="Calibri"/>
                <a:sym typeface="Calibri"/>
              </a:rPr>
              <a:t>JAX-WS Endpoint</a:t>
            </a:r>
            <a:endParaRPr b="1" i="1" sz="3600"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servicio EndPoint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es una </a:t>
            </a: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interfaz o clase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en donde se declaran los métodos que un cliente puede invocar del servicio.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implementar un endPoint en Java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se requiere:</a:t>
            </a:r>
            <a:endParaRPr/>
          </a:p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❖"/>
            </a:pPr>
            <a:r>
              <a:rPr i="1" lang="es-ES" sz="3600">
                <a:latin typeface="Calibri"/>
                <a:ea typeface="Calibri"/>
                <a:cs typeface="Calibri"/>
                <a:sym typeface="Calibri"/>
              </a:rPr>
              <a:t>javax.jws.Webservice/WebServiceProvider</a:t>
            </a:r>
            <a:endParaRPr i="1" sz="36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❖"/>
            </a:pPr>
            <a:r>
              <a:rPr i="1" lang="es-ES" sz="3600">
                <a:latin typeface="Calibri"/>
                <a:ea typeface="Calibri"/>
                <a:cs typeface="Calibri"/>
                <a:sym typeface="Calibri"/>
              </a:rPr>
              <a:t>No admite métodos finales ni estáticos</a:t>
            </a:r>
            <a:endParaRPr/>
          </a:p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❖"/>
            </a:pPr>
            <a:r>
              <a:rPr i="1" lang="es-ES" sz="3600">
                <a:latin typeface="Calibri"/>
                <a:ea typeface="Calibri"/>
                <a:cs typeface="Calibri"/>
                <a:sym typeface="Calibri"/>
              </a:rPr>
              <a:t>Un constructor publico por defecto</a:t>
            </a:r>
            <a:endParaRPr i="1"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250" y="7119485"/>
            <a:ext cx="12769850" cy="3504065"/>
          </a:xfrm>
          <a:prstGeom prst="rect">
            <a:avLst/>
          </a:prstGeom>
          <a:noFill/>
          <a:ln cap="flat" cmpd="sng" w="9525">
            <a:solidFill>
              <a:srgbClr val="257CE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1746250" y="2543562"/>
            <a:ext cx="170957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Creando el proyecto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debe ser tipo Java Web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2510418" y="864324"/>
            <a:ext cx="1036103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Creando un Web Service SOAP</a:t>
            </a:r>
            <a:endParaRPr b="1" i="0"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reando el proyecto.&#10;• El proyecto tiene que ser de tipo Java Web&#10;• David Fernández Puentes&#10; " id="128" name="Google Shape;128;p8"/>
          <p:cNvPicPr preferRelativeResize="0"/>
          <p:nvPr/>
        </p:nvPicPr>
        <p:blipFill rotWithShape="1">
          <a:blip r:embed="rId3">
            <a:alphaModFix/>
          </a:blip>
          <a:srcRect b="8526" l="0" r="5892" t="34560"/>
          <a:stretch/>
        </p:blipFill>
        <p:spPr>
          <a:xfrm>
            <a:off x="2203450" y="4054475"/>
            <a:ext cx="14706600" cy="6677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2584450" y="81617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SOAP</a:t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1136650" y="2071786"/>
            <a:ext cx="170957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Creando el proyecto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Establecemos el nombre del proyecto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 b="42961" l="16709" r="41487" t="47739"/>
          <a:stretch/>
        </p:blipFill>
        <p:spPr>
          <a:xfrm>
            <a:off x="1130300" y="3752480"/>
            <a:ext cx="16732250" cy="20928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 txBox="1"/>
          <p:nvPr/>
        </p:nvSpPr>
        <p:spPr>
          <a:xfrm>
            <a:off x="1136650" y="6140524"/>
            <a:ext cx="6318354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0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Marcamos la opción</a:t>
            </a:r>
            <a:endParaRPr/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b="20477" l="17050" r="41146" t="65093"/>
          <a:stretch/>
        </p:blipFill>
        <p:spPr>
          <a:xfrm>
            <a:off x="1136650" y="7484827"/>
            <a:ext cx="14859000" cy="288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