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20104100" cy="11309350"/>
  <p:notesSz cx="20104100" cy="11309350"/>
  <p:embeddedFontLst>
    <p:embeddedFont>
      <p:font typeface="Arial Black" panose="020B0A04020102020204" pitchFamily="3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andara" panose="020E0502030303020204" pitchFamily="34" charset="0"/>
      <p:regular r:id="rId30"/>
      <p:bold r:id="rId31"/>
      <p:italic r:id="rId32"/>
      <p:boldItalic r:id="rId33"/>
    </p:embeddedFont>
    <p:embeddedFont>
      <p:font typeface="Franklin Gothic" panose="020B0604020202020204" charset="0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1jOJ6kFr078rQmEqEkGTyw0L8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2A9E56-F383-43F4-859C-2D28C89C723A}">
  <a:tblStyle styleId="{CF2A9E56-F383-43F4-859C-2D28C89C723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35CF1D-E3FB-4D74-9495-DCB4072D49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22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abel Nuñez" userId="ac8a58aecdf78c99" providerId="LiveId" clId="{9746B474-C682-47CB-B5F6-1D61B9107465}"/>
    <pc:docChg chg="modSld">
      <pc:chgData name="Isabel Nuñez" userId="ac8a58aecdf78c99" providerId="LiveId" clId="{9746B474-C682-47CB-B5F6-1D61B9107465}" dt="2023-12-25T20:52:00.506" v="1" actId="1076"/>
      <pc:docMkLst>
        <pc:docMk/>
      </pc:docMkLst>
      <pc:sldChg chg="modSp mod">
        <pc:chgData name="Isabel Nuñez" userId="ac8a58aecdf78c99" providerId="LiveId" clId="{9746B474-C682-47CB-B5F6-1D61B9107465}" dt="2023-12-25T20:52:00.506" v="1" actId="1076"/>
        <pc:sldMkLst>
          <pc:docMk/>
          <pc:sldMk cId="0" sldId="256"/>
        </pc:sldMkLst>
        <pc:spChg chg="mod">
          <ac:chgData name="Isabel Nuñez" userId="ac8a58aecdf78c99" providerId="LiveId" clId="{9746B474-C682-47CB-B5F6-1D61B9107465}" dt="2023-12-25T20:52:00.506" v="1" actId="1076"/>
          <ac:spMkLst>
            <pc:docMk/>
            <pc:sldMk cId="0" sldId="256"/>
            <ac:spMk id="7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/>
              <a:t>‹Nº›</a:t>
            </a:fld>
            <a:endParaRPr sz="12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 txBox="1">
            <a:spLocks noGrp="1"/>
          </p:cNvSpPr>
          <p:nvPr>
            <p:ph type="sldNum" idx="12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3"/>
          <p:cNvSpPr txBox="1"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ubTitle" idx="1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/>
          <p:nvPr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 h="120000" extrusionOk="0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w="104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Diseño personalizado">
  <p:cSld name="4_Diseño personalizad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2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3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4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">
  <p:cSld name="3_Title 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Diseño personalizado">
  <p:cSld name="7_Diseño personaliza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400"/>
            <a:ext cx="20104811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4"/>
          <p:cNvSpPr/>
          <p:nvPr/>
        </p:nvSpPr>
        <p:spPr>
          <a:xfrm>
            <a:off x="4413253" y="4206875"/>
            <a:ext cx="9892432" cy="2285999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lt1"/>
              </a:solidFill>
            </a:endParaRPr>
          </a:p>
        </p:txBody>
      </p:sp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75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Diseño personalizado">
  <p:cSld name="5_Diseño personalizad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 extrusionOk="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" name="Google Shape;35;p28"/>
          <p:cNvSpPr/>
          <p:nvPr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6" name="Google Shape;36;p28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37" name="Google Shape;37;p28"/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8" name="Google Shape;38;p2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28"/>
          <p:cNvSpPr/>
          <p:nvPr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r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/>
          <p:nvPr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 extrusionOk="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4" name="Google Shape;44;p29"/>
          <p:cNvSpPr/>
          <p:nvPr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 extrusionOk="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 extrusionOk="0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 extrusionOk="0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 extrusionOk="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45" name="Google Shape;45;p29"/>
          <p:cNvSpPr/>
          <p:nvPr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 extrusionOk="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46" name="Google Shape;46;p29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47" name="Google Shape;47;p29"/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 extrusionOk="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48" name="Google Shape;48;p2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0"/>
          <p:cNvSpPr txBox="1"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Diseño personalizado">
  <p:cSld name="6_Diseño personalizado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1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56" name="Google Shape;56;p31"/>
          <p:cNvSpPr txBox="1"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2420427" y="6175159"/>
            <a:ext cx="10845900" cy="429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400" dirty="0"/>
              <a:t>VERIFICACIÓN DEL PROCESO DE INTEGRACIÓN</a:t>
            </a:r>
            <a:endParaRPr sz="4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Actividad 3.1 Actividad Construyendo casos de pruebas.</a:t>
            </a:r>
            <a:br>
              <a:rPr lang="es-ES" sz="3600" dirty="0"/>
            </a:br>
            <a:r>
              <a:rPr lang="es-ES" sz="4800" dirty="0"/>
              <a:t>ASY5131</a:t>
            </a:r>
            <a:br>
              <a:rPr lang="es-ES" dirty="0"/>
            </a:br>
            <a:br>
              <a:rPr lang="es-ES" sz="3800" dirty="0"/>
            </a:br>
            <a:endParaRPr sz="3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Etapa de pruebas</a:t>
            </a:r>
            <a:endParaRPr/>
          </a:p>
        </p:txBody>
      </p:sp>
      <p:sp>
        <p:nvSpPr>
          <p:cNvPr id="141" name="Google Shape;141;p10"/>
          <p:cNvSpPr/>
          <p:nvPr/>
        </p:nvSpPr>
        <p:spPr>
          <a:xfrm>
            <a:off x="1746250" y="2149475"/>
            <a:ext cx="16255848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 acuerdo al ciclo de vida de las pruebas del modelo general V propuesto por 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Barry W.,1979,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existen 4 etapas que se pueden aplicar pruebas de acuerdo al grado de avance del proyecto de manera secuencial.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0"/>
          <p:cNvGrpSpPr/>
          <p:nvPr/>
        </p:nvGrpSpPr>
        <p:grpSpPr>
          <a:xfrm>
            <a:off x="6352229" y="4166851"/>
            <a:ext cx="7043889" cy="6178445"/>
            <a:chOff x="1970767" y="36176"/>
            <a:chExt cx="7043889" cy="6178445"/>
          </a:xfrm>
        </p:grpSpPr>
        <p:sp>
          <p:nvSpPr>
            <p:cNvPr id="143" name="Google Shape;143;p10"/>
            <p:cNvSpPr/>
            <p:nvPr/>
          </p:nvSpPr>
          <p:spPr>
            <a:xfrm rot="5400000">
              <a:off x="2288657" y="1366245"/>
              <a:ext cx="1199860" cy="136599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CCC5D7"/>
            </a:solidFill>
            <a:ln w="254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1970767" y="36176"/>
              <a:ext cx="2019858" cy="1413835"/>
            </a:xfrm>
            <a:prstGeom prst="roundRect">
              <a:avLst>
                <a:gd name="adj" fmla="val 16670"/>
              </a:avLst>
            </a:prstGeom>
            <a:solidFill>
              <a:schemeClr val="accent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2039797" y="105206"/>
              <a:ext cx="1881798" cy="1275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 de componentes</a:t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990625" y="171017"/>
              <a:ext cx="1469052" cy="1142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5400000">
              <a:off x="3963334" y="2954448"/>
              <a:ext cx="1199860" cy="136599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D4D6E6"/>
            </a:solidFill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3645444" y="1624379"/>
              <a:ext cx="2019858" cy="1413835"/>
            </a:xfrm>
            <a:prstGeom prst="roundRect">
              <a:avLst>
                <a:gd name="adj" fmla="val 16670"/>
              </a:avLst>
            </a:prstGeom>
            <a:solidFill>
              <a:srgbClr val="5D5AA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0"/>
            <p:cNvSpPr txBox="1"/>
            <p:nvPr/>
          </p:nvSpPr>
          <p:spPr>
            <a:xfrm>
              <a:off x="3714474" y="1693409"/>
              <a:ext cx="1881798" cy="1275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 de integración </a:t>
              </a:r>
              <a:endParaRPr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5665302" y="1759221"/>
              <a:ext cx="1469052" cy="1142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0"/>
            <p:cNvSpPr/>
            <p:nvPr/>
          </p:nvSpPr>
          <p:spPr>
            <a:xfrm rot="5400000">
              <a:off x="5638011" y="4542652"/>
              <a:ext cx="1199860" cy="136599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7F0F4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5320121" y="3212583"/>
              <a:ext cx="2019858" cy="1413835"/>
            </a:xfrm>
            <a:prstGeom prst="roundRect">
              <a:avLst>
                <a:gd name="adj" fmla="val 16670"/>
              </a:avLst>
            </a:prstGeom>
            <a:solidFill>
              <a:srgbClr val="00B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0"/>
            <p:cNvSpPr txBox="1"/>
            <p:nvPr/>
          </p:nvSpPr>
          <p:spPr>
            <a:xfrm>
              <a:off x="5389151" y="3281613"/>
              <a:ext cx="1881798" cy="1275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Pruebas de sistema</a:t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7339979" y="3347424"/>
              <a:ext cx="1469052" cy="11427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6994798" y="4800786"/>
              <a:ext cx="2019858" cy="1413835"/>
            </a:xfrm>
            <a:prstGeom prst="roundRect">
              <a:avLst>
                <a:gd name="adj" fmla="val 16670"/>
              </a:avLst>
            </a:prstGeom>
            <a:solidFill>
              <a:srgbClr val="92D05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0"/>
            <p:cNvSpPr txBox="1"/>
            <p:nvPr/>
          </p:nvSpPr>
          <p:spPr>
            <a:xfrm>
              <a:off x="7063828" y="4869816"/>
              <a:ext cx="1881798" cy="1275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Prueba de aceptación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>
            <a:spLocks noGrp="1"/>
          </p:cNvSpPr>
          <p:nvPr>
            <p:ph type="title"/>
          </p:nvPr>
        </p:nvSpPr>
        <p:spPr>
          <a:xfrm>
            <a:off x="8604250" y="8550275"/>
            <a:ext cx="77246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PRUEBAS EN WEB SERVICES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2432051" y="714594"/>
            <a:ext cx="7315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Candara"/>
                <a:ea typeface="Candara"/>
                <a:cs typeface="Candara"/>
                <a:sym typeface="Candara"/>
              </a:rPr>
              <a:t>Pruebas en Web Services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67" name="Google Shape;167;p12"/>
          <p:cNvSpPr/>
          <p:nvPr/>
        </p:nvSpPr>
        <p:spPr>
          <a:xfrm>
            <a:off x="1746250" y="2378075"/>
            <a:ext cx="16764000" cy="729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La pregunta que nos hacemos ahora es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¿</a:t>
            </a:r>
            <a:r>
              <a:rPr lang="es-ES" sz="3600" b="1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Qué pruebas realizar a los Web Service</a:t>
            </a:r>
            <a:r>
              <a:rPr lang="es-ES" sz="3600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?.</a:t>
            </a:r>
            <a:endParaRPr/>
          </a:p>
          <a:p>
            <a:pPr marL="622300" lvl="0" indent="-342900" algn="just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</a:pPr>
            <a:endParaRPr sz="3600" i="1"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5292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Sin lugar a dudas el Web Service es una 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componente de software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por lo cual podemos efectuar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pruebas unitarias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funcionales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, de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carga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 etc. </a:t>
            </a:r>
            <a:endParaRPr/>
          </a:p>
          <a:p>
            <a:pPr marL="1104900" lvl="1" indent="-235458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5292"/>
              <a:buFont typeface="Arial"/>
              <a:buNone/>
            </a:pPr>
            <a:endParaRPr sz="3600" i="1"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5292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El objetivo de las pruebas en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sistemas de integración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es la localización de errores de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interfaces o Web service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y comprobar el correcto funcionamiento conjunto de los componentes.</a:t>
            </a:r>
            <a:endParaRPr/>
          </a:p>
          <a:p>
            <a:pPr marL="1104900" lvl="1" indent="-235458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5292"/>
              <a:buFont typeface="Arial"/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5715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5292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Como es una integración puede ser que no podamos probar desde las componentes externas a nuestro negocio, por lo cual en este caso se simulan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(Mocking) 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esas componentes mediante alguna herramienta como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SoapUI.</a:t>
            </a:r>
            <a:endParaRPr sz="3600" b="1" i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body" idx="1"/>
          </p:nvPr>
        </p:nvSpPr>
        <p:spPr>
          <a:xfrm>
            <a:off x="4718050" y="755454"/>
            <a:ext cx="128778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rgbClr val="257CE1"/>
                </a:solidFill>
                <a:latin typeface="Candara"/>
                <a:ea typeface="Candara"/>
                <a:cs typeface="Candara"/>
                <a:sym typeface="Candara"/>
              </a:rPr>
              <a:t>Pruebas en Web Services</a:t>
            </a:r>
            <a:endParaRPr sz="5000"/>
          </a:p>
        </p:txBody>
      </p:sp>
      <p:sp>
        <p:nvSpPr>
          <p:cNvPr id="173" name="Google Shape;173;p13"/>
          <p:cNvSpPr/>
          <p:nvPr/>
        </p:nvSpPr>
        <p:spPr>
          <a:xfrm>
            <a:off x="984250" y="1692275"/>
            <a:ext cx="18211800" cy="864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Tal como ya lo mencionamos, las pruebas sobre un Web Service no difieren mucho de las pruebas que se realizan sobre cualquier componente de software.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i="1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200"/>
              <a:buFont typeface="Noto Sans Symbols"/>
              <a:buChar char="❖"/>
            </a:pPr>
            <a:r>
              <a:rPr lang="es-ES" sz="3200" b="1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Pruebas funcionales</a:t>
            </a:r>
            <a:r>
              <a:rPr lang="es-ES" sz="3200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ES" sz="3200" b="1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aquí probaremos los Web Service desde el punto de vista de su funcionalidad buscando garantizar que los requerimientos del usuarios fueron cumplidos, esto nos permitirá ejecutar pruebas asíncronamente.</a:t>
            </a:r>
            <a:endParaRPr/>
          </a:p>
          <a:p>
            <a:pPr marL="742950" lvl="1" indent="-82550" algn="just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200"/>
              <a:buFont typeface="Noto Sans Symbols"/>
              <a:buChar char="❖"/>
            </a:pPr>
            <a:r>
              <a:rPr lang="es-ES" sz="3200" b="1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Simulación de servicios o Mocking</a:t>
            </a:r>
            <a:r>
              <a:rPr lang="es-ES" sz="3200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como muchos de nuestros servicios serán consumidos por aplicaciones externas a nuestro negocio, desde aquí simularemos esas aplicaciones. Por otro lado, si nuestro negocio requiere de </a:t>
            </a:r>
            <a:r>
              <a:rPr lang="es-ES" sz="3200" b="1" i="1">
                <a:latin typeface="Calibri"/>
                <a:ea typeface="Calibri"/>
                <a:cs typeface="Calibri"/>
                <a:sym typeface="Calibri"/>
              </a:rPr>
              <a:t>Web service externo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desde aquí también podemos realizar esas pruebas simulando los clientes.</a:t>
            </a:r>
            <a:endParaRPr/>
          </a:p>
          <a:p>
            <a:pPr marL="742950" lvl="1" indent="-82550" algn="just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200"/>
              <a:buFont typeface="Noto Sans Symbols"/>
              <a:buChar char="❖"/>
            </a:pPr>
            <a:r>
              <a:rPr lang="es-ES" sz="3200" b="1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Pruebas de seguridad</a:t>
            </a:r>
            <a:r>
              <a:rPr lang="es-ES" sz="3200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s-ES" sz="3200" b="1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estas pruebas intentan validar la seguridad de la información, desde aquí buscaremos simular ataques y buscar vulnerabilidad de nuestros Web Service.</a:t>
            </a:r>
            <a:endParaRPr/>
          </a:p>
          <a:p>
            <a:pPr marL="742950" lvl="1" indent="-82550" algn="just" rtl="0"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200"/>
              <a:buFont typeface="Noto Sans Symbols"/>
              <a:buChar char="❖"/>
            </a:pPr>
            <a:r>
              <a:rPr lang="es-ES" sz="3200" b="1" i="1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Pruebas de carga</a:t>
            </a:r>
            <a:r>
              <a:rPr lang="es-ES" sz="32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3200">
                <a:latin typeface="Calibri"/>
                <a:ea typeface="Calibri"/>
                <a:cs typeface="Calibri"/>
                <a:sym typeface="Calibri"/>
              </a:rPr>
              <a:t>la pruebas realizadas aquí intentan demostrar como nuestros Web service manejan múltiples usuarios concurrentes.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Candara"/>
                <a:ea typeface="Candara"/>
                <a:cs typeface="Candara"/>
                <a:sym typeface="Candara"/>
              </a:rPr>
              <a:t>Pruebas en Web Services</a:t>
            </a: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1517650" y="2437702"/>
            <a:ext cx="16840200" cy="108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Franklin Gothic"/>
              <a:buChar char="»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Finalmente antes de iniciar con la ejecución de pruebas lo debemos definir los pasos a seguir, es decir, la metodología.</a:t>
            </a: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1517650" y="4511675"/>
            <a:ext cx="9067800" cy="408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800"/>
              <a:buFont typeface="Franklin Gothic"/>
              <a:buChar char="»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Una metodología de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pruebas de calidad de software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 debe abarcar actividades para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estimar el esfuerzo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 (horas y jornadas), desarrollar la estrategia y 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plan de pruebas de software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, diseñar los 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casos de prueba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ejecutar las pruebas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, informar el avance, controlar los defectos y sus correcciones y registrar el informe final de cierre.</a:t>
            </a:r>
            <a:endParaRPr/>
          </a:p>
        </p:txBody>
      </p:sp>
      <p:grpSp>
        <p:nvGrpSpPr>
          <p:cNvPr id="181" name="Google Shape;181;p14"/>
          <p:cNvGrpSpPr/>
          <p:nvPr/>
        </p:nvGrpSpPr>
        <p:grpSpPr>
          <a:xfrm>
            <a:off x="11504201" y="3217036"/>
            <a:ext cx="6980169" cy="7694676"/>
            <a:chOff x="385351" y="761"/>
            <a:chExt cx="6980169" cy="7694676"/>
          </a:xfrm>
        </p:grpSpPr>
        <p:sp>
          <p:nvSpPr>
            <p:cNvPr id="182" name="Google Shape;182;p14"/>
            <p:cNvSpPr/>
            <p:nvPr/>
          </p:nvSpPr>
          <p:spPr>
            <a:xfrm>
              <a:off x="1756152" y="1713607"/>
              <a:ext cx="4268985" cy="4268985"/>
            </a:xfrm>
            <a:prstGeom prst="ellipse">
              <a:avLst/>
            </a:prstGeom>
            <a:solidFill>
              <a:srgbClr val="5F497A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 txBox="1"/>
            <p:nvPr/>
          </p:nvSpPr>
          <p:spPr>
            <a:xfrm>
              <a:off x="2381330" y="2338785"/>
              <a:ext cx="3018629" cy="30186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4600" tIns="54600" rIns="54600" bIns="54600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43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Metodología de pruebas</a:t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2823398" y="761"/>
              <a:ext cx="2134492" cy="2134492"/>
            </a:xfrm>
            <a:prstGeom prst="ellipse">
              <a:avLst/>
            </a:prstGeom>
            <a:solidFill>
              <a:srgbClr val="205867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3135987" y="313350"/>
              <a:ext cx="1509314" cy="15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Estimación RRHH</a:t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5231028" y="1390807"/>
              <a:ext cx="2134492" cy="2134492"/>
            </a:xfrm>
            <a:prstGeom prst="ellipse">
              <a:avLst/>
            </a:prstGeom>
            <a:solidFill>
              <a:srgbClr val="366092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5543617" y="1703396"/>
              <a:ext cx="1509314" cy="15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 Pruebas</a:t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5231028" y="4170899"/>
              <a:ext cx="2134492" cy="2134492"/>
            </a:xfrm>
            <a:prstGeom prst="ellipse">
              <a:avLst/>
            </a:prstGeom>
            <a:solidFill>
              <a:srgbClr val="538CD5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5543617" y="4483488"/>
              <a:ext cx="1509314" cy="15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Casos de prueba</a:t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823398" y="5560945"/>
              <a:ext cx="2134492" cy="2134492"/>
            </a:xfrm>
            <a:prstGeom prst="ellipse">
              <a:avLst/>
            </a:prstGeom>
            <a:solidFill>
              <a:srgbClr val="00B0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 txBox="1"/>
            <p:nvPr/>
          </p:nvSpPr>
          <p:spPr>
            <a:xfrm>
              <a:off x="3135987" y="5873534"/>
              <a:ext cx="1509314" cy="15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Ejecución pruebas</a:t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385351" y="4114804"/>
              <a:ext cx="2134492" cy="2134492"/>
            </a:xfrm>
            <a:prstGeom prst="ellipse">
              <a:avLst/>
            </a:prstGeom>
            <a:solidFill>
              <a:srgbClr val="92D05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697940" y="4427393"/>
              <a:ext cx="1509314" cy="15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Reporte de defectos</a:t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415768" y="1390807"/>
              <a:ext cx="2134492" cy="2134492"/>
            </a:xfrm>
            <a:prstGeom prst="ellipse">
              <a:avLst/>
            </a:prstGeom>
            <a:solidFill>
              <a:srgbClr val="FFFF00">
                <a:alpha val="4980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728357" y="1703396"/>
              <a:ext cx="1509314" cy="1509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0475" tIns="30475" rIns="30475" bIns="3047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b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Informe Final y cierre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>
            <a:spLocks noGrp="1"/>
          </p:cNvSpPr>
          <p:nvPr>
            <p:ph type="title"/>
          </p:nvPr>
        </p:nvSpPr>
        <p:spPr>
          <a:xfrm>
            <a:off x="5480050" y="4892675"/>
            <a:ext cx="79532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CASOS DE PRUEBAS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>
            <a:spLocks noGrp="1"/>
          </p:cNvSpPr>
          <p:nvPr>
            <p:ph type="body" idx="1"/>
          </p:nvPr>
        </p:nvSpPr>
        <p:spPr>
          <a:xfrm>
            <a:off x="10356850" y="755454"/>
            <a:ext cx="7162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Casos de pruebas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1593850" y="2225675"/>
            <a:ext cx="120677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la hoja de control podemos encontrar los siguientes ítem</a:t>
            </a:r>
            <a:r>
              <a:rPr lang="es-ES" sz="1800"/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7" name="Google Shape;207;p16"/>
          <p:cNvGraphicFramePr/>
          <p:nvPr/>
        </p:nvGraphicFramePr>
        <p:xfrm>
          <a:off x="1289049" y="60356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{CF2A9E56-F383-43F4-859C-2D28C89C723A}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1" u="none" strike="noStrike" cap="none"/>
                        <a:t>Organismo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&lt;Nombre Consejería u Organismo Autónomo&gt;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1"/>
                        <a:t>Proyecto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&lt;Nombre Proyecto&gt;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1"/>
                        <a:t>Entregable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 de Pruebas de Integración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1"/>
                        <a:t>Autor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&lt;Nombre de la Empresa&gt;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1"/>
                        <a:t>Versión / Edición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0100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1"/>
                        <a:t>Fecha de Versión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s-ES" sz="1800" b="1"/>
                        <a:t>DD/MM/AAAA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200" b="1"/>
                        <a:t>Aprobado Por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1"/>
                        <a:t>Fecha de Aprobación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/>
                        <a:t>DD/MM/AAAA</a:t>
                      </a:r>
                      <a:endParaRPr sz="1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50"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1"/>
                        <a:t>N° Total de Páginas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0"/>
                        <a:t>4</a:t>
                      </a:r>
                      <a:endParaRPr sz="2000" b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8" name="Google Shape;208;p16"/>
          <p:cNvGraphicFramePr/>
          <p:nvPr/>
        </p:nvGraphicFramePr>
        <p:xfrm>
          <a:off x="5942409" y="32862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{1435CF1D-E3FB-4D74-9495-DCB4072D49DA}</a:tableStyleId>
              </a:tblPr>
              <a:tblGrid>
                <a:gridCol w="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9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6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&lt;Nombre Proyecto&gt;</a:t>
                      </a:r>
                      <a:endParaRPr/>
                    </a:p>
                  </a:txBody>
                  <a:tcPr marL="7400" marR="7400" marT="740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6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&lt;Unidad Organizativa&gt;</a:t>
                      </a:r>
                      <a:endParaRPr/>
                    </a:p>
                  </a:txBody>
                  <a:tcPr marL="7400" marR="7400" marT="740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9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6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Pruebas de Integración</a:t>
                      </a:r>
                      <a:endParaRPr/>
                    </a:p>
                  </a:txBody>
                  <a:tcPr marL="7400" marR="7400" marT="740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9" name="Google Shape;209;p16"/>
          <p:cNvGraphicFramePr/>
          <p:nvPr/>
        </p:nvGraphicFramePr>
        <p:xfrm>
          <a:off x="7344462" y="5114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{1435CF1D-E3FB-4D74-9495-DCB4072D49DA}</a:tableStyleId>
              </a:tblPr>
              <a:tblGrid>
                <a:gridCol w="526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21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3600" b="1" i="0" u="none" strike="noStrike">
                          <a:solidFill>
                            <a:srgbClr val="257CE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HOJA DE CONTROL</a:t>
                      </a:r>
                      <a:endParaRPr sz="3600" b="1" i="0" u="none" strike="noStrike">
                        <a:solidFill>
                          <a:srgbClr val="257CE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00" marR="7400" marT="740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>
            <a:spLocks noGrp="1"/>
          </p:cNvSpPr>
          <p:nvPr>
            <p:ph type="body" idx="1"/>
          </p:nvPr>
        </p:nvSpPr>
        <p:spPr>
          <a:xfrm>
            <a:off x="10356850" y="755454"/>
            <a:ext cx="7162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Casos de pruebas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1593850" y="2225675"/>
            <a:ext cx="120677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la hoja de control podemos encontrar los siguientes ítem</a:t>
            </a:r>
            <a:r>
              <a:rPr lang="es-ES" sz="1800"/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" name="Google Shape;216;p17"/>
          <p:cNvGraphicFramePr/>
          <p:nvPr/>
        </p:nvGraphicFramePr>
        <p:xfrm>
          <a:off x="1282700" y="451167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{CF2A9E56-F383-43F4-859C-2D28C89C723A}</a:tableStyleId>
              </a:tblPr>
              <a:tblGrid>
                <a:gridCol w="313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9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Causa del cambio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Responsable del cambio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del cambio</a:t>
                      </a:r>
                      <a:endParaRPr sz="28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0100</a:t>
                      </a:r>
                      <a:endParaRPr sz="24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 inicial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&lt;Nombre Apellido 1 Apellido 2&gt;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DD/MM/AAAA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7" name="Google Shape;217;p17"/>
          <p:cNvSpPr/>
          <p:nvPr/>
        </p:nvSpPr>
        <p:spPr>
          <a:xfrm>
            <a:off x="1282700" y="3597275"/>
            <a:ext cx="41456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Registros de cambios</a:t>
            </a:r>
            <a:endParaRPr sz="3600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>
            <a:spLocks noGrp="1"/>
          </p:cNvSpPr>
          <p:nvPr>
            <p:ph type="body" idx="1"/>
          </p:nvPr>
        </p:nvSpPr>
        <p:spPr>
          <a:xfrm>
            <a:off x="10356850" y="755454"/>
            <a:ext cx="7162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Casos de pruebas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1593850" y="2225675"/>
            <a:ext cx="1206772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la hoja de control podemos encontrar los siguientes ítem</a:t>
            </a:r>
            <a:r>
              <a:rPr lang="es-ES" sz="1800"/>
              <a:t>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4" name="Google Shape;224;p18"/>
          <p:cNvGraphicFramePr/>
          <p:nvPr/>
        </p:nvGraphicFramePr>
        <p:xfrm>
          <a:off x="1593850" y="498063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{CF2A9E56-F383-43F4-859C-2D28C89C723A}</a:tableStyleId>
              </a:tblPr>
              <a:tblGrid>
                <a:gridCol w="1684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Calibri"/>
                        <a:buNone/>
                      </a:pPr>
                      <a:r>
                        <a:rPr lang="es-ES" sz="32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y Apellidos</a:t>
                      </a:r>
                      <a:endParaRPr sz="32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Calibri"/>
                        <a:buNone/>
                      </a:pPr>
                      <a:endParaRPr sz="20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b="0" i="0" u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" name="Google Shape;225;p18"/>
          <p:cNvSpPr/>
          <p:nvPr/>
        </p:nvSpPr>
        <p:spPr>
          <a:xfrm>
            <a:off x="1282700" y="3597275"/>
            <a:ext cx="44807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Control de distribución</a:t>
            </a:r>
            <a:endParaRPr sz="3600">
              <a:solidFill>
                <a:srgbClr val="257CE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>
            <a:spLocks noGrp="1"/>
          </p:cNvSpPr>
          <p:nvPr>
            <p:ph type="body" idx="1"/>
          </p:nvPr>
        </p:nvSpPr>
        <p:spPr>
          <a:xfrm>
            <a:off x="10356850" y="755454"/>
            <a:ext cx="7162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Casos de pruebas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1593850" y="1830426"/>
            <a:ext cx="131625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pruebas de integración podemos encontrar los siguientes ítem.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3346450" y="4127029"/>
            <a:ext cx="13617210" cy="3416320"/>
          </a:xfrm>
          <a:prstGeom prst="rect">
            <a:avLst/>
          </a:prstGeom>
          <a:noFill/>
          <a:ln w="9525" cap="flat" cmpd="sng">
            <a:solidFill>
              <a:srgbClr val="257C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2400"/>
              <a:buFont typeface="Noto Sans Symbols"/>
              <a:buChar char="✔"/>
            </a:pPr>
            <a:r>
              <a:rPr lang="es-ES" sz="2400" b="1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Nota : </a:t>
            </a: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cada caso de prueba se debe mostrar la siguiente información:</a:t>
            </a:r>
            <a:b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Número del caso de prueba: Número secuencia que hace referencia a los casos de pruebas definidos.</a:t>
            </a:r>
            <a:b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Componentes a los que hace referencia cada caso de prueba.</a:t>
            </a:r>
            <a:b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Prerrequisitos que se deben cumplir para realizar cada caso de prueba.</a:t>
            </a:r>
            <a:b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Descripción de cada uno de los pasos a realizar para realizar el caso de prueba.</a:t>
            </a:r>
            <a:b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Los datos que se utilizarán de entrada.</a:t>
            </a:r>
            <a:b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La salida que se espera de ejecute cada paso.</a:t>
            </a:r>
            <a:b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24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Las columnas sombreadas, correspondientes a 'Resultados' se rellenarán una vez ejecutadas las pruebas, obteniendo así el Informe de Resultado de Pruebas de Integración.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" name="Google Shape;233;p19"/>
          <p:cNvGraphicFramePr/>
          <p:nvPr/>
        </p:nvGraphicFramePr>
        <p:xfrm>
          <a:off x="5871368" y="26669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{1435CF1D-E3FB-4D74-9495-DCB4072D49DA}</a:tableStyleId>
              </a:tblPr>
              <a:tblGrid>
                <a:gridCol w="3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4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9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0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&lt;Nombre Proyecto&gt;</a:t>
                      </a:r>
                      <a:endParaRPr/>
                    </a:p>
                  </a:txBody>
                  <a:tcPr marL="7400" marR="7400" marT="740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50"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40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 de Pruebas de Integración</a:t>
                      </a:r>
                      <a:endParaRPr sz="40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7400" marR="7400" marT="7400" marB="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4" name="Google Shape;234;p19"/>
          <p:cNvGraphicFramePr/>
          <p:nvPr/>
        </p:nvGraphicFramePr>
        <p:xfrm>
          <a:off x="1174749" y="7733549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{CF2A9E56-F383-43F4-859C-2D28C89C723A}</a:tableStyleId>
              </a:tblPr>
              <a:tblGrid>
                <a:gridCol w="4913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del caso de prueba</a:t>
                      </a:r>
                      <a:endParaRPr sz="2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Componente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 lo que se probará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Calibri"/>
                        <a:buNone/>
                      </a:pPr>
                      <a:r>
                        <a:rPr lang="es-ES" sz="28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Prerrequisitos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&lt;&lt;CA0XX&gt;&gt;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&lt;&lt;Componente 1&gt;&gt;</a:t>
                      </a:r>
                      <a:r>
                        <a:rPr lang="es-ES" sz="2400" b="0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&lt;&lt;Componente 2&gt;&gt;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&lt;&lt;CA0YY&gt;&gt;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&lt;&lt;Componente 1&gt;&gt;</a:t>
                      </a:r>
                      <a:r>
                        <a:rPr lang="es-ES" sz="2400" b="0" i="0" u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&lt;&lt;Componente 3&gt;&gt;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/>
        </p:nvSpPr>
        <p:spPr>
          <a:xfrm>
            <a:off x="764208" y="547323"/>
            <a:ext cx="13097841" cy="231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17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185243" y="6656673"/>
            <a:ext cx="13089761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936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Nombre</a:t>
            </a:r>
            <a:r>
              <a:rPr lang="es-ES" sz="5936" b="1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s-ES" sz="5936" b="1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del profesor</a:t>
            </a:r>
            <a:endParaRPr/>
          </a:p>
        </p:txBody>
      </p:sp>
      <p:sp>
        <p:nvSpPr>
          <p:cNvPr id="85" name="Google Shape;85;p2"/>
          <p:cNvSpPr txBox="1"/>
          <p:nvPr/>
        </p:nvSpPr>
        <p:spPr>
          <a:xfrm>
            <a:off x="3185244" y="7685568"/>
            <a:ext cx="13089759" cy="1043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0750" tIns="150750" rIns="150750" bIns="1507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947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correo@professor.duoc.cl</a:t>
            </a:r>
            <a:endParaRPr sz="4947">
              <a:solidFill>
                <a:schemeClr val="lt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5937250" y="4533371"/>
            <a:ext cx="687263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9600">
                <a:solidFill>
                  <a:schemeClr val="lt1"/>
                </a:solidFill>
              </a:rPr>
              <a:t>ASY5131</a:t>
            </a:r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4294967295"/>
          </p:nvPr>
        </p:nvSpPr>
        <p:spPr>
          <a:xfrm>
            <a:off x="16711533" y="10481754"/>
            <a:ext cx="33925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body" idx="1"/>
          </p:nvPr>
        </p:nvSpPr>
        <p:spPr>
          <a:xfrm>
            <a:off x="10280650" y="742048"/>
            <a:ext cx="71628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Casos de pruebas</a:t>
            </a:r>
            <a:endParaRPr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240" name="Google Shape;240;p20"/>
          <p:cNvGraphicFramePr/>
          <p:nvPr/>
        </p:nvGraphicFramePr>
        <p:xfrm>
          <a:off x="1441450" y="223630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{CF2A9E56-F383-43F4-859C-2D28C89C723A}</a:tableStyleId>
              </a:tblPr>
              <a:tblGrid>
                <a:gridCol w="94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1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&lt;&lt;CAXX&gt;&gt;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Paso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 pasos a seguir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 Entrada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Esperada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¿OK?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Observaciones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r>
                        <a:rPr lang="es-E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&lt;Paso 1. …..&gt;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&lt;Paso 2. …..&gt;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....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….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….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&lt;Paso n. …..&gt;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3803650" y="9918932"/>
            <a:ext cx="12631984" cy="584775"/>
          </a:xfrm>
          <a:prstGeom prst="rect">
            <a:avLst/>
          </a:prstGeom>
          <a:solidFill>
            <a:srgbClr val="DAE5F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deberá inserta una ficha, por cada caso de prueba (&lt;&lt;CAXX&gt;&gt;) definido.</a:t>
            </a:r>
            <a:endParaRPr sz="3200" b="0" i="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2" name="Google Shape;242;p20"/>
          <p:cNvGraphicFramePr/>
          <p:nvPr/>
        </p:nvGraphicFramePr>
        <p:xfrm>
          <a:off x="1447457" y="599057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{CF2A9E56-F383-43F4-859C-2D28C89C723A}</a:tableStyleId>
              </a:tblPr>
              <a:tblGrid>
                <a:gridCol w="94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1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94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96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1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&lt;&lt;CAYY&gt;&gt;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1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Paso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 pasos a seguir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Datos de Entrada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Salida Esperada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¿OK?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Observaciones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C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r>
                        <a:rPr lang="es-ES" sz="24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&lt;Paso 1. …..&gt;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&lt;Paso 2. …..&gt;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....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….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….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b="1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alibri"/>
                        <a:buNone/>
                      </a:pPr>
                      <a:r>
                        <a:rPr lang="es-ES" sz="2400" b="0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&lt;Paso n. …..&gt;</a:t>
                      </a: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Font typeface="Calibri"/>
                        <a:buNone/>
                      </a:pPr>
                      <a:endParaRPr sz="24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AE5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3" name="Google Shape;243;p20"/>
          <p:cNvSpPr/>
          <p:nvPr/>
        </p:nvSpPr>
        <p:spPr>
          <a:xfrm>
            <a:off x="1412240" y="1428302"/>
            <a:ext cx="131625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l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En pruebas de integración podemos encontrar los siguientes ítem.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>
            <a:spLocks noGrp="1"/>
          </p:cNvSpPr>
          <p:nvPr>
            <p:ph type="title"/>
          </p:nvPr>
        </p:nvSpPr>
        <p:spPr>
          <a:xfrm>
            <a:off x="4842029" y="4534002"/>
            <a:ext cx="9020021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>
                <a:solidFill>
                  <a:schemeClr val="lt1"/>
                </a:solidFill>
              </a:rPr>
              <a:t>Preguntas , Conclusiones y Reflexiones</a:t>
            </a:r>
            <a:endParaRPr sz="5000">
              <a:solidFill>
                <a:schemeClr val="lt1"/>
              </a:solidFill>
            </a:endParaRPr>
          </a:p>
        </p:txBody>
      </p:sp>
      <p:pic>
        <p:nvPicPr>
          <p:cNvPr id="249" name="Google Shape;249;p21" descr="http://www.clipartroo.com/images/33/group-talking-clipart-3381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9250" y="6492875"/>
            <a:ext cx="6306311" cy="422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>
            <a:spLocks noGrp="1"/>
          </p:cNvSpPr>
          <p:nvPr>
            <p:ph type="title"/>
          </p:nvPr>
        </p:nvSpPr>
        <p:spPr>
          <a:xfrm>
            <a:off x="1040130" y="5121275"/>
            <a:ext cx="93255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IL 4.1 </a:t>
            </a:r>
            <a:r>
              <a:rPr lang="es-ES" sz="3600" b="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Realiza pruebas unitarias asíncronas de los servicios web o mensajería consumiendo Web Services personales (JAVA y .NET) en los sistemas a integrar de manera de verificar el correcto funcionamiento de éstos. </a:t>
            </a:r>
            <a:endParaRPr sz="3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1040130" y="3978275"/>
            <a:ext cx="90200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 i="0">
                <a:solidFill>
                  <a:srgbClr val="257CE1"/>
                </a:solidFill>
                <a:latin typeface="Arial"/>
                <a:ea typeface="Arial"/>
                <a:cs typeface="Arial"/>
                <a:sym typeface="Arial"/>
              </a:rPr>
              <a:t>Indicador de logro</a:t>
            </a:r>
            <a:endParaRPr sz="5000" b="1" i="0">
              <a:solidFill>
                <a:srgbClr val="257CE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/>
          <p:nvPr/>
        </p:nvSpPr>
        <p:spPr>
          <a:xfrm>
            <a:off x="10052050" y="0"/>
            <a:ext cx="9823450" cy="12192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257CE1"/>
          </a:solidFill>
          <a:ln w="25400" cap="flat" cmpd="sng">
            <a:solidFill>
              <a:srgbClr val="257C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8909050" y="2911475"/>
            <a:ext cx="458811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rgbClr val="0F243E"/>
                </a:solidFill>
                <a:latin typeface="Arial Black"/>
                <a:ea typeface="Arial Black"/>
                <a:cs typeface="Arial Black"/>
                <a:sym typeface="Arial Black"/>
              </a:rPr>
              <a:t>OBJETIVO</a:t>
            </a:r>
            <a:endParaRPr sz="6000" b="1">
              <a:solidFill>
                <a:srgbClr val="0F243E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8902700" y="4206875"/>
            <a:ext cx="9325610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000" b="0">
                <a:latin typeface="Calibri"/>
                <a:ea typeface="Calibri"/>
                <a:cs typeface="Calibri"/>
                <a:sym typeface="Calibri"/>
              </a:rPr>
              <a:t>Conocer los aspectos relevantes de la etapa de pruebas, sus tipos y construcción de casos de pruebas.</a:t>
            </a:r>
            <a:endParaRPr sz="4000" b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 txBox="1"/>
          <p:nvPr/>
        </p:nvSpPr>
        <p:spPr>
          <a:xfrm>
            <a:off x="10864288" y="118696"/>
            <a:ext cx="925632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Integración de plataformas</a:t>
            </a:r>
            <a:endParaRPr sz="50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8147050" y="4587875"/>
            <a:ext cx="9782022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>
                <a:solidFill>
                  <a:srgbClr val="257CE1"/>
                </a:solidFill>
                <a:latin typeface="Arial Black"/>
                <a:ea typeface="Arial Black"/>
                <a:cs typeface="Arial Black"/>
                <a:sym typeface="Arial Black"/>
              </a:rPr>
              <a:t>ETAPA DE PRUEBAS EN SOFTWARE</a:t>
            </a:r>
            <a:endParaRPr sz="6000">
              <a:solidFill>
                <a:srgbClr val="257CE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>
            <a:spLocks noGrp="1"/>
          </p:cNvSpPr>
          <p:nvPr>
            <p:ph type="body" idx="1"/>
          </p:nvPr>
        </p:nvSpPr>
        <p:spPr>
          <a:xfrm>
            <a:off x="11652250" y="777875"/>
            <a:ext cx="59436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</a:rPr>
              <a:t>Etapa de pruebas</a:t>
            </a:r>
            <a:endParaRPr/>
          </a:p>
        </p:txBody>
      </p:sp>
      <p:sp>
        <p:nvSpPr>
          <p:cNvPr id="112" name="Google Shape;112;p6"/>
          <p:cNvSpPr/>
          <p:nvPr/>
        </p:nvSpPr>
        <p:spPr>
          <a:xfrm>
            <a:off x="1974851" y="2037714"/>
            <a:ext cx="158496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Durante la etapa de pruebas podemos encontrar las metodologías que existen para realizar el control de calidad de software.</a:t>
            </a:r>
            <a:r>
              <a:rPr lang="es-ES" sz="3600">
                <a:solidFill>
                  <a:srgbClr val="257CE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5715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5292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Según Pressman, la metodología se refiere a un marco de trabajo para estructurar, planificar y controlar el proceso de desarrollo de software.</a:t>
            </a:r>
            <a:endParaRPr/>
          </a:p>
          <a:p>
            <a:pPr marL="5715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5292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metodologías conocidas son: </a:t>
            </a:r>
            <a:endParaRPr/>
          </a:p>
          <a:p>
            <a:pPr marL="571500" lvl="2" indent="-571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o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tradicional </a:t>
            </a:r>
            <a:endParaRPr/>
          </a:p>
          <a:p>
            <a:pPr marL="571500" lvl="2" indent="-571500" algn="just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Char char="o"/>
            </a:pPr>
            <a:r>
              <a:rPr lang="es-E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Ágiles 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6" descr="metodologias-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5850" y="6008032"/>
            <a:ext cx="7877175" cy="387121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2432050" y="854075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538CD5"/>
                </a:solidFill>
              </a:rPr>
              <a:t>Metodología Tradicional</a:t>
            </a:r>
            <a:endParaRPr>
              <a:solidFill>
                <a:srgbClr val="538CD5"/>
              </a:solidFill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746250" y="2301875"/>
            <a:ext cx="1638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Uno de los modelos tradicionales utilizados para el control de calidad es el propuesto por el RUP (Rational Unified Process) el cual propone las siguientes fases: </a:t>
            </a:r>
            <a:endParaRPr/>
          </a:p>
          <a:p>
            <a:pPr marL="10287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Planeación de pruebas</a:t>
            </a:r>
            <a:endParaRPr/>
          </a:p>
          <a:p>
            <a:pPr marL="10287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Diseño de pruebas </a:t>
            </a:r>
            <a:endParaRPr/>
          </a:p>
          <a:p>
            <a:pPr marL="10287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Implementación de pruebas</a:t>
            </a:r>
            <a:endParaRPr/>
          </a:p>
          <a:p>
            <a:pPr marL="10287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Evaluación de criterios de salida </a:t>
            </a:r>
            <a:endParaRPr/>
          </a:p>
          <a:p>
            <a:pPr marL="10287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Cierre del proceso</a:t>
            </a:r>
            <a:endParaRPr/>
          </a:p>
          <a:p>
            <a:pPr marL="457200" lvl="1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7" descr="V Model of testing - Get Software Servic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1050" y="4515827"/>
            <a:ext cx="9308262" cy="5203471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body" idx="4294967295"/>
          </p:nvPr>
        </p:nvSpPr>
        <p:spPr>
          <a:xfrm>
            <a:off x="1517651" y="755650"/>
            <a:ext cx="6781800" cy="73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>
                <a:solidFill>
                  <a:srgbClr val="538CD5"/>
                </a:solidFill>
                <a:latin typeface="Arial Black"/>
                <a:ea typeface="Arial Black"/>
                <a:cs typeface="Arial Black"/>
                <a:sym typeface="Arial Black"/>
              </a:rPr>
              <a:t>Metodología ágil</a:t>
            </a:r>
            <a:endParaRPr sz="4800"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1517651" y="1837849"/>
            <a:ext cx="12128425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Aún cuando esta metodología les da mayor prioridad a las actividades de desarrollo y construcción de software no descuidan el control de calidad.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8" descr="diagrama-proceso-scrum – Proyectos Ágile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0206" y="3615670"/>
            <a:ext cx="9637140" cy="721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257CE1"/>
                </a:solidFill>
                <a:latin typeface="Candara"/>
                <a:ea typeface="Candara"/>
                <a:cs typeface="Candara"/>
                <a:sym typeface="Candara"/>
              </a:rPr>
              <a:t>Objetivos del proceso de pruebas</a:t>
            </a:r>
            <a:endParaRPr>
              <a:solidFill>
                <a:srgbClr val="257CE1"/>
              </a:solidFill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1898650" y="2073275"/>
            <a:ext cx="162306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lvl="0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⮚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Demostrar al desarrollador y al cliente que el software </a:t>
            </a:r>
            <a:r>
              <a:rPr lang="es-ES" sz="3600" b="1" i="1">
                <a:latin typeface="Calibri"/>
                <a:ea typeface="Calibri"/>
                <a:cs typeface="Calibri"/>
                <a:sym typeface="Calibri"/>
              </a:rPr>
              <a:t>satisface sus requerimientos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. En este caso, se debe tener por lo menos una prueba para cada requerimiento que se haya documentado.</a:t>
            </a:r>
            <a:endParaRPr/>
          </a:p>
          <a:p>
            <a:pPr marL="571500" lvl="1" indent="-57150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Arial"/>
              <a:buChar char="•"/>
            </a:pP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Para que se prueba:</a:t>
            </a:r>
            <a:endParaRPr/>
          </a:p>
          <a:p>
            <a:pPr marL="1200150" lvl="2" indent="-2857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Para describir defectos en el software en el que el comportamiento de éste es incorrecto. </a:t>
            </a:r>
            <a:endParaRPr/>
          </a:p>
          <a:p>
            <a:pPr marL="1200150" lvl="2" indent="-2857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Se contemplan comportamientos indeseables en el sistema, tales como: caídas en el sistema, cálculos incorrectos, entre otros.</a:t>
            </a:r>
            <a:endParaRPr/>
          </a:p>
          <a:p>
            <a:pPr marL="1200150" lvl="2" indent="-285750" algn="just" rtl="0">
              <a:spcBef>
                <a:spcPts val="0"/>
              </a:spcBef>
              <a:spcAft>
                <a:spcPts val="0"/>
              </a:spcAft>
              <a:buClr>
                <a:srgbClr val="257CE1"/>
              </a:buClr>
              <a:buSzPts val="3600"/>
              <a:buFont typeface="Noto Sans Symbols"/>
              <a:buChar char="❖"/>
            </a:pP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Probar</a:t>
            </a:r>
            <a:r>
              <a:rPr lang="es-ES" sz="3600">
                <a:latin typeface="Calibri"/>
                <a:ea typeface="Calibri"/>
                <a:cs typeface="Calibri"/>
                <a:sym typeface="Calibri"/>
              </a:rPr>
              <a:t> es el proceso ejecución de un programa con el fin de </a:t>
            </a:r>
            <a:r>
              <a:rPr lang="es-ES" sz="3600" b="1">
                <a:latin typeface="Calibri"/>
                <a:ea typeface="Calibri"/>
                <a:cs typeface="Calibri"/>
                <a:sym typeface="Calibri"/>
              </a:rPr>
              <a:t>encontrar errores</a:t>
            </a:r>
            <a:r>
              <a:rPr lang="es-ES" sz="3600" i="1">
                <a:latin typeface="Calibri"/>
                <a:ea typeface="Calibri"/>
                <a:cs typeface="Calibri"/>
                <a:sym typeface="Calibri"/>
              </a:rPr>
              <a:t>.</a:t>
            </a:r>
            <a:endParaRPr sz="3600" i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9" descr="Desarrollo De Software, Pruebas De Software, Software Personalizado imagen  png - imagen transparente descarga gratuita"/>
          <p:cNvPicPr preferRelativeResize="0"/>
          <p:nvPr/>
        </p:nvPicPr>
        <p:blipFill rotWithShape="1">
          <a:blip r:embed="rId3">
            <a:alphaModFix/>
          </a:blip>
          <a:srcRect l="21893" r="22362"/>
          <a:stretch/>
        </p:blipFill>
        <p:spPr>
          <a:xfrm>
            <a:off x="9059281" y="7331075"/>
            <a:ext cx="3733800" cy="3716186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1212</Words>
  <Application>Microsoft Office PowerPoint</Application>
  <PresentationFormat>Personalizado</PresentationFormat>
  <Paragraphs>164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Courier New</vt:lpstr>
      <vt:lpstr>Franklin Gothic</vt:lpstr>
      <vt:lpstr>Noto Sans Symbols</vt:lpstr>
      <vt:lpstr>Arial Black</vt:lpstr>
      <vt:lpstr>Arial</vt:lpstr>
      <vt:lpstr>Candara</vt:lpstr>
      <vt:lpstr>Calibri</vt:lpstr>
      <vt:lpstr>Office Theme</vt:lpstr>
      <vt:lpstr>VERIFICACIÓN DEL PROCESO DE INTEGRACIÓN Actividad 3.1 Actividad Construyendo casos de pruebas. ASY5131  </vt:lpstr>
      <vt:lpstr>ASY5131</vt:lpstr>
      <vt:lpstr>IL 4.1 Realiza pruebas unitarias asíncronas de los servicios web o mensajería consumiendo Web Services personales (JAVA y .NET) en los sistemas a integrar de manera de verificar el correcto funcionamiento de éstos. </vt:lpstr>
      <vt:lpstr>Conocer los aspectos relevantes de la etapa de pruebas, sus tipos y construcción de casos de pruebas.</vt:lpstr>
      <vt:lpstr>ETAPA DE PRUEBAS EN SOFTWARE</vt:lpstr>
      <vt:lpstr>Presentación de PowerPoint</vt:lpstr>
      <vt:lpstr>Metodología Tradicional</vt:lpstr>
      <vt:lpstr>Presentación de PowerPoint</vt:lpstr>
      <vt:lpstr>Objetivos del proceso de pruebas</vt:lpstr>
      <vt:lpstr>Presentación de PowerPoint</vt:lpstr>
      <vt:lpstr>PRUEBAS EN WEB SERVICES</vt:lpstr>
      <vt:lpstr>Pruebas en Web Services</vt:lpstr>
      <vt:lpstr>Presentación de PowerPoint</vt:lpstr>
      <vt:lpstr>Pruebas en Web Services</vt:lpstr>
      <vt:lpstr>CASOS DE PRUEBAS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Preguntas , Conclusiones y Reflexiones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VERIFICACIÓN DEL PROCESO DE INTEGRACIÓN Actividad 3.1 Actividad Construyendo casos de pruebas. ASY5131  </dc:title>
  <dc:creator>Daniela Taito R.</dc:creator>
  <cp:lastModifiedBy>Isabel Nuñez</cp:lastModifiedBy>
  <cp:revision>1</cp:revision>
  <dcterms:created xsi:type="dcterms:W3CDTF">2022-07-20T19:15:37Z</dcterms:created>
  <dcterms:modified xsi:type="dcterms:W3CDTF">2023-12-25T20:52:06Z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