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1309350" cx="20104100"/>
  <p:notesSz cx="20104100" cy="11309350"/>
  <p:embeddedFontLst>
    <p:embeddedFont>
      <p:font typeface="Franklin Gothic"/>
      <p:bold r:id="rId18"/>
    </p:embeddedFont>
    <p:embeddedFont>
      <p:font typeface="Arial Black"/>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0" roundtripDataSignature="AMtx7mg2AUUX7RJ5cZQZ9xS71XJNEu1s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ialBlack-regular.fntdata"/><Relationship Id="rId6" Type="http://schemas.openxmlformats.org/officeDocument/2006/relationships/slide" Target="slides/slide1.xml"/><Relationship Id="rId18" Type="http://schemas.openxmlformats.org/officeDocument/2006/relationships/font" Target="fonts/FranklinGothi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7:notes"/>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7:notes"/>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pic>
        <p:nvPicPr>
          <p:cNvPr id="16" name="Google Shape;16;p14"/>
          <p:cNvPicPr preferRelativeResize="0"/>
          <p:nvPr/>
        </p:nvPicPr>
        <p:blipFill rotWithShape="1">
          <a:blip r:embed="rId2">
            <a:alphaModFix/>
          </a:blip>
          <a:srcRect b="0" l="0" r="0" t="0"/>
          <a:stretch/>
        </p:blipFill>
        <p:spPr>
          <a:xfrm>
            <a:off x="0" y="396"/>
            <a:ext cx="20104810" cy="11308953"/>
          </a:xfrm>
          <a:prstGeom prst="rect">
            <a:avLst/>
          </a:prstGeom>
          <a:noFill/>
          <a:ln>
            <a:noFill/>
          </a:ln>
        </p:spPr>
      </p:pic>
      <p:sp>
        <p:nvSpPr>
          <p:cNvPr id="17" name="Google Shape;17;p14"/>
          <p:cNvSpPr txBox="1"/>
          <p:nvPr>
            <p:ph type="ctrTitle"/>
          </p:nvPr>
        </p:nvSpPr>
        <p:spPr>
          <a:xfrm>
            <a:off x="2838209" y="8700548"/>
            <a:ext cx="6781800" cy="584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4"/>
          <p:cNvSpPr txBox="1"/>
          <p:nvPr>
            <p:ph idx="1" type="subTitle"/>
          </p:nvPr>
        </p:nvSpPr>
        <p:spPr>
          <a:xfrm>
            <a:off x="2838209" y="9612314"/>
            <a:ext cx="8712681" cy="3693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2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p:nvPr/>
        </p:nvSpPr>
        <p:spPr>
          <a:xfrm>
            <a:off x="2838209" y="9464675"/>
            <a:ext cx="8841105"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7" name="Shape 57"/>
        <p:cNvGrpSpPr/>
        <p:nvPr/>
      </p:nvGrpSpPr>
      <p:grpSpPr>
        <a:xfrm>
          <a:off x="0" y="0"/>
          <a:ext cx="0" cy="0"/>
          <a:chOff x="0" y="0"/>
          <a:chExt cx="0" cy="0"/>
        </a:xfrm>
      </p:grpSpPr>
      <p:pic>
        <p:nvPicPr>
          <p:cNvPr id="58" name="Google Shape;58;p23"/>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9" name="Google Shape;59;p23"/>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0" name="Google Shape;60;p23"/>
          <p:cNvSpPr/>
          <p:nvPr/>
        </p:nvSpPr>
        <p:spPr>
          <a:xfrm>
            <a:off x="7232650" y="7880350"/>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1" name="Google Shape;61;p23"/>
          <p:cNvSpPr txBox="1"/>
          <p:nvPr>
            <p:ph type="title"/>
          </p:nvPr>
        </p:nvSpPr>
        <p:spPr>
          <a:xfrm>
            <a:off x="7661428" y="8207476"/>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2" name="Shape 62"/>
        <p:cNvGrpSpPr/>
        <p:nvPr/>
      </p:nvGrpSpPr>
      <p:grpSpPr>
        <a:xfrm>
          <a:off x="0" y="0"/>
          <a:ext cx="0" cy="0"/>
          <a:chOff x="0" y="0"/>
          <a:chExt cx="0" cy="0"/>
        </a:xfrm>
      </p:grpSpPr>
      <p:pic>
        <p:nvPicPr>
          <p:cNvPr id="63" name="Google Shape;63;p24"/>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4" name="Google Shape;64;p24"/>
          <p:cNvPicPr preferRelativeResize="0"/>
          <p:nvPr/>
        </p:nvPicPr>
        <p:blipFill rotWithShape="1">
          <a:blip r:embed="rId3">
            <a:alphaModFix/>
          </a:blip>
          <a:srcRect b="0" l="0" r="0" t="0"/>
          <a:stretch/>
        </p:blipFill>
        <p:spPr>
          <a:xfrm>
            <a:off x="0" y="3340"/>
            <a:ext cx="20109342" cy="11305614"/>
          </a:xfrm>
          <a:prstGeom prst="rect">
            <a:avLst/>
          </a:prstGeom>
          <a:noFill/>
          <a:ln>
            <a:noFill/>
          </a:ln>
        </p:spPr>
      </p:pic>
      <p:sp>
        <p:nvSpPr>
          <p:cNvPr id="65" name="Google Shape;65;p24"/>
          <p:cNvSpPr/>
          <p:nvPr/>
        </p:nvSpPr>
        <p:spPr>
          <a:xfrm>
            <a:off x="755650" y="62642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6" name="Google Shape;66;p24"/>
          <p:cNvSpPr txBox="1"/>
          <p:nvPr>
            <p:ph type="title"/>
          </p:nvPr>
        </p:nvSpPr>
        <p:spPr>
          <a:xfrm>
            <a:off x="1184428" y="65914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7" name="Shape 67"/>
        <p:cNvGrpSpPr/>
        <p:nvPr/>
      </p:nvGrpSpPr>
      <p:grpSpPr>
        <a:xfrm>
          <a:off x="0" y="0"/>
          <a:ext cx="0" cy="0"/>
          <a:chOff x="0" y="0"/>
          <a:chExt cx="0" cy="0"/>
        </a:xfrm>
      </p:grpSpPr>
      <p:pic>
        <p:nvPicPr>
          <p:cNvPr id="68" name="Google Shape;68;p25"/>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9" name="Google Shape;69;p25"/>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70" name="Google Shape;70;p25"/>
          <p:cNvSpPr/>
          <p:nvPr/>
        </p:nvSpPr>
        <p:spPr>
          <a:xfrm>
            <a:off x="7004050" y="73310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71" name="Google Shape;71;p25"/>
          <p:cNvSpPr txBox="1"/>
          <p:nvPr>
            <p:ph type="title"/>
          </p:nvPr>
        </p:nvSpPr>
        <p:spPr>
          <a:xfrm>
            <a:off x="7432828" y="76582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72" name="Shape 7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73" name="Shape 7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Diseño personalizado">
  <p:cSld name="7_Diseño personalizado">
    <p:spTree>
      <p:nvGrpSpPr>
        <p:cNvPr id="20" name="Shape 20"/>
        <p:cNvGrpSpPr/>
        <p:nvPr/>
      </p:nvGrpSpPr>
      <p:grpSpPr>
        <a:xfrm>
          <a:off x="0" y="0"/>
          <a:ext cx="0" cy="0"/>
          <a:chOff x="0" y="0"/>
          <a:chExt cx="0" cy="0"/>
        </a:xfrm>
      </p:grpSpPr>
      <p:pic>
        <p:nvPicPr>
          <p:cNvPr id="21" name="Google Shape;21;p15"/>
          <p:cNvPicPr preferRelativeResize="0"/>
          <p:nvPr/>
        </p:nvPicPr>
        <p:blipFill rotWithShape="1">
          <a:blip r:embed="rId2">
            <a:alphaModFix/>
          </a:blip>
          <a:srcRect b="0" l="0" r="0" t="0"/>
          <a:stretch/>
        </p:blipFill>
        <p:spPr>
          <a:xfrm>
            <a:off x="1" y="400"/>
            <a:ext cx="20104811" cy="11308953"/>
          </a:xfrm>
          <a:prstGeom prst="rect">
            <a:avLst/>
          </a:prstGeom>
          <a:noFill/>
          <a:ln>
            <a:noFill/>
          </a:ln>
        </p:spPr>
      </p:pic>
      <p:sp>
        <p:nvSpPr>
          <p:cNvPr id="22" name="Google Shape;22;p15"/>
          <p:cNvSpPr/>
          <p:nvPr/>
        </p:nvSpPr>
        <p:spPr>
          <a:xfrm>
            <a:off x="4413253" y="4206875"/>
            <a:ext cx="9892432" cy="2285999"/>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050">
              <a:solidFill>
                <a:schemeClr val="lt1"/>
              </a:solidFill>
            </a:endParaRPr>
          </a:p>
        </p:txBody>
      </p:sp>
      <p:sp>
        <p:nvSpPr>
          <p:cNvPr id="23" name="Google Shape;23;p15"/>
          <p:cNvSpPr txBox="1"/>
          <p:nvPr>
            <p:ph type="title"/>
          </p:nvPr>
        </p:nvSpPr>
        <p:spPr>
          <a:xfrm>
            <a:off x="4842029" y="4534002"/>
            <a:ext cx="9020021" cy="11541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375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24" name="Shape 24"/>
        <p:cNvGrpSpPr/>
        <p:nvPr/>
      </p:nvGrpSpPr>
      <p:grpSpPr>
        <a:xfrm>
          <a:off x="0" y="0"/>
          <a:ext cx="0" cy="0"/>
          <a:chOff x="0" y="0"/>
          <a:chExt cx="0" cy="0"/>
        </a:xfrm>
      </p:grpSpPr>
      <p:pic>
        <p:nvPicPr>
          <p:cNvPr id="25" name="Google Shape;25;p16"/>
          <p:cNvPicPr preferRelativeResize="0"/>
          <p:nvPr/>
        </p:nvPicPr>
        <p:blipFill rotWithShape="1">
          <a:blip r:embed="rId2">
            <a:alphaModFix/>
          </a:blip>
          <a:srcRect b="0" l="0" r="0" t="0"/>
          <a:stretch/>
        </p:blipFill>
        <p:spPr>
          <a:xfrm>
            <a:off x="-1" y="3340"/>
            <a:ext cx="20110047" cy="11306010"/>
          </a:xfrm>
          <a:prstGeom prst="rect">
            <a:avLst/>
          </a:prstGeom>
          <a:noFill/>
          <a:ln>
            <a:noFill/>
          </a:ln>
        </p:spPr>
      </p:pic>
      <p:sp>
        <p:nvSpPr>
          <p:cNvPr id="26" name="Google Shape;26;p16"/>
          <p:cNvSpPr txBox="1"/>
          <p:nvPr>
            <p:ph type="title"/>
          </p:nvPr>
        </p:nvSpPr>
        <p:spPr>
          <a:xfrm>
            <a:off x="831850" y="71786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pic>
        <p:nvPicPr>
          <p:cNvPr id="28" name="Google Shape;28;p17"/>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29" name="Google Shape;29;p17"/>
          <p:cNvSpPr txBox="1"/>
          <p:nvPr>
            <p:ph type="title"/>
          </p:nvPr>
        </p:nvSpPr>
        <p:spPr>
          <a:xfrm>
            <a:off x="6851650" y="74834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30" name="Shape 30"/>
        <p:cNvGrpSpPr/>
        <p:nvPr/>
      </p:nvGrpSpPr>
      <p:grpSpPr>
        <a:xfrm>
          <a:off x="0" y="0"/>
          <a:ext cx="0" cy="0"/>
          <a:chOff x="0" y="0"/>
          <a:chExt cx="0" cy="0"/>
        </a:xfrm>
      </p:grpSpPr>
      <p:pic>
        <p:nvPicPr>
          <p:cNvPr id="31" name="Google Shape;31;p18"/>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32" name="Google Shape;32;p18"/>
          <p:cNvSpPr txBox="1"/>
          <p:nvPr>
            <p:ph type="title"/>
          </p:nvPr>
        </p:nvSpPr>
        <p:spPr>
          <a:xfrm>
            <a:off x="6623050" y="70262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19"/>
          <p:cNvSpPr/>
          <p:nvPr/>
        </p:nvSpPr>
        <p:spPr>
          <a:xfrm>
            <a:off x="727227" y="10202309"/>
            <a:ext cx="1576070" cy="51117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 name="Google Shape;35;p19"/>
          <p:cNvSpPr/>
          <p:nvPr/>
        </p:nvSpPr>
        <p:spPr>
          <a:xfrm>
            <a:off x="2412348" y="10245307"/>
            <a:ext cx="378460" cy="469900"/>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6" name="Google Shape;36;p19"/>
          <p:cNvGrpSpPr/>
          <p:nvPr/>
        </p:nvGrpSpPr>
        <p:grpSpPr>
          <a:xfrm>
            <a:off x="2842727" y="10117702"/>
            <a:ext cx="427015" cy="597582"/>
            <a:chOff x="2842727" y="10117702"/>
            <a:chExt cx="427015" cy="597582"/>
          </a:xfrm>
        </p:grpSpPr>
        <p:sp>
          <p:nvSpPr>
            <p:cNvPr id="37" name="Google Shape;37;p19"/>
            <p:cNvSpPr/>
            <p:nvPr/>
          </p:nvSpPr>
          <p:spPr>
            <a:xfrm>
              <a:off x="2842727"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8" name="Google Shape;38;p19"/>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39" name="Google Shape;39;p19"/>
          <p:cNvSpPr/>
          <p:nvPr/>
        </p:nvSpPr>
        <p:spPr>
          <a:xfrm>
            <a:off x="17840597"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0" name="Google Shape;40;p19"/>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lvl1pPr indent="-228600" lvl="0" marL="457200" algn="r">
              <a:spcBef>
                <a:spcPts val="0"/>
              </a:spcBef>
              <a:spcAft>
                <a:spcPts val="0"/>
              </a:spcAft>
              <a:buSzPts val="1400"/>
              <a:buNone/>
              <a:defRPr b="1" sz="48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41" name="Shape 41"/>
        <p:cNvGrpSpPr/>
        <p:nvPr/>
      </p:nvGrpSpPr>
      <p:grpSpPr>
        <a:xfrm>
          <a:off x="0" y="0"/>
          <a:ext cx="0" cy="0"/>
          <a:chOff x="0" y="0"/>
          <a:chExt cx="0" cy="0"/>
        </a:xfrm>
      </p:grpSpPr>
      <p:sp>
        <p:nvSpPr>
          <p:cNvPr id="42" name="Google Shape;42;p20"/>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0"/>
          <p:cNvSpPr/>
          <p:nvPr/>
        </p:nvSpPr>
        <p:spPr>
          <a:xfrm>
            <a:off x="-6350"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4" name="Google Shape;44;p20"/>
          <p:cNvSpPr/>
          <p:nvPr/>
        </p:nvSpPr>
        <p:spPr>
          <a:xfrm>
            <a:off x="16938421" y="10202309"/>
            <a:ext cx="1576070" cy="51117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5" name="Google Shape;45;p20"/>
          <p:cNvSpPr/>
          <p:nvPr/>
        </p:nvSpPr>
        <p:spPr>
          <a:xfrm>
            <a:off x="18623540" y="10245307"/>
            <a:ext cx="378460" cy="469900"/>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46" name="Google Shape;46;p20"/>
          <p:cNvGrpSpPr/>
          <p:nvPr/>
        </p:nvGrpSpPr>
        <p:grpSpPr>
          <a:xfrm>
            <a:off x="19053919" y="10117702"/>
            <a:ext cx="427015" cy="597582"/>
            <a:chOff x="19053919" y="10117702"/>
            <a:chExt cx="427015" cy="597582"/>
          </a:xfrm>
        </p:grpSpPr>
        <p:sp>
          <p:nvSpPr>
            <p:cNvPr id="47" name="Google Shape;47;p20"/>
            <p:cNvSpPr/>
            <p:nvPr/>
          </p:nvSpPr>
          <p:spPr>
            <a:xfrm>
              <a:off x="19053919"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8" name="Google Shape;48;p20"/>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9" name="Shape 49"/>
        <p:cNvGrpSpPr/>
        <p:nvPr/>
      </p:nvGrpSpPr>
      <p:grpSpPr>
        <a:xfrm>
          <a:off x="0" y="0"/>
          <a:ext cx="0" cy="0"/>
          <a:chOff x="0" y="0"/>
          <a:chExt cx="0" cy="0"/>
        </a:xfrm>
      </p:grpSpPr>
      <p:pic>
        <p:nvPicPr>
          <p:cNvPr id="50" name="Google Shape;50;p21"/>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1" name="Google Shape;51;p21"/>
          <p:cNvSpPr txBox="1"/>
          <p:nvPr>
            <p:ph type="title"/>
          </p:nvPr>
        </p:nvSpPr>
        <p:spPr>
          <a:xfrm>
            <a:off x="4794250" y="69500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52" name="Shape 52"/>
        <p:cNvGrpSpPr/>
        <p:nvPr/>
      </p:nvGrpSpPr>
      <p:grpSpPr>
        <a:xfrm>
          <a:off x="0" y="0"/>
          <a:ext cx="0" cy="0"/>
          <a:chOff x="0" y="0"/>
          <a:chExt cx="0" cy="0"/>
        </a:xfrm>
      </p:grpSpPr>
      <p:pic>
        <p:nvPicPr>
          <p:cNvPr id="53" name="Google Shape;53;p22"/>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54" name="Google Shape;54;p22"/>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55" name="Google Shape;55;p22"/>
          <p:cNvSpPr/>
          <p:nvPr/>
        </p:nvSpPr>
        <p:spPr>
          <a:xfrm>
            <a:off x="4413250" y="42068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56" name="Google Shape;56;p22"/>
          <p:cNvSpPr txBox="1"/>
          <p:nvPr>
            <p:ph type="title"/>
          </p:nvPr>
        </p:nvSpPr>
        <p:spPr>
          <a:xfrm>
            <a:off x="4842028" y="45340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12314421" y="714594"/>
            <a:ext cx="5259705" cy="9156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5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3"/>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3"/>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3"/>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9.jp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ph type="ctrTitle"/>
          </p:nvPr>
        </p:nvSpPr>
        <p:spPr>
          <a:xfrm>
            <a:off x="3017175" y="7965150"/>
            <a:ext cx="9144000" cy="40635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s-ES" sz="5000">
                <a:latin typeface="Calibri"/>
                <a:ea typeface="Calibri"/>
                <a:cs typeface="Calibri"/>
                <a:sym typeface="Calibri"/>
              </a:rPr>
              <a:t>VERIFICACIÓN DEL PROCESO DE INTEGRACIÓN</a:t>
            </a:r>
            <a:endParaRPr sz="5000">
              <a:latin typeface="Calibri"/>
              <a:ea typeface="Calibri"/>
              <a:cs typeface="Calibri"/>
              <a:sym typeface="Calibri"/>
            </a:endParaRPr>
          </a:p>
          <a:p>
            <a:pPr indent="0" lvl="0" marL="0" rtl="0" algn="ctr">
              <a:spcBef>
                <a:spcPts val="0"/>
              </a:spcBef>
              <a:spcAft>
                <a:spcPts val="0"/>
              </a:spcAft>
              <a:buNone/>
            </a:pPr>
            <a:r>
              <a:rPr lang="es-ES"/>
              <a:t>Actividad 3.3 Registro de defectos</a:t>
            </a:r>
            <a:br>
              <a:rPr lang="es-ES" sz="3800"/>
            </a:br>
            <a:r>
              <a:rPr lang="es-ES" sz="5000"/>
              <a:t>ASY5131</a:t>
            </a:r>
            <a:br>
              <a:rPr lang="es-ES"/>
            </a:br>
            <a:br>
              <a:rPr lang="es-ES" sz="3800"/>
            </a:br>
            <a:endParaRPr sz="3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solidFill>
                  <a:srgbClr val="257CE1"/>
                </a:solidFill>
              </a:rPr>
              <a:t>Formalización de Defectos</a:t>
            </a:r>
            <a:endParaRPr/>
          </a:p>
        </p:txBody>
      </p:sp>
      <p:pic>
        <p:nvPicPr>
          <p:cNvPr descr="Cómo medir la efectividad de un programa de capacitación? - PROFERR" id="141" name="Google Shape;141;p10"/>
          <p:cNvPicPr preferRelativeResize="0"/>
          <p:nvPr/>
        </p:nvPicPr>
        <p:blipFill rotWithShape="1">
          <a:blip r:embed="rId3">
            <a:alphaModFix/>
          </a:blip>
          <a:srcRect b="0" l="0" r="0" t="0"/>
          <a:stretch/>
        </p:blipFill>
        <p:spPr>
          <a:xfrm>
            <a:off x="11804650" y="7178675"/>
            <a:ext cx="5229406" cy="3213868"/>
          </a:xfrm>
          <a:prstGeom prst="rect">
            <a:avLst/>
          </a:prstGeom>
          <a:noFill/>
          <a:ln>
            <a:noFill/>
          </a:ln>
        </p:spPr>
      </p:pic>
      <p:pic>
        <p:nvPicPr>
          <p:cNvPr descr="Cómo medir la efectividad de tus flyers con Google Analytics" id="142" name="Google Shape;142;p10"/>
          <p:cNvPicPr preferRelativeResize="0"/>
          <p:nvPr/>
        </p:nvPicPr>
        <p:blipFill rotWithShape="1">
          <a:blip r:embed="rId4">
            <a:alphaModFix/>
          </a:blip>
          <a:srcRect b="0" l="0" r="0" t="0"/>
          <a:stretch/>
        </p:blipFill>
        <p:spPr>
          <a:xfrm>
            <a:off x="5031164" y="7508329"/>
            <a:ext cx="4992493" cy="2667000"/>
          </a:xfrm>
          <a:prstGeom prst="rect">
            <a:avLst/>
          </a:prstGeom>
          <a:noFill/>
          <a:ln>
            <a:noFill/>
          </a:ln>
        </p:spPr>
      </p:pic>
      <p:sp>
        <p:nvSpPr>
          <p:cNvPr id="143" name="Google Shape;143;p10"/>
          <p:cNvSpPr/>
          <p:nvPr/>
        </p:nvSpPr>
        <p:spPr>
          <a:xfrm>
            <a:off x="1746250" y="2339311"/>
            <a:ext cx="16459199" cy="4524315"/>
          </a:xfrm>
          <a:prstGeom prst="rect">
            <a:avLst/>
          </a:prstGeom>
          <a:noFill/>
          <a:ln>
            <a:noFill/>
          </a:ln>
        </p:spPr>
        <p:txBody>
          <a:bodyPr anchorCtr="0" anchor="t" bIns="45700" lIns="91425" spcFirstLastPara="1" rIns="91425" wrap="square" tIns="45700">
            <a:spAutoFit/>
          </a:bodyPr>
          <a:lstStyle/>
          <a:p>
            <a:pPr indent="-571500" lvl="0" marL="571500" rtl="0" algn="just">
              <a:spcBef>
                <a:spcPts val="0"/>
              </a:spcBef>
              <a:spcAft>
                <a:spcPts val="0"/>
              </a:spcAft>
              <a:buClr>
                <a:srgbClr val="257CE1"/>
              </a:buClr>
              <a:buSzPts val="3600"/>
              <a:buFont typeface="Noto Sans Symbols"/>
              <a:buChar char="⮚"/>
            </a:pPr>
            <a:r>
              <a:rPr lang="es-ES" sz="3600">
                <a:latin typeface="Calibri"/>
                <a:ea typeface="Calibri"/>
                <a:cs typeface="Calibri"/>
                <a:sym typeface="Calibri"/>
              </a:rPr>
              <a:t>Para lograr la medición de la efectividad de la integración, debemos obtener </a:t>
            </a:r>
            <a:r>
              <a:rPr b="1" i="1" lang="es-ES" sz="3600">
                <a:solidFill>
                  <a:srgbClr val="257CE1"/>
                </a:solidFill>
                <a:latin typeface="Calibri"/>
                <a:ea typeface="Calibri"/>
                <a:cs typeface="Calibri"/>
                <a:sym typeface="Calibri"/>
              </a:rPr>
              <a:t>información en el reporte de defectos</a:t>
            </a:r>
            <a:r>
              <a:rPr i="1" lang="es-ES" sz="3600">
                <a:solidFill>
                  <a:srgbClr val="257CE1"/>
                </a:solidFill>
                <a:latin typeface="Calibri"/>
                <a:ea typeface="Calibri"/>
                <a:cs typeface="Calibri"/>
                <a:sym typeface="Calibri"/>
              </a:rPr>
              <a:t> </a:t>
            </a:r>
            <a:r>
              <a:rPr lang="es-ES" sz="3600">
                <a:latin typeface="Calibri"/>
                <a:ea typeface="Calibri"/>
                <a:cs typeface="Calibri"/>
                <a:sym typeface="Calibri"/>
              </a:rPr>
              <a:t>debe ser </a:t>
            </a:r>
            <a:r>
              <a:rPr b="1" i="1" lang="es-ES" sz="3600">
                <a:solidFill>
                  <a:srgbClr val="257CE1"/>
                </a:solidFill>
                <a:latin typeface="Calibri"/>
                <a:ea typeface="Calibri"/>
                <a:cs typeface="Calibri"/>
                <a:sym typeface="Calibri"/>
              </a:rPr>
              <a:t>clara</a:t>
            </a:r>
            <a:r>
              <a:rPr i="1" lang="es-ES" sz="3600">
                <a:latin typeface="Calibri"/>
                <a:ea typeface="Calibri"/>
                <a:cs typeface="Calibri"/>
                <a:sym typeface="Calibri"/>
              </a:rPr>
              <a:t> y </a:t>
            </a:r>
            <a:r>
              <a:rPr b="1" i="1" lang="es-ES" sz="3600">
                <a:solidFill>
                  <a:srgbClr val="257CE1"/>
                </a:solidFill>
                <a:latin typeface="Calibri"/>
                <a:ea typeface="Calibri"/>
                <a:cs typeface="Calibri"/>
                <a:sym typeface="Calibri"/>
              </a:rPr>
              <a:t>orientado a todos los interesados </a:t>
            </a:r>
            <a:r>
              <a:rPr lang="es-ES" sz="3600">
                <a:latin typeface="Calibri"/>
                <a:ea typeface="Calibri"/>
                <a:cs typeface="Calibri"/>
                <a:sym typeface="Calibri"/>
              </a:rPr>
              <a:t>que lo consultaran.</a:t>
            </a:r>
            <a:endParaRPr/>
          </a:p>
          <a:p>
            <a:pPr indent="-342900" lvl="0" marL="571500" rtl="0" algn="just">
              <a:spcBef>
                <a:spcPts val="0"/>
              </a:spcBef>
              <a:spcAft>
                <a:spcPts val="0"/>
              </a:spcAft>
              <a:buClr>
                <a:srgbClr val="257CE1"/>
              </a:buClr>
              <a:buSzPts val="3600"/>
              <a:buFont typeface="Noto Sans Symbols"/>
              <a:buNone/>
            </a:pPr>
            <a:r>
              <a:t/>
            </a:r>
            <a:endParaRPr i="1" sz="3600">
              <a:latin typeface="Calibri"/>
              <a:ea typeface="Calibri"/>
              <a:cs typeface="Calibri"/>
              <a:sym typeface="Calibri"/>
            </a:endParaRPr>
          </a:p>
          <a:p>
            <a:pPr indent="-571500" lvl="1" marL="571500" rtl="0" algn="just">
              <a:spcBef>
                <a:spcPts val="0"/>
              </a:spcBef>
              <a:spcAft>
                <a:spcPts val="0"/>
              </a:spcAft>
              <a:buClr>
                <a:srgbClr val="257CE1"/>
              </a:buClr>
              <a:buSzPts val="3600"/>
              <a:buFont typeface="Arial"/>
              <a:buChar char="•"/>
            </a:pPr>
            <a:r>
              <a:rPr i="1" lang="es-ES" sz="3600">
                <a:latin typeface="Calibri"/>
                <a:ea typeface="Calibri"/>
                <a:cs typeface="Calibri"/>
                <a:sym typeface="Calibri"/>
              </a:rPr>
              <a:t>A muchos solo les interesaran las estadísticas, es decir, cuantas pruebas se efectuaran, cuantas estas ejecutadas y cuantas están con defectos, por ejemplo. </a:t>
            </a:r>
            <a:endParaRPr/>
          </a:p>
          <a:p>
            <a:pPr indent="-342900" lvl="1" marL="571500" rtl="0" algn="just">
              <a:spcBef>
                <a:spcPts val="0"/>
              </a:spcBef>
              <a:spcAft>
                <a:spcPts val="0"/>
              </a:spcAft>
              <a:buClr>
                <a:srgbClr val="257CE1"/>
              </a:buClr>
              <a:buSzPts val="3600"/>
              <a:buFont typeface="Arial"/>
              <a:buNone/>
            </a:pPr>
            <a:r>
              <a:t/>
            </a:r>
            <a:endParaRPr i="1" sz="3600">
              <a:latin typeface="Calibri"/>
              <a:ea typeface="Calibri"/>
              <a:cs typeface="Calibri"/>
              <a:sym typeface="Calibri"/>
            </a:endParaRPr>
          </a:p>
          <a:p>
            <a:pPr indent="-571500" lvl="1" marL="571500" rtl="0" algn="just">
              <a:spcBef>
                <a:spcPts val="0"/>
              </a:spcBef>
              <a:spcAft>
                <a:spcPts val="0"/>
              </a:spcAft>
              <a:buClr>
                <a:srgbClr val="257CE1"/>
              </a:buClr>
              <a:buSzPts val="3600"/>
              <a:buFont typeface="Arial"/>
              <a:buChar char="•"/>
            </a:pPr>
            <a:r>
              <a:rPr i="1" lang="es-ES" sz="3600">
                <a:latin typeface="Calibri"/>
                <a:ea typeface="Calibri"/>
                <a:cs typeface="Calibri"/>
                <a:sym typeface="Calibri"/>
              </a:rPr>
              <a:t>Pero a otros les interesara el nivel de criticidad del defecto encontrado.</a:t>
            </a:r>
            <a:endParaRPr i="1" sz="36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solidFill>
                  <a:srgbClr val="257CE1"/>
                </a:solidFill>
              </a:rPr>
              <a:t>Registro de defectos</a:t>
            </a:r>
            <a:endParaRPr>
              <a:solidFill>
                <a:srgbClr val="257CE1"/>
              </a:solidFill>
            </a:endParaRPr>
          </a:p>
        </p:txBody>
      </p:sp>
      <p:sp>
        <p:nvSpPr>
          <p:cNvPr id="149" name="Google Shape;149;p11"/>
          <p:cNvSpPr/>
          <p:nvPr/>
        </p:nvSpPr>
        <p:spPr>
          <a:xfrm>
            <a:off x="1517650" y="1920875"/>
            <a:ext cx="17675225" cy="8802410"/>
          </a:xfrm>
          <a:prstGeom prst="rect">
            <a:avLst/>
          </a:prstGeom>
          <a:noFill/>
          <a:ln>
            <a:noFill/>
          </a:ln>
        </p:spPr>
        <p:txBody>
          <a:bodyPr anchorCtr="0" anchor="t" bIns="45700" lIns="91425" spcFirstLastPara="1" rIns="91425" wrap="square" tIns="45700">
            <a:spAutoFit/>
          </a:bodyPr>
          <a:lstStyle/>
          <a:p>
            <a:pPr indent="-571500" lvl="0" marL="571500" rtl="0" algn="l">
              <a:spcBef>
                <a:spcPts val="0"/>
              </a:spcBef>
              <a:spcAft>
                <a:spcPts val="0"/>
              </a:spcAft>
              <a:buClr>
                <a:srgbClr val="257CE1"/>
              </a:buClr>
              <a:buSzPts val="3600"/>
              <a:buFont typeface="Noto Sans Symbols"/>
              <a:buChar char="⮚"/>
            </a:pPr>
            <a:r>
              <a:rPr lang="es-ES" sz="3600">
                <a:latin typeface="Calibri"/>
                <a:ea typeface="Calibri"/>
                <a:cs typeface="Calibri"/>
                <a:sym typeface="Calibri"/>
              </a:rPr>
              <a:t>En el registro de defectos se describen:</a:t>
            </a:r>
            <a:endParaRPr/>
          </a:p>
          <a:p>
            <a:pPr indent="-285750" lvl="2" marL="1200150" rtl="0" algn="l">
              <a:spcBef>
                <a:spcPts val="0"/>
              </a:spcBef>
              <a:spcAft>
                <a:spcPts val="0"/>
              </a:spcAft>
              <a:buClr>
                <a:srgbClr val="257CE1"/>
              </a:buClr>
              <a:buSzPts val="3400"/>
              <a:buFont typeface="Noto Sans Symbols"/>
              <a:buChar char="❖"/>
            </a:pPr>
            <a:r>
              <a:rPr i="1" lang="es-ES" sz="3400">
                <a:latin typeface="Calibri"/>
                <a:ea typeface="Calibri"/>
                <a:cs typeface="Calibri"/>
                <a:sym typeface="Calibri"/>
              </a:rPr>
              <a:t>Caso de pruebas</a:t>
            </a:r>
            <a:endParaRPr/>
          </a:p>
          <a:p>
            <a:pPr indent="-285750" lvl="2" marL="1200150" rtl="0" algn="l">
              <a:spcBef>
                <a:spcPts val="0"/>
              </a:spcBef>
              <a:spcAft>
                <a:spcPts val="0"/>
              </a:spcAft>
              <a:buClr>
                <a:srgbClr val="257CE1"/>
              </a:buClr>
              <a:buSzPts val="3400"/>
              <a:buFont typeface="Noto Sans Symbols"/>
              <a:buChar char="❖"/>
            </a:pPr>
            <a:r>
              <a:rPr i="1" lang="es-ES" sz="3400">
                <a:latin typeface="Calibri"/>
                <a:ea typeface="Calibri"/>
                <a:cs typeface="Calibri"/>
                <a:sym typeface="Calibri"/>
              </a:rPr>
              <a:t>Ciclo de prueba </a:t>
            </a:r>
            <a:endParaRPr/>
          </a:p>
          <a:p>
            <a:pPr indent="-285750" lvl="2" marL="1200150" rtl="0" algn="l">
              <a:spcBef>
                <a:spcPts val="0"/>
              </a:spcBef>
              <a:spcAft>
                <a:spcPts val="0"/>
              </a:spcAft>
              <a:buClr>
                <a:srgbClr val="257CE1"/>
              </a:buClr>
              <a:buSzPts val="3400"/>
              <a:buFont typeface="Noto Sans Symbols"/>
              <a:buChar char="❖"/>
            </a:pPr>
            <a:r>
              <a:rPr i="1" lang="es-ES" sz="3400">
                <a:latin typeface="Calibri"/>
                <a:ea typeface="Calibri"/>
                <a:cs typeface="Calibri"/>
                <a:sym typeface="Calibri"/>
              </a:rPr>
              <a:t>Fecha de realización de la prueba </a:t>
            </a:r>
            <a:endParaRPr/>
          </a:p>
          <a:p>
            <a:pPr indent="-285750" lvl="2" marL="1200150" rtl="0" algn="l">
              <a:spcBef>
                <a:spcPts val="0"/>
              </a:spcBef>
              <a:spcAft>
                <a:spcPts val="0"/>
              </a:spcAft>
              <a:buClr>
                <a:srgbClr val="257CE1"/>
              </a:buClr>
              <a:buSzPts val="3400"/>
              <a:buFont typeface="Noto Sans Symbols"/>
              <a:buChar char="❖"/>
            </a:pPr>
            <a:r>
              <a:rPr i="1" lang="es-ES" sz="3400">
                <a:latin typeface="Calibri"/>
                <a:ea typeface="Calibri"/>
                <a:cs typeface="Calibri"/>
                <a:sym typeface="Calibri"/>
              </a:rPr>
              <a:t>Módulo o componente a probar</a:t>
            </a:r>
            <a:endParaRPr/>
          </a:p>
          <a:p>
            <a:pPr indent="-285750" lvl="2" marL="1200150" rtl="0" algn="l">
              <a:spcBef>
                <a:spcPts val="0"/>
              </a:spcBef>
              <a:spcAft>
                <a:spcPts val="0"/>
              </a:spcAft>
              <a:buClr>
                <a:srgbClr val="257CE1"/>
              </a:buClr>
              <a:buSzPts val="3400"/>
              <a:buFont typeface="Noto Sans Symbols"/>
              <a:buChar char="❖"/>
            </a:pPr>
            <a:r>
              <a:rPr i="1" lang="es-ES" sz="3400">
                <a:latin typeface="Calibri"/>
                <a:ea typeface="Calibri"/>
                <a:cs typeface="Calibri"/>
                <a:sym typeface="Calibri"/>
              </a:rPr>
              <a:t>Descripción de la prueba </a:t>
            </a:r>
            <a:endParaRPr/>
          </a:p>
          <a:p>
            <a:pPr indent="-285750" lvl="2" marL="1200150" rtl="0" algn="l">
              <a:spcBef>
                <a:spcPts val="0"/>
              </a:spcBef>
              <a:spcAft>
                <a:spcPts val="0"/>
              </a:spcAft>
              <a:buClr>
                <a:srgbClr val="257CE1"/>
              </a:buClr>
              <a:buSzPts val="3400"/>
              <a:buFont typeface="Noto Sans Symbols"/>
              <a:buChar char="❖"/>
            </a:pPr>
            <a:r>
              <a:rPr i="1" lang="es-ES" sz="3400">
                <a:latin typeface="Calibri"/>
                <a:ea typeface="Calibri"/>
                <a:cs typeface="Calibri"/>
                <a:sym typeface="Calibri"/>
              </a:rPr>
              <a:t>Tipo a probar, por ejemplo, sistema, datos, interfaz</a:t>
            </a:r>
            <a:endParaRPr/>
          </a:p>
          <a:p>
            <a:pPr indent="-285750" lvl="2" marL="1200150" rtl="0" algn="l">
              <a:spcBef>
                <a:spcPts val="0"/>
              </a:spcBef>
              <a:spcAft>
                <a:spcPts val="0"/>
              </a:spcAft>
              <a:buClr>
                <a:srgbClr val="257CE1"/>
              </a:buClr>
              <a:buSzPts val="3400"/>
              <a:buFont typeface="Noto Sans Symbols"/>
              <a:buChar char="❖"/>
            </a:pPr>
            <a:r>
              <a:rPr i="1" lang="es-ES" sz="3400">
                <a:latin typeface="Calibri"/>
                <a:ea typeface="Calibri"/>
                <a:cs typeface="Calibri"/>
                <a:sym typeface="Calibri"/>
              </a:rPr>
              <a:t>Severidad de la prueba</a:t>
            </a:r>
            <a:endParaRPr/>
          </a:p>
          <a:p>
            <a:pPr indent="-285750" lvl="2" marL="1200150" rtl="0" algn="l">
              <a:spcBef>
                <a:spcPts val="0"/>
              </a:spcBef>
              <a:spcAft>
                <a:spcPts val="0"/>
              </a:spcAft>
              <a:buClr>
                <a:srgbClr val="257CE1"/>
              </a:buClr>
              <a:buSzPts val="3400"/>
              <a:buFont typeface="Noto Sans Symbols"/>
              <a:buChar char="❖"/>
            </a:pPr>
            <a:r>
              <a:rPr i="1" lang="es-ES" sz="3400">
                <a:latin typeface="Calibri"/>
                <a:ea typeface="Calibri"/>
                <a:cs typeface="Calibri"/>
                <a:sym typeface="Calibri"/>
              </a:rPr>
              <a:t>Estado de la prueba </a:t>
            </a:r>
            <a:endParaRPr/>
          </a:p>
          <a:p>
            <a:pPr indent="0" lvl="0" marL="0" rtl="0" algn="l">
              <a:spcBef>
                <a:spcPts val="0"/>
              </a:spcBef>
              <a:spcAft>
                <a:spcPts val="0"/>
              </a:spcAft>
              <a:buNone/>
            </a:pPr>
            <a:r>
              <a:rPr lang="es-ES" sz="3600">
                <a:latin typeface="Calibri"/>
                <a:ea typeface="Calibri"/>
                <a:cs typeface="Calibri"/>
                <a:sym typeface="Calibri"/>
              </a:rPr>
              <a:t> </a:t>
            </a:r>
            <a:endParaRPr/>
          </a:p>
          <a:p>
            <a:pPr indent="-571500" lvl="0" marL="571500" rtl="0" algn="just">
              <a:spcBef>
                <a:spcPts val="0"/>
              </a:spcBef>
              <a:spcAft>
                <a:spcPts val="0"/>
              </a:spcAft>
              <a:buClr>
                <a:srgbClr val="257CE1"/>
              </a:buClr>
              <a:buSzPts val="3400"/>
              <a:buFont typeface="Arial"/>
              <a:buChar char="•"/>
            </a:pPr>
            <a:r>
              <a:rPr lang="es-ES" sz="3400">
                <a:latin typeface="Calibri"/>
                <a:ea typeface="Calibri"/>
                <a:cs typeface="Calibri"/>
                <a:sym typeface="Calibri"/>
              </a:rPr>
              <a:t>Una vez que se realizan las pruebas, los resultados serán analizados y corregidos los defectos encontrados. Corregidos los defectos se vuelve a ingresar a un nuevo ciclo de pruebas. </a:t>
            </a:r>
            <a:endParaRPr/>
          </a:p>
          <a:p>
            <a:pPr indent="-355600" lvl="0" marL="571500" rtl="0" algn="just">
              <a:spcBef>
                <a:spcPts val="0"/>
              </a:spcBef>
              <a:spcAft>
                <a:spcPts val="0"/>
              </a:spcAft>
              <a:buClr>
                <a:srgbClr val="257CE1"/>
              </a:buClr>
              <a:buSzPts val="3400"/>
              <a:buFont typeface="Arial"/>
              <a:buNone/>
            </a:pPr>
            <a:r>
              <a:t/>
            </a:r>
            <a:endParaRPr sz="3400">
              <a:latin typeface="Calibri"/>
              <a:ea typeface="Calibri"/>
              <a:cs typeface="Calibri"/>
              <a:sym typeface="Calibri"/>
            </a:endParaRPr>
          </a:p>
          <a:p>
            <a:pPr indent="-571500" lvl="0" marL="571500" rtl="0" algn="just">
              <a:spcBef>
                <a:spcPts val="0"/>
              </a:spcBef>
              <a:spcAft>
                <a:spcPts val="0"/>
              </a:spcAft>
              <a:buClr>
                <a:srgbClr val="257CE1"/>
              </a:buClr>
              <a:buSzPts val="3400"/>
              <a:buFont typeface="Arial"/>
              <a:buChar char="•"/>
            </a:pPr>
            <a:r>
              <a:rPr lang="es-ES" sz="3400">
                <a:latin typeface="Calibri"/>
                <a:ea typeface="Calibri"/>
                <a:cs typeface="Calibri"/>
                <a:sym typeface="Calibri"/>
              </a:rPr>
              <a:t>Una vez finalizadas las pruebas, se elabora un </a:t>
            </a:r>
            <a:r>
              <a:rPr b="1" lang="es-ES" sz="3400">
                <a:solidFill>
                  <a:srgbClr val="257CE1"/>
                </a:solidFill>
                <a:latin typeface="Calibri"/>
                <a:ea typeface="Calibri"/>
                <a:cs typeface="Calibri"/>
                <a:sym typeface="Calibri"/>
              </a:rPr>
              <a:t>informe final </a:t>
            </a:r>
            <a:r>
              <a:rPr lang="es-ES" sz="3400">
                <a:latin typeface="Calibri"/>
                <a:ea typeface="Calibri"/>
                <a:cs typeface="Calibri"/>
                <a:sym typeface="Calibri"/>
              </a:rPr>
              <a:t>que reporte las pruebas ejecutadas, incluyendo los casos prueba, los resultados, los problemas que se presentaron, lecciones aprendidas y otros aspectos.</a:t>
            </a:r>
            <a:endParaRPr/>
          </a:p>
          <a:p>
            <a:pPr indent="0" lvl="0" marL="50800" rtl="0" algn="l">
              <a:spcBef>
                <a:spcPts val="0"/>
              </a:spcBef>
              <a:spcAft>
                <a:spcPts val="0"/>
              </a:spcAft>
              <a:buSzPts val="1800"/>
              <a:buFont typeface="Arial"/>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4842029" y="4534002"/>
            <a:ext cx="9020021" cy="1538883"/>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s-ES" sz="5000">
                <a:solidFill>
                  <a:schemeClr val="lt1"/>
                </a:solidFill>
              </a:rPr>
              <a:t>Preguntas , Conclusiones y Reflexiones</a:t>
            </a:r>
            <a:endParaRPr sz="5000">
              <a:solidFill>
                <a:schemeClr val="lt1"/>
              </a:solidFill>
            </a:endParaRPr>
          </a:p>
        </p:txBody>
      </p:sp>
      <p:pic>
        <p:nvPicPr>
          <p:cNvPr descr="http://www.clipartroo.com/images/33/group-talking-clipart-33811.png" id="155" name="Google Shape;155;p12"/>
          <p:cNvPicPr preferRelativeResize="0"/>
          <p:nvPr/>
        </p:nvPicPr>
        <p:blipFill rotWithShape="1">
          <a:blip r:embed="rId3">
            <a:alphaModFix/>
          </a:blip>
          <a:srcRect b="0" l="0" r="0" t="0"/>
          <a:stretch/>
        </p:blipFill>
        <p:spPr>
          <a:xfrm>
            <a:off x="6699250" y="6492875"/>
            <a:ext cx="6306311" cy="42211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500"/>
                                        <p:tgtEl>
                                          <p:spTgt spid="155"/>
                                        </p:tgtEl>
                                        <p:attrNameLst>
                                          <p:attrName>ppt_w</p:attrName>
                                        </p:attrNameLst>
                                      </p:cBhvr>
                                      <p:tavLst>
                                        <p:tav fmla="" tm="0">
                                          <p:val>
                                            <p:strVal val="0"/>
                                          </p:val>
                                        </p:tav>
                                        <p:tav fmla="" tm="100000">
                                          <p:val>
                                            <p:strVal val="#ppt_w"/>
                                          </p:val>
                                        </p:tav>
                                      </p:tavLst>
                                    </p:anim>
                                    <p:anim calcmode="lin" valueType="num">
                                      <p:cBhvr additive="base">
                                        <p:cTn dur="500"/>
                                        <p:tgtEl>
                                          <p:spTgt spid="15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txBox="1"/>
          <p:nvPr/>
        </p:nvSpPr>
        <p:spPr>
          <a:xfrm>
            <a:off x="764208" y="547323"/>
            <a:ext cx="13097841" cy="2311180"/>
          </a:xfrm>
          <a:prstGeom prst="rect">
            <a:avLst/>
          </a:prstGeom>
          <a:noFill/>
          <a:ln>
            <a:noFill/>
          </a:ln>
        </p:spPr>
        <p:txBody>
          <a:bodyPr anchorCtr="0" anchor="t" bIns="150750" lIns="150750" spcFirstLastPara="1" rIns="150750" wrap="square" tIns="150750">
            <a:noAutofit/>
          </a:bodyPr>
          <a:lstStyle/>
          <a:p>
            <a:pPr indent="0" lvl="0" marL="0" rtl="0" algn="ctr">
              <a:spcBef>
                <a:spcPts val="0"/>
              </a:spcBef>
              <a:spcAft>
                <a:spcPts val="0"/>
              </a:spcAft>
              <a:buNone/>
            </a:pPr>
            <a:r>
              <a:t/>
            </a:r>
            <a:endParaRPr sz="14017">
              <a:solidFill>
                <a:schemeClr val="dk1"/>
              </a:solidFill>
              <a:latin typeface="Franklin Gothic"/>
              <a:ea typeface="Franklin Gothic"/>
              <a:cs typeface="Franklin Gothic"/>
              <a:sym typeface="Franklin Gothic"/>
            </a:endParaRPr>
          </a:p>
        </p:txBody>
      </p:sp>
      <p:sp>
        <p:nvSpPr>
          <p:cNvPr id="84" name="Google Shape;84;p2"/>
          <p:cNvSpPr txBox="1"/>
          <p:nvPr/>
        </p:nvSpPr>
        <p:spPr>
          <a:xfrm>
            <a:off x="3185243" y="6656673"/>
            <a:ext cx="13089761" cy="1043791"/>
          </a:xfrm>
          <a:prstGeom prst="rect">
            <a:avLst/>
          </a:prstGeom>
          <a:noFill/>
          <a:ln>
            <a:noFill/>
          </a:ln>
        </p:spPr>
        <p:txBody>
          <a:bodyPr anchorCtr="0" anchor="t" bIns="150750" lIns="150750" spcFirstLastPara="1" rIns="150750" wrap="square" tIns="150750">
            <a:noAutofit/>
          </a:bodyPr>
          <a:lstStyle/>
          <a:p>
            <a:pPr indent="0" lvl="0" marL="0" rtl="0" algn="ctr">
              <a:spcBef>
                <a:spcPts val="0"/>
              </a:spcBef>
              <a:spcAft>
                <a:spcPts val="0"/>
              </a:spcAft>
              <a:buNone/>
            </a:pPr>
            <a:r>
              <a:rPr b="1" lang="es-ES" sz="5936">
                <a:solidFill>
                  <a:schemeClr val="lt1"/>
                </a:solidFill>
                <a:latin typeface="Franklin Gothic"/>
                <a:ea typeface="Franklin Gothic"/>
                <a:cs typeface="Franklin Gothic"/>
                <a:sym typeface="Franklin Gothic"/>
              </a:rPr>
              <a:t>Nombre</a:t>
            </a:r>
            <a:r>
              <a:rPr b="1" lang="es-ES" sz="5936">
                <a:solidFill>
                  <a:schemeClr val="dk1"/>
                </a:solidFill>
                <a:latin typeface="Franklin Gothic"/>
                <a:ea typeface="Franklin Gothic"/>
                <a:cs typeface="Franklin Gothic"/>
                <a:sym typeface="Franklin Gothic"/>
              </a:rPr>
              <a:t> </a:t>
            </a:r>
            <a:r>
              <a:rPr b="1" lang="es-ES" sz="5936">
                <a:solidFill>
                  <a:schemeClr val="lt1"/>
                </a:solidFill>
                <a:latin typeface="Franklin Gothic"/>
                <a:ea typeface="Franklin Gothic"/>
                <a:cs typeface="Franklin Gothic"/>
                <a:sym typeface="Franklin Gothic"/>
              </a:rPr>
              <a:t>del profesor</a:t>
            </a:r>
            <a:endParaRPr/>
          </a:p>
        </p:txBody>
      </p:sp>
      <p:sp>
        <p:nvSpPr>
          <p:cNvPr id="85" name="Google Shape;85;p2"/>
          <p:cNvSpPr txBox="1"/>
          <p:nvPr/>
        </p:nvSpPr>
        <p:spPr>
          <a:xfrm>
            <a:off x="3185244" y="7685568"/>
            <a:ext cx="13089759" cy="1043791"/>
          </a:xfrm>
          <a:prstGeom prst="rect">
            <a:avLst/>
          </a:prstGeom>
          <a:noFill/>
          <a:ln>
            <a:noFill/>
          </a:ln>
        </p:spPr>
        <p:txBody>
          <a:bodyPr anchorCtr="0" anchor="t" bIns="150750" lIns="150750" spcFirstLastPara="1" rIns="150750" wrap="square" tIns="150750">
            <a:noAutofit/>
          </a:bodyPr>
          <a:lstStyle/>
          <a:p>
            <a:pPr indent="0" lvl="0" marL="0" rtl="0" algn="ctr">
              <a:spcBef>
                <a:spcPts val="0"/>
              </a:spcBef>
              <a:spcAft>
                <a:spcPts val="0"/>
              </a:spcAft>
              <a:buNone/>
            </a:pPr>
            <a:r>
              <a:rPr lang="es-ES" sz="4947">
                <a:solidFill>
                  <a:schemeClr val="lt1"/>
                </a:solidFill>
                <a:latin typeface="Franklin Gothic"/>
                <a:ea typeface="Franklin Gothic"/>
                <a:cs typeface="Franklin Gothic"/>
                <a:sym typeface="Franklin Gothic"/>
              </a:rPr>
              <a:t>correo@professor.duoc.cl</a:t>
            </a:r>
            <a:endParaRPr sz="4947">
              <a:solidFill>
                <a:schemeClr val="lt1"/>
              </a:solidFill>
              <a:latin typeface="Franklin Gothic"/>
              <a:ea typeface="Franklin Gothic"/>
              <a:cs typeface="Franklin Gothic"/>
              <a:sym typeface="Franklin Gothic"/>
            </a:endParaRPr>
          </a:p>
        </p:txBody>
      </p:sp>
      <p:sp>
        <p:nvSpPr>
          <p:cNvPr id="86" name="Google Shape;86;p2"/>
          <p:cNvSpPr txBox="1"/>
          <p:nvPr>
            <p:ph type="title"/>
          </p:nvPr>
        </p:nvSpPr>
        <p:spPr>
          <a:xfrm>
            <a:off x="5937250" y="4533371"/>
            <a:ext cx="6872639" cy="1477328"/>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s-ES" sz="9600">
                <a:solidFill>
                  <a:schemeClr val="lt1"/>
                </a:solidFill>
              </a:rPr>
              <a:t>ASY5131</a:t>
            </a:r>
            <a:endParaRPr/>
          </a:p>
        </p:txBody>
      </p:sp>
      <p:sp>
        <p:nvSpPr>
          <p:cNvPr id="87" name="Google Shape;87;p2"/>
          <p:cNvSpPr txBox="1"/>
          <p:nvPr>
            <p:ph idx="4294967295" type="sldNum"/>
          </p:nvPr>
        </p:nvSpPr>
        <p:spPr>
          <a:xfrm>
            <a:off x="16711533" y="10481754"/>
            <a:ext cx="3392567" cy="276999"/>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s-ES">
                <a:solidFill>
                  <a:schemeClr val="lt1"/>
                </a:solidFill>
              </a:rPr>
              <a:t>‹#›</a:t>
            </a:fld>
            <a:endParaRPr>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txBox="1"/>
          <p:nvPr>
            <p:ph type="title"/>
          </p:nvPr>
        </p:nvSpPr>
        <p:spPr>
          <a:xfrm>
            <a:off x="1040130" y="5121275"/>
            <a:ext cx="9325610" cy="2769989"/>
          </a:xfrm>
          <a:prstGeom prst="rect">
            <a:avLst/>
          </a:prstGeom>
          <a:noFill/>
          <a:ln>
            <a:noFill/>
          </a:ln>
        </p:spPr>
        <p:txBody>
          <a:bodyPr anchorCtr="0" anchor="t" bIns="0" lIns="0" spcFirstLastPara="1" rIns="0" wrap="square" tIns="0">
            <a:spAutoFit/>
          </a:bodyPr>
          <a:lstStyle/>
          <a:p>
            <a:pPr indent="0" lvl="0" marL="0" rtl="0" algn="just">
              <a:spcBef>
                <a:spcPts val="0"/>
              </a:spcBef>
              <a:spcAft>
                <a:spcPts val="0"/>
              </a:spcAft>
              <a:buNone/>
            </a:pPr>
            <a:r>
              <a:rPr lang="es-ES" sz="3600">
                <a:latin typeface="Calibri"/>
                <a:ea typeface="Calibri"/>
                <a:cs typeface="Calibri"/>
                <a:sym typeface="Calibri"/>
              </a:rPr>
              <a:t>L4.3</a:t>
            </a:r>
            <a:r>
              <a:rPr b="0" lang="es-ES" sz="3600">
                <a:latin typeface="Calibri"/>
                <a:ea typeface="Calibri"/>
                <a:cs typeface="Calibri"/>
                <a:sym typeface="Calibri"/>
              </a:rPr>
              <a:t> Mide la efectividad de la estrategia de integración utilizada en la fase de planificación del proyecto, verificando el cumpliendo del objetivo planteado inicialmente según las necesidades de la organización.</a:t>
            </a:r>
            <a:endParaRPr sz="3600">
              <a:solidFill>
                <a:srgbClr val="262626"/>
              </a:solidFill>
              <a:latin typeface="Calibri"/>
              <a:ea typeface="Calibri"/>
              <a:cs typeface="Calibri"/>
              <a:sym typeface="Calibri"/>
            </a:endParaRPr>
          </a:p>
        </p:txBody>
      </p:sp>
      <p:sp>
        <p:nvSpPr>
          <p:cNvPr id="93" name="Google Shape;93;p3"/>
          <p:cNvSpPr txBox="1"/>
          <p:nvPr/>
        </p:nvSpPr>
        <p:spPr>
          <a:xfrm>
            <a:off x="1040130" y="3978275"/>
            <a:ext cx="9020022" cy="76944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5000">
                <a:solidFill>
                  <a:srgbClr val="257CE1"/>
                </a:solidFill>
                <a:latin typeface="Arial"/>
                <a:ea typeface="Arial"/>
                <a:cs typeface="Arial"/>
                <a:sym typeface="Arial"/>
              </a:rPr>
              <a:t>Indicador de logro</a:t>
            </a:r>
            <a:endParaRPr b="1" i="0" sz="5000">
              <a:solidFill>
                <a:srgbClr val="257CE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p:nvPr/>
        </p:nvSpPr>
        <p:spPr>
          <a:xfrm>
            <a:off x="10052050" y="0"/>
            <a:ext cx="9823450" cy="1219200"/>
          </a:xfrm>
          <a:prstGeom prst="snip2DiagRect">
            <a:avLst>
              <a:gd fmla="val 0" name="adj1"/>
              <a:gd fmla="val 16667" name="adj2"/>
            </a:avLst>
          </a:prstGeom>
          <a:solidFill>
            <a:srgbClr val="257CE1"/>
          </a:solidFill>
          <a:ln cap="flat" cmpd="sng" w="25400">
            <a:solidFill>
              <a:srgbClr val="257CE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99" name="Google Shape;99;p4"/>
          <p:cNvSpPr/>
          <p:nvPr/>
        </p:nvSpPr>
        <p:spPr>
          <a:xfrm>
            <a:off x="8909050" y="2911475"/>
            <a:ext cx="4588115" cy="1015663"/>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s-ES" sz="6000">
                <a:solidFill>
                  <a:srgbClr val="0F243E"/>
                </a:solidFill>
                <a:latin typeface="Arial Black"/>
                <a:ea typeface="Arial Black"/>
                <a:cs typeface="Arial Black"/>
                <a:sym typeface="Arial Black"/>
              </a:rPr>
              <a:t>OBJETIVO</a:t>
            </a:r>
            <a:endParaRPr b="1" sz="6000">
              <a:solidFill>
                <a:srgbClr val="0F243E"/>
              </a:solidFill>
              <a:latin typeface="Arial Black"/>
              <a:ea typeface="Arial Black"/>
              <a:cs typeface="Arial Black"/>
              <a:sym typeface="Arial Black"/>
            </a:endParaRPr>
          </a:p>
        </p:txBody>
      </p:sp>
      <p:sp>
        <p:nvSpPr>
          <p:cNvPr id="100" name="Google Shape;100;p4"/>
          <p:cNvSpPr txBox="1"/>
          <p:nvPr>
            <p:ph type="title"/>
          </p:nvPr>
        </p:nvSpPr>
        <p:spPr>
          <a:xfrm>
            <a:off x="8902700" y="4206875"/>
            <a:ext cx="9325610" cy="166199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0" lang="es-ES" sz="3600">
                <a:latin typeface="Calibri"/>
                <a:ea typeface="Calibri"/>
                <a:cs typeface="Calibri"/>
                <a:sym typeface="Calibri"/>
              </a:rPr>
              <a:t>Conocer la efectividad de la estrategia de integración utilizada en la fase de planificación del proyecto. </a:t>
            </a:r>
            <a:endParaRPr b="0" sz="3600">
              <a:latin typeface="Calibri"/>
              <a:ea typeface="Calibri"/>
              <a:cs typeface="Calibri"/>
              <a:sym typeface="Calibri"/>
            </a:endParaRPr>
          </a:p>
        </p:txBody>
      </p:sp>
      <p:sp>
        <p:nvSpPr>
          <p:cNvPr id="101" name="Google Shape;101;p4"/>
          <p:cNvSpPr txBox="1"/>
          <p:nvPr/>
        </p:nvSpPr>
        <p:spPr>
          <a:xfrm>
            <a:off x="10864288" y="118696"/>
            <a:ext cx="9256322" cy="76944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i="0" lang="es-ES" sz="5000">
                <a:solidFill>
                  <a:schemeClr val="lt1"/>
                </a:solidFill>
                <a:latin typeface="Arial"/>
                <a:ea typeface="Arial"/>
                <a:cs typeface="Arial"/>
                <a:sym typeface="Arial"/>
              </a:rPr>
              <a:t>Integración de plataformas</a:t>
            </a:r>
            <a:endParaRPr b="1" i="0" sz="5000">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p:nvPr/>
        </p:nvSpPr>
        <p:spPr>
          <a:xfrm>
            <a:off x="7766050" y="4368205"/>
            <a:ext cx="10591800" cy="1591270"/>
          </a:xfrm>
          <a:prstGeom prst="snip2DiagRect">
            <a:avLst>
              <a:gd fmla="val 0" name="adj1"/>
              <a:gd fmla="val 16667" name="adj2"/>
            </a:avLst>
          </a:prstGeom>
          <a:solidFill>
            <a:srgbClr val="257CE1"/>
          </a:solidFill>
          <a:ln cap="flat" cmpd="sng" w="25400">
            <a:solidFill>
              <a:srgbClr val="257CE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107" name="Google Shape;107;p5"/>
          <p:cNvSpPr txBox="1"/>
          <p:nvPr>
            <p:ph type="title"/>
          </p:nvPr>
        </p:nvSpPr>
        <p:spPr>
          <a:xfrm>
            <a:off x="8147050" y="4664075"/>
            <a:ext cx="9782022" cy="92333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s-ES" sz="6000">
                <a:solidFill>
                  <a:schemeClr val="lt1"/>
                </a:solidFill>
                <a:latin typeface="Arial Black"/>
                <a:ea typeface="Arial Black"/>
                <a:cs typeface="Arial Black"/>
                <a:sym typeface="Arial Black"/>
              </a:rPr>
              <a:t>Midiendo la efectividad</a:t>
            </a:r>
            <a:endParaRPr sz="6000">
              <a:solidFill>
                <a:schemeClr val="lt1"/>
              </a:solidFill>
              <a:latin typeface="Arial Black"/>
              <a:ea typeface="Arial Black"/>
              <a:cs typeface="Arial Black"/>
              <a:sym typeface="Arial Black"/>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idx="1" type="body"/>
          </p:nvPr>
        </p:nvSpPr>
        <p:spPr>
          <a:xfrm>
            <a:off x="6165850" y="777875"/>
            <a:ext cx="11430000"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solidFill>
                  <a:srgbClr val="257CE1"/>
                </a:solidFill>
              </a:rPr>
              <a:t>Objetivos de la ejecución de pruebas</a:t>
            </a:r>
            <a:endParaRPr>
              <a:solidFill>
                <a:srgbClr val="257CE1"/>
              </a:solidFill>
            </a:endParaRPr>
          </a:p>
        </p:txBody>
      </p:sp>
      <p:sp>
        <p:nvSpPr>
          <p:cNvPr id="113" name="Google Shape;113;p6"/>
          <p:cNvSpPr/>
          <p:nvPr/>
        </p:nvSpPr>
        <p:spPr>
          <a:xfrm>
            <a:off x="1822450" y="2073275"/>
            <a:ext cx="16078201" cy="5632311"/>
          </a:xfrm>
          <a:prstGeom prst="rect">
            <a:avLst/>
          </a:prstGeom>
          <a:noFill/>
          <a:ln>
            <a:noFill/>
          </a:ln>
        </p:spPr>
        <p:txBody>
          <a:bodyPr anchorCtr="0" anchor="t" bIns="45700" lIns="91425" spcFirstLastPara="1" rIns="91425" wrap="square" tIns="45700">
            <a:spAutoFit/>
          </a:bodyPr>
          <a:lstStyle/>
          <a:p>
            <a:pPr indent="-571500" lvl="0" marL="571500" rtl="0" algn="just">
              <a:spcBef>
                <a:spcPts val="0"/>
              </a:spcBef>
              <a:spcAft>
                <a:spcPts val="0"/>
              </a:spcAft>
              <a:buClr>
                <a:srgbClr val="257CE1"/>
              </a:buClr>
              <a:buSzPts val="3600"/>
              <a:buFont typeface="Noto Sans Symbols"/>
              <a:buChar char="⮚"/>
            </a:pPr>
            <a:r>
              <a:rPr lang="es-ES" sz="3600">
                <a:latin typeface="Calibri"/>
                <a:ea typeface="Calibri"/>
                <a:cs typeface="Calibri"/>
                <a:sym typeface="Calibri"/>
              </a:rPr>
              <a:t>En el desarrollo del software una de las </a:t>
            </a:r>
            <a:r>
              <a:rPr b="1" i="1" lang="es-ES" sz="3600">
                <a:solidFill>
                  <a:srgbClr val="257CE1"/>
                </a:solidFill>
                <a:latin typeface="Calibri"/>
                <a:ea typeface="Calibri"/>
                <a:cs typeface="Calibri"/>
                <a:sym typeface="Calibri"/>
              </a:rPr>
              <a:t>etapas críticas</a:t>
            </a:r>
            <a:r>
              <a:rPr b="1" i="1" lang="es-ES" sz="3600">
                <a:latin typeface="Calibri"/>
                <a:ea typeface="Calibri"/>
                <a:cs typeface="Calibri"/>
                <a:sym typeface="Calibri"/>
              </a:rPr>
              <a:t> </a:t>
            </a:r>
            <a:r>
              <a:rPr lang="es-ES" sz="3600">
                <a:latin typeface="Calibri"/>
                <a:ea typeface="Calibri"/>
                <a:cs typeface="Calibri"/>
                <a:sym typeface="Calibri"/>
              </a:rPr>
              <a:t>suele ser </a:t>
            </a:r>
            <a:r>
              <a:rPr b="1" i="1" lang="es-ES" sz="3600">
                <a:solidFill>
                  <a:srgbClr val="257CE1"/>
                </a:solidFill>
                <a:latin typeface="Calibri"/>
                <a:ea typeface="Calibri"/>
                <a:cs typeface="Calibri"/>
                <a:sym typeface="Calibri"/>
              </a:rPr>
              <a:t>la etapa de pruebas</a:t>
            </a:r>
            <a:r>
              <a:rPr i="1" lang="es-ES" sz="3600">
                <a:solidFill>
                  <a:srgbClr val="257CE1"/>
                </a:solidFill>
                <a:latin typeface="Calibri"/>
                <a:ea typeface="Calibri"/>
                <a:cs typeface="Calibri"/>
                <a:sym typeface="Calibri"/>
              </a:rPr>
              <a:t>,</a:t>
            </a:r>
            <a:r>
              <a:rPr lang="es-ES" sz="3600">
                <a:latin typeface="Calibri"/>
                <a:ea typeface="Calibri"/>
                <a:cs typeface="Calibri"/>
                <a:sym typeface="Calibri"/>
              </a:rPr>
              <a:t> existen diversos interesados en esta etapa que requieren </a:t>
            </a:r>
            <a:r>
              <a:rPr b="1" i="1" lang="es-ES" sz="3600">
                <a:solidFill>
                  <a:srgbClr val="257CE1"/>
                </a:solidFill>
                <a:latin typeface="Calibri"/>
                <a:ea typeface="Calibri"/>
                <a:cs typeface="Calibri"/>
                <a:sym typeface="Calibri"/>
              </a:rPr>
              <a:t>distintas dimensiones de información</a:t>
            </a:r>
            <a:r>
              <a:rPr i="1" lang="es-ES" sz="3600">
                <a:solidFill>
                  <a:srgbClr val="257CE1"/>
                </a:solidFill>
                <a:latin typeface="Calibri"/>
                <a:ea typeface="Calibri"/>
                <a:cs typeface="Calibri"/>
                <a:sym typeface="Calibri"/>
              </a:rPr>
              <a:t>,</a:t>
            </a:r>
            <a:r>
              <a:rPr lang="es-ES" sz="3600">
                <a:latin typeface="Calibri"/>
                <a:ea typeface="Calibri"/>
                <a:cs typeface="Calibri"/>
                <a:sym typeface="Calibri"/>
              </a:rPr>
              <a:t> pero a todos les interesa un solo principio la </a:t>
            </a:r>
            <a:r>
              <a:rPr i="1" lang="es-ES" sz="3600">
                <a:solidFill>
                  <a:srgbClr val="257CE1"/>
                </a:solidFill>
                <a:latin typeface="Calibri"/>
                <a:ea typeface="Calibri"/>
                <a:cs typeface="Calibri"/>
                <a:sym typeface="Calibri"/>
              </a:rPr>
              <a:t>“</a:t>
            </a:r>
            <a:r>
              <a:rPr b="1" i="1" lang="es-ES" sz="3600">
                <a:solidFill>
                  <a:srgbClr val="257CE1"/>
                </a:solidFill>
                <a:latin typeface="Calibri"/>
                <a:ea typeface="Calibri"/>
                <a:cs typeface="Calibri"/>
                <a:sym typeface="Calibri"/>
              </a:rPr>
              <a:t>calidad</a:t>
            </a:r>
            <a:r>
              <a:rPr i="1" lang="es-ES" sz="3600">
                <a:solidFill>
                  <a:srgbClr val="257CE1"/>
                </a:solidFill>
                <a:latin typeface="Calibri"/>
                <a:ea typeface="Calibri"/>
                <a:cs typeface="Calibri"/>
                <a:sym typeface="Calibri"/>
              </a:rPr>
              <a:t>” </a:t>
            </a:r>
            <a:r>
              <a:rPr lang="es-ES" sz="3600">
                <a:latin typeface="Calibri"/>
                <a:ea typeface="Calibri"/>
                <a:cs typeface="Calibri"/>
                <a:sym typeface="Calibri"/>
              </a:rPr>
              <a:t>del producto o sistema creado. </a:t>
            </a:r>
            <a:endParaRPr/>
          </a:p>
          <a:p>
            <a:pPr indent="-342900" lvl="0" marL="571500" rtl="0" algn="just">
              <a:spcBef>
                <a:spcPts val="0"/>
              </a:spcBef>
              <a:spcAft>
                <a:spcPts val="0"/>
              </a:spcAft>
              <a:buClr>
                <a:srgbClr val="257CE1"/>
              </a:buClr>
              <a:buSzPts val="3600"/>
              <a:buFont typeface="Noto Sans Symbols"/>
              <a:buNone/>
            </a:pPr>
            <a:r>
              <a:t/>
            </a:r>
            <a:endParaRPr sz="3600">
              <a:latin typeface="Calibri"/>
              <a:ea typeface="Calibri"/>
              <a:cs typeface="Calibri"/>
              <a:sym typeface="Calibri"/>
            </a:endParaRPr>
          </a:p>
          <a:p>
            <a:pPr indent="-571500" lvl="1" marL="571500" rtl="0" algn="just">
              <a:spcBef>
                <a:spcPts val="0"/>
              </a:spcBef>
              <a:spcAft>
                <a:spcPts val="0"/>
              </a:spcAft>
              <a:buClr>
                <a:srgbClr val="257CE1"/>
              </a:buClr>
              <a:buSzPts val="3600"/>
              <a:buFont typeface="Noto Sans Symbols"/>
              <a:buChar char="▪"/>
            </a:pPr>
            <a:r>
              <a:rPr lang="es-ES" sz="3600">
                <a:latin typeface="Calibri"/>
                <a:ea typeface="Calibri"/>
                <a:cs typeface="Calibri"/>
                <a:sym typeface="Calibri"/>
              </a:rPr>
              <a:t>Para garantizar la transversalidad de la información es necesario</a:t>
            </a:r>
            <a:r>
              <a:rPr b="1" i="1" lang="es-ES" sz="3600">
                <a:latin typeface="Calibri"/>
                <a:ea typeface="Calibri"/>
                <a:cs typeface="Calibri"/>
                <a:sym typeface="Calibri"/>
              </a:rPr>
              <a:t> </a:t>
            </a:r>
            <a:r>
              <a:rPr b="1" i="1" lang="es-ES" sz="3600">
                <a:solidFill>
                  <a:srgbClr val="257CE1"/>
                </a:solidFill>
                <a:latin typeface="Calibri"/>
                <a:ea typeface="Calibri"/>
                <a:cs typeface="Calibri"/>
                <a:sym typeface="Calibri"/>
              </a:rPr>
              <a:t>registrar el avance de las pruebas,</a:t>
            </a:r>
            <a:r>
              <a:rPr lang="es-ES" sz="3600">
                <a:latin typeface="Calibri"/>
                <a:ea typeface="Calibri"/>
                <a:cs typeface="Calibri"/>
                <a:sym typeface="Calibri"/>
              </a:rPr>
              <a:t> los </a:t>
            </a:r>
            <a:r>
              <a:rPr b="1" i="1" lang="es-ES" sz="3600">
                <a:solidFill>
                  <a:srgbClr val="257CE1"/>
                </a:solidFill>
                <a:latin typeface="Calibri"/>
                <a:ea typeface="Calibri"/>
                <a:cs typeface="Calibri"/>
                <a:sym typeface="Calibri"/>
              </a:rPr>
              <a:t>defectos encontrados</a:t>
            </a:r>
            <a:r>
              <a:rPr b="1" i="1" lang="es-ES" sz="3600">
                <a:latin typeface="Calibri"/>
                <a:ea typeface="Calibri"/>
                <a:cs typeface="Calibri"/>
                <a:sym typeface="Calibri"/>
              </a:rPr>
              <a:t> </a:t>
            </a:r>
            <a:r>
              <a:rPr lang="es-ES" sz="3600">
                <a:latin typeface="Calibri"/>
                <a:ea typeface="Calibri"/>
                <a:cs typeface="Calibri"/>
                <a:sym typeface="Calibri"/>
              </a:rPr>
              <a:t>y el </a:t>
            </a:r>
            <a:r>
              <a:rPr b="1" i="1" lang="es-ES" sz="3600">
                <a:solidFill>
                  <a:srgbClr val="257CE1"/>
                </a:solidFill>
                <a:latin typeface="Calibri"/>
                <a:ea typeface="Calibri"/>
                <a:cs typeface="Calibri"/>
                <a:sym typeface="Calibri"/>
              </a:rPr>
              <a:t>estado</a:t>
            </a:r>
            <a:r>
              <a:rPr i="1" lang="es-ES" sz="3600">
                <a:solidFill>
                  <a:srgbClr val="257CE1"/>
                </a:solidFill>
                <a:latin typeface="Calibri"/>
                <a:ea typeface="Calibri"/>
                <a:cs typeface="Calibri"/>
                <a:sym typeface="Calibri"/>
              </a:rPr>
              <a:t> </a:t>
            </a:r>
            <a:r>
              <a:rPr lang="es-ES" sz="3600">
                <a:latin typeface="Calibri"/>
                <a:ea typeface="Calibri"/>
                <a:cs typeface="Calibri"/>
                <a:sym typeface="Calibri"/>
              </a:rPr>
              <a:t>de ellos.</a:t>
            </a:r>
            <a:endParaRPr/>
          </a:p>
          <a:p>
            <a:pPr indent="0" lvl="1" marL="0" rtl="0" algn="just">
              <a:spcBef>
                <a:spcPts val="0"/>
              </a:spcBef>
              <a:spcAft>
                <a:spcPts val="0"/>
              </a:spcAft>
              <a:buNone/>
            </a:pPr>
            <a:r>
              <a:rPr lang="es-ES" sz="3600">
                <a:latin typeface="Calibri"/>
                <a:ea typeface="Calibri"/>
                <a:cs typeface="Calibri"/>
                <a:sym typeface="Calibri"/>
              </a:rPr>
              <a:t> </a:t>
            </a:r>
            <a:endParaRPr/>
          </a:p>
          <a:p>
            <a:pPr indent="-571500" lvl="1" marL="571500" rtl="0" algn="just">
              <a:spcBef>
                <a:spcPts val="0"/>
              </a:spcBef>
              <a:spcAft>
                <a:spcPts val="0"/>
              </a:spcAft>
              <a:buClr>
                <a:srgbClr val="257CE1"/>
              </a:buClr>
              <a:buSzPts val="3600"/>
              <a:buFont typeface="Noto Sans Symbols"/>
              <a:buChar char="▪"/>
            </a:pPr>
            <a:r>
              <a:rPr lang="es-ES" sz="3600">
                <a:latin typeface="Calibri"/>
                <a:ea typeface="Calibri"/>
                <a:cs typeface="Calibri"/>
                <a:sym typeface="Calibri"/>
              </a:rPr>
              <a:t>El nivel de información y la frecuencia de actualización del registro está relacionada con la criticidad del proyecto.</a:t>
            </a:r>
            <a:endParaRPr sz="3600">
              <a:latin typeface="Calibri"/>
              <a:ea typeface="Calibri"/>
              <a:cs typeface="Calibri"/>
              <a:sym typeface="Calibri"/>
            </a:endParaRPr>
          </a:p>
        </p:txBody>
      </p:sp>
      <p:pic>
        <p:nvPicPr>
          <p:cNvPr descr="Cinco software de gestión de proyectos de código abierto para pymes -  Capterra" id="114" name="Google Shape;114;p6"/>
          <p:cNvPicPr preferRelativeResize="0"/>
          <p:nvPr/>
        </p:nvPicPr>
        <p:blipFill rotWithShape="1">
          <a:blip r:embed="rId3">
            <a:alphaModFix/>
          </a:blip>
          <a:srcRect b="0" l="0" r="0" t="0"/>
          <a:stretch/>
        </p:blipFill>
        <p:spPr>
          <a:xfrm>
            <a:off x="13023850" y="7683361"/>
            <a:ext cx="6686550" cy="351583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2432050" y="854075"/>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solidFill>
                  <a:srgbClr val="257CE1"/>
                </a:solidFill>
              </a:rPr>
              <a:t>Formalización de Defectos</a:t>
            </a:r>
            <a:endParaRPr>
              <a:solidFill>
                <a:srgbClr val="257CE1"/>
              </a:solidFill>
            </a:endParaRPr>
          </a:p>
        </p:txBody>
      </p:sp>
      <p:sp>
        <p:nvSpPr>
          <p:cNvPr id="121" name="Google Shape;121;p7"/>
          <p:cNvSpPr txBox="1"/>
          <p:nvPr/>
        </p:nvSpPr>
        <p:spPr>
          <a:xfrm>
            <a:off x="1746250" y="2301875"/>
            <a:ext cx="16764000" cy="4419600"/>
          </a:xfrm>
          <a:prstGeom prst="rect">
            <a:avLst/>
          </a:prstGeom>
          <a:noFill/>
          <a:ln>
            <a:noFill/>
          </a:ln>
        </p:spPr>
        <p:txBody>
          <a:bodyPr anchorCtr="0" anchor="t" bIns="45700" lIns="91425" spcFirstLastPara="1" rIns="91425" wrap="square" tIns="45700">
            <a:noAutofit/>
          </a:bodyPr>
          <a:lstStyle/>
          <a:p>
            <a:pPr indent="-571500" lvl="0" marL="571500" rtl="0" algn="just">
              <a:spcBef>
                <a:spcPts val="0"/>
              </a:spcBef>
              <a:spcAft>
                <a:spcPts val="0"/>
              </a:spcAft>
              <a:buClr>
                <a:srgbClr val="257CE1"/>
              </a:buClr>
              <a:buSzPts val="3600"/>
              <a:buFont typeface="Noto Sans Symbols"/>
              <a:buChar char="⮚"/>
            </a:pPr>
            <a:r>
              <a:rPr lang="es-ES" sz="3600">
                <a:latin typeface="Calibri"/>
                <a:ea typeface="Calibri"/>
                <a:cs typeface="Calibri"/>
                <a:sym typeface="Calibri"/>
              </a:rPr>
              <a:t>El procedimiento de </a:t>
            </a:r>
            <a:r>
              <a:rPr b="1" lang="es-ES" sz="3600">
                <a:solidFill>
                  <a:srgbClr val="257CE1"/>
                </a:solidFill>
                <a:latin typeface="Calibri"/>
                <a:ea typeface="Calibri"/>
                <a:cs typeface="Calibri"/>
                <a:sym typeface="Calibri"/>
              </a:rPr>
              <a:t>Formalización de los Defectos </a:t>
            </a:r>
            <a:r>
              <a:rPr lang="es-ES" sz="3600">
                <a:latin typeface="Calibri"/>
                <a:ea typeface="Calibri"/>
                <a:cs typeface="Calibri"/>
                <a:sym typeface="Calibri"/>
              </a:rPr>
              <a:t>tiene como objetivo gestionar los posibles defectos detectados durante la ejecución de los servicios de testing acordados. Se entiende por defecto, cualquier error o carencia en los productos (software y documentación) en su fase de desarrollo.</a:t>
            </a:r>
            <a:endParaRPr/>
          </a:p>
          <a:p>
            <a:pPr indent="0" lvl="1" marL="457200" rtl="0" algn="just">
              <a:spcBef>
                <a:spcPts val="0"/>
              </a:spcBef>
              <a:spcAft>
                <a:spcPts val="0"/>
              </a:spcAft>
              <a:buNone/>
            </a:pPr>
            <a:r>
              <a:t/>
            </a:r>
            <a:endParaRPr sz="1800">
              <a:latin typeface="Calibri"/>
              <a:ea typeface="Calibri"/>
              <a:cs typeface="Calibri"/>
              <a:sym typeface="Calibri"/>
            </a:endParaRPr>
          </a:p>
        </p:txBody>
      </p:sp>
      <p:pic>
        <p:nvPicPr>
          <p:cNvPr descr="Prevención de Defectos en el aseguramiento de la calidad del software" id="122" name="Google Shape;122;p7"/>
          <p:cNvPicPr preferRelativeResize="0"/>
          <p:nvPr/>
        </p:nvPicPr>
        <p:blipFill rotWithShape="1">
          <a:blip r:embed="rId3">
            <a:alphaModFix/>
          </a:blip>
          <a:srcRect b="0" l="0" r="0" t="0"/>
          <a:stretch/>
        </p:blipFill>
        <p:spPr>
          <a:xfrm>
            <a:off x="7835240" y="5273675"/>
            <a:ext cx="6181882" cy="391187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idx="4294967295" type="body"/>
          </p:nvPr>
        </p:nvSpPr>
        <p:spPr>
          <a:xfrm>
            <a:off x="1517650" y="755650"/>
            <a:ext cx="8610599" cy="93662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s-ES" sz="4800">
                <a:solidFill>
                  <a:srgbClr val="257CE1"/>
                </a:solidFill>
                <a:latin typeface="Arial"/>
                <a:ea typeface="Arial"/>
                <a:cs typeface="Arial"/>
                <a:sym typeface="Arial"/>
              </a:rPr>
              <a:t>Formalización de Defectos</a:t>
            </a:r>
            <a:endParaRPr b="1" sz="4800">
              <a:latin typeface="Arial"/>
              <a:ea typeface="Arial"/>
              <a:cs typeface="Arial"/>
              <a:sym typeface="Arial"/>
            </a:endParaRPr>
          </a:p>
        </p:txBody>
      </p:sp>
      <p:sp>
        <p:nvSpPr>
          <p:cNvPr id="128" name="Google Shape;128;p8"/>
          <p:cNvSpPr/>
          <p:nvPr/>
        </p:nvSpPr>
        <p:spPr>
          <a:xfrm>
            <a:off x="1517651" y="1837849"/>
            <a:ext cx="12128425" cy="2862322"/>
          </a:xfrm>
          <a:prstGeom prst="rect">
            <a:avLst/>
          </a:prstGeom>
          <a:noFill/>
          <a:ln>
            <a:noFill/>
          </a:ln>
        </p:spPr>
        <p:txBody>
          <a:bodyPr anchorCtr="0" anchor="t" bIns="45700" lIns="91425" spcFirstLastPara="1" rIns="91425" wrap="square" tIns="45700">
            <a:spAutoFit/>
          </a:bodyPr>
          <a:lstStyle/>
          <a:p>
            <a:pPr indent="-571500" lvl="0" marL="571500" rtl="0" algn="just">
              <a:spcBef>
                <a:spcPts val="0"/>
              </a:spcBef>
              <a:spcAft>
                <a:spcPts val="0"/>
              </a:spcAft>
              <a:buClr>
                <a:srgbClr val="257CE1"/>
              </a:buClr>
              <a:buSzPts val="3600"/>
              <a:buFont typeface="Noto Sans Symbols"/>
              <a:buChar char="⮚"/>
            </a:pPr>
            <a:r>
              <a:rPr lang="es-ES" sz="3600">
                <a:latin typeface="Calibri"/>
                <a:ea typeface="Calibri"/>
                <a:cs typeface="Calibri"/>
                <a:sym typeface="Calibri"/>
              </a:rPr>
              <a:t>La formalización de los defectos incluye el conjunto de actividades encaminadas a registrar, clasificar y asignar los defectos al responsable correspondiente para su posterior resolución, evitando situaciones de bloqueo que impidan la ejecución de los servicios acordados. </a:t>
            </a:r>
            <a:endParaRPr sz="3600">
              <a:latin typeface="Calibri"/>
              <a:ea typeface="Calibri"/>
              <a:cs typeface="Calibri"/>
              <a:sym typeface="Calibri"/>
            </a:endParaRPr>
          </a:p>
        </p:txBody>
      </p:sp>
      <p:pic>
        <p:nvPicPr>
          <p:cNvPr descr="Principales defectos en el proceso de pruebas del software, causas y  mecanismos de prevención - eleconomistaamerica.com" id="129" name="Google Shape;129;p8"/>
          <p:cNvPicPr preferRelativeResize="0"/>
          <p:nvPr/>
        </p:nvPicPr>
        <p:blipFill rotWithShape="1">
          <a:blip r:embed="rId3">
            <a:alphaModFix/>
          </a:blip>
          <a:srcRect b="0" l="0" r="0" t="0"/>
          <a:stretch/>
        </p:blipFill>
        <p:spPr>
          <a:xfrm>
            <a:off x="5175250" y="5782370"/>
            <a:ext cx="7215626" cy="394011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solidFill>
                  <a:srgbClr val="257CE1"/>
                </a:solidFill>
                <a:latin typeface="Arial"/>
                <a:ea typeface="Arial"/>
                <a:cs typeface="Arial"/>
                <a:sym typeface="Arial"/>
              </a:rPr>
              <a:t>Formalización de Defectos</a:t>
            </a:r>
            <a:endParaRPr>
              <a:latin typeface="Arial"/>
              <a:ea typeface="Arial"/>
              <a:cs typeface="Arial"/>
              <a:sym typeface="Arial"/>
            </a:endParaRPr>
          </a:p>
        </p:txBody>
      </p:sp>
      <p:sp>
        <p:nvSpPr>
          <p:cNvPr id="135" name="Google Shape;135;p9"/>
          <p:cNvSpPr/>
          <p:nvPr/>
        </p:nvSpPr>
        <p:spPr>
          <a:xfrm>
            <a:off x="1746250" y="2073275"/>
            <a:ext cx="16459200" cy="8402300"/>
          </a:xfrm>
          <a:prstGeom prst="rect">
            <a:avLst/>
          </a:prstGeom>
          <a:noFill/>
          <a:ln>
            <a:noFill/>
          </a:ln>
        </p:spPr>
        <p:txBody>
          <a:bodyPr anchorCtr="0" anchor="t" bIns="45700" lIns="91425" spcFirstLastPara="1" rIns="91425" wrap="square" tIns="45700">
            <a:spAutoFit/>
          </a:bodyPr>
          <a:lstStyle/>
          <a:p>
            <a:pPr indent="-571500" lvl="0" marL="571500" rtl="0" algn="just">
              <a:spcBef>
                <a:spcPts val="0"/>
              </a:spcBef>
              <a:spcAft>
                <a:spcPts val="0"/>
              </a:spcAft>
              <a:buClr>
                <a:srgbClr val="257CE1"/>
              </a:buClr>
              <a:buSzPts val="3600"/>
              <a:buFont typeface="Noto Sans Symbols"/>
              <a:buChar char="⮚"/>
            </a:pPr>
            <a:r>
              <a:rPr lang="es-ES" sz="3600">
                <a:latin typeface="Calibri"/>
                <a:ea typeface="Calibri"/>
                <a:cs typeface="Calibri"/>
                <a:sym typeface="Calibri"/>
              </a:rPr>
              <a:t>Para llevar un control, se registrarán todos los defectos en una herramienta para la gestión de defectos.</a:t>
            </a:r>
            <a:endParaRPr/>
          </a:p>
          <a:p>
            <a:pPr indent="0" lvl="0" marL="0" rtl="0" algn="just">
              <a:spcBef>
                <a:spcPts val="0"/>
              </a:spcBef>
              <a:spcAft>
                <a:spcPts val="0"/>
              </a:spcAft>
              <a:buNone/>
            </a:pPr>
            <a:r>
              <a:t/>
            </a:r>
            <a:endParaRPr sz="3600">
              <a:latin typeface="Calibri"/>
              <a:ea typeface="Calibri"/>
              <a:cs typeface="Calibri"/>
              <a:sym typeface="Calibri"/>
            </a:endParaRPr>
          </a:p>
          <a:p>
            <a:pPr indent="-571500" lvl="0" marL="571500" rtl="0" algn="just">
              <a:spcBef>
                <a:spcPts val="0"/>
              </a:spcBef>
              <a:spcAft>
                <a:spcPts val="0"/>
              </a:spcAft>
              <a:buClr>
                <a:srgbClr val="257CE1"/>
              </a:buClr>
              <a:buSzPts val="3600"/>
              <a:buFont typeface="Noto Sans Symbols"/>
              <a:buChar char="⮚"/>
            </a:pPr>
            <a:r>
              <a:rPr lang="es-ES" sz="3600">
                <a:latin typeface="Calibri"/>
                <a:ea typeface="Calibri"/>
                <a:cs typeface="Calibri"/>
                <a:sym typeface="Calibri"/>
              </a:rPr>
              <a:t>Se van a tener en cuenta dos tipos de defectos:</a:t>
            </a:r>
            <a:endParaRPr/>
          </a:p>
          <a:p>
            <a:pPr indent="-342900" lvl="0" marL="571500" rtl="0" algn="just">
              <a:spcBef>
                <a:spcPts val="0"/>
              </a:spcBef>
              <a:spcAft>
                <a:spcPts val="0"/>
              </a:spcAft>
              <a:buClr>
                <a:srgbClr val="257CE1"/>
              </a:buClr>
              <a:buSzPts val="3600"/>
              <a:buFont typeface="Noto Sans Symbols"/>
              <a:buNone/>
            </a:pPr>
            <a:r>
              <a:t/>
            </a:r>
            <a:endParaRPr sz="3600">
              <a:latin typeface="Calibri"/>
              <a:ea typeface="Calibri"/>
              <a:cs typeface="Calibri"/>
              <a:sym typeface="Calibri"/>
            </a:endParaRPr>
          </a:p>
          <a:p>
            <a:pPr indent="-571500" lvl="1" marL="571500" rtl="0" algn="just">
              <a:spcBef>
                <a:spcPts val="0"/>
              </a:spcBef>
              <a:spcAft>
                <a:spcPts val="0"/>
              </a:spcAft>
              <a:buClr>
                <a:srgbClr val="257CE1"/>
              </a:buClr>
              <a:buSzPts val="3600"/>
              <a:buFont typeface="Arial"/>
              <a:buChar char="•"/>
            </a:pPr>
            <a:r>
              <a:rPr b="1" lang="es-ES" sz="3600">
                <a:solidFill>
                  <a:srgbClr val="257CE1"/>
                </a:solidFill>
                <a:latin typeface="Calibri"/>
                <a:ea typeface="Calibri"/>
                <a:cs typeface="Calibri"/>
                <a:sym typeface="Calibri"/>
              </a:rPr>
              <a:t>Defectos bloqueantes</a:t>
            </a:r>
            <a:r>
              <a:rPr b="1" lang="es-ES" sz="3600">
                <a:latin typeface="Calibri"/>
                <a:ea typeface="Calibri"/>
                <a:cs typeface="Calibri"/>
                <a:sym typeface="Calibri"/>
              </a:rPr>
              <a:t>: </a:t>
            </a:r>
            <a:r>
              <a:rPr lang="es-ES" sz="3600">
                <a:latin typeface="Calibri"/>
                <a:ea typeface="Calibri"/>
                <a:cs typeface="Calibri"/>
                <a:sym typeface="Calibri"/>
              </a:rPr>
              <a:t>Son aquellos defectos, detectados durante la ejecución de alguno de los servicios, que impiden continuar con su ejecución de forma total o parcial.</a:t>
            </a:r>
            <a:endParaRPr/>
          </a:p>
          <a:p>
            <a:pPr indent="-342900" lvl="1" marL="571500" rtl="0" algn="just">
              <a:spcBef>
                <a:spcPts val="0"/>
              </a:spcBef>
              <a:spcAft>
                <a:spcPts val="0"/>
              </a:spcAft>
              <a:buClr>
                <a:srgbClr val="257CE1"/>
              </a:buClr>
              <a:buSzPts val="3600"/>
              <a:buFont typeface="Arial"/>
              <a:buNone/>
            </a:pPr>
            <a:r>
              <a:t/>
            </a:r>
            <a:endParaRPr sz="3600">
              <a:latin typeface="Calibri"/>
              <a:ea typeface="Calibri"/>
              <a:cs typeface="Calibri"/>
              <a:sym typeface="Calibri"/>
            </a:endParaRPr>
          </a:p>
          <a:p>
            <a:pPr indent="-571500" lvl="1" marL="571500" rtl="0" algn="just">
              <a:spcBef>
                <a:spcPts val="0"/>
              </a:spcBef>
              <a:spcAft>
                <a:spcPts val="0"/>
              </a:spcAft>
              <a:buClr>
                <a:srgbClr val="257CE1"/>
              </a:buClr>
              <a:buSzPts val="3600"/>
              <a:buFont typeface="Arial"/>
              <a:buChar char="•"/>
            </a:pPr>
            <a:r>
              <a:rPr b="1" lang="es-ES" sz="3600">
                <a:solidFill>
                  <a:srgbClr val="00B050"/>
                </a:solidFill>
                <a:latin typeface="Calibri"/>
                <a:ea typeface="Calibri"/>
                <a:cs typeface="Calibri"/>
                <a:sym typeface="Calibri"/>
              </a:rPr>
              <a:t>Defectos no bloqueantes</a:t>
            </a:r>
            <a:r>
              <a:rPr b="1" lang="es-ES" sz="3600">
                <a:latin typeface="Calibri"/>
                <a:ea typeface="Calibri"/>
                <a:cs typeface="Calibri"/>
                <a:sym typeface="Calibri"/>
              </a:rPr>
              <a:t>:</a:t>
            </a:r>
            <a:r>
              <a:rPr lang="es-ES" sz="3600">
                <a:latin typeface="Calibri"/>
                <a:ea typeface="Calibri"/>
                <a:cs typeface="Calibri"/>
                <a:sym typeface="Calibri"/>
              </a:rPr>
              <a:t> Son aquellos defectos detectados durante la ejecución de los servicios, pero que no impiden su ejecución. Dichos defectos serán asignados inicialmente al Gestor de Proyecto correspondiente, para que evalúe si realmente se trata de defectos como tal y por tanto requieren ser resueltos por el Equipo de Proyecto, o si por el contrario, no deben considerarse como defectos, y deben ser desestimados.</a:t>
            </a:r>
            <a:endParaRPr sz="3600">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2022-07-20T19:15:37Z</dcterms:created>
  <dc:creator>Daniela Taito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