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61" r:id="rId5"/>
    <p:sldId id="346" r:id="rId6"/>
    <p:sldId id="270" r:id="rId7"/>
    <p:sldId id="337" r:id="rId8"/>
    <p:sldId id="347" r:id="rId9"/>
    <p:sldId id="348" r:id="rId10"/>
    <p:sldId id="349" r:id="rId11"/>
    <p:sldId id="350" r:id="rId12"/>
    <p:sldId id="351" r:id="rId13"/>
    <p:sldId id="364" r:id="rId1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1" autoAdjust="0"/>
    <p:restoredTop sz="94558"/>
  </p:normalViewPr>
  <p:slideViewPr>
    <p:cSldViewPr>
      <p:cViewPr varScale="1">
        <p:scale>
          <a:sx n="62" d="100"/>
          <a:sy n="62" d="100"/>
        </p:scale>
        <p:origin x="94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 Nuñez" userId="ac8a58aecdf78c99" providerId="LiveId" clId="{B46C1377-C30C-4EED-A7FA-147501639B2B}"/>
    <pc:docChg chg="modSld">
      <pc:chgData name="Isabel Nuñez" userId="ac8a58aecdf78c99" providerId="LiveId" clId="{B46C1377-C30C-4EED-A7FA-147501639B2B}" dt="2023-12-25T21:49:53.264" v="0" actId="1076"/>
      <pc:docMkLst>
        <pc:docMk/>
      </pc:docMkLst>
      <pc:sldChg chg="modSp mod">
        <pc:chgData name="Isabel Nuñez" userId="ac8a58aecdf78c99" providerId="LiveId" clId="{B46C1377-C30C-4EED-A7FA-147501639B2B}" dt="2023-12-25T21:49:53.264" v="0" actId="1076"/>
        <pc:sldMkLst>
          <pc:docMk/>
          <pc:sldMk cId="3642932644" sldId="261"/>
        </pc:sldMkLst>
        <pc:spChg chg="mod">
          <ac:chgData name="Isabel Nuñez" userId="ac8a58aecdf78c99" providerId="LiveId" clId="{B46C1377-C30C-4EED-A7FA-147501639B2B}" dt="2023-12-25T21:49:53.264" v="0" actId="1076"/>
          <ac:spMkLst>
            <pc:docMk/>
            <pc:sldMk cId="3642932644" sldId="261"/>
            <ac:spMk id="2" creationId="{9570841C-0ACF-DE6F-43AC-3E3396A292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25-12-2023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39709a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339709a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40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856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"/>
            <a:ext cx="20104811" cy="11308953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050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9" y="4534002"/>
            <a:ext cx="9020021" cy="1154162"/>
          </a:xfrm>
        </p:spPr>
        <p:txBody>
          <a:bodyPr/>
          <a:lstStyle>
            <a:lvl1pPr algn="l">
              <a:defRPr sz="375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812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  <p:sldLayoutId id="2147483679" r:id="rId1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050" y="6873875"/>
            <a:ext cx="9144000" cy="3738741"/>
          </a:xfrm>
        </p:spPr>
        <p:txBody>
          <a:bodyPr/>
          <a:lstStyle/>
          <a:p>
            <a:pPr algn="ctr" rtl="0"/>
            <a:r>
              <a:rPr lang="es-E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VERIFICACIÓN DEL PROCESO DE INTEGRACIÓN</a:t>
            </a:r>
            <a:br>
              <a:rPr lang="es-CL" sz="3800" spc="-10" dirty="0"/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ASY5131</a:t>
            </a:r>
            <a:br>
              <a:rPr lang="en-US" dirty="0"/>
            </a:br>
            <a:br>
              <a:rPr lang="es-CL" sz="3800" dirty="0"/>
            </a:br>
            <a:endParaRPr lang="es-CL" sz="3800" dirty="0"/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42029" y="4534002"/>
            <a:ext cx="9020021" cy="1538883"/>
          </a:xfrm>
        </p:spPr>
        <p:txBody>
          <a:bodyPr/>
          <a:lstStyle/>
          <a:p>
            <a:pPr algn="ctr"/>
            <a:r>
              <a:rPr lang="es-CL" sz="5000" dirty="0">
                <a:solidFill>
                  <a:schemeClr val="bg1"/>
                </a:solidFill>
              </a:rPr>
              <a:t>Preguntas , Conclusiones y Reflexiones</a:t>
            </a:r>
          </a:p>
        </p:txBody>
      </p:sp>
      <p:pic>
        <p:nvPicPr>
          <p:cNvPr id="4" name="Picture 10" descr="http://www.clipartroo.com/images/33/group-talking-clipart-338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6492875"/>
            <a:ext cx="6306311" cy="422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6" tIns="150756" rIns="150756" bIns="150756" anchor="t" anchorCtr="0">
            <a:noAutofit/>
          </a:bodyPr>
          <a:lstStyle/>
          <a:p>
            <a:pPr algn="ctr"/>
            <a:endParaRPr sz="14017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6" tIns="150756" rIns="150756" bIns="150756" anchor="t" anchorCtr="0">
            <a:noAutofit/>
          </a:bodyPr>
          <a:lstStyle/>
          <a:p>
            <a:pPr algn="ctr"/>
            <a:r>
              <a:rPr lang="es-CL" sz="5936" b="1" dirty="0">
                <a:solidFill>
                  <a:schemeClr val="bg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Nombre</a:t>
            </a:r>
            <a:r>
              <a:rPr lang="es-CL" sz="5936" b="1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s-CL" sz="5936" b="1" dirty="0">
                <a:solidFill>
                  <a:schemeClr val="bg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del profesor</a:t>
            </a:r>
          </a:p>
        </p:txBody>
      </p:sp>
      <p:sp>
        <p:nvSpPr>
          <p:cNvPr id="220" name="Google Shape;220;p31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6" tIns="150756" rIns="150756" bIns="150756" anchor="t" anchorCtr="0">
            <a:noAutofit/>
          </a:bodyPr>
          <a:lstStyle/>
          <a:p>
            <a:pPr algn="ctr"/>
            <a:r>
              <a:rPr lang="en-US" sz="4947" dirty="0">
                <a:solidFill>
                  <a:schemeClr val="bg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correo@professor.duoc.cl</a:t>
            </a:r>
            <a:endParaRPr sz="4947" dirty="0">
              <a:solidFill>
                <a:schemeClr val="bg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38C43E2-0000-72A6-F572-D40465C6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0" y="4533371"/>
            <a:ext cx="6872639" cy="1477328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ASY5131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43ABA-A441-AF49-86F2-AD630E090C1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6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40130" y="5121275"/>
            <a:ext cx="9325610" cy="2769989"/>
          </a:xfrm>
        </p:spPr>
        <p:txBody>
          <a:bodyPr/>
          <a:lstStyle/>
          <a:p>
            <a:pPr algn="just"/>
            <a:r>
              <a:rPr lang="es-CL" sz="3600" dirty="0">
                <a:latin typeface="+mn-lt"/>
              </a:rPr>
              <a:t>L4.3</a:t>
            </a:r>
            <a:r>
              <a:rPr lang="es-CL" sz="3600" b="0" dirty="0">
                <a:latin typeface="+mn-lt"/>
              </a:rPr>
              <a:t> Mide la efectividad de la estrategia de integración utilizada en la fase de planificación del proyecto, verificando el cumpliendo del objetivo planteado inicialmente según las necesidades de la organización.</a:t>
            </a:r>
            <a:endParaRPr lang="es-CL" sz="3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Arial Unicode MS" panose="020B0604020202020204" pitchFamily="34" charset="-128"/>
              <a:cs typeface="Calibri" panose="020F0502020204030204" pitchFamily="34" charset="0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040130" y="3978275"/>
            <a:ext cx="9020022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L" dirty="0"/>
              <a:t>Indicador de logro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10052050" y="0"/>
            <a:ext cx="9823450" cy="1219200"/>
          </a:xfrm>
          <a:prstGeom prst="snip2DiagRect">
            <a:avLst/>
          </a:prstGeom>
          <a:solidFill>
            <a:srgbClr val="257CE1"/>
          </a:solidFill>
          <a:ln>
            <a:solidFill>
              <a:srgbClr val="257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8909050" y="2911475"/>
            <a:ext cx="458811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solidFill>
                  <a:schemeClr val="tx2">
                    <a:lumMod val="5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OBJETIVO</a:t>
            </a:r>
          </a:p>
        </p:txBody>
      </p:sp>
      <p:sp>
        <p:nvSpPr>
          <p:cNvPr id="20" name="Título 4"/>
          <p:cNvSpPr>
            <a:spLocks noGrp="1"/>
          </p:cNvSpPr>
          <p:nvPr>
            <p:ph type="title"/>
          </p:nvPr>
        </p:nvSpPr>
        <p:spPr>
          <a:xfrm>
            <a:off x="8902700" y="4206875"/>
            <a:ext cx="9325610" cy="1661993"/>
          </a:xfrm>
        </p:spPr>
        <p:txBody>
          <a:bodyPr/>
          <a:lstStyle/>
          <a:p>
            <a:r>
              <a:rPr lang="es-ES" sz="3600" b="0" dirty="0">
                <a:latin typeface="+mn-lt"/>
              </a:rPr>
              <a:t>Conocer como corregir los defectos encontrados durante las pruebas ejecutadas del proceso de integración de sistemas. </a:t>
            </a:r>
            <a:endParaRPr lang="es-ES_tradnl" sz="3600" b="0" dirty="0">
              <a:latin typeface="+mn-lt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750BC02-FE4E-1148-8346-BA2C94ECC781}"/>
              </a:ext>
            </a:extLst>
          </p:cNvPr>
          <p:cNvSpPr txBox="1">
            <a:spLocks/>
          </p:cNvSpPr>
          <p:nvPr/>
        </p:nvSpPr>
        <p:spPr>
          <a:xfrm>
            <a:off x="10864288" y="118696"/>
            <a:ext cx="9256322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ES_tradnl" dirty="0">
                <a:solidFill>
                  <a:schemeClr val="bg1"/>
                </a:solidFill>
              </a:rPr>
              <a:t>Integración de plataformas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ortar rectángulo de esquina diagonal 3"/>
          <p:cNvSpPr/>
          <p:nvPr/>
        </p:nvSpPr>
        <p:spPr>
          <a:xfrm>
            <a:off x="7308850" y="4587875"/>
            <a:ext cx="12144222" cy="2438400"/>
          </a:xfrm>
          <a:prstGeom prst="snip2DiagRect">
            <a:avLst/>
          </a:prstGeom>
          <a:solidFill>
            <a:srgbClr val="257CE1"/>
          </a:solidFill>
          <a:ln>
            <a:solidFill>
              <a:srgbClr val="257C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37450" y="4976078"/>
            <a:ext cx="11687022" cy="1661993"/>
          </a:xfrm>
        </p:spPr>
        <p:txBody>
          <a:bodyPr/>
          <a:lstStyle/>
          <a:p>
            <a:pPr algn="ctr"/>
            <a:r>
              <a:rPr lang="es-E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CORRIGIENDO </a:t>
            </a:r>
            <a:br>
              <a:rPr lang="es-E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s-E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DEFECTOS ENCONTRADOS</a:t>
            </a:r>
            <a:endParaRPr lang="es-CL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9823450" y="777875"/>
            <a:ext cx="7772400" cy="738664"/>
          </a:xfrm>
        </p:spPr>
        <p:txBody>
          <a:bodyPr/>
          <a:lstStyle/>
          <a:p>
            <a:r>
              <a:rPr lang="es-ES" dirty="0">
                <a:solidFill>
                  <a:srgbClr val="257CE1"/>
                </a:solidFill>
              </a:rPr>
              <a:t>Corrigiendo defectos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74851" y="2037714"/>
            <a:ext cx="1584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1" algn="just">
              <a:buClr>
                <a:srgbClr val="257CE1"/>
              </a:buClr>
            </a:pPr>
            <a:r>
              <a:rPr lang="es-ES" sz="3600" dirty="0">
                <a:latin typeface="+mn-lt"/>
              </a:rPr>
              <a:t>Una vez ejecutados los casos de pruebas, el plan de pruebas, la realización de pruebas unitarias, y el  registro de defectos. </a:t>
            </a:r>
          </a:p>
          <a:p>
            <a:pPr marL="1104900" lvl="1" indent="-571500" algn="just">
              <a:buClr>
                <a:srgbClr val="257CE1"/>
              </a:buClr>
              <a:buFont typeface="Wingdings" panose="05000000000000000000" pitchFamily="2" charset="2"/>
              <a:buChar char="q"/>
            </a:pPr>
            <a:endParaRPr lang="es-ES" sz="3600" dirty="0">
              <a:latin typeface="+mn-lt"/>
            </a:endParaRPr>
          </a:p>
          <a:p>
            <a:pPr marL="533400" lvl="1" indent="0" algn="ctr">
              <a:buNone/>
            </a:pPr>
            <a:r>
              <a:rPr lang="es-ES" sz="3600" b="1" i="1" dirty="0">
                <a:solidFill>
                  <a:srgbClr val="257CE1"/>
                </a:solidFill>
                <a:latin typeface="+mn-lt"/>
              </a:rPr>
              <a:t>¿Qué hacemos ahora?</a:t>
            </a:r>
          </a:p>
          <a:p>
            <a:pPr marL="533400" lvl="1" indent="0" algn="ctr">
              <a:buNone/>
            </a:pPr>
            <a:r>
              <a:rPr lang="es-ES" sz="3600" b="1" i="1" dirty="0">
                <a:solidFill>
                  <a:srgbClr val="257CE1"/>
                </a:solidFill>
                <a:latin typeface="+mn-lt"/>
              </a:rPr>
              <a:t> ¿Cómo solucionamos el error o incidencia encontrada?. </a:t>
            </a:r>
          </a:p>
        </p:txBody>
      </p:sp>
      <p:pic>
        <p:nvPicPr>
          <p:cNvPr id="5" name="Picture 2" descr="ORIENTACIÓN PERSONAL: PREGUNTAS">
            <a:extLst>
              <a:ext uri="{FF2B5EF4-FFF2-40B4-BE49-F238E27FC236}">
                <a16:creationId xmlns:a16="http://schemas.microsoft.com/office/drawing/2014/main" id="{7EB375AF-196C-448A-B89B-218A3BAC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50" y="5421211"/>
            <a:ext cx="4638752" cy="441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32050" y="854075"/>
            <a:ext cx="16988263" cy="738664"/>
          </a:xfrm>
        </p:spPr>
        <p:txBody>
          <a:bodyPr/>
          <a:lstStyle/>
          <a:p>
            <a:r>
              <a:rPr lang="es-ES" dirty="0">
                <a:solidFill>
                  <a:srgbClr val="257CE1"/>
                </a:solidFill>
              </a:rPr>
              <a:t>Corrigiendo defectos</a:t>
            </a:r>
            <a:endParaRPr lang="es-CL" dirty="0">
              <a:solidFill>
                <a:srgbClr val="257CE1"/>
              </a:solidFill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11F84E9F-D16C-4601-912C-25641DACFC50}"/>
              </a:ext>
            </a:extLst>
          </p:cNvPr>
          <p:cNvSpPr txBox="1">
            <a:spLocks/>
          </p:cNvSpPr>
          <p:nvPr/>
        </p:nvSpPr>
        <p:spPr>
          <a:xfrm>
            <a:off x="1746250" y="2301875"/>
            <a:ext cx="16383000" cy="44196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sz="3600" dirty="0"/>
              <a:t>Primero lo documentamos, esta actividad la realiza el </a:t>
            </a:r>
            <a:r>
              <a:rPr lang="es-ES" sz="3600" dirty="0" err="1"/>
              <a:t>tester</a:t>
            </a:r>
            <a:r>
              <a:rPr lang="es-ES" sz="3600" dirty="0"/>
              <a:t>, ahora el equipo de desarrollo analizará el incidente y se ejecutara el siguiente procedimiento con los incidentes:</a:t>
            </a:r>
          </a:p>
          <a:p>
            <a:pPr lvl="1" algn="just"/>
            <a:endParaRPr lang="es-CL" dirty="0"/>
          </a:p>
        </p:txBody>
      </p:sp>
      <p:sp>
        <p:nvSpPr>
          <p:cNvPr id="2" name="Rectángulo 1"/>
          <p:cNvSpPr/>
          <p:nvPr/>
        </p:nvSpPr>
        <p:spPr>
          <a:xfrm>
            <a:off x="2432050" y="4264616"/>
            <a:ext cx="13030200" cy="633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Wingdings" panose="05000000000000000000" pitchFamily="2" charset="2"/>
              <a:buChar char="v"/>
              <a:tabLst/>
              <a:defRPr/>
            </a:pP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Incidente no aplica, es decir, no es un error por lo cual se </a:t>
            </a:r>
            <a:r>
              <a:rPr lang="es-ES" sz="3600" b="1" i="1" dirty="0">
                <a:solidFill>
                  <a:srgbClr val="257CE1"/>
                </a:solidFill>
                <a:latin typeface="+mn-lt"/>
                <a:cs typeface="Franklin Gothic"/>
                <a:sym typeface="Franklin Gothic"/>
              </a:rPr>
              <a:t>rechaza.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Wingdings" panose="05000000000000000000" pitchFamily="2" charset="2"/>
              <a:buChar char="v"/>
              <a:tabLst/>
              <a:defRPr/>
            </a:pP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Incidente si aplica pero es de bajo impacto o depende otra condición para su ejecución correcta, por lo cual se dejará </a:t>
            </a:r>
            <a:r>
              <a:rPr lang="es-ES" sz="3600" b="1" i="1" dirty="0">
                <a:solidFill>
                  <a:srgbClr val="257CE1"/>
                </a:solidFill>
                <a:latin typeface="+mn-lt"/>
                <a:cs typeface="Franklin Gothic"/>
                <a:sym typeface="Franklin Gothic"/>
              </a:rPr>
              <a:t>diferido.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Wingdings" panose="05000000000000000000" pitchFamily="2" charset="2"/>
              <a:buChar char="v"/>
              <a:tabLst/>
              <a:defRPr/>
            </a:pP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El incidente si</a:t>
            </a:r>
            <a:r>
              <a:rPr lang="es-ES" sz="3600" b="1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 </a:t>
            </a: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aplica y el equipo de desarrollo procede a su</a:t>
            </a:r>
            <a:r>
              <a:rPr lang="es-ES" sz="3600" i="1" dirty="0">
                <a:solidFill>
                  <a:srgbClr val="257CE1"/>
                </a:solidFill>
                <a:latin typeface="+mn-lt"/>
                <a:cs typeface="Franklin Gothic"/>
                <a:sym typeface="Franklin Gothic"/>
              </a:rPr>
              <a:t> </a:t>
            </a:r>
            <a:r>
              <a:rPr lang="es-ES" sz="3600" b="1" i="1" dirty="0">
                <a:solidFill>
                  <a:srgbClr val="257CE1"/>
                </a:solidFill>
                <a:latin typeface="+mn-lt"/>
                <a:cs typeface="Franklin Gothic"/>
                <a:sym typeface="Franklin Gothic"/>
              </a:rPr>
              <a:t>asignación</a:t>
            </a:r>
            <a:r>
              <a:rPr lang="es-ES" sz="3600" i="1" dirty="0">
                <a:solidFill>
                  <a:srgbClr val="257CE1"/>
                </a:solidFill>
                <a:latin typeface="+mn-lt"/>
                <a:cs typeface="Franklin Gothic"/>
                <a:sym typeface="Franklin Gothic"/>
              </a:rPr>
              <a:t> </a:t>
            </a: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y corrección y se vuelve a probar la funcionalidad que presento el error.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Wingdings" panose="05000000000000000000" pitchFamily="2" charset="2"/>
              <a:buChar char="v"/>
              <a:tabLst/>
              <a:defRPr/>
            </a:pP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Si la incidencia ya corregida es exitosa queda como </a:t>
            </a:r>
            <a:r>
              <a:rPr lang="es-ES" sz="3600" b="1" i="1" dirty="0">
                <a:solidFill>
                  <a:srgbClr val="257CE1"/>
                </a:solidFill>
                <a:latin typeface="+mn-lt"/>
                <a:cs typeface="Franklin Gothic"/>
                <a:sym typeface="Franklin Gothic"/>
              </a:rPr>
              <a:t>verificada,</a:t>
            </a: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 si no, vuelve a ser reportada pero como </a:t>
            </a:r>
            <a:r>
              <a:rPr lang="es-ES" sz="3600" b="1" i="1" dirty="0">
                <a:solidFill>
                  <a:srgbClr val="257CE1"/>
                </a:solidFill>
                <a:latin typeface="+mn-lt"/>
                <a:cs typeface="Franklin Gothic"/>
                <a:sym typeface="Franklin Gothic"/>
              </a:rPr>
              <a:t>reabierta.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Wingdings" panose="05000000000000000000" pitchFamily="2" charset="2"/>
              <a:buChar char="v"/>
              <a:tabLst/>
              <a:defRPr/>
            </a:pP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Finalmente una revisión supervisora de </a:t>
            </a:r>
            <a:r>
              <a:rPr lang="es-ES" sz="3600" i="1" dirty="0" err="1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testing</a:t>
            </a: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 se </a:t>
            </a:r>
            <a:r>
              <a:rPr lang="es-ES" sz="3600" b="1" i="1" dirty="0">
                <a:solidFill>
                  <a:srgbClr val="257CE1"/>
                </a:solidFill>
                <a:latin typeface="+mn-lt"/>
                <a:cs typeface="Franklin Gothic"/>
                <a:sym typeface="Franklin Gothic"/>
              </a:rPr>
              <a:t>cierra </a:t>
            </a:r>
            <a:r>
              <a:rPr lang="es-ES" sz="3600" i="1" dirty="0">
                <a:solidFill>
                  <a:schemeClr val="tx1"/>
                </a:solidFill>
                <a:latin typeface="+mn-lt"/>
                <a:cs typeface="Franklin Gothic"/>
                <a:sym typeface="Franklin Gothic"/>
              </a:rPr>
              <a:t>la incidencia.</a:t>
            </a:r>
          </a:p>
        </p:txBody>
      </p:sp>
      <p:pic>
        <p:nvPicPr>
          <p:cNvPr id="7" name="Picture 2" descr="ORIENTACIÓN PERSONAL: PREGUNTAS">
            <a:extLst>
              <a:ext uri="{FF2B5EF4-FFF2-40B4-BE49-F238E27FC236}">
                <a16:creationId xmlns:a16="http://schemas.microsoft.com/office/drawing/2014/main" id="{7EB375AF-196C-448A-B89B-218A3BACA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96"/>
          <a:stretch/>
        </p:blipFill>
        <p:spPr bwMode="auto">
          <a:xfrm>
            <a:off x="16164560" y="5273675"/>
            <a:ext cx="2895600" cy="340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4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4294967295"/>
          </p:nvPr>
        </p:nvSpPr>
        <p:spPr>
          <a:xfrm>
            <a:off x="4718050" y="930275"/>
            <a:ext cx="6324600" cy="738664"/>
          </a:xfrm>
        </p:spPr>
        <p:txBody>
          <a:bodyPr/>
          <a:lstStyle/>
          <a:p>
            <a:r>
              <a:rPr lang="es-ES" sz="4800" b="1" dirty="0">
                <a:solidFill>
                  <a:srgbClr val="257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Corrigiendo defectos</a:t>
            </a:r>
            <a:endParaRPr lang="es-CL" sz="4800" b="1" dirty="0">
              <a:solidFill>
                <a:srgbClr val="257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34161" y="2682875"/>
            <a:ext cx="121284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Clr>
                <a:srgbClr val="257CE1"/>
              </a:buClr>
              <a:buFont typeface="Wingdings" panose="05000000000000000000" pitchFamily="2" charset="2"/>
              <a:buChar char="Ø"/>
            </a:pPr>
            <a:r>
              <a:rPr lang="es-ES" sz="3600" dirty="0">
                <a:latin typeface="+mn-lt"/>
              </a:rPr>
              <a:t>Finalmente, se debe tener en cuenta que uno de los errores más comunes en la solución de incidencias es que el equipo de desarrollo corrija y cierre la incidencia sin volver a pasar la funcionalidad corregida por </a:t>
            </a:r>
            <a:r>
              <a:rPr lang="es-ES" sz="3600" dirty="0" err="1">
                <a:latin typeface="+mn-lt"/>
              </a:rPr>
              <a:t>testing</a:t>
            </a:r>
            <a:r>
              <a:rPr lang="es-ES" sz="3600" dirty="0">
                <a:latin typeface="+mn-lt"/>
              </a:rPr>
              <a:t> o pruebas.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08EBC13-13B7-4F4B-9577-6F59DEFAB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5654675"/>
            <a:ext cx="6324600" cy="354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4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dirty="0">
                <a:solidFill>
                  <a:srgbClr val="257CE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Corrigiendo defectos</a:t>
            </a:r>
            <a:endParaRPr lang="es-CL" dirty="0">
              <a:solidFill>
                <a:srgbClr val="257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98650" y="2759075"/>
            <a:ext cx="16230600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064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Franklin Gothic"/>
              <a:buChar char="»"/>
              <a:tabLst/>
              <a:defRPr/>
            </a:pP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Cuando se corrija una incidencia </a:t>
            </a:r>
            <a:r>
              <a:rPr lang="es-ES" sz="3600" b="1" dirty="0">
                <a:solidFill>
                  <a:srgbClr val="257CE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siempre </a:t>
            </a:r>
            <a:r>
              <a:rPr lang="es-E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Franklin Gothic"/>
              </a:rPr>
              <a:t>se tiene que tener en consideración el aporte del arquitecto de software para tener una perspectiva de todo el sistema y descartar que al corregir una incidencia dañemos otras funcionalidades del sistema.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F0C2413-09BA-4C03-8178-056579B3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4968875"/>
            <a:ext cx="6172200" cy="518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9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4055</TotalTime>
  <Words>346</Words>
  <Application>Microsoft Office PowerPoint</Application>
  <PresentationFormat>Personalizado</PresentationFormat>
  <Paragraphs>29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Franklin Gothic</vt:lpstr>
      <vt:lpstr>Wingdings</vt:lpstr>
      <vt:lpstr>Office Theme</vt:lpstr>
      <vt:lpstr>VERIFICACIÓN DEL PROCESO DE INTEGRACIÓN ASY5131  </vt:lpstr>
      <vt:lpstr>ASY5131</vt:lpstr>
      <vt:lpstr>L4.3 Mide la efectividad de la estrategia de integración utilizada en la fase de planificación del proyecto, verificando el cumpliendo del objetivo planteado inicialmente según las necesidades de la organización.</vt:lpstr>
      <vt:lpstr>Conocer como corregir los defectos encontrados durante las pruebas ejecutadas del proceso de integración de sistemas. </vt:lpstr>
      <vt:lpstr>CORRIGIENDO  DEFECTOS ENCONTRADOS</vt:lpstr>
      <vt:lpstr>Presentación de PowerPoint</vt:lpstr>
      <vt:lpstr>Corrigiendo defectos</vt:lpstr>
      <vt:lpstr>Presentación de PowerPoint</vt:lpstr>
      <vt:lpstr>Corrigiendo defectos</vt:lpstr>
      <vt:lpstr>Preguntas , Conclusiones y Reflexiones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Isabel Nuñez</cp:lastModifiedBy>
  <cp:revision>243</cp:revision>
  <dcterms:created xsi:type="dcterms:W3CDTF">2022-07-20T19:15:37Z</dcterms:created>
  <dcterms:modified xsi:type="dcterms:W3CDTF">2023-12-25T21:50:03Z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