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261" r:id="rId5"/>
    <p:sldId id="346" r:id="rId6"/>
    <p:sldId id="270" r:id="rId7"/>
    <p:sldId id="337" r:id="rId8"/>
    <p:sldId id="347" r:id="rId9"/>
    <p:sldId id="348" r:id="rId10"/>
    <p:sldId id="349" r:id="rId11"/>
    <p:sldId id="350" r:id="rId12"/>
    <p:sldId id="351" r:id="rId13"/>
    <p:sldId id="364" r:id="rId14"/>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1" autoAdjust="0"/>
    <p:restoredTop sz="94558"/>
  </p:normalViewPr>
  <p:slideViewPr>
    <p:cSldViewPr>
      <p:cViewPr varScale="1">
        <p:scale>
          <a:sx n="26" d="100"/>
          <a:sy n="26" d="100"/>
        </p:scale>
        <p:origin x="120" y="6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19-12-2023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339709a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339709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740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35C2C890-E6DE-1A45-98C6-E722FA6368DA}" type="slidenum">
              <a:rPr lang="es-CL" smtClean="0"/>
              <a:t>7</a:t>
            </a:fld>
            <a:endParaRPr lang="es-CL"/>
          </a:p>
        </p:txBody>
      </p:sp>
    </p:spTree>
    <p:extLst>
      <p:ext uri="{BB962C8B-B14F-4D97-AF65-F5344CB8AC3E}">
        <p14:creationId xmlns:p14="http://schemas.microsoft.com/office/powerpoint/2010/main" val="1238567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00"/>
            <a:ext cx="20104811" cy="11308953"/>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3" y="4206875"/>
            <a:ext cx="9892432" cy="2285999"/>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50"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9" y="4534002"/>
            <a:ext cx="9020021" cy="1154162"/>
          </a:xfrm>
        </p:spPr>
        <p:txBody>
          <a:bodyPr/>
          <a:lstStyle>
            <a:lvl1pPr algn="l">
              <a:defRPr sz="375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9681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 id="2147483679" r:id="rId1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3117850" y="8093075"/>
            <a:ext cx="10439400" cy="3939540"/>
          </a:xfrm>
        </p:spPr>
        <p:txBody>
          <a:bodyPr/>
          <a:lstStyle/>
          <a:p>
            <a:pPr algn="ctr" rtl="0"/>
            <a:r>
              <a:rPr lang="es-ES"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VERIFICACIÓN DEL PROCESO DE </a:t>
            </a:r>
            <a:r>
              <a:rPr lang="es-ES"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INTEGRACIÓN</a:t>
            </a:r>
            <a:r>
              <a:rPr lang="es-ES" sz="5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ES" sz="5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CL" dirty="0"/>
              <a:t>Actividad 3.4 Implementando la solución </a:t>
            </a:r>
            <a:r>
              <a:rPr lang="es-CL" sz="3800" spc="-10" dirty="0" smtClean="0"/>
              <a:t/>
            </a:r>
            <a:br>
              <a:rPr lang="es-CL" sz="3800" spc="-10" dirty="0" smtClean="0"/>
            </a:br>
            <a:r>
              <a:rPr lang="en-US" sz="4800" dirty="0" smtClean="0">
                <a:effectLst>
                  <a:outerShdw blurRad="38100" dist="38100" dir="2700000" algn="tl">
                    <a:srgbClr val="000000">
                      <a:alpha val="43137"/>
                    </a:srgbClr>
                  </a:outerShdw>
                </a:effectLst>
              </a:rPr>
              <a:t>ASY5131</a:t>
            </a:r>
            <a:r>
              <a:rPr lang="en-US" sz="4800" dirty="0"/>
              <a:t/>
            </a:r>
            <a:br>
              <a:rPr lang="en-US" sz="4800" dirty="0"/>
            </a:br>
            <a:r>
              <a:rPr lang="es-CL" sz="3800" dirty="0"/>
              <a:t/>
            </a:r>
            <a:br>
              <a:rPr lang="es-CL" sz="3800" dirty="0"/>
            </a:br>
            <a:endParaRPr lang="es-CL" sz="3800" dirty="0"/>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842029" y="4534002"/>
            <a:ext cx="9020021" cy="1538883"/>
          </a:xfrm>
        </p:spPr>
        <p:txBody>
          <a:bodyPr/>
          <a:lstStyle/>
          <a:p>
            <a:pPr algn="ctr"/>
            <a:r>
              <a:rPr lang="es-CL" sz="5000" dirty="0">
                <a:solidFill>
                  <a:schemeClr val="bg1"/>
                </a:solidFill>
              </a:rPr>
              <a:t>Preguntas , Conclusiones y </a:t>
            </a:r>
            <a:r>
              <a:rPr lang="es-CL" sz="5000" dirty="0" smtClean="0">
                <a:solidFill>
                  <a:schemeClr val="bg1"/>
                </a:solidFill>
              </a:rPr>
              <a:t>Reflexiones</a:t>
            </a:r>
            <a:endParaRPr lang="es-CL" sz="5000" dirty="0">
              <a:solidFill>
                <a:schemeClr val="bg1"/>
              </a:solidFill>
            </a:endParaRPr>
          </a:p>
        </p:txBody>
      </p:sp>
      <p:pic>
        <p:nvPicPr>
          <p:cNvPr id="4" name="Picture 10" descr="http://www.clipartroo.com/images/33/group-talking-clipart-33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0" y="6492875"/>
            <a:ext cx="6306311" cy="422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764208" y="547323"/>
            <a:ext cx="13097841" cy="2311180"/>
          </a:xfrm>
          <a:prstGeom prst="rect">
            <a:avLst/>
          </a:prstGeom>
          <a:noFill/>
          <a:ln>
            <a:noFill/>
          </a:ln>
        </p:spPr>
        <p:txBody>
          <a:bodyPr spcFirstLastPara="1" wrap="square" lIns="150756" tIns="150756" rIns="150756" bIns="150756" anchor="t" anchorCtr="0">
            <a:noAutofit/>
          </a:bodyPr>
          <a:lstStyle/>
          <a:p>
            <a:pPr algn="ctr"/>
            <a:endParaRPr sz="14017" dirty="0">
              <a:solidFill>
                <a:schemeClr val="tx1"/>
              </a:solidFill>
              <a:latin typeface="Franklin Gothic"/>
              <a:ea typeface="Franklin Gothic"/>
              <a:cs typeface="Franklin Gothic"/>
              <a:sym typeface="Franklin Gothic"/>
            </a:endParaRPr>
          </a:p>
        </p:txBody>
      </p:sp>
      <p:sp>
        <p:nvSpPr>
          <p:cNvPr id="219" name="Google Shape;219;p31"/>
          <p:cNvSpPr txBox="1"/>
          <p:nvPr/>
        </p:nvSpPr>
        <p:spPr>
          <a:xfrm>
            <a:off x="3185243" y="6656673"/>
            <a:ext cx="13089761" cy="1043791"/>
          </a:xfrm>
          <a:prstGeom prst="rect">
            <a:avLst/>
          </a:prstGeom>
          <a:noFill/>
          <a:ln>
            <a:noFill/>
          </a:ln>
        </p:spPr>
        <p:txBody>
          <a:bodyPr spcFirstLastPara="1" wrap="square" lIns="150756" tIns="150756" rIns="150756" bIns="150756" anchor="t" anchorCtr="0">
            <a:noAutofit/>
          </a:bodyPr>
          <a:lstStyle/>
          <a:p>
            <a:pPr algn="ctr"/>
            <a:r>
              <a:rPr lang="es-CL" sz="5936" b="1" dirty="0">
                <a:solidFill>
                  <a:schemeClr val="bg1"/>
                </a:solidFill>
                <a:latin typeface="Franklin Gothic"/>
                <a:ea typeface="Franklin Gothic"/>
                <a:cs typeface="Franklin Gothic"/>
                <a:sym typeface="Franklin Gothic"/>
              </a:rPr>
              <a:t>Nombre</a:t>
            </a:r>
            <a:r>
              <a:rPr lang="es-CL" sz="5936" b="1" dirty="0">
                <a:solidFill>
                  <a:schemeClr val="tx1"/>
                </a:solidFill>
                <a:latin typeface="Franklin Gothic"/>
                <a:ea typeface="Franklin Gothic"/>
                <a:cs typeface="Franklin Gothic"/>
                <a:sym typeface="Franklin Gothic"/>
              </a:rPr>
              <a:t> </a:t>
            </a:r>
            <a:r>
              <a:rPr lang="es-CL" sz="5936" b="1" dirty="0">
                <a:solidFill>
                  <a:schemeClr val="bg1"/>
                </a:solidFill>
                <a:latin typeface="Franklin Gothic"/>
                <a:ea typeface="Franklin Gothic"/>
                <a:cs typeface="Franklin Gothic"/>
                <a:sym typeface="Franklin Gothic"/>
              </a:rPr>
              <a:t>del profesor</a:t>
            </a:r>
          </a:p>
        </p:txBody>
      </p:sp>
      <p:sp>
        <p:nvSpPr>
          <p:cNvPr id="220" name="Google Shape;220;p31"/>
          <p:cNvSpPr txBox="1"/>
          <p:nvPr/>
        </p:nvSpPr>
        <p:spPr>
          <a:xfrm>
            <a:off x="3185244" y="7685568"/>
            <a:ext cx="13089759" cy="1043791"/>
          </a:xfrm>
          <a:prstGeom prst="rect">
            <a:avLst/>
          </a:prstGeom>
          <a:noFill/>
          <a:ln>
            <a:noFill/>
          </a:ln>
        </p:spPr>
        <p:txBody>
          <a:bodyPr spcFirstLastPara="1" wrap="square" lIns="150756" tIns="150756" rIns="150756" bIns="150756" anchor="t" anchorCtr="0">
            <a:noAutofit/>
          </a:bodyPr>
          <a:lstStyle/>
          <a:p>
            <a:pPr algn="ctr"/>
            <a:r>
              <a:rPr lang="en-US" sz="4947" dirty="0">
                <a:solidFill>
                  <a:schemeClr val="bg1"/>
                </a:solidFill>
                <a:latin typeface="Franklin Gothic"/>
                <a:ea typeface="Franklin Gothic"/>
                <a:cs typeface="Franklin Gothic"/>
                <a:sym typeface="Franklin Gothic"/>
              </a:rPr>
              <a:t>correo@professor.duoc.cl</a:t>
            </a:r>
            <a:endParaRPr sz="4947" dirty="0">
              <a:solidFill>
                <a:schemeClr val="bg1"/>
              </a:solidFill>
              <a:latin typeface="Franklin Gothic"/>
              <a:ea typeface="Franklin Gothic"/>
              <a:cs typeface="Franklin Gothic"/>
              <a:sym typeface="Franklin Gothic"/>
            </a:endParaRPr>
          </a:p>
        </p:txBody>
      </p:sp>
      <p:sp>
        <p:nvSpPr>
          <p:cNvPr id="7" name="Título 6">
            <a:extLst>
              <a:ext uri="{FF2B5EF4-FFF2-40B4-BE49-F238E27FC236}">
                <a16:creationId xmlns:a16="http://schemas.microsoft.com/office/drawing/2014/main" id="{038C43E2-0000-72A6-F572-D40465C60874}"/>
              </a:ext>
            </a:extLst>
          </p:cNvPr>
          <p:cNvSpPr>
            <a:spLocks noGrp="1"/>
          </p:cNvSpPr>
          <p:nvPr>
            <p:ph type="title"/>
          </p:nvPr>
        </p:nvSpPr>
        <p:spPr>
          <a:xfrm>
            <a:off x="5937250" y="4533371"/>
            <a:ext cx="6872639" cy="1477328"/>
          </a:xfrm>
        </p:spPr>
        <p:txBody>
          <a:bodyPr/>
          <a:lstStyle/>
          <a:p>
            <a:pPr algn="ctr"/>
            <a:r>
              <a:rPr lang="en-US" sz="9600" dirty="0" smtClean="0">
                <a:solidFill>
                  <a:schemeClr val="bg1"/>
                </a:solidFill>
              </a:rPr>
              <a:t>ASY5131</a:t>
            </a:r>
            <a:endParaRPr lang="es-CL" dirty="0"/>
          </a:p>
        </p:txBody>
      </p:sp>
      <p:sp>
        <p:nvSpPr>
          <p:cNvPr id="4" name="Marcador de número de diapositiva 3">
            <a:extLst>
              <a:ext uri="{FF2B5EF4-FFF2-40B4-BE49-F238E27FC236}">
                <a16:creationId xmlns:a16="http://schemas.microsoft.com/office/drawing/2014/main" id="{33043ABA-A441-AF49-86F2-AD630E090C18}"/>
              </a:ext>
            </a:extLst>
          </p:cNvPr>
          <p:cNvSpPr>
            <a:spLocks noGrp="1"/>
          </p:cNvSpPr>
          <p:nvPr>
            <p:ph type="sldNum" idx="4294967295"/>
          </p:nvPr>
        </p:nvSpPr>
        <p:spPr>
          <a:xfrm>
            <a:off x="16711533" y="10481754"/>
            <a:ext cx="3392567" cy="276999"/>
          </a:xfrm>
          <a:prstGeom prst="rect">
            <a:avLst/>
          </a:prstGeom>
        </p:spPr>
        <p:txBody>
          <a:bodyPr/>
          <a:lstStyle/>
          <a:p>
            <a:fld id="{00000000-1234-1234-1234-123412341234}"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257846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40130" y="3368675"/>
            <a:ext cx="9325610" cy="4985980"/>
          </a:xfrm>
        </p:spPr>
        <p:txBody>
          <a:bodyPr/>
          <a:lstStyle/>
          <a:p>
            <a:pPr algn="just"/>
            <a:r>
              <a:rPr lang="es-CL" sz="3600" dirty="0">
                <a:latin typeface="+mn-lt"/>
              </a:rPr>
              <a:t>L4.2 </a:t>
            </a:r>
            <a:r>
              <a:rPr lang="es-CL" sz="3600" b="0" dirty="0">
                <a:latin typeface="+mn-lt"/>
              </a:rPr>
              <a:t>Elabora matriz que permita especificar los resultados de la integración del </a:t>
            </a:r>
            <a:r>
              <a:rPr lang="es-CL" sz="3600" b="0" dirty="0" err="1">
                <a:latin typeface="+mn-lt"/>
              </a:rPr>
              <a:t>webservices</a:t>
            </a:r>
            <a:r>
              <a:rPr lang="es-CL" sz="3600" b="0" dirty="0">
                <a:latin typeface="+mn-lt"/>
              </a:rPr>
              <a:t> desarrollados y las aplicaciones internas de </a:t>
            </a:r>
            <a:r>
              <a:rPr lang="es-CL" sz="3600" b="0" dirty="0" smtClean="0">
                <a:latin typeface="+mn-lt"/>
              </a:rPr>
              <a:t>la organización</a:t>
            </a:r>
            <a:r>
              <a:rPr lang="es-CL" sz="3600" b="0" dirty="0">
                <a:latin typeface="+mn-lt"/>
              </a:rPr>
              <a:t>. </a:t>
            </a:r>
            <a:r>
              <a:rPr lang="es-CL" sz="3600" b="0" dirty="0">
                <a:latin typeface="+mn-lt"/>
              </a:rPr>
              <a:t/>
            </a:r>
            <a:br>
              <a:rPr lang="es-CL" sz="3600" b="0" dirty="0">
                <a:latin typeface="+mn-lt"/>
              </a:rPr>
            </a:br>
            <a:r>
              <a:rPr lang="es-CL" sz="3600" dirty="0" smtClean="0">
                <a:latin typeface="+mn-lt"/>
              </a:rPr>
              <a:t>L4.3 </a:t>
            </a:r>
            <a:r>
              <a:rPr lang="es-CL" sz="3600" b="0" dirty="0">
                <a:latin typeface="+mn-lt"/>
              </a:rPr>
              <a:t>Mide la efectividad de la estrategia de integración utilizada en la fase de planificación del proyecto, verificando el cumpliendo del objetivo planteado inicialmente según las necesidades de la organización</a:t>
            </a:r>
            <a:r>
              <a:rPr lang="es-CL" sz="3600" dirty="0">
                <a:latin typeface="+mn-lt"/>
              </a:rPr>
              <a:t>.</a:t>
            </a:r>
            <a:endParaRPr lang="es-CL" sz="3600" dirty="0">
              <a:solidFill>
                <a:schemeClr val="tx1">
                  <a:lumMod val="85000"/>
                  <a:lumOff val="15000"/>
                </a:schemeClr>
              </a:solidFill>
              <a:latin typeface="+mn-lt"/>
              <a:ea typeface="Arial Unicode MS" panose="020B0604020202020204" pitchFamily="34" charset="-128"/>
              <a:cs typeface="Calibri" panose="020F0502020204030204" pitchFamily="34" charset="0"/>
            </a:endParaRPr>
          </a:p>
        </p:txBody>
      </p:sp>
      <p:sp>
        <p:nvSpPr>
          <p:cNvPr id="6" name="Título 4"/>
          <p:cNvSpPr txBox="1">
            <a:spLocks/>
          </p:cNvSpPr>
          <p:nvPr/>
        </p:nvSpPr>
        <p:spPr>
          <a:xfrm>
            <a:off x="1345718" y="2225675"/>
            <a:ext cx="9020022" cy="76944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r>
              <a:rPr lang="es-CL" dirty="0" smtClean="0"/>
              <a:t>Indicador de logro</a:t>
            </a:r>
            <a:endParaRPr lang="es-CL" dirty="0"/>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ortar rectángulo de esquina diagonal 5"/>
          <p:cNvSpPr/>
          <p:nvPr/>
        </p:nvSpPr>
        <p:spPr>
          <a:xfrm>
            <a:off x="10052050" y="0"/>
            <a:ext cx="9823450" cy="1219200"/>
          </a:xfrm>
          <a:prstGeom prst="snip2DiagRect">
            <a:avLst/>
          </a:prstGeom>
          <a:solidFill>
            <a:srgbClr val="257CE1"/>
          </a:solidFill>
          <a:ln>
            <a:solidFill>
              <a:srgbClr val="257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Rectángulo 2">
            <a:extLst>
              <a:ext uri="{FF2B5EF4-FFF2-40B4-BE49-F238E27FC236}">
                <a16:creationId xmlns:a16="http://schemas.microsoft.com/office/drawing/2014/main" id="{FFB337F0-2FCC-924F-952C-07C673B763B0}"/>
              </a:ext>
            </a:extLst>
          </p:cNvPr>
          <p:cNvSpPr/>
          <p:nvPr/>
        </p:nvSpPr>
        <p:spPr>
          <a:xfrm>
            <a:off x="8909050" y="2911475"/>
            <a:ext cx="4588115" cy="1015663"/>
          </a:xfrm>
          <a:prstGeom prst="rect">
            <a:avLst/>
          </a:prstGeom>
        </p:spPr>
        <p:txBody>
          <a:bodyPr wrap="none">
            <a:spAutoFit/>
          </a:bodyPr>
          <a:lstStyle/>
          <a:p>
            <a:r>
              <a:rPr lang="es-CL" sz="6000" b="1" dirty="0" smtClean="0">
                <a:solidFill>
                  <a:schemeClr val="tx2">
                    <a:lumMod val="50000"/>
                  </a:schemeClr>
                </a:solidFill>
                <a:latin typeface="Arial Black" panose="020B0604020202020204" pitchFamily="34" charset="0"/>
                <a:cs typeface="Arial Black" panose="020B0604020202020204" pitchFamily="34" charset="0"/>
              </a:rPr>
              <a:t>OBJETIVO</a:t>
            </a:r>
            <a:endParaRPr lang="es-CL" sz="6000" b="1" dirty="0">
              <a:solidFill>
                <a:schemeClr val="tx2">
                  <a:lumMod val="50000"/>
                </a:schemeClr>
              </a:solidFill>
              <a:latin typeface="Arial Black" panose="020B0604020202020204" pitchFamily="34" charset="0"/>
              <a:cs typeface="Arial Black" panose="020B0604020202020204" pitchFamily="34" charset="0"/>
            </a:endParaRPr>
          </a:p>
        </p:txBody>
      </p:sp>
      <p:sp>
        <p:nvSpPr>
          <p:cNvPr id="20" name="Título 4"/>
          <p:cNvSpPr>
            <a:spLocks noGrp="1"/>
          </p:cNvSpPr>
          <p:nvPr>
            <p:ph type="title"/>
          </p:nvPr>
        </p:nvSpPr>
        <p:spPr>
          <a:xfrm>
            <a:off x="8902700" y="4206875"/>
            <a:ext cx="9325610" cy="1231106"/>
          </a:xfrm>
        </p:spPr>
        <p:txBody>
          <a:bodyPr/>
          <a:lstStyle/>
          <a:p>
            <a:r>
              <a:rPr lang="es-ES" sz="4000" b="0" dirty="0">
                <a:latin typeface="+mn-lt"/>
              </a:rPr>
              <a:t>Conocer los aspectos básicos de la puesta en marcha de la integración de sistemas. </a:t>
            </a:r>
            <a:endParaRPr lang="es-ES_tradnl" sz="4000" b="0" dirty="0">
              <a:latin typeface="+mn-lt"/>
            </a:endParaRPr>
          </a:p>
        </p:txBody>
      </p:sp>
      <p:sp>
        <p:nvSpPr>
          <p:cNvPr id="22" name="Título 1">
            <a:extLst>
              <a:ext uri="{FF2B5EF4-FFF2-40B4-BE49-F238E27FC236}">
                <a16:creationId xmlns:a16="http://schemas.microsoft.com/office/drawing/2014/main" id="{9750BC02-FE4E-1148-8346-BA2C94ECC781}"/>
              </a:ext>
            </a:extLst>
          </p:cNvPr>
          <p:cNvSpPr txBox="1">
            <a:spLocks/>
          </p:cNvSpPr>
          <p:nvPr/>
        </p:nvSpPr>
        <p:spPr>
          <a:xfrm>
            <a:off x="10864288" y="118696"/>
            <a:ext cx="9256322" cy="769441"/>
          </a:xfrm>
          <a:prstGeom prst="rect">
            <a:avLst/>
          </a:prstGeom>
        </p:spPr>
        <p:txBody>
          <a:bodyPr wrap="square" lIns="0" tIns="0" rIns="0" bIns="0">
            <a:spAutoFit/>
          </a:bodyPr>
          <a:lstStyle>
            <a:lvl1pPr algn="l">
              <a:defRPr sz="5000" b="1" i="0">
                <a:solidFill>
                  <a:schemeClr val="tx1"/>
                </a:solidFill>
                <a:latin typeface="Arial"/>
                <a:ea typeface="+mj-ea"/>
                <a:cs typeface="Arial"/>
              </a:defRPr>
            </a:lvl1pPr>
          </a:lstStyle>
          <a:p>
            <a:r>
              <a:rPr lang="es-ES_tradnl" dirty="0" smtClean="0">
                <a:solidFill>
                  <a:schemeClr val="bg1"/>
                </a:solidFill>
              </a:rPr>
              <a:t>Integración de plataformas</a:t>
            </a:r>
            <a:endParaRPr lang="es-ES_tradnl" dirty="0">
              <a:solidFill>
                <a:schemeClr val="bg1"/>
              </a:solidFill>
            </a:endParaRP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ortar rectángulo de esquina diagonal 3"/>
          <p:cNvSpPr/>
          <p:nvPr/>
        </p:nvSpPr>
        <p:spPr>
          <a:xfrm>
            <a:off x="7766050" y="4368204"/>
            <a:ext cx="10668000" cy="2142529"/>
          </a:xfrm>
          <a:prstGeom prst="snip2DiagRect">
            <a:avLst/>
          </a:prstGeom>
          <a:solidFill>
            <a:srgbClr val="257CE1"/>
          </a:solidFill>
          <a:ln>
            <a:solidFill>
              <a:srgbClr val="257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Título 2"/>
          <p:cNvSpPr>
            <a:spLocks noGrp="1"/>
          </p:cNvSpPr>
          <p:nvPr>
            <p:ph type="title"/>
          </p:nvPr>
        </p:nvSpPr>
        <p:spPr>
          <a:xfrm>
            <a:off x="8209039" y="4516138"/>
            <a:ext cx="9782022" cy="1846659"/>
          </a:xfrm>
        </p:spPr>
        <p:txBody>
          <a:bodyPr/>
          <a:lstStyle/>
          <a:p>
            <a:pPr algn="ctr"/>
            <a:r>
              <a:rPr lang="es-ES" sz="6000" dirty="0" smtClean="0">
                <a:solidFill>
                  <a:schemeClr val="bg1"/>
                </a:solidFill>
                <a:effectLst>
                  <a:outerShdw blurRad="38100" dist="38100" dir="2700000" algn="tl">
                    <a:srgbClr val="000000">
                      <a:alpha val="43137"/>
                    </a:srgbClr>
                  </a:outerShdw>
                </a:effectLst>
                <a:latin typeface="Arial Black" panose="020B0A04020102020204" pitchFamily="34" charset="0"/>
              </a:rPr>
              <a:t>Corrigiendo defectos encontrados</a:t>
            </a:r>
            <a:endParaRPr lang="es-CL" sz="60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94387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6165850" y="777875"/>
            <a:ext cx="11430000" cy="738664"/>
          </a:xfrm>
        </p:spPr>
        <p:txBody>
          <a:bodyPr/>
          <a:lstStyle/>
          <a:p>
            <a:r>
              <a:rPr lang="es-ES" dirty="0" smtClean="0">
                <a:solidFill>
                  <a:srgbClr val="257CE1"/>
                </a:solidFill>
              </a:rPr>
              <a:t>Implantación de sistema </a:t>
            </a:r>
            <a:endParaRPr lang="es-CL" dirty="0">
              <a:solidFill>
                <a:srgbClr val="257CE1"/>
              </a:solidFill>
            </a:endParaRPr>
          </a:p>
        </p:txBody>
      </p:sp>
      <p:sp>
        <p:nvSpPr>
          <p:cNvPr id="4" name="Rectángulo 3"/>
          <p:cNvSpPr/>
          <p:nvPr/>
        </p:nvSpPr>
        <p:spPr>
          <a:xfrm>
            <a:off x="1822450" y="2073275"/>
            <a:ext cx="16078201" cy="3970318"/>
          </a:xfrm>
          <a:prstGeom prst="rect">
            <a:avLst/>
          </a:prstGeom>
        </p:spPr>
        <p:txBody>
          <a:bodyPr wrap="square">
            <a:spAutoFit/>
          </a:bodyPr>
          <a:lstStyle/>
          <a:p>
            <a:pPr marL="571500" indent="-571500" algn="just">
              <a:buClr>
                <a:srgbClr val="257CE1"/>
              </a:buClr>
              <a:buFont typeface="Wingdings" panose="05000000000000000000" pitchFamily="2" charset="2"/>
              <a:buChar char="Ø"/>
            </a:pPr>
            <a:r>
              <a:rPr lang="es-ES" sz="3600" dirty="0" smtClean="0">
                <a:latin typeface="+mn-lt"/>
              </a:rPr>
              <a:t>La </a:t>
            </a:r>
            <a:r>
              <a:rPr lang="es-ES" sz="3600" b="1" dirty="0" smtClean="0">
                <a:latin typeface="+mn-lt"/>
              </a:rPr>
              <a:t>etapa de implantación </a:t>
            </a:r>
            <a:r>
              <a:rPr lang="es-ES" sz="3600" dirty="0" smtClean="0">
                <a:latin typeface="+mn-lt"/>
              </a:rPr>
              <a:t>es la ultima etapa en un proyecto informático, en esta etapa al igual que la etapa de desarrollo y pruebas la complejidad dependerá de las características de la tecnología que se utilice.</a:t>
            </a:r>
          </a:p>
          <a:p>
            <a:pPr marL="571500" indent="-571500" algn="just">
              <a:buClr>
                <a:srgbClr val="257CE1"/>
              </a:buClr>
              <a:buFont typeface="Wingdings" panose="05000000000000000000" pitchFamily="2" charset="2"/>
              <a:buChar char="Ø"/>
            </a:pPr>
            <a:endParaRPr lang="es-CL" sz="3600" dirty="0" smtClean="0">
              <a:latin typeface="+mn-lt"/>
            </a:endParaRPr>
          </a:p>
          <a:p>
            <a:pPr marL="571500" indent="-571500" algn="just">
              <a:buClr>
                <a:srgbClr val="257CE1"/>
              </a:buClr>
              <a:buFont typeface="Wingdings" panose="05000000000000000000" pitchFamily="2" charset="2"/>
              <a:buChar char="Ø"/>
            </a:pPr>
            <a:r>
              <a:rPr lang="es-CL" sz="3600" dirty="0" smtClean="0">
                <a:latin typeface="+mn-lt"/>
              </a:rPr>
              <a:t>Para documentar la estrategia de implantación de un proyecto de integración, al igual que cualquier proyecto informático, utilizaremos el documento de </a:t>
            </a:r>
            <a:r>
              <a:rPr lang="es-CL" sz="3600" b="1" dirty="0" smtClean="0">
                <a:latin typeface="+mn-lt"/>
              </a:rPr>
              <a:t>Plan de implantación</a:t>
            </a:r>
            <a:r>
              <a:rPr lang="es-CL" sz="3600" dirty="0" smtClean="0">
                <a:latin typeface="+mn-lt"/>
              </a:rPr>
              <a:t>.</a:t>
            </a:r>
            <a:endParaRPr lang="es-CL" sz="3600" dirty="0">
              <a:latin typeface="+mn-lt"/>
            </a:endParaRPr>
          </a:p>
        </p:txBody>
      </p:sp>
      <p:pic>
        <p:nvPicPr>
          <p:cNvPr id="6" name="Picture 2" descr="La comunidad logística de Sudamérica">
            <a:extLst>
              <a:ext uri="{FF2B5EF4-FFF2-40B4-BE49-F238E27FC236}">
                <a16:creationId xmlns:a16="http://schemas.microsoft.com/office/drawing/2014/main" id="{4F33F19F-6869-47DB-9832-7159BF373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650" y="6600329"/>
            <a:ext cx="7162800" cy="31976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854075"/>
            <a:ext cx="16988263" cy="738664"/>
          </a:xfrm>
        </p:spPr>
        <p:txBody>
          <a:bodyPr/>
          <a:lstStyle/>
          <a:p>
            <a:r>
              <a:rPr lang="es-ES" dirty="0" smtClean="0">
                <a:solidFill>
                  <a:srgbClr val="257CE1"/>
                </a:solidFill>
              </a:rPr>
              <a:t>Plan de implantación</a:t>
            </a:r>
            <a:endParaRPr lang="es-CL" dirty="0">
              <a:solidFill>
                <a:srgbClr val="257CE1"/>
              </a:solidFill>
            </a:endParaRPr>
          </a:p>
        </p:txBody>
      </p:sp>
      <p:sp>
        <p:nvSpPr>
          <p:cNvPr id="4" name="Marcador de texto 5">
            <a:extLst>
              <a:ext uri="{FF2B5EF4-FFF2-40B4-BE49-F238E27FC236}">
                <a16:creationId xmlns:a16="http://schemas.microsoft.com/office/drawing/2014/main" id="{11F84E9F-D16C-4601-912C-25641DACFC50}"/>
              </a:ext>
            </a:extLst>
          </p:cNvPr>
          <p:cNvSpPr txBox="1">
            <a:spLocks/>
          </p:cNvSpPr>
          <p:nvPr/>
        </p:nvSpPr>
        <p:spPr>
          <a:xfrm>
            <a:off x="1746250" y="2149475"/>
            <a:ext cx="16764000" cy="67056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lgn="just">
              <a:buClr>
                <a:srgbClr val="257CE1"/>
              </a:buClr>
              <a:buFont typeface="Wingdings" panose="05000000000000000000" pitchFamily="2" charset="2"/>
              <a:buChar char="Ø"/>
            </a:pPr>
            <a:r>
              <a:rPr lang="es-ES" sz="3600" b="1" i="1" dirty="0"/>
              <a:t>Dicho plan debe contemplar todas las tareas relacionadas con: </a:t>
            </a:r>
          </a:p>
          <a:p>
            <a:pPr marL="742950" lvl="1" indent="-285750" algn="just">
              <a:buClr>
                <a:srgbClr val="257CE1"/>
              </a:buClr>
              <a:buFont typeface="Wingdings" pitchFamily="2" charset="2"/>
              <a:buChar char="v"/>
            </a:pPr>
            <a:r>
              <a:rPr lang="es-ES" sz="3600" dirty="0"/>
              <a:t>La capacitación necesaria para la implantación. </a:t>
            </a:r>
            <a:endParaRPr lang="es-ES" sz="3600" dirty="0" smtClean="0"/>
          </a:p>
          <a:p>
            <a:pPr marL="742950" lvl="1" indent="-285750" algn="just">
              <a:buClr>
                <a:srgbClr val="257CE1"/>
              </a:buClr>
              <a:buFont typeface="Wingdings" pitchFamily="2" charset="2"/>
              <a:buChar char="v"/>
            </a:pPr>
            <a:endParaRPr lang="es-ES" sz="3600" dirty="0"/>
          </a:p>
          <a:p>
            <a:pPr marL="742950" lvl="1" indent="-285750" algn="just">
              <a:buClr>
                <a:srgbClr val="257CE1"/>
              </a:buClr>
              <a:buFont typeface="Wingdings" pitchFamily="2" charset="2"/>
              <a:buChar char="v"/>
            </a:pPr>
            <a:r>
              <a:rPr lang="es-ES" sz="3600" dirty="0"/>
              <a:t>La preparación de la infraestructura necesaria para la incorporación del sistema al entorno de producción. </a:t>
            </a:r>
            <a:endParaRPr lang="es-ES" sz="3600" dirty="0" smtClean="0"/>
          </a:p>
          <a:p>
            <a:pPr marL="742950" lvl="1" indent="-285750" algn="just">
              <a:buClr>
                <a:srgbClr val="257CE1"/>
              </a:buClr>
              <a:buFont typeface="Wingdings" pitchFamily="2" charset="2"/>
              <a:buChar char="v"/>
            </a:pPr>
            <a:endParaRPr lang="es-ES" sz="3600" dirty="0"/>
          </a:p>
          <a:p>
            <a:pPr marL="742950" lvl="1" indent="-285750" algn="just">
              <a:buClr>
                <a:srgbClr val="257CE1"/>
              </a:buClr>
              <a:buFont typeface="Wingdings" pitchFamily="2" charset="2"/>
              <a:buChar char="v"/>
            </a:pPr>
            <a:r>
              <a:rPr lang="es-ES" sz="3600" dirty="0"/>
              <a:t>La instalación de todos los componentes y procedimientos manuales y automáticos asociados a cada sistema de información implicados en la implantación. </a:t>
            </a:r>
            <a:endParaRPr lang="es-ES" sz="3600" dirty="0" smtClean="0"/>
          </a:p>
          <a:p>
            <a:pPr marL="742950" lvl="1" indent="-285750" algn="just">
              <a:buClr>
                <a:srgbClr val="257CE1"/>
              </a:buClr>
              <a:buFont typeface="Wingdings" pitchFamily="2" charset="2"/>
              <a:buChar char="v"/>
            </a:pPr>
            <a:endParaRPr lang="es-ES" sz="3600" dirty="0"/>
          </a:p>
          <a:p>
            <a:pPr marL="742950" lvl="1" indent="-285750" algn="just">
              <a:buClr>
                <a:srgbClr val="257CE1"/>
              </a:buClr>
              <a:buFont typeface="Wingdings" pitchFamily="2" charset="2"/>
              <a:buChar char="v"/>
            </a:pPr>
            <a:r>
              <a:rPr lang="es-ES" sz="3600" dirty="0"/>
              <a:t>La ejecución de los procedimientos de carga inicial y migración de datos, si se determinó su necesidad.</a:t>
            </a:r>
          </a:p>
          <a:p>
            <a:pPr lvl="1" algn="just"/>
            <a:endParaRPr lang="es-CL" sz="3600" dirty="0"/>
          </a:p>
        </p:txBody>
      </p:sp>
      <p:pic>
        <p:nvPicPr>
          <p:cNvPr id="6" name="Picture 2" descr="Principales dificultades en la implantación de un sistema de gestión  integral">
            <a:extLst>
              <a:ext uri="{FF2B5EF4-FFF2-40B4-BE49-F238E27FC236}">
                <a16:creationId xmlns:a16="http://schemas.microsoft.com/office/drawing/2014/main" id="{B59DE1DE-C9FC-484D-B7E1-E13236DA5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0" y="8212672"/>
            <a:ext cx="5978806" cy="239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4294967295"/>
          </p:nvPr>
        </p:nvSpPr>
        <p:spPr>
          <a:xfrm>
            <a:off x="1517650" y="755650"/>
            <a:ext cx="8610599" cy="738664"/>
          </a:xfrm>
        </p:spPr>
        <p:txBody>
          <a:bodyPr/>
          <a:lstStyle/>
          <a:p>
            <a:r>
              <a:rPr lang="es-ES" sz="4800" b="1" dirty="0" smtClean="0">
                <a:solidFill>
                  <a:srgbClr val="257CE1"/>
                </a:solidFill>
                <a:latin typeface="Arial" panose="020B0604020202020204" pitchFamily="34" charset="0"/>
                <a:cs typeface="Arial" panose="020B0604020202020204" pitchFamily="34" charset="0"/>
              </a:rPr>
              <a:t>Plan de Implantaci</a:t>
            </a:r>
            <a:r>
              <a:rPr lang="es-ES" sz="4800" b="1" dirty="0" smtClean="0">
                <a:solidFill>
                  <a:srgbClr val="257CE1"/>
                </a:solidFill>
                <a:latin typeface="Arial" panose="020B0604020202020204" pitchFamily="34" charset="0"/>
                <a:cs typeface="Arial" panose="020B0604020202020204" pitchFamily="34" charset="0"/>
              </a:rPr>
              <a:t>ón</a:t>
            </a:r>
            <a:endParaRPr lang="es-CL" sz="4800" b="1" dirty="0">
              <a:latin typeface="Arial" panose="020B0604020202020204" pitchFamily="34" charset="0"/>
              <a:cs typeface="Arial" panose="020B0604020202020204" pitchFamily="34" charset="0"/>
            </a:endParaRPr>
          </a:p>
        </p:txBody>
      </p:sp>
      <p:sp>
        <p:nvSpPr>
          <p:cNvPr id="4" name="Rectángulo 3"/>
          <p:cNvSpPr/>
          <p:nvPr/>
        </p:nvSpPr>
        <p:spPr>
          <a:xfrm>
            <a:off x="1517650" y="2530475"/>
            <a:ext cx="12128425" cy="2308324"/>
          </a:xfrm>
          <a:prstGeom prst="rect">
            <a:avLst/>
          </a:prstGeom>
        </p:spPr>
        <p:txBody>
          <a:bodyPr wrap="square">
            <a:spAutoFit/>
          </a:bodyPr>
          <a:lstStyle/>
          <a:p>
            <a:pPr marL="571500" indent="-571500" algn="just">
              <a:buClr>
                <a:srgbClr val="257CE1"/>
              </a:buClr>
              <a:buFont typeface="Wingdings" panose="05000000000000000000" pitchFamily="2" charset="2"/>
              <a:buChar char="Ø"/>
            </a:pPr>
            <a:endParaRPr lang="es-ES" sz="3600" i="1" dirty="0" smtClean="0">
              <a:latin typeface="+mn-lt"/>
            </a:endParaRPr>
          </a:p>
          <a:p>
            <a:pPr marL="571500" indent="-571500" algn="just">
              <a:buClr>
                <a:srgbClr val="257CE1"/>
              </a:buClr>
              <a:buFont typeface="Wingdings" panose="05000000000000000000" pitchFamily="2" charset="2"/>
              <a:buChar char="Ø"/>
            </a:pPr>
            <a:r>
              <a:rPr lang="es-ES" sz="3600" dirty="0" smtClean="0">
                <a:latin typeface="+mn-lt"/>
              </a:rPr>
              <a:t>El objetivo final del </a:t>
            </a:r>
            <a:r>
              <a:rPr lang="es-ES" sz="3600" b="1" i="1" dirty="0" smtClean="0">
                <a:latin typeface="+mn-lt"/>
              </a:rPr>
              <a:t>plan de implantación </a:t>
            </a:r>
            <a:r>
              <a:rPr lang="es-ES" sz="3600" dirty="0" smtClean="0">
                <a:latin typeface="+mn-lt"/>
              </a:rPr>
              <a:t>es preparar y disponer de los recursos necesarios para el paso a producción de las componentes desarrolladas.</a:t>
            </a:r>
            <a:endParaRPr lang="es-CL" sz="3600" dirty="0">
              <a:latin typeface="+mn-lt"/>
            </a:endParaRPr>
          </a:p>
        </p:txBody>
      </p:sp>
      <p:pic>
        <p:nvPicPr>
          <p:cNvPr id="5" name="Picture 2">
            <a:extLst>
              <a:ext uri="{FF2B5EF4-FFF2-40B4-BE49-F238E27FC236}">
                <a16:creationId xmlns:a16="http://schemas.microsoft.com/office/drawing/2014/main" id="{E08EBC13-13B7-4F4B-9577-6F59DEFAB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0" y="5121275"/>
            <a:ext cx="6697205" cy="375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714594"/>
            <a:ext cx="16988263" cy="738664"/>
          </a:xfrm>
        </p:spPr>
        <p:txBody>
          <a:bodyPr/>
          <a:lstStyle/>
          <a:p>
            <a:r>
              <a:rPr lang="es-ES" dirty="0" smtClean="0">
                <a:solidFill>
                  <a:srgbClr val="257CE1"/>
                </a:solidFill>
                <a:latin typeface="Arial" panose="020B0604020202020204" pitchFamily="34" charset="0"/>
                <a:cs typeface="Arial" panose="020B0604020202020204" pitchFamily="34" charset="0"/>
              </a:rPr>
              <a:t>Métodos de puesta en marcha </a:t>
            </a:r>
            <a:endParaRPr lang="es-CL" dirty="0">
              <a:latin typeface="Arial" panose="020B0604020202020204" pitchFamily="34" charset="0"/>
              <a:cs typeface="Arial" panose="020B0604020202020204" pitchFamily="34" charset="0"/>
            </a:endParaRPr>
          </a:p>
        </p:txBody>
      </p:sp>
      <p:sp>
        <p:nvSpPr>
          <p:cNvPr id="4" name="Rectángulo 3"/>
          <p:cNvSpPr/>
          <p:nvPr/>
        </p:nvSpPr>
        <p:spPr>
          <a:xfrm>
            <a:off x="1746250" y="2073275"/>
            <a:ext cx="16459200" cy="6186309"/>
          </a:xfrm>
          <a:prstGeom prst="rect">
            <a:avLst/>
          </a:prstGeom>
        </p:spPr>
        <p:txBody>
          <a:bodyPr wrap="square">
            <a:spAutoFit/>
          </a:bodyPr>
          <a:lstStyle/>
          <a:p>
            <a:pPr marL="571500" indent="-571500" algn="just">
              <a:buClr>
                <a:srgbClr val="257CE1"/>
              </a:buClr>
              <a:buFont typeface="Wingdings" panose="05000000000000000000" pitchFamily="2" charset="2"/>
              <a:buChar char="Ø"/>
            </a:pPr>
            <a:r>
              <a:rPr lang="es-CL" sz="3600" dirty="0" smtClean="0">
                <a:solidFill>
                  <a:schemeClr val="tx1"/>
                </a:solidFill>
                <a:latin typeface="+mn-lt"/>
              </a:rPr>
              <a:t>Métodos de marcha del sistema:</a:t>
            </a:r>
          </a:p>
          <a:p>
            <a:pPr marL="571500" indent="-571500" algn="just">
              <a:buClr>
                <a:srgbClr val="257CE1"/>
              </a:buClr>
              <a:buFont typeface="Wingdings" panose="05000000000000000000" pitchFamily="2" charset="2"/>
              <a:buChar char="v"/>
            </a:pPr>
            <a:endParaRPr lang="es-CL" sz="3600" dirty="0" smtClean="0">
              <a:solidFill>
                <a:schemeClr val="tx1"/>
              </a:solidFill>
              <a:latin typeface="+mn-lt"/>
            </a:endParaRPr>
          </a:p>
          <a:p>
            <a:pPr marL="1028700" lvl="1" indent="-571500" algn="just">
              <a:buClr>
                <a:srgbClr val="257CE1"/>
              </a:buClr>
              <a:buFont typeface="Wingdings" panose="05000000000000000000" pitchFamily="2" charset="2"/>
              <a:buChar char="v"/>
            </a:pPr>
            <a:r>
              <a:rPr lang="es-CL" sz="3600" b="1" i="1" dirty="0" smtClean="0">
                <a:solidFill>
                  <a:schemeClr val="tx1"/>
                </a:solidFill>
                <a:latin typeface="+mn-lt"/>
              </a:rPr>
              <a:t>Paralelo: </a:t>
            </a:r>
            <a:r>
              <a:rPr lang="es-CL" sz="3600" dirty="0" smtClean="0">
                <a:solidFill>
                  <a:schemeClr val="tx1"/>
                </a:solidFill>
                <a:latin typeface="+mn-lt"/>
              </a:rPr>
              <a:t>se utiliza en instalaciones de sistemas que reemplazarán a otros ya existentes, por lo cual ambos se utilizaran </a:t>
            </a:r>
            <a:r>
              <a:rPr lang="es-CL" sz="3600" dirty="0" err="1" smtClean="0">
                <a:solidFill>
                  <a:schemeClr val="tx1"/>
                </a:solidFill>
                <a:latin typeface="+mn-lt"/>
              </a:rPr>
              <a:t>simultaneamente</a:t>
            </a:r>
            <a:r>
              <a:rPr lang="es-CL" sz="3600" dirty="0" smtClean="0">
                <a:solidFill>
                  <a:schemeClr val="tx1"/>
                </a:solidFill>
                <a:latin typeface="+mn-lt"/>
              </a:rPr>
              <a:t> y el antiguo sistema se dará de baja paulatinamente.</a:t>
            </a:r>
          </a:p>
          <a:p>
            <a:pPr marL="1028700" lvl="1" indent="-571500" algn="just">
              <a:buClr>
                <a:srgbClr val="257CE1"/>
              </a:buClr>
              <a:buFont typeface="Wingdings" panose="05000000000000000000" pitchFamily="2" charset="2"/>
              <a:buChar char="v"/>
            </a:pPr>
            <a:r>
              <a:rPr lang="es-CL" sz="3600" b="1" i="1" dirty="0" smtClean="0">
                <a:solidFill>
                  <a:schemeClr val="tx1"/>
                </a:solidFill>
                <a:latin typeface="+mn-lt"/>
              </a:rPr>
              <a:t>Directo o Big Bag: </a:t>
            </a:r>
            <a:r>
              <a:rPr lang="es-CL" sz="3600" dirty="0" smtClean="0">
                <a:solidFill>
                  <a:schemeClr val="tx1"/>
                </a:solidFill>
                <a:latin typeface="+mn-lt"/>
              </a:rPr>
              <a:t>Se instala el nuevo sistema, reemplazando </a:t>
            </a:r>
            <a:r>
              <a:rPr lang="es-CL" sz="3600" dirty="0" err="1" smtClean="0">
                <a:solidFill>
                  <a:schemeClr val="tx1"/>
                </a:solidFill>
                <a:latin typeface="+mn-lt"/>
              </a:rPr>
              <a:t>inmediantamente</a:t>
            </a:r>
            <a:r>
              <a:rPr lang="es-CL" sz="3600" dirty="0" smtClean="0">
                <a:solidFill>
                  <a:schemeClr val="tx1"/>
                </a:solidFill>
                <a:latin typeface="+mn-lt"/>
              </a:rPr>
              <a:t> al actual.</a:t>
            </a:r>
          </a:p>
          <a:p>
            <a:pPr marL="1028700" lvl="1" indent="-571500" algn="just">
              <a:buClr>
                <a:srgbClr val="257CE1"/>
              </a:buClr>
              <a:buFont typeface="Wingdings" panose="05000000000000000000" pitchFamily="2" charset="2"/>
              <a:buChar char="v"/>
            </a:pPr>
            <a:r>
              <a:rPr lang="es-CL" sz="3600" b="1" i="1" dirty="0" smtClean="0">
                <a:solidFill>
                  <a:schemeClr val="tx1"/>
                </a:solidFill>
                <a:latin typeface="+mn-lt"/>
              </a:rPr>
              <a:t>Piloto: </a:t>
            </a:r>
            <a:r>
              <a:rPr lang="es-CL" sz="3600" dirty="0" smtClean="0">
                <a:solidFill>
                  <a:schemeClr val="tx1"/>
                </a:solidFill>
                <a:latin typeface="+mn-lt"/>
              </a:rPr>
              <a:t>se instala el sistema en un área de la empresa y se prueba, una vez aprobado se distribuye al resto del negocio.</a:t>
            </a:r>
          </a:p>
          <a:p>
            <a:pPr marL="1028700" lvl="1" indent="-571500" algn="just">
              <a:buClr>
                <a:srgbClr val="257CE1"/>
              </a:buClr>
              <a:buFont typeface="Wingdings" panose="05000000000000000000" pitchFamily="2" charset="2"/>
              <a:buChar char="v"/>
            </a:pPr>
            <a:r>
              <a:rPr lang="es-CL" sz="3600" b="1" i="1" dirty="0" smtClean="0">
                <a:solidFill>
                  <a:schemeClr val="tx1"/>
                </a:solidFill>
                <a:latin typeface="+mn-lt"/>
              </a:rPr>
              <a:t>Por etapas: </a:t>
            </a:r>
            <a:r>
              <a:rPr lang="es-CL" sz="3600" dirty="0" smtClean="0">
                <a:solidFill>
                  <a:schemeClr val="tx1"/>
                </a:solidFill>
                <a:latin typeface="+mn-lt"/>
              </a:rPr>
              <a:t>se instala el nuevo sistema de manera gradual, en cada etapa se experimenta con el sistema, una vez a probado, se procede a instalar otra etapa.</a:t>
            </a:r>
            <a:endParaRPr lang="es-ES" sz="3600" dirty="0">
              <a:solidFill>
                <a:schemeClr val="tx1"/>
              </a:solidFill>
              <a:latin typeface="+mn-lt"/>
            </a:endParaRPr>
          </a:p>
        </p:txBody>
      </p:sp>
    </p:spTree>
    <p:extLst>
      <p:ext uri="{BB962C8B-B14F-4D97-AF65-F5344CB8AC3E}">
        <p14:creationId xmlns:p14="http://schemas.microsoft.com/office/powerpoint/2010/main" val="147159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4080</TotalTime>
  <Words>398</Words>
  <Application>Microsoft Office PowerPoint</Application>
  <PresentationFormat>Personalizado</PresentationFormat>
  <Paragraphs>36</Paragraphs>
  <Slides>10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 Unicode MS</vt:lpstr>
      <vt:lpstr>Arial</vt:lpstr>
      <vt:lpstr>Arial Black</vt:lpstr>
      <vt:lpstr>Calibri</vt:lpstr>
      <vt:lpstr>Franklin Gothic</vt:lpstr>
      <vt:lpstr>Wingdings</vt:lpstr>
      <vt:lpstr>Office Theme</vt:lpstr>
      <vt:lpstr>VERIFICACIÓN DEL PROCESO DE INTEGRACIÓN Actividad 3.4 Implementando la solución  ASY5131  </vt:lpstr>
      <vt:lpstr>ASY5131</vt:lpstr>
      <vt:lpstr>L4.2 Elabora matriz que permita especificar los resultados de la integración del webservices desarrollados y las aplicaciones internas de la organización.  L4.3 Mide la efectividad de la estrategia de integración utilizada en la fase de planificación del proyecto, verificando el cumpliendo del objetivo planteado inicialmente según las necesidades de la organización.</vt:lpstr>
      <vt:lpstr>Conocer los aspectos básicos de la puesta en marcha de la integración de sistemas. </vt:lpstr>
      <vt:lpstr>Corrigiendo defectos encontrados</vt:lpstr>
      <vt:lpstr>Presentación de PowerPoint</vt:lpstr>
      <vt:lpstr>Plan de implantación</vt:lpstr>
      <vt:lpstr>Presentación de PowerPoint</vt:lpstr>
      <vt:lpstr>Métodos de puesta en marcha </vt:lpstr>
      <vt:lpstr>Preguntas , Conclusiones y Reflexiones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sofi.norambuena.1995@gmail.com</cp:lastModifiedBy>
  <cp:revision>245</cp:revision>
  <dcterms:created xsi:type="dcterms:W3CDTF">2022-07-20T19:15:37Z</dcterms:created>
  <dcterms:modified xsi:type="dcterms:W3CDTF">2023-12-19T22:35:03Z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