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1"/>
  </p:handoutMasterIdLst>
  <p:sldIdLst>
    <p:sldId id="267" r:id="rId5"/>
    <p:sldId id="269" r:id="rId6"/>
    <p:sldId id="274"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76" r:id="rId20"/>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0DC16-6529-4791-B4D3-0557E3B8DDA9}" v="128" dt="2022-11-11T04:55:23.37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0"/>
    <p:restoredTop sz="94607"/>
  </p:normalViewPr>
  <p:slideViewPr>
    <p:cSldViewPr>
      <p:cViewPr varScale="1">
        <p:scale>
          <a:sx n="65" d="100"/>
          <a:sy n="65" d="100"/>
        </p:scale>
        <p:origin x="1020" y="66"/>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CAA0DC16-6529-4791-B4D3-0557E3B8DDA9}"/>
    <pc:docChg chg="modSld">
      <pc:chgData name="Claudiaalejandra Bustamante Vera" userId="S::cl.bustamantev@profesor.duoc.cl::40b044c9-fab8-430e-a737-6e3ff4ae30c9" providerId="AD" clId="Web-{CAA0DC16-6529-4791-B4D3-0557E3B8DDA9}" dt="2022-11-11T04:55:23.378" v="101" actId="1076"/>
      <pc:docMkLst>
        <pc:docMk/>
      </pc:docMkLst>
      <pc:sldChg chg="modSp">
        <pc:chgData name="Claudiaalejandra Bustamante Vera" userId="S::cl.bustamantev@profesor.duoc.cl::40b044c9-fab8-430e-a737-6e3ff4ae30c9" providerId="AD" clId="Web-{CAA0DC16-6529-4791-B4D3-0557E3B8DDA9}" dt="2022-11-11T04:30:38.135" v="0" actId="20577"/>
        <pc:sldMkLst>
          <pc:docMk/>
          <pc:sldMk cId="4122261599" sldId="267"/>
        </pc:sldMkLst>
        <pc:spChg chg="mod">
          <ac:chgData name="Claudiaalejandra Bustamante Vera" userId="S::cl.bustamantev@profesor.duoc.cl::40b044c9-fab8-430e-a737-6e3ff4ae30c9" providerId="AD" clId="Web-{CAA0DC16-6529-4791-B4D3-0557E3B8DDA9}" dt="2022-11-11T04:30:38.135"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CAA0DC16-6529-4791-B4D3-0557E3B8DDA9}" dt="2022-11-11T04:32:09.873" v="8" actId="14100"/>
        <pc:sldMkLst>
          <pc:docMk/>
          <pc:sldMk cId="1161221054" sldId="269"/>
        </pc:sldMkLst>
        <pc:spChg chg="mod">
          <ac:chgData name="Claudiaalejandra Bustamante Vera" userId="S::cl.bustamantev@profesor.duoc.cl::40b044c9-fab8-430e-a737-6e3ff4ae30c9" providerId="AD" clId="Web-{CAA0DC16-6529-4791-B4D3-0557E3B8DDA9}" dt="2022-11-11T04:30:51.917" v="2" actId="1076"/>
          <ac:spMkLst>
            <pc:docMk/>
            <pc:sldMk cId="1161221054" sldId="269"/>
            <ac:spMk id="4" creationId="{07F45AFB-1376-9947-A512-CE2C17B62EC0}"/>
          </ac:spMkLst>
        </pc:spChg>
        <pc:spChg chg="mod">
          <ac:chgData name="Claudiaalejandra Bustamante Vera" userId="S::cl.bustamantev@profesor.duoc.cl::40b044c9-fab8-430e-a737-6e3ff4ae30c9" providerId="AD" clId="Web-{CAA0DC16-6529-4791-B4D3-0557E3B8DDA9}" dt="2022-11-11T04:31:50.653" v="6" actId="1076"/>
          <ac:spMkLst>
            <pc:docMk/>
            <pc:sldMk cId="1161221054" sldId="269"/>
            <ac:spMk id="8" creationId="{49568F48-DEAD-0D4F-8912-0EE6DD061FB4}"/>
          </ac:spMkLst>
        </pc:spChg>
        <pc:spChg chg="mod">
          <ac:chgData name="Claudiaalejandra Bustamante Vera" userId="S::cl.bustamantev@profesor.duoc.cl::40b044c9-fab8-430e-a737-6e3ff4ae30c9" providerId="AD" clId="Web-{CAA0DC16-6529-4791-B4D3-0557E3B8DDA9}" dt="2022-11-11T04:32:09.873" v="8" actId="14100"/>
          <ac:spMkLst>
            <pc:docMk/>
            <pc:sldMk cId="1161221054" sldId="269"/>
            <ac:spMk id="10" creationId="{C4B496F9-B980-2640-8BB9-DFC5915FEA5F}"/>
          </ac:spMkLst>
        </pc:spChg>
      </pc:sldChg>
      <pc:sldChg chg="addSp modSp">
        <pc:chgData name="Claudiaalejandra Bustamante Vera" userId="S::cl.bustamantev@profesor.duoc.cl::40b044c9-fab8-430e-a737-6e3ff4ae30c9" providerId="AD" clId="Web-{CAA0DC16-6529-4791-B4D3-0557E3B8DDA9}" dt="2022-11-11T04:36:23.834" v="15" actId="1076"/>
        <pc:sldMkLst>
          <pc:docMk/>
          <pc:sldMk cId="2531329642" sldId="274"/>
        </pc:sldMkLst>
        <pc:spChg chg="mod">
          <ac:chgData name="Claudiaalejandra Bustamante Vera" userId="S::cl.bustamantev@profesor.duoc.cl::40b044c9-fab8-430e-a737-6e3ff4ae30c9" providerId="AD" clId="Web-{CAA0DC16-6529-4791-B4D3-0557E3B8DDA9}" dt="2022-11-11T04:34:14.455" v="11" actId="20577"/>
          <ac:spMkLst>
            <pc:docMk/>
            <pc:sldMk cId="2531329642" sldId="274"/>
            <ac:spMk id="10" creationId="{C29B75F6-4B73-234C-B950-E1AB6F99545A}"/>
          </ac:spMkLst>
        </pc:spChg>
        <pc:picChg chg="add mod">
          <ac:chgData name="Claudiaalejandra Bustamante Vera" userId="S::cl.bustamantev@profesor.duoc.cl::40b044c9-fab8-430e-a737-6e3ff4ae30c9" providerId="AD" clId="Web-{CAA0DC16-6529-4791-B4D3-0557E3B8DDA9}" dt="2022-11-11T04:36:23.834" v="15" actId="1076"/>
          <ac:picMkLst>
            <pc:docMk/>
            <pc:sldMk cId="2531329642" sldId="274"/>
            <ac:picMk id="2" creationId="{4796D3D8-BD18-8780-FA69-22BC93CAA355}"/>
          </ac:picMkLst>
        </pc:picChg>
      </pc:sldChg>
      <pc:sldChg chg="addSp modSp">
        <pc:chgData name="Claudiaalejandra Bustamante Vera" userId="S::cl.bustamantev@profesor.duoc.cl::40b044c9-fab8-430e-a737-6e3ff4ae30c9" providerId="AD" clId="Web-{CAA0DC16-6529-4791-B4D3-0557E3B8DDA9}" dt="2022-11-11T04:37:20.149" v="19" actId="1076"/>
        <pc:sldMkLst>
          <pc:docMk/>
          <pc:sldMk cId="3709162586" sldId="277"/>
        </pc:sldMkLst>
        <pc:picChg chg="add mod">
          <ac:chgData name="Claudiaalejandra Bustamante Vera" userId="S::cl.bustamantev@profesor.duoc.cl::40b044c9-fab8-430e-a737-6e3ff4ae30c9" providerId="AD" clId="Web-{CAA0DC16-6529-4791-B4D3-0557E3B8DDA9}" dt="2022-11-11T04:37:20.149" v="19" actId="1076"/>
          <ac:picMkLst>
            <pc:docMk/>
            <pc:sldMk cId="3709162586" sldId="277"/>
            <ac:picMk id="2" creationId="{9CBD99EA-8BC0-88AA-2F09-C02507108018}"/>
          </ac:picMkLst>
        </pc:picChg>
      </pc:sldChg>
      <pc:sldChg chg="addSp modSp">
        <pc:chgData name="Claudiaalejandra Bustamante Vera" userId="S::cl.bustamantev@profesor.duoc.cl::40b044c9-fab8-430e-a737-6e3ff4ae30c9" providerId="AD" clId="Web-{CAA0DC16-6529-4791-B4D3-0557E3B8DDA9}" dt="2022-11-11T04:38:14.197" v="22" actId="14100"/>
        <pc:sldMkLst>
          <pc:docMk/>
          <pc:sldMk cId="1191820497" sldId="278"/>
        </pc:sldMkLst>
        <pc:picChg chg="add mod">
          <ac:chgData name="Claudiaalejandra Bustamante Vera" userId="S::cl.bustamantev@profesor.duoc.cl::40b044c9-fab8-430e-a737-6e3ff4ae30c9" providerId="AD" clId="Web-{CAA0DC16-6529-4791-B4D3-0557E3B8DDA9}" dt="2022-11-11T04:38:14.197" v="22" actId="14100"/>
          <ac:picMkLst>
            <pc:docMk/>
            <pc:sldMk cId="1191820497" sldId="278"/>
            <ac:picMk id="2" creationId="{654CFDF3-AD73-841D-9E84-8A08E2236651}"/>
          </ac:picMkLst>
        </pc:picChg>
      </pc:sldChg>
      <pc:sldChg chg="addSp modSp">
        <pc:chgData name="Claudiaalejandra Bustamante Vera" userId="S::cl.bustamantev@profesor.duoc.cl::40b044c9-fab8-430e-a737-6e3ff4ae30c9" providerId="AD" clId="Web-{CAA0DC16-6529-4791-B4D3-0557E3B8DDA9}" dt="2022-11-11T04:39:34.231" v="29" actId="1076"/>
        <pc:sldMkLst>
          <pc:docMk/>
          <pc:sldMk cId="222555274" sldId="279"/>
        </pc:sldMkLst>
        <pc:spChg chg="mod">
          <ac:chgData name="Claudiaalejandra Bustamante Vera" userId="S::cl.bustamantev@profesor.duoc.cl::40b044c9-fab8-430e-a737-6e3ff4ae30c9" providerId="AD" clId="Web-{CAA0DC16-6529-4791-B4D3-0557E3B8DDA9}" dt="2022-11-11T04:39:31.434" v="28" actId="20577"/>
          <ac:spMkLst>
            <pc:docMk/>
            <pc:sldMk cId="222555274" sldId="279"/>
            <ac:spMk id="8" creationId="{8F62137C-BDC9-C949-9AC3-E19A910779E2}"/>
          </ac:spMkLst>
        </pc:spChg>
        <pc:picChg chg="add mod">
          <ac:chgData name="Claudiaalejandra Bustamante Vera" userId="S::cl.bustamantev@profesor.duoc.cl::40b044c9-fab8-430e-a737-6e3ff4ae30c9" providerId="AD" clId="Web-{CAA0DC16-6529-4791-B4D3-0557E3B8DDA9}" dt="2022-11-11T04:38:55.839" v="26" actId="1076"/>
          <ac:picMkLst>
            <pc:docMk/>
            <pc:sldMk cId="222555274" sldId="279"/>
            <ac:picMk id="2" creationId="{D0E14D6F-4187-B322-17D5-D2F45682E70C}"/>
          </ac:picMkLst>
        </pc:picChg>
        <pc:picChg chg="mod">
          <ac:chgData name="Claudiaalejandra Bustamante Vera" userId="S::cl.bustamantev@profesor.duoc.cl::40b044c9-fab8-430e-a737-6e3ff4ae30c9" providerId="AD" clId="Web-{CAA0DC16-6529-4791-B4D3-0557E3B8DDA9}" dt="2022-11-11T04:39:34.231" v="29" actId="1076"/>
          <ac:picMkLst>
            <pc:docMk/>
            <pc:sldMk cId="222555274" sldId="279"/>
            <ac:picMk id="6" creationId="{A5C8AF82-8BC1-C0FC-B428-7319A177DCEF}"/>
          </ac:picMkLst>
        </pc:picChg>
      </pc:sldChg>
      <pc:sldChg chg="addSp modSp">
        <pc:chgData name="Claudiaalejandra Bustamante Vera" userId="S::cl.bustamantev@profesor.duoc.cl::40b044c9-fab8-430e-a737-6e3ff4ae30c9" providerId="AD" clId="Web-{CAA0DC16-6529-4791-B4D3-0557E3B8DDA9}" dt="2022-11-11T04:41:52.455" v="53" actId="1076"/>
        <pc:sldMkLst>
          <pc:docMk/>
          <pc:sldMk cId="3194574263" sldId="280"/>
        </pc:sldMkLst>
        <pc:spChg chg="mod">
          <ac:chgData name="Claudiaalejandra Bustamante Vera" userId="S::cl.bustamantev@profesor.duoc.cl::40b044c9-fab8-430e-a737-6e3ff4ae30c9" providerId="AD" clId="Web-{CAA0DC16-6529-4791-B4D3-0557E3B8DDA9}" dt="2022-11-11T04:39:43.310" v="31" actId="20577"/>
          <ac:spMkLst>
            <pc:docMk/>
            <pc:sldMk cId="3194574263" sldId="280"/>
            <ac:spMk id="8" creationId="{8F62137C-BDC9-C949-9AC3-E19A910779E2}"/>
          </ac:spMkLst>
        </pc:spChg>
        <pc:picChg chg="add mod">
          <ac:chgData name="Claudiaalejandra Bustamante Vera" userId="S::cl.bustamantev@profesor.duoc.cl::40b044c9-fab8-430e-a737-6e3ff4ae30c9" providerId="AD" clId="Web-{CAA0DC16-6529-4791-B4D3-0557E3B8DDA9}" dt="2022-11-11T04:41:45.533" v="49" actId="1076"/>
          <ac:picMkLst>
            <pc:docMk/>
            <pc:sldMk cId="3194574263" sldId="280"/>
            <ac:picMk id="2" creationId="{2C5A80E4-5A25-E71C-4137-B9434BCA439B}"/>
          </ac:picMkLst>
        </pc:picChg>
        <pc:picChg chg="mod">
          <ac:chgData name="Claudiaalejandra Bustamante Vera" userId="S::cl.bustamantev@profesor.duoc.cl::40b044c9-fab8-430e-a737-6e3ff4ae30c9" providerId="AD" clId="Web-{CAA0DC16-6529-4791-B4D3-0557E3B8DDA9}" dt="2022-11-11T04:39:46.263" v="32" actId="1076"/>
          <ac:picMkLst>
            <pc:docMk/>
            <pc:sldMk cId="3194574263" sldId="280"/>
            <ac:picMk id="3" creationId="{DE0B2DEC-47A1-F56D-0CE5-10D15BC98930}"/>
          </ac:picMkLst>
        </pc:picChg>
        <pc:picChg chg="add mod">
          <ac:chgData name="Claudiaalejandra Bustamante Vera" userId="S::cl.bustamantev@profesor.duoc.cl::40b044c9-fab8-430e-a737-6e3ff4ae30c9" providerId="AD" clId="Web-{CAA0DC16-6529-4791-B4D3-0557E3B8DDA9}" dt="2022-11-11T04:41:52.455" v="53" actId="1076"/>
          <ac:picMkLst>
            <pc:docMk/>
            <pc:sldMk cId="3194574263" sldId="280"/>
            <ac:picMk id="4" creationId="{630C7260-E605-6749-F7DA-5E693F7574E4}"/>
          </ac:picMkLst>
        </pc:picChg>
      </pc:sldChg>
      <pc:sldChg chg="addSp delSp modSp">
        <pc:chgData name="Claudiaalejandra Bustamante Vera" userId="S::cl.bustamantev@profesor.duoc.cl::40b044c9-fab8-430e-a737-6e3ff4ae30c9" providerId="AD" clId="Web-{CAA0DC16-6529-4791-B4D3-0557E3B8DDA9}" dt="2022-11-11T04:51:46.027" v="85" actId="1076"/>
        <pc:sldMkLst>
          <pc:docMk/>
          <pc:sldMk cId="3434283594" sldId="281"/>
        </pc:sldMkLst>
        <pc:spChg chg="mod">
          <ac:chgData name="Claudiaalejandra Bustamante Vera" userId="S::cl.bustamantev@profesor.duoc.cl::40b044c9-fab8-430e-a737-6e3ff4ae30c9" providerId="AD" clId="Web-{CAA0DC16-6529-4791-B4D3-0557E3B8DDA9}" dt="2022-11-11T04:41:08.734" v="43" actId="20577"/>
          <ac:spMkLst>
            <pc:docMk/>
            <pc:sldMk cId="3434283594" sldId="281"/>
            <ac:spMk id="8" creationId="{8F62137C-BDC9-C949-9AC3-E19A910779E2}"/>
          </ac:spMkLst>
        </pc:spChg>
        <pc:spChg chg="mod">
          <ac:chgData name="Claudiaalejandra Bustamante Vera" userId="S::cl.bustamantev@profesor.duoc.cl::40b044c9-fab8-430e-a737-6e3ff4ae30c9" providerId="AD" clId="Web-{CAA0DC16-6529-4791-B4D3-0557E3B8DDA9}" dt="2022-11-11T04:41:20.204" v="46" actId="1076"/>
          <ac:spMkLst>
            <pc:docMk/>
            <pc:sldMk cId="3434283594" sldId="281"/>
            <ac:spMk id="13" creationId="{B85039DC-4989-8447-AB29-B783C3D95751}"/>
          </ac:spMkLst>
        </pc:spChg>
        <pc:picChg chg="add del mod">
          <ac:chgData name="Claudiaalejandra Bustamante Vera" userId="S::cl.bustamantev@profesor.duoc.cl::40b044c9-fab8-430e-a737-6e3ff4ae30c9" providerId="AD" clId="Web-{CAA0DC16-6529-4791-B4D3-0557E3B8DDA9}" dt="2022-11-11T04:47:47.467" v="66"/>
          <ac:picMkLst>
            <pc:docMk/>
            <pc:sldMk cId="3434283594" sldId="281"/>
            <ac:picMk id="2" creationId="{3C6878A5-2313-87E4-0BE1-ABD350D20ADF}"/>
          </ac:picMkLst>
        </pc:picChg>
        <pc:picChg chg="add del">
          <ac:chgData name="Claudiaalejandra Bustamante Vera" userId="S::cl.bustamantev@profesor.duoc.cl::40b044c9-fab8-430e-a737-6e3ff4ae30c9" providerId="AD" clId="Web-{CAA0DC16-6529-4791-B4D3-0557E3B8DDA9}" dt="2022-11-11T04:49:51.674" v="81"/>
          <ac:picMkLst>
            <pc:docMk/>
            <pc:sldMk cId="3434283594" sldId="281"/>
            <ac:picMk id="4" creationId="{AB251493-FB2B-4638-0056-1B75E26FC8D5}"/>
          </ac:picMkLst>
        </pc:picChg>
        <pc:picChg chg="add mod">
          <ac:chgData name="Claudiaalejandra Bustamante Vera" userId="S::cl.bustamantev@profesor.duoc.cl::40b044c9-fab8-430e-a737-6e3ff4ae30c9" providerId="AD" clId="Web-{CAA0DC16-6529-4791-B4D3-0557E3B8DDA9}" dt="2022-11-11T04:51:46.027" v="85" actId="1076"/>
          <ac:picMkLst>
            <pc:docMk/>
            <pc:sldMk cId="3434283594" sldId="281"/>
            <ac:picMk id="5" creationId="{D542AE7C-D0B5-7A00-10B2-C884116471BC}"/>
          </ac:picMkLst>
        </pc:picChg>
      </pc:sldChg>
      <pc:sldChg chg="addSp delSp modSp">
        <pc:chgData name="Claudiaalejandra Bustamante Vera" userId="S::cl.bustamantev@profesor.duoc.cl::40b044c9-fab8-430e-a737-6e3ff4ae30c9" providerId="AD" clId="Web-{CAA0DC16-6529-4791-B4D3-0557E3B8DDA9}" dt="2022-11-11T04:52:02.965" v="86"/>
        <pc:sldMkLst>
          <pc:docMk/>
          <pc:sldMk cId="2310573768" sldId="282"/>
        </pc:sldMkLst>
        <pc:spChg chg="add del mod">
          <ac:chgData name="Claudiaalejandra Bustamante Vera" userId="S::cl.bustamantev@profesor.duoc.cl::40b044c9-fab8-430e-a737-6e3ff4ae30c9" providerId="AD" clId="Web-{CAA0DC16-6529-4791-B4D3-0557E3B8DDA9}" dt="2022-11-11T04:43:46.615" v="62"/>
          <ac:spMkLst>
            <pc:docMk/>
            <pc:sldMk cId="2310573768" sldId="282"/>
            <ac:spMk id="4" creationId="{22FD1A5A-CF54-04F9-7C9B-ABA9055E1A0A}"/>
          </ac:spMkLst>
        </pc:spChg>
        <pc:spChg chg="add del">
          <ac:chgData name="Claudiaalejandra Bustamante Vera" userId="S::cl.bustamantev@profesor.duoc.cl::40b044c9-fab8-430e-a737-6e3ff4ae30c9" providerId="AD" clId="Web-{CAA0DC16-6529-4791-B4D3-0557E3B8DDA9}" dt="2022-11-11T04:43:36.333" v="59"/>
          <ac:spMkLst>
            <pc:docMk/>
            <pc:sldMk cId="2310573768" sldId="282"/>
            <ac:spMk id="6" creationId="{19297E7D-02A0-4105-63EC-1C55417DB63A}"/>
          </ac:spMkLst>
        </pc:spChg>
        <pc:spChg chg="add mod">
          <ac:chgData name="Claudiaalejandra Bustamante Vera" userId="S::cl.bustamantev@profesor.duoc.cl::40b044c9-fab8-430e-a737-6e3ff4ae30c9" providerId="AD" clId="Web-{CAA0DC16-6529-4791-B4D3-0557E3B8DDA9}" dt="2022-11-11T04:43:47.537" v="63"/>
          <ac:spMkLst>
            <pc:docMk/>
            <pc:sldMk cId="2310573768" sldId="282"/>
            <ac:spMk id="10" creationId="{FE4AE5D3-EBF3-2341-530D-C517CF1B4E30}"/>
          </ac:spMkLst>
        </pc:spChg>
        <pc:spChg chg="add del">
          <ac:chgData name="Claudiaalejandra Bustamante Vera" userId="S::cl.bustamantev@profesor.duoc.cl::40b044c9-fab8-430e-a737-6e3ff4ae30c9" providerId="AD" clId="Web-{CAA0DC16-6529-4791-B4D3-0557E3B8DDA9}" dt="2022-11-11T04:43:42.974" v="61"/>
          <ac:spMkLst>
            <pc:docMk/>
            <pc:sldMk cId="2310573768" sldId="282"/>
            <ac:spMk id="13" creationId="{B85039DC-4989-8447-AB29-B783C3D95751}"/>
          </ac:spMkLst>
        </pc:spChg>
        <pc:picChg chg="add del mod">
          <ac:chgData name="Claudiaalejandra Bustamante Vera" userId="S::cl.bustamantev@profesor.duoc.cl::40b044c9-fab8-430e-a737-6e3ff4ae30c9" providerId="AD" clId="Web-{CAA0DC16-6529-4791-B4D3-0557E3B8DDA9}" dt="2022-11-11T04:49:37.095" v="77"/>
          <ac:picMkLst>
            <pc:docMk/>
            <pc:sldMk cId="2310573768" sldId="282"/>
            <ac:picMk id="15" creationId="{67F2ABE0-9E09-2993-1A06-7A4E469DB1CA}"/>
          </ac:picMkLst>
        </pc:picChg>
        <pc:picChg chg="add">
          <ac:chgData name="Claudiaalejandra Bustamante Vera" userId="S::cl.bustamantev@profesor.duoc.cl::40b044c9-fab8-430e-a737-6e3ff4ae30c9" providerId="AD" clId="Web-{CAA0DC16-6529-4791-B4D3-0557E3B8DDA9}" dt="2022-11-11T04:52:02.965" v="86"/>
          <ac:picMkLst>
            <pc:docMk/>
            <pc:sldMk cId="2310573768" sldId="282"/>
            <ac:picMk id="17" creationId="{E0BA03A3-00CD-EB2A-2D22-593D7976A8F0}"/>
          </ac:picMkLst>
        </pc:picChg>
      </pc:sldChg>
      <pc:sldChg chg="addSp delSp modSp">
        <pc:chgData name="Claudiaalejandra Bustamante Vera" userId="S::cl.bustamantev@profesor.duoc.cl::40b044c9-fab8-430e-a737-6e3ff4ae30c9" providerId="AD" clId="Web-{CAA0DC16-6529-4791-B4D3-0557E3B8DDA9}" dt="2022-11-11T04:52:10.028" v="89" actId="14100"/>
        <pc:sldMkLst>
          <pc:docMk/>
          <pc:sldMk cId="3347009471" sldId="283"/>
        </pc:sldMkLst>
        <pc:spChg chg="add del mod">
          <ac:chgData name="Claudiaalejandra Bustamante Vera" userId="S::cl.bustamantev@profesor.duoc.cl::40b044c9-fab8-430e-a737-6e3ff4ae30c9" providerId="AD" clId="Web-{CAA0DC16-6529-4791-B4D3-0557E3B8DDA9}" dt="2022-11-11T04:49:20.673" v="73"/>
          <ac:spMkLst>
            <pc:docMk/>
            <pc:sldMk cId="3347009471" sldId="283"/>
            <ac:spMk id="3" creationId="{C3F0D7D9-9BE3-5851-403A-843259E4C6F3}"/>
          </ac:spMkLst>
        </pc:spChg>
        <pc:spChg chg="add del">
          <ac:chgData name="Claudiaalejandra Bustamante Vera" userId="S::cl.bustamantev@profesor.duoc.cl::40b044c9-fab8-430e-a737-6e3ff4ae30c9" providerId="AD" clId="Web-{CAA0DC16-6529-4791-B4D3-0557E3B8DDA9}" dt="2022-11-11T04:49:17.470" v="72"/>
          <ac:spMkLst>
            <pc:docMk/>
            <pc:sldMk cId="3347009471" sldId="283"/>
            <ac:spMk id="5" creationId="{120F981C-B763-BA77-6830-EB641EBE35FE}"/>
          </ac:spMkLst>
        </pc:spChg>
        <pc:spChg chg="mod">
          <ac:chgData name="Claudiaalejandra Bustamante Vera" userId="S::cl.bustamantev@profesor.duoc.cl::40b044c9-fab8-430e-a737-6e3ff4ae30c9" providerId="AD" clId="Web-{CAA0DC16-6529-4791-B4D3-0557E3B8DDA9}" dt="2022-11-11T04:47:51.748" v="69" actId="20577"/>
          <ac:spMkLst>
            <pc:docMk/>
            <pc:sldMk cId="3347009471" sldId="283"/>
            <ac:spMk id="8" creationId="{8F62137C-BDC9-C949-9AC3-E19A910779E2}"/>
          </ac:spMkLst>
        </pc:spChg>
        <pc:spChg chg="add mod">
          <ac:chgData name="Claudiaalejandra Bustamante Vera" userId="S::cl.bustamantev@profesor.duoc.cl::40b044c9-fab8-430e-a737-6e3ff4ae30c9" providerId="AD" clId="Web-{CAA0DC16-6529-4791-B4D3-0557E3B8DDA9}" dt="2022-11-11T04:49:24.642" v="76" actId="20577"/>
          <ac:spMkLst>
            <pc:docMk/>
            <pc:sldMk cId="3347009471" sldId="283"/>
            <ac:spMk id="9" creationId="{BD425BC4-C0A5-C460-F3B4-5ACEDC164524}"/>
          </ac:spMkLst>
        </pc:spChg>
        <pc:spChg chg="del">
          <ac:chgData name="Claudiaalejandra Bustamante Vera" userId="S::cl.bustamantev@profesor.duoc.cl::40b044c9-fab8-430e-a737-6e3ff4ae30c9" providerId="AD" clId="Web-{CAA0DC16-6529-4791-B4D3-0557E3B8DDA9}" dt="2022-11-11T04:49:13.938" v="70"/>
          <ac:spMkLst>
            <pc:docMk/>
            <pc:sldMk cId="3347009471" sldId="283"/>
            <ac:spMk id="13" creationId="{B85039DC-4989-8447-AB29-B783C3D95751}"/>
          </ac:spMkLst>
        </pc:spChg>
        <pc:picChg chg="add del mod">
          <ac:chgData name="Claudiaalejandra Bustamante Vera" userId="S::cl.bustamantev@profesor.duoc.cl::40b044c9-fab8-430e-a737-6e3ff4ae30c9" providerId="AD" clId="Web-{CAA0DC16-6529-4791-B4D3-0557E3B8DDA9}" dt="2022-11-11T04:49:42.017" v="79"/>
          <ac:picMkLst>
            <pc:docMk/>
            <pc:sldMk cId="3347009471" sldId="283"/>
            <ac:picMk id="10" creationId="{FB4B8C89-0FBB-D699-DA24-FC96A07CA62C}"/>
          </ac:picMkLst>
        </pc:picChg>
        <pc:picChg chg="add mod">
          <ac:chgData name="Claudiaalejandra Bustamante Vera" userId="S::cl.bustamantev@profesor.duoc.cl::40b044c9-fab8-430e-a737-6e3ff4ae30c9" providerId="AD" clId="Web-{CAA0DC16-6529-4791-B4D3-0557E3B8DDA9}" dt="2022-11-11T04:52:10.028" v="89" actId="14100"/>
          <ac:picMkLst>
            <pc:docMk/>
            <pc:sldMk cId="3347009471" sldId="283"/>
            <ac:picMk id="15" creationId="{431804D0-ED15-DEA3-86A0-CFDD761FBF47}"/>
          </ac:picMkLst>
        </pc:picChg>
      </pc:sldChg>
      <pc:sldChg chg="addSp">
        <pc:chgData name="Claudiaalejandra Bustamante Vera" userId="S::cl.bustamantev@profesor.duoc.cl::40b044c9-fab8-430e-a737-6e3ff4ae30c9" providerId="AD" clId="Web-{CAA0DC16-6529-4791-B4D3-0557E3B8DDA9}" dt="2022-11-11T04:52:20.278" v="90"/>
        <pc:sldMkLst>
          <pc:docMk/>
          <pc:sldMk cId="1426380539" sldId="284"/>
        </pc:sldMkLst>
        <pc:picChg chg="add">
          <ac:chgData name="Claudiaalejandra Bustamante Vera" userId="S::cl.bustamantev@profesor.duoc.cl::40b044c9-fab8-430e-a737-6e3ff4ae30c9" providerId="AD" clId="Web-{CAA0DC16-6529-4791-B4D3-0557E3B8DDA9}" dt="2022-11-11T04:52:20.278" v="90"/>
          <ac:picMkLst>
            <pc:docMk/>
            <pc:sldMk cId="1426380539" sldId="284"/>
            <ac:picMk id="3" creationId="{EBA27780-1A11-A8AF-FFF9-A0E5011BAB3F}"/>
          </ac:picMkLst>
        </pc:picChg>
      </pc:sldChg>
      <pc:sldChg chg="modSp">
        <pc:chgData name="Claudiaalejandra Bustamante Vera" userId="S::cl.bustamantev@profesor.duoc.cl::40b044c9-fab8-430e-a737-6e3ff4ae30c9" providerId="AD" clId="Web-{CAA0DC16-6529-4791-B4D3-0557E3B8DDA9}" dt="2022-11-11T04:52:46.576" v="91" actId="20577"/>
        <pc:sldMkLst>
          <pc:docMk/>
          <pc:sldMk cId="4104414457" sldId="286"/>
        </pc:sldMkLst>
        <pc:spChg chg="mod">
          <ac:chgData name="Claudiaalejandra Bustamante Vera" userId="S::cl.bustamantev@profesor.duoc.cl::40b044c9-fab8-430e-a737-6e3ff4ae30c9" providerId="AD" clId="Web-{CAA0DC16-6529-4791-B4D3-0557E3B8DDA9}" dt="2022-11-11T04:52:46.576" v="91" actId="20577"/>
          <ac:spMkLst>
            <pc:docMk/>
            <pc:sldMk cId="4104414457" sldId="286"/>
            <ac:spMk id="8" creationId="{8F62137C-BDC9-C949-9AC3-E19A910779E2}"/>
          </ac:spMkLst>
        </pc:spChg>
      </pc:sldChg>
      <pc:sldChg chg="modSp">
        <pc:chgData name="Claudiaalejandra Bustamante Vera" userId="S::cl.bustamantev@profesor.duoc.cl::40b044c9-fab8-430e-a737-6e3ff4ae30c9" providerId="AD" clId="Web-{CAA0DC16-6529-4791-B4D3-0557E3B8DDA9}" dt="2022-11-11T04:53:20.577" v="94" actId="20577"/>
        <pc:sldMkLst>
          <pc:docMk/>
          <pc:sldMk cId="3140193540" sldId="287"/>
        </pc:sldMkLst>
        <pc:spChg chg="mod">
          <ac:chgData name="Claudiaalejandra Bustamante Vera" userId="S::cl.bustamantev@profesor.duoc.cl::40b044c9-fab8-430e-a737-6e3ff4ae30c9" providerId="AD" clId="Web-{CAA0DC16-6529-4791-B4D3-0557E3B8DDA9}" dt="2022-11-11T04:53:20.577" v="94" actId="20577"/>
          <ac:spMkLst>
            <pc:docMk/>
            <pc:sldMk cId="3140193540" sldId="287"/>
            <ac:spMk id="8" creationId="{8F62137C-BDC9-C949-9AC3-E19A910779E2}"/>
          </ac:spMkLst>
        </pc:spChg>
        <pc:picChg chg="mod">
          <ac:chgData name="Claudiaalejandra Bustamante Vera" userId="S::cl.bustamantev@profesor.duoc.cl::40b044c9-fab8-430e-a737-6e3ff4ae30c9" providerId="AD" clId="Web-{CAA0DC16-6529-4791-B4D3-0557E3B8DDA9}" dt="2022-11-11T04:53:16.045" v="92" actId="1076"/>
          <ac:picMkLst>
            <pc:docMk/>
            <pc:sldMk cId="3140193540" sldId="287"/>
            <ac:picMk id="5" creationId="{C814575D-0EB8-E9A5-4E9F-57B20CEC9352}"/>
          </ac:picMkLst>
        </pc:picChg>
      </pc:sldChg>
      <pc:sldChg chg="addSp modSp">
        <pc:chgData name="Claudiaalejandra Bustamante Vera" userId="S::cl.bustamantev@profesor.duoc.cl::40b044c9-fab8-430e-a737-6e3ff4ae30c9" providerId="AD" clId="Web-{CAA0DC16-6529-4791-B4D3-0557E3B8DDA9}" dt="2022-11-11T04:55:23.378" v="101" actId="1076"/>
        <pc:sldMkLst>
          <pc:docMk/>
          <pc:sldMk cId="3353012058" sldId="288"/>
        </pc:sldMkLst>
        <pc:spChg chg="mod">
          <ac:chgData name="Claudiaalejandra Bustamante Vera" userId="S::cl.bustamantev@profesor.duoc.cl::40b044c9-fab8-430e-a737-6e3ff4ae30c9" providerId="AD" clId="Web-{CAA0DC16-6529-4791-B4D3-0557E3B8DDA9}" dt="2022-11-11T04:53:36.343" v="96" actId="20577"/>
          <ac:spMkLst>
            <pc:docMk/>
            <pc:sldMk cId="3353012058" sldId="288"/>
            <ac:spMk id="8" creationId="{8F62137C-BDC9-C949-9AC3-E19A910779E2}"/>
          </ac:spMkLst>
        </pc:spChg>
        <pc:picChg chg="add mod">
          <ac:chgData name="Claudiaalejandra Bustamante Vera" userId="S::cl.bustamantev@profesor.duoc.cl::40b044c9-fab8-430e-a737-6e3ff4ae30c9" providerId="AD" clId="Web-{CAA0DC16-6529-4791-B4D3-0557E3B8DDA9}" dt="2022-11-11T04:55:23.378" v="101" actId="1076"/>
          <ac:picMkLst>
            <pc:docMk/>
            <pc:sldMk cId="3353012058" sldId="288"/>
            <ac:picMk id="2" creationId="{11FB8BE7-33AD-A583-01DB-264E0D22C291}"/>
          </ac:picMkLst>
        </pc:picChg>
        <pc:picChg chg="mod">
          <ac:chgData name="Claudiaalejandra Bustamante Vera" userId="S::cl.bustamantev@profesor.duoc.cl::40b044c9-fab8-430e-a737-6e3ff4ae30c9" providerId="AD" clId="Web-{CAA0DC16-6529-4791-B4D3-0557E3B8DDA9}" dt="2022-11-11T04:53:38.640" v="97" actId="1076"/>
          <ac:picMkLst>
            <pc:docMk/>
            <pc:sldMk cId="3353012058" sldId="288"/>
            <ac:picMk id="4" creationId="{AB320286-1461-521D-AA96-B657F1360FF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10-11-2022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Estadística Descriptiva III</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822450" y="5246439"/>
            <a:ext cx="16992600" cy="1846659"/>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Teoría de Probabilidades</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456022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DEFINICIÓN</a:t>
            </a:r>
            <a:endParaRPr lang="es-CL" sz="3500" kern="0" dirty="0">
              <a:solidFill>
                <a:srgbClr val="9EA4A8"/>
              </a:solidFill>
            </a:endParaRPr>
          </a:p>
          <a:p>
            <a:pPr marL="12700" algn="just">
              <a:spcBef>
                <a:spcPts val="720"/>
              </a:spcBef>
            </a:pPr>
            <a:endParaRPr lang="es-CL" sz="3500" kern="0" spc="5" dirty="0">
              <a:solidFill>
                <a:srgbClr val="9EA4A8"/>
              </a:solidFill>
            </a:endParaRPr>
          </a:p>
          <a:p>
            <a:pPr algn="just"/>
            <a:r>
              <a:rPr lang="es-ES" sz="1950" b="0" kern="0" spc="10" dirty="0"/>
              <a:t>La </a:t>
            </a:r>
            <a:r>
              <a:rPr lang="es-ES" sz="1950" i="1" kern="0" spc="10" dirty="0"/>
              <a:t>dependencia estadística </a:t>
            </a:r>
            <a:r>
              <a:rPr lang="es-ES" sz="1950" b="0" kern="0" spc="10" dirty="0"/>
              <a:t>existe cuando la probabilidad de que se presente algún evento depende o se ve afectada por la presentación de algún otro.</a:t>
            </a:r>
          </a:p>
          <a:p>
            <a:pPr algn="l"/>
            <a:endParaRPr lang="es-ES" sz="1950" b="0" kern="0" spc="10" dirty="0"/>
          </a:p>
          <a:p>
            <a:pPr algn="just"/>
            <a:r>
              <a:rPr lang="es-ES" sz="1950" b="0" kern="0" spc="10" dirty="0"/>
              <a:t>Al igual que en la independencia estadística, existen tres tipos de probabilidades que se presentan bajo la dependencia estadística:</a:t>
            </a:r>
          </a:p>
          <a:p>
            <a:pPr algn="just"/>
            <a:endParaRPr lang="es-ES" sz="1950" b="0" kern="0" spc="10" dirty="0"/>
          </a:p>
          <a:p>
            <a:pPr algn="just"/>
            <a:r>
              <a:rPr lang="es-ES" sz="1950" b="0" kern="0" spc="10" dirty="0"/>
              <a:t>1. Marginal (no la veremos en este curso).</a:t>
            </a:r>
          </a:p>
          <a:p>
            <a:pPr marL="457200" indent="-457200" algn="just">
              <a:buAutoNum type="arabicPeriod"/>
            </a:pPr>
            <a:endParaRPr lang="es-ES" sz="1950" b="0" kern="0" spc="10" dirty="0"/>
          </a:p>
          <a:p>
            <a:pPr algn="just"/>
            <a:r>
              <a:rPr lang="es-ES" sz="1950" b="0" kern="0" spc="10" dirty="0"/>
              <a:t>2. Conjunta (no la veremos en este curso).</a:t>
            </a:r>
          </a:p>
          <a:p>
            <a:pPr algn="just"/>
            <a:endParaRPr lang="es-ES" sz="1950" b="0" kern="0" spc="10" dirty="0"/>
          </a:p>
          <a:p>
            <a:pPr algn="just"/>
            <a:r>
              <a:rPr lang="es-ES" sz="1950" b="0" kern="0" spc="10" dirty="0"/>
              <a:t>3. Condicional </a:t>
            </a:r>
            <a:endParaRPr lang="es-CL" sz="1950" b="0" kern="0" spc="10" dirty="0"/>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
        <p:nvSpPr>
          <p:cNvPr id="9" name="Marcador de texto 12">
            <a:extLst>
              <a:ext uri="{FF2B5EF4-FFF2-40B4-BE49-F238E27FC236}">
                <a16:creationId xmlns:a16="http://schemas.microsoft.com/office/drawing/2014/main" id="{BD425BC4-C0A5-C460-F3B4-5ACEDC164524}"/>
              </a:ext>
            </a:extLst>
          </p:cNvPr>
          <p:cNvSpPr>
            <a:spLocks noGrp="1"/>
          </p:cNvSpPr>
          <p:nvPr>
            <p:ph type="body" sz="quarter" idx="12"/>
          </p:nvPr>
        </p:nvSpPr>
        <p:spPr>
          <a:xfrm>
            <a:off x="805957" y="2911475"/>
            <a:ext cx="4343400" cy="738664"/>
          </a:xfrm>
        </p:spPr>
        <p:txBody>
          <a:bodyPr wrap="square" lIns="0" tIns="0" rIns="0" bIns="0" anchor="t">
            <a:spAutoFit/>
          </a:bodyPr>
          <a:lstStyle/>
          <a:p>
            <a:r>
              <a:rPr lang="es-CL" sz="2400" dirty="0">
                <a:latin typeface="Arial"/>
                <a:cs typeface="Arial"/>
              </a:rPr>
              <a:t>Probabilidad bajo condiciones de </a:t>
            </a:r>
            <a:r>
              <a:rPr lang="es-CL" sz="2400" u="sng" dirty="0">
                <a:latin typeface="Arial"/>
                <a:cs typeface="Arial"/>
              </a:rPr>
              <a:t>dependencia</a:t>
            </a:r>
            <a:r>
              <a:rPr lang="es-CL" sz="2400" dirty="0">
                <a:latin typeface="Arial"/>
                <a:cs typeface="Arial"/>
              </a:rPr>
              <a:t> estadística.</a:t>
            </a:r>
          </a:p>
        </p:txBody>
      </p:sp>
      <p:pic>
        <p:nvPicPr>
          <p:cNvPr id="15" name="Imagen 2">
            <a:extLst>
              <a:ext uri="{FF2B5EF4-FFF2-40B4-BE49-F238E27FC236}">
                <a16:creationId xmlns:a16="http://schemas.microsoft.com/office/drawing/2014/main" id="{431804D0-ED15-DEA3-86A0-CFDD761FBF47}"/>
              </a:ext>
            </a:extLst>
          </p:cNvPr>
          <p:cNvPicPr>
            <a:picLocks noChangeAspect="1"/>
          </p:cNvPicPr>
          <p:nvPr/>
        </p:nvPicPr>
        <p:blipFill>
          <a:blip r:embed="rId2"/>
          <a:stretch>
            <a:fillRect/>
          </a:stretch>
        </p:blipFill>
        <p:spPr>
          <a:xfrm>
            <a:off x="1325208" y="4660402"/>
            <a:ext cx="4710513" cy="5407500"/>
          </a:xfrm>
          <a:prstGeom prst="rect">
            <a:avLst/>
          </a:prstGeom>
        </p:spPr>
      </p:pic>
    </p:spTree>
    <p:extLst>
      <p:ext uri="{BB962C8B-B14F-4D97-AF65-F5344CB8AC3E}">
        <p14:creationId xmlns:p14="http://schemas.microsoft.com/office/powerpoint/2010/main" val="334700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Probabilidad bajo condiciones de </a:t>
            </a:r>
            <a:r>
              <a:rPr lang="es-CL" u="sng" dirty="0"/>
              <a:t>dependencia</a:t>
            </a:r>
            <a:r>
              <a:rPr lang="es-CL" dirty="0"/>
              <a:t> estadística.</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4532010"/>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PROBABILIDAD CONDICIONAL…</a:t>
            </a:r>
            <a:endParaRPr lang="es-CL" sz="3500" kern="0" dirty="0">
              <a:solidFill>
                <a:srgbClr val="9EA4A8"/>
              </a:solidFill>
            </a:endParaRPr>
          </a:p>
          <a:p>
            <a:pPr algn="just"/>
            <a:r>
              <a:rPr lang="es-ES" sz="1950" b="0" kern="0" spc="10" dirty="0"/>
              <a:t>…BAJO DEPENDENCIA ESTADÍSTICA.</a:t>
            </a:r>
          </a:p>
          <a:p>
            <a:pPr algn="l"/>
            <a:endParaRPr lang="es-ES" sz="1950" b="0" kern="0" spc="10" dirty="0"/>
          </a:p>
          <a:p>
            <a:pPr algn="l"/>
            <a:r>
              <a:rPr lang="es-ES" sz="1950" b="0" kern="0" spc="10" dirty="0"/>
              <a:t>La fórmula general para la probabilidad condicional bajo dependencia estadística es la siguiente: </a:t>
            </a:r>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just"/>
            <a:r>
              <a:rPr lang="es-ES" sz="1950" b="0" kern="0" spc="10" dirty="0"/>
              <a:t>.</a:t>
            </a:r>
            <a:endParaRPr lang="es-CL" sz="1950" b="0" kern="0" spc="10" dirty="0"/>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Imagen 3">
            <a:extLst>
              <a:ext uri="{FF2B5EF4-FFF2-40B4-BE49-F238E27FC236}">
                <a16:creationId xmlns:a16="http://schemas.microsoft.com/office/drawing/2014/main" id="{3DB453A7-0454-B876-1DC5-2E4A39C8D88E}"/>
              </a:ext>
            </a:extLst>
          </p:cNvPr>
          <p:cNvPicPr>
            <a:picLocks noChangeAspect="1"/>
          </p:cNvPicPr>
          <p:nvPr/>
        </p:nvPicPr>
        <p:blipFill>
          <a:blip r:embed="rId2"/>
          <a:stretch>
            <a:fillRect/>
          </a:stretch>
        </p:blipFill>
        <p:spPr>
          <a:xfrm>
            <a:off x="8316437" y="3749675"/>
            <a:ext cx="9127013" cy="1443558"/>
          </a:xfrm>
          <a:prstGeom prst="rect">
            <a:avLst/>
          </a:prstGeom>
          <a:ln w="25400">
            <a:solidFill>
              <a:schemeClr val="accent1"/>
            </a:solidFill>
          </a:ln>
        </p:spPr>
      </p:pic>
      <p:pic>
        <p:nvPicPr>
          <p:cNvPr id="3" name="Imagen 2">
            <a:extLst>
              <a:ext uri="{FF2B5EF4-FFF2-40B4-BE49-F238E27FC236}">
                <a16:creationId xmlns:a16="http://schemas.microsoft.com/office/drawing/2014/main" id="{EBA27780-1A11-A8AF-FFF9-A0E5011BAB3F}"/>
              </a:ext>
            </a:extLst>
          </p:cNvPr>
          <p:cNvPicPr>
            <a:picLocks noChangeAspect="1"/>
          </p:cNvPicPr>
          <p:nvPr/>
        </p:nvPicPr>
        <p:blipFill>
          <a:blip r:embed="rId3"/>
          <a:stretch>
            <a:fillRect/>
          </a:stretch>
        </p:blipFill>
        <p:spPr>
          <a:xfrm>
            <a:off x="1325208" y="4660402"/>
            <a:ext cx="4710513" cy="5407500"/>
          </a:xfrm>
          <a:prstGeom prst="rect">
            <a:avLst/>
          </a:prstGeom>
        </p:spPr>
      </p:pic>
    </p:spTree>
    <p:extLst>
      <p:ext uri="{BB962C8B-B14F-4D97-AF65-F5344CB8AC3E}">
        <p14:creationId xmlns:p14="http://schemas.microsoft.com/office/powerpoint/2010/main" val="14263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Probabilidad bajo condiciones de </a:t>
            </a:r>
            <a:r>
              <a:rPr lang="es-CL" u="sng" dirty="0"/>
              <a:t>dependencia</a:t>
            </a:r>
            <a:r>
              <a:rPr lang="es-CL" dirty="0"/>
              <a:t> estadística.</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573233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PROBABILIDAD CONDICIONAL…</a:t>
            </a:r>
            <a:endParaRPr lang="es-CL" sz="3500" kern="0" dirty="0">
              <a:solidFill>
                <a:srgbClr val="9EA4A8"/>
              </a:solidFill>
            </a:endParaRPr>
          </a:p>
          <a:p>
            <a:pPr algn="just"/>
            <a:r>
              <a:rPr lang="es-ES" sz="1950" b="0" kern="0" spc="10" dirty="0"/>
              <a:t>…BAJO DEPENDENCIA ESTADÍSTICA.</a:t>
            </a:r>
          </a:p>
          <a:p>
            <a:pPr algn="l"/>
            <a:endParaRPr lang="es-ES" sz="1950" b="0" kern="0" spc="10" dirty="0"/>
          </a:p>
          <a:p>
            <a:pPr algn="l"/>
            <a:r>
              <a:rPr lang="es-ES" sz="1950" b="0" kern="0" spc="10" dirty="0"/>
              <a:t>Supongamos que tenemos una caja que contiene 10 bolas distribuidas de la siguiente manera:</a:t>
            </a:r>
          </a:p>
          <a:p>
            <a:pPr algn="l"/>
            <a:endParaRPr lang="es-ES" sz="1950" b="0" kern="0" spc="10" dirty="0"/>
          </a:p>
          <a:p>
            <a:pPr marL="342900" indent="-342900" algn="l">
              <a:buFont typeface="Arial" panose="020B0604020202020204" pitchFamily="34" charset="0"/>
              <a:buChar char="•"/>
            </a:pPr>
            <a:r>
              <a:rPr lang="es-ES" sz="1950" b="0" kern="0" spc="10" dirty="0"/>
              <a:t>Tres son de color y tienen puntos</a:t>
            </a:r>
          </a:p>
          <a:p>
            <a:pPr marL="342900" indent="-342900" algn="l">
              <a:buFont typeface="Arial" panose="020B0604020202020204" pitchFamily="34" charset="0"/>
              <a:buChar char="•"/>
            </a:pPr>
            <a:r>
              <a:rPr lang="es-ES" sz="1950" b="0" kern="0" spc="10" dirty="0"/>
              <a:t>Una es de color y tiene franjas</a:t>
            </a:r>
          </a:p>
          <a:p>
            <a:pPr marL="342900" indent="-342900" algn="l">
              <a:buFont typeface="Arial" panose="020B0604020202020204" pitchFamily="34" charset="0"/>
              <a:buChar char="•"/>
            </a:pPr>
            <a:r>
              <a:rPr lang="es-ES" sz="1950" b="0" kern="0" spc="10" dirty="0"/>
              <a:t>Dos son grises y tienen puntos</a:t>
            </a:r>
          </a:p>
          <a:p>
            <a:pPr marL="342900" indent="-342900" algn="l">
              <a:buFont typeface="Arial" panose="020B0604020202020204" pitchFamily="34" charset="0"/>
              <a:buChar char="•"/>
            </a:pPr>
            <a:r>
              <a:rPr lang="es-ES" sz="1950" b="0" kern="0" spc="10" dirty="0"/>
              <a:t>Cuatro son grises y tienen franjas</a:t>
            </a:r>
          </a:p>
          <a:p>
            <a:pPr algn="l"/>
            <a:endParaRPr lang="es-ES" sz="1950" b="0" kern="0" spc="10" dirty="0"/>
          </a:p>
          <a:p>
            <a:pPr algn="just"/>
            <a:r>
              <a:rPr lang="es-ES" sz="1950" b="0" kern="0" spc="10" dirty="0"/>
              <a:t>La probabilidad de sacar cualquiera de las bolas es de 0.1, ya que existen 10 bolas con igual probabilidad </a:t>
            </a:r>
            <a:r>
              <a:rPr lang="es-CL" sz="1950" b="0" kern="0" spc="10" dirty="0"/>
              <a:t>de ser elegidas (ver cuadro adjunto).</a:t>
            </a:r>
          </a:p>
          <a:p>
            <a:pPr algn="l"/>
            <a:endParaRPr lang="es-CL" sz="1950" b="0" kern="0" spc="10" dirty="0"/>
          </a:p>
          <a:p>
            <a:pPr algn="l"/>
            <a:endParaRPr lang="es-CL" sz="1950" b="0" kern="0" spc="10" dirty="0"/>
          </a:p>
          <a:p>
            <a:pPr algn="just"/>
            <a:r>
              <a:rPr lang="es-ES" sz="1950" b="0" kern="0" spc="10" dirty="0"/>
              <a:t>Suponga que una persona saca de la caja una bola de color, ¿cuál es la probabilidad de que ésta tenga puntos? ¿Cuál es la probabilidad de que tenga franjas?</a:t>
            </a:r>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3" name="Imagen 2">
            <a:extLst>
              <a:ext uri="{FF2B5EF4-FFF2-40B4-BE49-F238E27FC236}">
                <a16:creationId xmlns:a16="http://schemas.microsoft.com/office/drawing/2014/main" id="{BCD4DBA7-300B-5D3A-7FC8-50450D26FA3C}"/>
              </a:ext>
            </a:extLst>
          </p:cNvPr>
          <p:cNvPicPr>
            <a:picLocks noChangeAspect="1"/>
          </p:cNvPicPr>
          <p:nvPr/>
        </p:nvPicPr>
        <p:blipFill>
          <a:blip r:embed="rId2"/>
          <a:stretch>
            <a:fillRect/>
          </a:stretch>
        </p:blipFill>
        <p:spPr>
          <a:xfrm>
            <a:off x="1517650" y="4502983"/>
            <a:ext cx="4114800" cy="4259179"/>
          </a:xfrm>
          <a:prstGeom prst="rect">
            <a:avLst/>
          </a:prstGeom>
        </p:spPr>
      </p:pic>
    </p:spTree>
    <p:extLst>
      <p:ext uri="{BB962C8B-B14F-4D97-AF65-F5344CB8AC3E}">
        <p14:creationId xmlns:p14="http://schemas.microsoft.com/office/powerpoint/2010/main" val="284695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Probabilidad bajo condiciones de </a:t>
            </a:r>
            <a:r>
              <a:rPr lang="es-CL" u="sng" dirty="0"/>
              <a:t>dependencia</a:t>
            </a:r>
            <a:r>
              <a:rPr lang="es-CL" dirty="0"/>
              <a:t> estadística.</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693266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PROBABILIDAD CONDICIONAL…</a:t>
            </a:r>
            <a:endParaRPr lang="es-CL" sz="3500" kern="0" dirty="0">
              <a:solidFill>
                <a:srgbClr val="9EA4A8"/>
              </a:solidFill>
            </a:endParaRPr>
          </a:p>
          <a:p>
            <a:pPr algn="just"/>
            <a:r>
              <a:rPr lang="es-ES" sz="1950" b="0" kern="0" spc="10" dirty="0"/>
              <a:t>…BAJO DEPENDENCIA ESTADÍSTICA.</a:t>
            </a:r>
          </a:p>
          <a:p>
            <a:pPr algn="l"/>
            <a:endParaRPr lang="es-ES" sz="1950" b="0" kern="0" spc="10" dirty="0"/>
          </a:p>
          <a:p>
            <a:pPr algn="just"/>
            <a:r>
              <a:rPr lang="es-ES" sz="1950" b="0" kern="0" spc="10" dirty="0"/>
              <a:t>La pregunta puede expresarse simbólicamente como P(D|C) o </a:t>
            </a:r>
          </a:p>
          <a:p>
            <a:pPr algn="just"/>
            <a:endParaRPr lang="es-ES" sz="1950" b="0" kern="0" spc="10" dirty="0"/>
          </a:p>
          <a:p>
            <a:pPr algn="just"/>
            <a:r>
              <a:rPr lang="es-ES" sz="1950" b="0" kern="0" spc="10" dirty="0"/>
              <a:t>¿</a:t>
            </a:r>
            <a:r>
              <a:rPr lang="es-ES" sz="1950" i="1" kern="0" spc="10" dirty="0"/>
              <a:t>cuál es la probabilidad condicional de que la bola tenga puntos (D), dado que es de color (C)?</a:t>
            </a:r>
          </a:p>
          <a:p>
            <a:pPr algn="l"/>
            <a:endParaRPr lang="es-ES" sz="1950" b="0" kern="0" spc="10" dirty="0"/>
          </a:p>
          <a:p>
            <a:pPr algn="just"/>
            <a:r>
              <a:rPr lang="es-ES" sz="1950" b="0" kern="0" spc="10" dirty="0"/>
              <a:t>Se nos ha dicho que la bola que se sacó es de color. Por tanto, para calcular la probabilidad de que tenga puntos, ignoraremos a todas las bolas grises y nos concentraremos exclusivamente en las de </a:t>
            </a:r>
            <a:r>
              <a:rPr lang="es-CL" sz="1950" b="0" kern="0" spc="10" dirty="0"/>
              <a:t>color.</a:t>
            </a:r>
          </a:p>
          <a:p>
            <a:pPr algn="just"/>
            <a:endParaRPr lang="es-CL" sz="1950" b="0" kern="0" spc="10" dirty="0"/>
          </a:p>
          <a:p>
            <a:pPr algn="just"/>
            <a:r>
              <a:rPr lang="es-ES" sz="1950" b="0" kern="0" spc="10" dirty="0"/>
              <a:t>A partir del planteamiento del problema, sabemos que hay cuatro bolas de color  (C), tres de las cuales tienen puntos (D) y la que queda tiene franjas (S). </a:t>
            </a:r>
          </a:p>
          <a:p>
            <a:pPr algn="just"/>
            <a:endParaRPr lang="es-ES" sz="1950" b="0" kern="0" spc="10" dirty="0"/>
          </a:p>
          <a:p>
            <a:pPr algn="just"/>
            <a:r>
              <a:rPr lang="es-ES" sz="1950" b="0" kern="0" spc="10" dirty="0"/>
              <a:t>Ahora, nuestro problema consiste en encontrar las probabilidades sencillas de que la bola tenga puntos y de que tenga franjas. Para hacerlo dividimos el número de bolas de cada categoría entre el número total de bolas de color.</a:t>
            </a:r>
            <a:endParaRPr lang="es-CL" sz="1950" b="0" kern="0" spc="10" dirty="0"/>
          </a:p>
          <a:p>
            <a:pPr algn="just"/>
            <a:endParaRPr lang="es-CL" sz="1950" b="0" kern="0" spc="10" dirty="0"/>
          </a:p>
          <a:p>
            <a:pPr algn="just"/>
            <a:endParaRPr lang="es-CL" sz="1950" b="0" kern="0" spc="10" dirty="0"/>
          </a:p>
          <a:p>
            <a:pPr algn="just"/>
            <a:endParaRPr lang="es-CL" sz="1950" b="0" kern="0" spc="10" dirty="0"/>
          </a:p>
          <a:p>
            <a:pPr algn="just"/>
            <a:endParaRPr lang="es-ES" sz="1950" b="0" kern="0" spc="10" dirty="0"/>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3" name="Imagen 2">
            <a:extLst>
              <a:ext uri="{FF2B5EF4-FFF2-40B4-BE49-F238E27FC236}">
                <a16:creationId xmlns:a16="http://schemas.microsoft.com/office/drawing/2014/main" id="{BCD4DBA7-300B-5D3A-7FC8-50450D26FA3C}"/>
              </a:ext>
            </a:extLst>
          </p:cNvPr>
          <p:cNvPicPr>
            <a:picLocks noChangeAspect="1"/>
          </p:cNvPicPr>
          <p:nvPr/>
        </p:nvPicPr>
        <p:blipFill>
          <a:blip r:embed="rId2"/>
          <a:stretch>
            <a:fillRect/>
          </a:stretch>
        </p:blipFill>
        <p:spPr>
          <a:xfrm>
            <a:off x="1517650" y="4502983"/>
            <a:ext cx="4114800" cy="4259179"/>
          </a:xfrm>
          <a:prstGeom prst="rect">
            <a:avLst/>
          </a:prstGeom>
        </p:spPr>
      </p:pic>
      <p:pic>
        <p:nvPicPr>
          <p:cNvPr id="4" name="Imagen 3">
            <a:extLst>
              <a:ext uri="{FF2B5EF4-FFF2-40B4-BE49-F238E27FC236}">
                <a16:creationId xmlns:a16="http://schemas.microsoft.com/office/drawing/2014/main" id="{0FF15601-BBA9-E330-8FDA-8D27B6A72E4D}"/>
              </a:ext>
            </a:extLst>
          </p:cNvPr>
          <p:cNvPicPr>
            <a:picLocks noChangeAspect="1"/>
          </p:cNvPicPr>
          <p:nvPr/>
        </p:nvPicPr>
        <p:blipFill>
          <a:blip r:embed="rId3"/>
          <a:stretch>
            <a:fillRect/>
          </a:stretch>
        </p:blipFill>
        <p:spPr>
          <a:xfrm>
            <a:off x="10814050" y="7178675"/>
            <a:ext cx="3505200" cy="2560439"/>
          </a:xfrm>
          <a:prstGeom prst="rect">
            <a:avLst/>
          </a:prstGeom>
        </p:spPr>
      </p:pic>
    </p:spTree>
    <p:extLst>
      <p:ext uri="{BB962C8B-B14F-4D97-AF65-F5344CB8AC3E}">
        <p14:creationId xmlns:p14="http://schemas.microsoft.com/office/powerpoint/2010/main" val="410441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Probabilidad bajo condiciones de </a:t>
            </a:r>
            <a:r>
              <a:rPr lang="es-CL" u="sng" dirty="0"/>
              <a:t>dependencia</a:t>
            </a:r>
            <a:r>
              <a:rPr lang="es-CL" dirty="0"/>
              <a:t> estadística.</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552458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PROBABILIDAD CONDICIONAL…</a:t>
            </a:r>
            <a:endParaRPr lang="es-CL" sz="3500" kern="0" dirty="0">
              <a:solidFill>
                <a:srgbClr val="9EA4A8"/>
              </a:solidFill>
            </a:endParaRPr>
          </a:p>
          <a:p>
            <a:pPr algn="just"/>
            <a:r>
              <a:rPr lang="es-ES" sz="1950" b="0" kern="0" spc="10" dirty="0"/>
              <a:t>…BAJO DEPENDENCIA ESTADÍSTICA.</a:t>
            </a:r>
          </a:p>
          <a:p>
            <a:pPr algn="l"/>
            <a:endParaRPr lang="es-ES" sz="2000" b="0" kern="0" spc="10" dirty="0"/>
          </a:p>
          <a:p>
            <a:r>
              <a:rPr lang="es-ES" sz="2000" b="0" kern="0" spc="10" dirty="0"/>
              <a:t>La probabilidad de sacar una bola con puntos, dado que ésta es de color, es de 0.75. De forma parecida, la probabilidad de obtener una bola con franjas, dado que ésta es de color, es de 0.25.</a:t>
            </a:r>
          </a:p>
          <a:p>
            <a:endParaRPr lang="es-ES" sz="2000" b="0" kern="0" spc="10" dirty="0"/>
          </a:p>
          <a:p>
            <a:pPr algn="l"/>
            <a:r>
              <a:rPr lang="es-ES" sz="2000" i="1" kern="0" spc="10" dirty="0"/>
              <a:t>Como el color afecta la probabilidad de que la bola tenga puntos o franjas, estos eventos son dependientes.</a:t>
            </a:r>
          </a:p>
          <a:p>
            <a:pPr algn="l"/>
            <a:endParaRPr lang="es-ES" sz="2000" b="0" kern="0" spc="10" dirty="0"/>
          </a:p>
          <a:p>
            <a:pPr algn="l"/>
            <a:r>
              <a:rPr lang="es-ES" sz="2000" b="0" kern="0" spc="10" dirty="0"/>
              <a:t>Para calcular la probabilidad de obtener una bola con puntos dado que es de color, P(D|C), dividimos la probabilidad de que la bola sea de color y tenga puntos (tres de 10, es decir 0.3) entre la probabilidad de que la bola sea de color (cuatro de 10, es decir, 0.4):</a:t>
            </a:r>
            <a:endParaRPr lang="es-CL" sz="2000" b="0" kern="0" spc="10"/>
          </a:p>
          <a:p>
            <a:pPr algn="just"/>
            <a:endParaRPr lang="es-CL" sz="1950" b="0" kern="0" spc="10" dirty="0"/>
          </a:p>
          <a:p>
            <a:pPr algn="just"/>
            <a:endParaRPr lang="es-CL" sz="1950" b="0" kern="0" spc="10" dirty="0"/>
          </a:p>
          <a:p>
            <a:pPr algn="just"/>
            <a:endParaRPr lang="es-ES" sz="1950" b="0" kern="0" spc="10" dirty="0"/>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3" name="Imagen 2">
            <a:extLst>
              <a:ext uri="{FF2B5EF4-FFF2-40B4-BE49-F238E27FC236}">
                <a16:creationId xmlns:a16="http://schemas.microsoft.com/office/drawing/2014/main" id="{BCD4DBA7-300B-5D3A-7FC8-50450D26FA3C}"/>
              </a:ext>
            </a:extLst>
          </p:cNvPr>
          <p:cNvPicPr>
            <a:picLocks noChangeAspect="1"/>
          </p:cNvPicPr>
          <p:nvPr/>
        </p:nvPicPr>
        <p:blipFill>
          <a:blip r:embed="rId2"/>
          <a:stretch>
            <a:fillRect/>
          </a:stretch>
        </p:blipFill>
        <p:spPr>
          <a:xfrm>
            <a:off x="1517650" y="4502983"/>
            <a:ext cx="4114800" cy="4259179"/>
          </a:xfrm>
          <a:prstGeom prst="rect">
            <a:avLst/>
          </a:prstGeom>
        </p:spPr>
      </p:pic>
      <p:pic>
        <p:nvPicPr>
          <p:cNvPr id="5" name="Imagen 4">
            <a:extLst>
              <a:ext uri="{FF2B5EF4-FFF2-40B4-BE49-F238E27FC236}">
                <a16:creationId xmlns:a16="http://schemas.microsoft.com/office/drawing/2014/main" id="{C814575D-0EB8-E9A5-4E9F-57B20CEC9352}"/>
              </a:ext>
            </a:extLst>
          </p:cNvPr>
          <p:cNvPicPr>
            <a:picLocks noChangeAspect="1"/>
          </p:cNvPicPr>
          <p:nvPr/>
        </p:nvPicPr>
        <p:blipFill>
          <a:blip r:embed="rId3"/>
          <a:stretch>
            <a:fillRect/>
          </a:stretch>
        </p:blipFill>
        <p:spPr>
          <a:xfrm>
            <a:off x="10532378" y="6986247"/>
            <a:ext cx="4205163" cy="1689103"/>
          </a:xfrm>
          <a:prstGeom prst="rect">
            <a:avLst/>
          </a:prstGeom>
        </p:spPr>
      </p:pic>
    </p:spTree>
    <p:extLst>
      <p:ext uri="{BB962C8B-B14F-4D97-AF65-F5344CB8AC3E}">
        <p14:creationId xmlns:p14="http://schemas.microsoft.com/office/powerpoint/2010/main" val="314019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307777"/>
          </a:xfrm>
        </p:spPr>
        <p:txBody>
          <a:bodyPr/>
          <a:lstStyle/>
          <a:p>
            <a:r>
              <a:rPr lang="es-CL" dirty="0"/>
              <a:t>Teorema de Bayes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606063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TEOREMA DE BAYES</a:t>
            </a:r>
            <a:endParaRPr lang="es-ES" sz="1950" b="0" kern="0" spc="10" dirty="0"/>
          </a:p>
          <a:p>
            <a:pPr marL="12700" algn="just">
              <a:spcBef>
                <a:spcPts val="720"/>
              </a:spcBef>
            </a:pPr>
            <a:endParaRPr lang="es-CL" sz="3500" kern="0" spc="5" dirty="0">
              <a:solidFill>
                <a:srgbClr val="9EA4A8"/>
              </a:solidFill>
            </a:endParaRPr>
          </a:p>
          <a:p>
            <a:pPr algn="just"/>
            <a:r>
              <a:rPr lang="es-ES" sz="1950" b="0" kern="0" spc="10" dirty="0"/>
              <a:t>La fórmula básica para la probabilidad condicional </a:t>
            </a:r>
            <a:r>
              <a:rPr lang="es-CL" sz="1950" b="0" kern="0" spc="10" dirty="0"/>
              <a:t>en circunstancias de dependencia se conoce como Teorema de Bayes (Thomas Bayes, 1702-1761).</a:t>
            </a:r>
          </a:p>
          <a:p>
            <a:pPr algn="just"/>
            <a:endParaRPr lang="es-CL" sz="1950" b="0" kern="0" spc="10" dirty="0"/>
          </a:p>
          <a:p>
            <a:pPr algn="just"/>
            <a:endParaRPr lang="es-CL" sz="1950" b="0" kern="0" spc="10" dirty="0"/>
          </a:p>
          <a:p>
            <a:pPr algn="just"/>
            <a:endParaRPr lang="es-CL" sz="1950" b="0" kern="0" spc="10" dirty="0"/>
          </a:p>
          <a:p>
            <a:pPr algn="just"/>
            <a:endParaRPr lang="es-CL" sz="1950" b="0" kern="0" spc="10" dirty="0"/>
          </a:p>
          <a:p>
            <a:pPr algn="just"/>
            <a:endParaRPr lang="es-CL" sz="1950" b="0" kern="0" spc="10" dirty="0"/>
          </a:p>
          <a:p>
            <a:pPr algn="just"/>
            <a:endParaRPr lang="es-CL" sz="1950" b="0" kern="0" spc="10" dirty="0"/>
          </a:p>
          <a:p>
            <a:pPr algn="just"/>
            <a:r>
              <a:rPr lang="es-ES" sz="1950" b="0" kern="0" spc="10" dirty="0"/>
              <a:t>Siempre que haya un problema de probabilidad condicional, </a:t>
            </a:r>
            <a:r>
              <a:rPr lang="es-ES" sz="1950" i="1" kern="0" spc="10" dirty="0"/>
              <a:t>se utiliza el Teorema de Bayes en Machine </a:t>
            </a:r>
            <a:r>
              <a:rPr lang="es-ES" sz="1950" i="1" kern="0" spc="10" dirty="0" err="1"/>
              <a:t>Learning</a:t>
            </a:r>
            <a:r>
              <a:rPr lang="es-ES" sz="1950" b="0" kern="0" spc="10" dirty="0"/>
              <a:t>. La conclusión directa de este proceso es que cuantos más datos tenga, más preciso será el resultado.</a:t>
            </a:r>
          </a:p>
          <a:p>
            <a:pPr algn="just"/>
            <a:endParaRPr lang="es-ES" sz="1950" b="0" kern="0" spc="10" dirty="0"/>
          </a:p>
          <a:p>
            <a:pPr algn="just"/>
            <a:endParaRPr lang="es-ES" sz="1950" b="0" kern="0" spc="10" dirty="0"/>
          </a:p>
          <a:p>
            <a:pPr algn="just"/>
            <a:r>
              <a:rPr lang="es-ES" sz="1950" i="1" kern="0" spc="10" dirty="0"/>
              <a:t>El Clasificador </a:t>
            </a:r>
            <a:r>
              <a:rPr lang="es-ES" sz="1950" i="1" kern="0" spc="10" dirty="0" err="1"/>
              <a:t>Naive</a:t>
            </a:r>
            <a:r>
              <a:rPr lang="es-ES" sz="1950" i="1" kern="0" spc="10" dirty="0"/>
              <a:t> Bayes, una versión simplificada del Teorema de Bayes, se utiliza como un algoritmo de clasificación para clasificar los datos en varias clases (grupos) con precisión y velocidad.</a:t>
            </a:r>
          </a:p>
        </p:txBody>
      </p:sp>
      <p:pic>
        <p:nvPicPr>
          <p:cNvPr id="4" name="Imagen 3">
            <a:extLst>
              <a:ext uri="{FF2B5EF4-FFF2-40B4-BE49-F238E27FC236}">
                <a16:creationId xmlns:a16="http://schemas.microsoft.com/office/drawing/2014/main" id="{AB320286-1461-521D-AA96-B657F1360FF6}"/>
              </a:ext>
            </a:extLst>
          </p:cNvPr>
          <p:cNvPicPr>
            <a:picLocks noChangeAspect="1"/>
          </p:cNvPicPr>
          <p:nvPr/>
        </p:nvPicPr>
        <p:blipFill>
          <a:blip r:embed="rId2"/>
          <a:stretch>
            <a:fillRect/>
          </a:stretch>
        </p:blipFill>
        <p:spPr>
          <a:xfrm>
            <a:off x="10966450" y="3221495"/>
            <a:ext cx="3090698" cy="1355825"/>
          </a:xfrm>
          <a:prstGeom prst="rect">
            <a:avLst/>
          </a:prstGeom>
        </p:spPr>
      </p:pic>
      <p:pic>
        <p:nvPicPr>
          <p:cNvPr id="9" name="Gráfico 8" descr="Robot con relleno sólido">
            <a:extLst>
              <a:ext uri="{FF2B5EF4-FFF2-40B4-BE49-F238E27FC236}">
                <a16:creationId xmlns:a16="http://schemas.microsoft.com/office/drawing/2014/main" id="{0F71A199-4C19-C0D2-2772-BCD213907B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1650" y="1326663"/>
            <a:ext cx="1217712" cy="1217712"/>
          </a:xfrm>
          <a:prstGeom prst="rect">
            <a:avLst/>
          </a:prstGeom>
        </p:spPr>
      </p:pic>
      <p:pic>
        <p:nvPicPr>
          <p:cNvPr id="2" name="Imagen 2">
            <a:extLst>
              <a:ext uri="{FF2B5EF4-FFF2-40B4-BE49-F238E27FC236}">
                <a16:creationId xmlns:a16="http://schemas.microsoft.com/office/drawing/2014/main" id="{11FB8BE7-33AD-A583-01DB-264E0D22C291}"/>
              </a:ext>
            </a:extLst>
          </p:cNvPr>
          <p:cNvPicPr>
            <a:picLocks noChangeAspect="1"/>
          </p:cNvPicPr>
          <p:nvPr/>
        </p:nvPicPr>
        <p:blipFill>
          <a:blip r:embed="rId5"/>
          <a:stretch>
            <a:fillRect/>
          </a:stretch>
        </p:blipFill>
        <p:spPr>
          <a:xfrm>
            <a:off x="1070798" y="6057265"/>
            <a:ext cx="5543365" cy="3053290"/>
          </a:xfrm>
          <a:prstGeom prst="rect">
            <a:avLst/>
          </a:prstGeom>
        </p:spPr>
      </p:pic>
    </p:spTree>
    <p:extLst>
      <p:ext uri="{BB962C8B-B14F-4D97-AF65-F5344CB8AC3E}">
        <p14:creationId xmlns:p14="http://schemas.microsoft.com/office/powerpoint/2010/main" val="335301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14271" y="8170445"/>
            <a:ext cx="11193563" cy="1938992"/>
          </a:xfrm>
        </p:spPr>
        <p:txBody>
          <a:bodyPr/>
          <a:lstStyle/>
          <a:p>
            <a:pPr marL="285750" indent="-285750">
              <a:buFont typeface="Arial" panose="020B0604020202020204" pitchFamily="34" charset="0"/>
              <a:buChar char="•"/>
            </a:pPr>
            <a:r>
              <a:rPr lang="es-CL" dirty="0"/>
              <a:t>Conceptos de Probabilidad</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Probabilidad Condicional</a:t>
            </a:r>
          </a:p>
          <a:p>
            <a:pPr marL="285750" indent="-285750">
              <a:buFont typeface="Arial" panose="020B0604020202020204" pitchFamily="34" charset="0"/>
              <a:buChar char="•"/>
            </a:pPr>
            <a:endParaRPr lang="es-CL" dirty="0"/>
          </a:p>
          <a:p>
            <a:pPr marL="285750" indent="-285750">
              <a:buFont typeface="Arial" panose="020B0604020202020204" pitchFamily="34" charset="0"/>
              <a:buChar char="•"/>
            </a:pPr>
            <a:r>
              <a:rPr lang="es-CL" dirty="0"/>
              <a:t>Teorema de Bayes</a:t>
            </a:r>
          </a:p>
          <a:p>
            <a:endParaRPr lang="es-CL" dirty="0"/>
          </a:p>
          <a:p>
            <a:endParaRPr lang="es-CL" dirty="0"/>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A8EE13C-F9F0-A545-8721-BAE0B01F0F49}"/>
              </a:ext>
            </a:extLst>
          </p:cNvPr>
          <p:cNvSpPr>
            <a:spLocks noGrp="1"/>
          </p:cNvSpPr>
          <p:nvPr>
            <p:ph type="body" sz="quarter" idx="10"/>
          </p:nvPr>
        </p:nvSpPr>
        <p:spPr/>
        <p:txBody>
          <a:bodyPr/>
          <a:lstStyle/>
          <a:p>
            <a:r>
              <a:rPr lang="es-CL" dirty="0"/>
              <a:t>Probabilidad</a:t>
            </a:r>
          </a:p>
        </p:txBody>
      </p:sp>
      <p:sp>
        <p:nvSpPr>
          <p:cNvPr id="3" name="Marcador de texto 2">
            <a:extLst>
              <a:ext uri="{FF2B5EF4-FFF2-40B4-BE49-F238E27FC236}">
                <a16:creationId xmlns:a16="http://schemas.microsoft.com/office/drawing/2014/main" id="{8C97EC4A-DE1D-454A-ACDD-588224C6D15D}"/>
              </a:ext>
            </a:extLst>
          </p:cNvPr>
          <p:cNvSpPr>
            <a:spLocks noGrp="1"/>
          </p:cNvSpPr>
          <p:nvPr>
            <p:ph type="body" sz="quarter" idx="11"/>
          </p:nvPr>
        </p:nvSpPr>
        <p:spPr/>
        <p:txBody>
          <a:bodyPr/>
          <a:lstStyle/>
          <a:p>
            <a:r>
              <a:rPr lang="es-CL" dirty="0"/>
              <a:t>01</a:t>
            </a:r>
          </a:p>
        </p:txBody>
      </p:sp>
      <p:sp>
        <p:nvSpPr>
          <p:cNvPr id="4" name="Marcador de texto 3">
            <a:extLst>
              <a:ext uri="{FF2B5EF4-FFF2-40B4-BE49-F238E27FC236}">
                <a16:creationId xmlns:a16="http://schemas.microsoft.com/office/drawing/2014/main" id="{07F45AFB-1376-9947-A512-CE2C17B62EC0}"/>
              </a:ext>
            </a:extLst>
          </p:cNvPr>
          <p:cNvSpPr>
            <a:spLocks noGrp="1"/>
          </p:cNvSpPr>
          <p:nvPr>
            <p:ph type="body" sz="quarter" idx="12"/>
          </p:nvPr>
        </p:nvSpPr>
        <p:spPr>
          <a:xfrm>
            <a:off x="2405266" y="5792942"/>
            <a:ext cx="3078385" cy="3447098"/>
          </a:xfrm>
        </p:spPr>
        <p:txBody>
          <a:bodyPr/>
          <a:lstStyle/>
          <a:p>
            <a:pPr algn="l"/>
            <a:r>
              <a:rPr lang="es-ES" sz="1600" b="0" i="0" u="none" strike="noStrike" baseline="0" dirty="0"/>
              <a:t>En general, la probabilidad es la posibilidad de que algo pase.</a:t>
            </a:r>
          </a:p>
          <a:p>
            <a:pPr algn="l"/>
            <a:endParaRPr lang="es-ES" sz="1600" dirty="0"/>
          </a:p>
          <a:p>
            <a:pPr algn="l"/>
            <a:r>
              <a:rPr lang="es-ES" sz="1600" b="0" i="0" u="none" strike="noStrike" baseline="0" dirty="0"/>
              <a:t>Las probabilidades se expresan como fracciones (1/6, 1/2, 8/9) o como decimales (0.167, 0.500, 0.889) que están entre cero y uno. </a:t>
            </a:r>
          </a:p>
          <a:p>
            <a:pPr algn="l"/>
            <a:endParaRPr lang="es-ES" sz="1600" b="0" i="0" u="none" strike="noStrike" baseline="0" dirty="0"/>
          </a:p>
          <a:p>
            <a:pPr algn="l"/>
            <a:r>
              <a:rPr lang="es-ES" sz="1600" b="0" i="0" u="none" strike="noStrike" baseline="0" dirty="0"/>
              <a:t>Tener una probabilidad de cero significa que algo nunca va a suceder; una probabilidad de uno indica que algo </a:t>
            </a:r>
            <a:r>
              <a:rPr lang="es-CL" sz="1600" b="0" i="0" u="none" strike="noStrike" baseline="0" dirty="0"/>
              <a:t>va a suceder siempre.</a:t>
            </a:r>
            <a:endParaRPr lang="es-CL" sz="1600" dirty="0"/>
          </a:p>
        </p:txBody>
      </p:sp>
      <p:sp>
        <p:nvSpPr>
          <p:cNvPr id="5" name="Marcador de texto 4">
            <a:extLst>
              <a:ext uri="{FF2B5EF4-FFF2-40B4-BE49-F238E27FC236}">
                <a16:creationId xmlns:a16="http://schemas.microsoft.com/office/drawing/2014/main" id="{9A0A6C20-F0BA-0843-B880-59E242379B4A}"/>
              </a:ext>
            </a:extLst>
          </p:cNvPr>
          <p:cNvSpPr>
            <a:spLocks noGrp="1"/>
          </p:cNvSpPr>
          <p:nvPr>
            <p:ph type="body" sz="quarter" idx="13"/>
          </p:nvPr>
        </p:nvSpPr>
        <p:spPr/>
        <p:txBody>
          <a:bodyPr/>
          <a:lstStyle/>
          <a:p>
            <a:r>
              <a:rPr lang="es-CL" dirty="0"/>
              <a:t>Evento</a:t>
            </a:r>
          </a:p>
        </p:txBody>
      </p:sp>
      <p:sp>
        <p:nvSpPr>
          <p:cNvPr id="6" name="Marcador de texto 5">
            <a:extLst>
              <a:ext uri="{FF2B5EF4-FFF2-40B4-BE49-F238E27FC236}">
                <a16:creationId xmlns:a16="http://schemas.microsoft.com/office/drawing/2014/main" id="{9108FB1B-9D1C-0442-B5DC-2284214384EC}"/>
              </a:ext>
            </a:extLst>
          </p:cNvPr>
          <p:cNvSpPr>
            <a:spLocks noGrp="1"/>
          </p:cNvSpPr>
          <p:nvPr>
            <p:ph type="body" sz="quarter" idx="14"/>
          </p:nvPr>
        </p:nvSpPr>
        <p:spPr/>
        <p:txBody>
          <a:bodyPr/>
          <a:lstStyle/>
          <a:p>
            <a:r>
              <a:rPr lang="es-CL" dirty="0"/>
              <a:t>02</a:t>
            </a:r>
          </a:p>
        </p:txBody>
      </p:sp>
      <p:sp>
        <p:nvSpPr>
          <p:cNvPr id="7" name="Marcador de texto 6">
            <a:extLst>
              <a:ext uri="{FF2B5EF4-FFF2-40B4-BE49-F238E27FC236}">
                <a16:creationId xmlns:a16="http://schemas.microsoft.com/office/drawing/2014/main" id="{039F57FA-276E-7F4D-822A-86F75FEDC323}"/>
              </a:ext>
            </a:extLst>
          </p:cNvPr>
          <p:cNvSpPr>
            <a:spLocks noGrp="1"/>
          </p:cNvSpPr>
          <p:nvPr>
            <p:ph type="body" sz="quarter" idx="15"/>
          </p:nvPr>
        </p:nvSpPr>
        <p:spPr>
          <a:xfrm>
            <a:off x="6658730" y="5908547"/>
            <a:ext cx="2916442" cy="1477328"/>
          </a:xfrm>
        </p:spPr>
        <p:txBody>
          <a:bodyPr/>
          <a:lstStyle/>
          <a:p>
            <a:pPr algn="l"/>
            <a:r>
              <a:rPr lang="es-ES" sz="1600" dirty="0"/>
              <a:t>U</a:t>
            </a:r>
            <a:r>
              <a:rPr lang="es-ES" sz="1600" b="0" i="0" u="none" strike="noStrike" baseline="0" dirty="0"/>
              <a:t>n </a:t>
            </a:r>
            <a:r>
              <a:rPr lang="es-ES" sz="1600" b="0" i="1" u="none" strike="noStrike" baseline="0" dirty="0"/>
              <a:t>evento </a:t>
            </a:r>
            <a:r>
              <a:rPr lang="es-ES" sz="1600" b="0" i="0" u="none" strike="noStrike" baseline="0" dirty="0"/>
              <a:t>es uno o más de los posibles resultados de hacer algo.</a:t>
            </a:r>
          </a:p>
          <a:p>
            <a:pPr algn="l"/>
            <a:r>
              <a:rPr lang="es-ES" sz="1600" b="0" i="0" u="none" strike="noStrike" baseline="0" dirty="0"/>
              <a:t>Al lanzar una moneda al aire, si cae sello es un </a:t>
            </a:r>
            <a:r>
              <a:rPr lang="es-ES" sz="1600" b="0" i="1" u="none" strike="noStrike" baseline="0" dirty="0"/>
              <a:t>evento</a:t>
            </a:r>
            <a:r>
              <a:rPr lang="es-ES" sz="1600" b="0" i="0" u="none" strike="noStrike" baseline="0" dirty="0"/>
              <a:t>, y si cae cara es otro.</a:t>
            </a:r>
            <a:endParaRPr lang="es-CL" sz="1600" dirty="0"/>
          </a:p>
        </p:txBody>
      </p:sp>
      <p:sp>
        <p:nvSpPr>
          <p:cNvPr id="8" name="Marcador de texto 7">
            <a:extLst>
              <a:ext uri="{FF2B5EF4-FFF2-40B4-BE49-F238E27FC236}">
                <a16:creationId xmlns:a16="http://schemas.microsoft.com/office/drawing/2014/main" id="{49568F48-DEAD-0D4F-8912-0EE6DD061FB4}"/>
              </a:ext>
            </a:extLst>
          </p:cNvPr>
          <p:cNvSpPr>
            <a:spLocks noGrp="1"/>
          </p:cNvSpPr>
          <p:nvPr>
            <p:ph type="body" sz="quarter" idx="16"/>
          </p:nvPr>
        </p:nvSpPr>
        <p:spPr>
          <a:xfrm>
            <a:off x="10619602" y="4968875"/>
            <a:ext cx="3005299" cy="553998"/>
          </a:xfrm>
        </p:spPr>
        <p:txBody>
          <a:bodyPr/>
          <a:lstStyle/>
          <a:p>
            <a:r>
              <a:rPr lang="es-CL" dirty="0"/>
              <a:t>Experimento</a:t>
            </a:r>
          </a:p>
        </p:txBody>
      </p:sp>
      <p:sp>
        <p:nvSpPr>
          <p:cNvPr id="9" name="Marcador de texto 8">
            <a:extLst>
              <a:ext uri="{FF2B5EF4-FFF2-40B4-BE49-F238E27FC236}">
                <a16:creationId xmlns:a16="http://schemas.microsoft.com/office/drawing/2014/main" id="{9F23BE58-851C-F943-B7F2-2713ADA0F94F}"/>
              </a:ext>
            </a:extLst>
          </p:cNvPr>
          <p:cNvSpPr>
            <a:spLocks noGrp="1"/>
          </p:cNvSpPr>
          <p:nvPr>
            <p:ph type="body" sz="quarter" idx="17"/>
          </p:nvPr>
        </p:nvSpPr>
        <p:spPr/>
        <p:txBody>
          <a:bodyPr/>
          <a:lstStyle/>
          <a:p>
            <a:r>
              <a:rPr lang="es-CL" dirty="0"/>
              <a:t>03</a:t>
            </a:r>
          </a:p>
        </p:txBody>
      </p:sp>
      <p:sp>
        <p:nvSpPr>
          <p:cNvPr id="10" name="Marcador de texto 9">
            <a:extLst>
              <a:ext uri="{FF2B5EF4-FFF2-40B4-BE49-F238E27FC236}">
                <a16:creationId xmlns:a16="http://schemas.microsoft.com/office/drawing/2014/main" id="{C4B496F9-B980-2640-8BB9-DFC5915FEA5F}"/>
              </a:ext>
            </a:extLst>
          </p:cNvPr>
          <p:cNvSpPr>
            <a:spLocks noGrp="1"/>
          </p:cNvSpPr>
          <p:nvPr>
            <p:ph type="body" sz="quarter" idx="18"/>
          </p:nvPr>
        </p:nvSpPr>
        <p:spPr>
          <a:xfrm>
            <a:off x="10731587" y="5977910"/>
            <a:ext cx="2893308" cy="2954655"/>
          </a:xfrm>
        </p:spPr>
        <p:txBody>
          <a:bodyPr wrap="square" lIns="0" tIns="0" rIns="0" bIns="0" anchor="t">
            <a:spAutoFit/>
          </a:bodyPr>
          <a:lstStyle/>
          <a:p>
            <a:pPr algn="l"/>
            <a:r>
              <a:rPr lang="es-ES" sz="1600" dirty="0"/>
              <a:t>L</a:t>
            </a:r>
            <a:r>
              <a:rPr lang="es-ES" sz="1600" b="0" i="0" u="none" strike="noStrike" baseline="0" dirty="0"/>
              <a:t>a actividad que origina un evento se conoce como </a:t>
            </a:r>
            <a:r>
              <a:rPr lang="es-ES" sz="1600" b="0" i="1" u="none" strike="noStrike" baseline="0" dirty="0"/>
              <a:t>experimento</a:t>
            </a:r>
            <a:r>
              <a:rPr lang="es-ES" sz="1600" b="0" i="0" u="none" strike="noStrike" baseline="0" dirty="0"/>
              <a:t>.</a:t>
            </a:r>
          </a:p>
          <a:p>
            <a:pPr algn="l"/>
            <a:r>
              <a:rPr lang="es-ES" sz="1600" dirty="0"/>
              <a:t>Lanzar la moneda es un experimento.</a:t>
            </a:r>
            <a:endParaRPr lang="es-ES" sz="1600" b="0" i="0" u="none" strike="noStrike" baseline="0" dirty="0"/>
          </a:p>
          <a:p>
            <a:pPr algn="l"/>
            <a:r>
              <a:rPr lang="es-ES" sz="1600" b="0" i="0" u="none" strike="noStrike" baseline="0" dirty="0"/>
              <a:t>Al conjunto de todos los resultados posibles</a:t>
            </a:r>
          </a:p>
          <a:p>
            <a:pPr algn="l"/>
            <a:r>
              <a:rPr lang="es-ES" sz="1600" b="0" i="0" u="none" strike="noStrike" baseline="0" dirty="0">
                <a:latin typeface="Arial"/>
                <a:cs typeface="Arial"/>
              </a:rPr>
              <a:t>de un experimento se llama </a:t>
            </a:r>
            <a:r>
              <a:rPr lang="es-ES" sz="1600" b="0" i="1" u="none" strike="noStrike" baseline="0" dirty="0">
                <a:latin typeface="Arial"/>
                <a:cs typeface="Arial"/>
              </a:rPr>
              <a:t>espacio muestral </a:t>
            </a:r>
            <a:r>
              <a:rPr lang="es-ES" sz="1600" b="0" i="0" u="none" strike="noStrike" baseline="0" dirty="0">
                <a:latin typeface="Arial"/>
                <a:cs typeface="Arial"/>
              </a:rPr>
              <a:t>del experimento.</a:t>
            </a:r>
          </a:p>
          <a:p>
            <a:pPr algn="l"/>
            <a:r>
              <a:rPr lang="es-ES" sz="1600" dirty="0"/>
              <a:t>El espacio muestral de lanzar la moneda es 2 (cara o sello).</a:t>
            </a:r>
            <a:endParaRPr lang="es-CL" sz="1600" dirty="0"/>
          </a:p>
        </p:txBody>
      </p:sp>
      <p:sp>
        <p:nvSpPr>
          <p:cNvPr id="11" name="Marcador de texto 10">
            <a:extLst>
              <a:ext uri="{FF2B5EF4-FFF2-40B4-BE49-F238E27FC236}">
                <a16:creationId xmlns:a16="http://schemas.microsoft.com/office/drawing/2014/main" id="{99074E08-90A0-ED4A-8ED9-36179A06D5BE}"/>
              </a:ext>
            </a:extLst>
          </p:cNvPr>
          <p:cNvSpPr>
            <a:spLocks noGrp="1"/>
          </p:cNvSpPr>
          <p:nvPr>
            <p:ph type="body" sz="quarter" idx="19"/>
          </p:nvPr>
        </p:nvSpPr>
        <p:spPr>
          <a:xfrm>
            <a:off x="14844104" y="4968875"/>
            <a:ext cx="3005299" cy="553998"/>
          </a:xfrm>
        </p:spPr>
        <p:txBody>
          <a:bodyPr/>
          <a:lstStyle/>
          <a:p>
            <a:r>
              <a:rPr lang="es-CL" dirty="0"/>
              <a:t>Excluyentes</a:t>
            </a:r>
          </a:p>
        </p:txBody>
      </p:sp>
      <p:sp>
        <p:nvSpPr>
          <p:cNvPr id="12" name="Marcador de texto 11">
            <a:extLst>
              <a:ext uri="{FF2B5EF4-FFF2-40B4-BE49-F238E27FC236}">
                <a16:creationId xmlns:a16="http://schemas.microsoft.com/office/drawing/2014/main" id="{6ACE7EBE-F98B-FC4E-8D54-28BA6D3A71D8}"/>
              </a:ext>
            </a:extLst>
          </p:cNvPr>
          <p:cNvSpPr>
            <a:spLocks noGrp="1"/>
          </p:cNvSpPr>
          <p:nvPr>
            <p:ph type="body" sz="quarter" idx="20"/>
          </p:nvPr>
        </p:nvSpPr>
        <p:spPr/>
        <p:txBody>
          <a:bodyPr/>
          <a:lstStyle/>
          <a:p>
            <a:r>
              <a:rPr lang="es-CL" dirty="0"/>
              <a:t>04</a:t>
            </a:r>
          </a:p>
        </p:txBody>
      </p:sp>
      <p:sp>
        <p:nvSpPr>
          <p:cNvPr id="13" name="Marcador de texto 12">
            <a:extLst>
              <a:ext uri="{FF2B5EF4-FFF2-40B4-BE49-F238E27FC236}">
                <a16:creationId xmlns:a16="http://schemas.microsoft.com/office/drawing/2014/main" id="{8C1ED042-A112-F446-BC43-5166043C58B0}"/>
              </a:ext>
            </a:extLst>
          </p:cNvPr>
          <p:cNvSpPr>
            <a:spLocks noGrp="1"/>
          </p:cNvSpPr>
          <p:nvPr>
            <p:ph type="body" sz="quarter" idx="21"/>
          </p:nvPr>
        </p:nvSpPr>
        <p:spPr>
          <a:xfrm>
            <a:off x="14932961" y="5908547"/>
            <a:ext cx="2916442" cy="2708434"/>
          </a:xfrm>
        </p:spPr>
        <p:txBody>
          <a:bodyPr/>
          <a:lstStyle/>
          <a:p>
            <a:pPr algn="l"/>
            <a:r>
              <a:rPr lang="es-ES" sz="1600" b="0" i="0" u="none" strike="noStrike" baseline="0" dirty="0"/>
              <a:t>Se dice que los eventos son </a:t>
            </a:r>
            <a:r>
              <a:rPr lang="es-ES" sz="1600" b="0" i="1" u="none" strike="noStrike" baseline="0" dirty="0"/>
              <a:t>mutuamente excluyentes </a:t>
            </a:r>
            <a:r>
              <a:rPr lang="es-ES" sz="1600" b="0" i="0" u="none" strike="noStrike" baseline="0" dirty="0"/>
              <a:t>si uno y sólo uno de ellos puede tener lugar a un tiempo. </a:t>
            </a:r>
          </a:p>
          <a:p>
            <a:pPr algn="l"/>
            <a:r>
              <a:rPr lang="es-ES" sz="1600" dirty="0"/>
              <a:t>En </a:t>
            </a:r>
            <a:r>
              <a:rPr lang="es-ES" sz="1600" b="0" i="0" u="none" strike="noStrike" baseline="0" dirty="0"/>
              <a:t>el ejemplo de la moneda, tenemos dos resultados posibles, cara y sello. </a:t>
            </a:r>
          </a:p>
          <a:p>
            <a:pPr algn="l"/>
            <a:r>
              <a:rPr lang="es-ES" sz="1600" b="0" i="0" u="none" strike="noStrike" baseline="0" dirty="0"/>
              <a:t>En consecuencia, se</a:t>
            </a:r>
          </a:p>
          <a:p>
            <a:pPr algn="l"/>
            <a:r>
              <a:rPr lang="es-ES" sz="1600" b="0" i="0" u="none" strike="noStrike" baseline="0" dirty="0"/>
              <a:t>dice que los eventos cara y sello en un solo lanzamiento son mutuamente excluyentes.</a:t>
            </a:r>
            <a:endParaRPr lang="es-CL" sz="1600" dirty="0"/>
          </a:p>
        </p:txBody>
      </p:sp>
      <p:sp>
        <p:nvSpPr>
          <p:cNvPr id="14" name="CuadroTexto 13">
            <a:extLst>
              <a:ext uri="{FF2B5EF4-FFF2-40B4-BE49-F238E27FC236}">
                <a16:creationId xmlns:a16="http://schemas.microsoft.com/office/drawing/2014/main" id="{4F1866AA-D466-9C0E-F8FD-1534A6DE094B}"/>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spTree>
    <p:extLst>
      <p:ext uri="{BB962C8B-B14F-4D97-AF65-F5344CB8AC3E}">
        <p14:creationId xmlns:p14="http://schemas.microsoft.com/office/powerpoint/2010/main" val="116122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DEFINICIÓN SEGÚN EL PLANTEAMIENTO CLÁSICO</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953659"/>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DEFINICIÓN</a:t>
            </a:r>
            <a:endParaRPr lang="es-CL" sz="3500" kern="0" dirty="0">
              <a:solidFill>
                <a:srgbClr val="9EA4A8"/>
              </a:solidFill>
            </a:endParaRPr>
          </a:p>
          <a:p>
            <a:pPr marL="46355" marR="5080" algn="just">
              <a:lnSpc>
                <a:spcPct val="101499"/>
              </a:lnSpc>
              <a:spcBef>
                <a:spcPts val="345"/>
              </a:spcBef>
            </a:pPr>
            <a:r>
              <a:rPr lang="es-ES" sz="1950" b="0" kern="0" spc="10" dirty="0"/>
              <a:t>El planteamiento clásico define la probabilidad de que un evento ocurra como</a:t>
            </a:r>
            <a:r>
              <a:rPr lang="es-ES" sz="1800" b="0" i="0" u="none" strike="noStrike" baseline="0" dirty="0">
                <a:latin typeface="Times New Roman" panose="02020603050405020304" pitchFamily="18" charset="0"/>
              </a:rPr>
              <a:t>:</a:t>
            </a:r>
            <a:endParaRPr lang="es-CL" sz="1950" kern="0" dirty="0"/>
          </a:p>
        </p:txBody>
      </p:sp>
      <p:sp>
        <p:nvSpPr>
          <p:cNvPr id="10" name="object 17">
            <a:extLst>
              <a:ext uri="{FF2B5EF4-FFF2-40B4-BE49-F238E27FC236}">
                <a16:creationId xmlns:a16="http://schemas.microsoft.com/office/drawing/2014/main" id="{C29B75F6-4B73-234C-B950-E1AB6F99545A}"/>
              </a:ext>
            </a:extLst>
          </p:cNvPr>
          <p:cNvSpPr txBox="1"/>
          <p:nvPr/>
        </p:nvSpPr>
        <p:spPr>
          <a:xfrm>
            <a:off x="8316438" y="5625212"/>
            <a:ext cx="9225915" cy="2793072"/>
          </a:xfrm>
          <a:prstGeom prst="rect">
            <a:avLst/>
          </a:prstGeom>
        </p:spPr>
        <p:txBody>
          <a:bodyPr vert="horz" wrap="square" lIns="0" tIns="91440" rIns="0" bIns="0" rtlCol="0" anchor="t">
            <a:spAutoFit/>
          </a:bodyPr>
          <a:lstStyle/>
          <a:p>
            <a:r>
              <a:rPr lang="es-ES" sz="1950" spc="10" dirty="0">
                <a:latin typeface="Arial"/>
                <a:cs typeface="Arial"/>
              </a:rPr>
              <a:t>Se debe resaltar el hecho de que, con el fin de que esta ecuación sea válida, cada uno de los resultados posibles debe ser igualmente posible.</a:t>
            </a:r>
          </a:p>
          <a:p>
            <a:pPr algn="l"/>
            <a:endParaRPr lang="es-ES" sz="1950" spc="10" dirty="0">
              <a:latin typeface="Arial"/>
              <a:cs typeface="Arial"/>
            </a:endParaRPr>
          </a:p>
          <a:p>
            <a:pPr algn="just"/>
            <a:r>
              <a:rPr lang="es-ES" sz="1950" spc="10" dirty="0">
                <a:latin typeface="Arial"/>
                <a:cs typeface="Arial"/>
              </a:rPr>
              <a:t>A la probabilidad clásica, a menudo, se le conoce como </a:t>
            </a:r>
            <a:r>
              <a:rPr lang="es-ES" sz="1950" b="1" i="1" spc="10" dirty="0">
                <a:latin typeface="Arial"/>
                <a:cs typeface="Arial"/>
              </a:rPr>
              <a:t>probabilidad a priori</a:t>
            </a:r>
            <a:r>
              <a:rPr lang="es-ES" sz="1950" spc="10" dirty="0">
                <a:latin typeface="Arial"/>
                <a:cs typeface="Arial"/>
              </a:rPr>
              <a:t>, debido a que, si empleamos </a:t>
            </a:r>
            <a:r>
              <a:rPr lang="es-CL" sz="1950" spc="10" dirty="0">
                <a:latin typeface="Arial"/>
                <a:cs typeface="Arial"/>
              </a:rPr>
              <a:t>ejemplos ordenados como monedas no alteradas, </a:t>
            </a:r>
            <a:r>
              <a:rPr lang="es-ES" sz="1950" spc="10" dirty="0">
                <a:latin typeface="Arial"/>
                <a:cs typeface="Arial"/>
              </a:rPr>
              <a:t>entonces podemos establecer la respuesta de antemano (a priori) sin necesidad de lanzar una moneda. No tenemos que efectuar experimentos para poder llegar a conclusiones sobre las monedas.</a:t>
            </a:r>
          </a:p>
          <a:p>
            <a:pPr algn="l"/>
            <a:endParaRPr sz="1950" spc="10" dirty="0">
              <a:latin typeface="Arial"/>
              <a:cs typeface="Arial"/>
            </a:endParaRPr>
          </a:p>
        </p:txBody>
      </p:sp>
      <p:pic>
        <p:nvPicPr>
          <p:cNvPr id="3" name="Imagen 2">
            <a:extLst>
              <a:ext uri="{FF2B5EF4-FFF2-40B4-BE49-F238E27FC236}">
                <a16:creationId xmlns:a16="http://schemas.microsoft.com/office/drawing/2014/main" id="{87877EA9-D5B9-111E-7BDB-E104B852586D}"/>
              </a:ext>
            </a:extLst>
          </p:cNvPr>
          <p:cNvPicPr>
            <a:picLocks noChangeAspect="1"/>
          </p:cNvPicPr>
          <p:nvPr/>
        </p:nvPicPr>
        <p:blipFill>
          <a:blip r:embed="rId2"/>
          <a:stretch>
            <a:fillRect/>
          </a:stretch>
        </p:blipFill>
        <p:spPr>
          <a:xfrm>
            <a:off x="8316437" y="3216275"/>
            <a:ext cx="9635458" cy="1444824"/>
          </a:xfrm>
          <a:prstGeom prst="rect">
            <a:avLst/>
          </a:prstGeom>
          <a:ln w="25400">
            <a:solidFill>
              <a:schemeClr val="accent1"/>
            </a:solidFill>
          </a:ln>
        </p:spPr>
      </p:pic>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2" name="Imagen 3">
            <a:extLst>
              <a:ext uri="{FF2B5EF4-FFF2-40B4-BE49-F238E27FC236}">
                <a16:creationId xmlns:a16="http://schemas.microsoft.com/office/drawing/2014/main" id="{4796D3D8-BD18-8780-FA69-22BC93CAA355}"/>
              </a:ext>
            </a:extLst>
          </p:cNvPr>
          <p:cNvPicPr>
            <a:picLocks noChangeAspect="1"/>
          </p:cNvPicPr>
          <p:nvPr/>
        </p:nvPicPr>
        <p:blipFill>
          <a:blip r:embed="rId3"/>
          <a:stretch>
            <a:fillRect/>
          </a:stretch>
        </p:blipFill>
        <p:spPr>
          <a:xfrm>
            <a:off x="1602747" y="5324290"/>
            <a:ext cx="5103804" cy="2923842"/>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PROBABILIDAD MARGINAL O INCONDICIONAL</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1231106"/>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DEFINICIÓN</a:t>
            </a:r>
            <a:endParaRPr lang="es-CL" sz="3500" kern="0" dirty="0">
              <a:solidFill>
                <a:srgbClr val="9EA4A8"/>
              </a:solidFill>
            </a:endParaRPr>
          </a:p>
          <a:p>
            <a:pPr algn="l"/>
            <a:r>
              <a:rPr lang="es-ES" sz="1950" b="0" kern="0" spc="10" dirty="0"/>
              <a:t>Una probabilidad sencilla quiere decir que sólo un evento puede llevarse a cabo. Se le conoce como </a:t>
            </a:r>
            <a:r>
              <a:rPr lang="es-CL" sz="1950" i="1" kern="0" spc="10" dirty="0"/>
              <a:t>probabilidad marginal o incondicional</a:t>
            </a:r>
            <a:r>
              <a:rPr lang="es-ES" sz="1950" b="0" kern="0" spc="10" dirty="0"/>
              <a:t>:</a:t>
            </a:r>
            <a:endParaRPr lang="es-CL" sz="1950" b="0" kern="0" spc="10" dirty="0"/>
          </a:p>
        </p:txBody>
      </p:sp>
      <p:sp>
        <p:nvSpPr>
          <p:cNvPr id="10" name="object 17">
            <a:extLst>
              <a:ext uri="{FF2B5EF4-FFF2-40B4-BE49-F238E27FC236}">
                <a16:creationId xmlns:a16="http://schemas.microsoft.com/office/drawing/2014/main" id="{C29B75F6-4B73-234C-B950-E1AB6F99545A}"/>
              </a:ext>
            </a:extLst>
          </p:cNvPr>
          <p:cNvSpPr txBox="1"/>
          <p:nvPr/>
        </p:nvSpPr>
        <p:spPr>
          <a:xfrm>
            <a:off x="8316438" y="5625212"/>
            <a:ext cx="9225915" cy="3693319"/>
          </a:xfrm>
          <a:prstGeom prst="rect">
            <a:avLst/>
          </a:prstGeom>
        </p:spPr>
        <p:txBody>
          <a:bodyPr vert="horz" wrap="square" lIns="0" tIns="91440" rIns="0" bIns="0" rtlCol="0">
            <a:spAutoFit/>
          </a:bodyPr>
          <a:lstStyle/>
          <a:p>
            <a:pPr algn="l"/>
            <a:r>
              <a:rPr lang="es-ES" sz="1950" spc="10" dirty="0">
                <a:latin typeface="Arial"/>
                <a:cs typeface="Arial"/>
              </a:rPr>
              <a:t>Supongamos que en un curso hacemos una rifa para 50 boletos a un recital. Cada alumno puede comprar sólo un boleto. La probabilidad de ganar, para cada dueño de un boleto es:</a:t>
            </a:r>
          </a:p>
          <a:p>
            <a:pPr algn="l"/>
            <a:endParaRPr lang="es-ES" sz="1950" spc="10" dirty="0">
              <a:latin typeface="Arial"/>
              <a:cs typeface="Arial"/>
            </a:endParaRPr>
          </a:p>
          <a:p>
            <a:pPr algn="l"/>
            <a:endParaRPr lang="es-ES" sz="1950" spc="10" dirty="0">
              <a:latin typeface="Arial"/>
              <a:cs typeface="Arial"/>
            </a:endParaRPr>
          </a:p>
          <a:p>
            <a:pPr algn="l"/>
            <a:endParaRPr lang="es-ES" sz="1950" spc="10" dirty="0">
              <a:latin typeface="Arial"/>
              <a:cs typeface="Arial"/>
            </a:endParaRPr>
          </a:p>
          <a:p>
            <a:pPr algn="l"/>
            <a:endParaRPr lang="es-ES" sz="1950" spc="10" dirty="0">
              <a:latin typeface="Arial"/>
              <a:cs typeface="Arial"/>
            </a:endParaRPr>
          </a:p>
          <a:p>
            <a:pPr algn="l"/>
            <a:endParaRPr lang="es-ES" sz="1950" spc="10" dirty="0">
              <a:latin typeface="Arial"/>
              <a:cs typeface="Arial"/>
            </a:endParaRPr>
          </a:p>
          <a:p>
            <a:pPr algn="l"/>
            <a:endParaRPr lang="es-ES" sz="1950" spc="10" dirty="0">
              <a:latin typeface="Arial"/>
              <a:cs typeface="Arial"/>
            </a:endParaRPr>
          </a:p>
          <a:p>
            <a:pPr algn="just"/>
            <a:r>
              <a:rPr lang="es-ES" sz="1950" spc="10" dirty="0">
                <a:latin typeface="Arial"/>
                <a:cs typeface="Arial"/>
              </a:rPr>
              <a:t>En este caso, la posibilidad de ganar es de 1 entre 50, considerando que los eventos son mutuamente excluyentes, es decir, solamente un estudiante puede ganar.</a:t>
            </a:r>
            <a:endParaRPr sz="1950" spc="10" dirty="0">
              <a:latin typeface="Arial"/>
              <a:cs typeface="Arial"/>
            </a:endParaRPr>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4" name="Imagen 3">
            <a:extLst>
              <a:ext uri="{FF2B5EF4-FFF2-40B4-BE49-F238E27FC236}">
                <a16:creationId xmlns:a16="http://schemas.microsoft.com/office/drawing/2014/main" id="{1D31341D-2753-361D-871B-BF4847AFE8D1}"/>
              </a:ext>
            </a:extLst>
          </p:cNvPr>
          <p:cNvPicPr>
            <a:picLocks noChangeAspect="1"/>
          </p:cNvPicPr>
          <p:nvPr/>
        </p:nvPicPr>
        <p:blipFill>
          <a:blip r:embed="rId2"/>
          <a:stretch>
            <a:fillRect/>
          </a:stretch>
        </p:blipFill>
        <p:spPr>
          <a:xfrm>
            <a:off x="9213850" y="3161955"/>
            <a:ext cx="6781800" cy="1918210"/>
          </a:xfrm>
          <a:prstGeom prst="rect">
            <a:avLst/>
          </a:prstGeom>
          <a:ln w="25400">
            <a:solidFill>
              <a:schemeClr val="accent1"/>
            </a:solidFill>
          </a:ln>
        </p:spPr>
      </p:pic>
      <p:pic>
        <p:nvPicPr>
          <p:cNvPr id="6" name="Imagen 5">
            <a:extLst>
              <a:ext uri="{FF2B5EF4-FFF2-40B4-BE49-F238E27FC236}">
                <a16:creationId xmlns:a16="http://schemas.microsoft.com/office/drawing/2014/main" id="{0955B393-245A-1838-D667-C0BE66391508}"/>
              </a:ext>
            </a:extLst>
          </p:cNvPr>
          <p:cNvPicPr>
            <a:picLocks noChangeAspect="1"/>
          </p:cNvPicPr>
          <p:nvPr/>
        </p:nvPicPr>
        <p:blipFill>
          <a:blip r:embed="rId3"/>
          <a:stretch>
            <a:fillRect/>
          </a:stretch>
        </p:blipFill>
        <p:spPr>
          <a:xfrm>
            <a:off x="10823070" y="6492875"/>
            <a:ext cx="2971800" cy="1499286"/>
          </a:xfrm>
          <a:prstGeom prst="rect">
            <a:avLst/>
          </a:prstGeom>
        </p:spPr>
      </p:pic>
      <p:pic>
        <p:nvPicPr>
          <p:cNvPr id="2" name="Imagen 2">
            <a:extLst>
              <a:ext uri="{FF2B5EF4-FFF2-40B4-BE49-F238E27FC236}">
                <a16:creationId xmlns:a16="http://schemas.microsoft.com/office/drawing/2014/main" id="{9CBD99EA-8BC0-88AA-2F09-C02507108018}"/>
              </a:ext>
            </a:extLst>
          </p:cNvPr>
          <p:cNvPicPr>
            <a:picLocks noChangeAspect="1"/>
          </p:cNvPicPr>
          <p:nvPr/>
        </p:nvPicPr>
        <p:blipFill>
          <a:blip r:embed="rId4"/>
          <a:stretch>
            <a:fillRect/>
          </a:stretch>
        </p:blipFill>
        <p:spPr>
          <a:xfrm>
            <a:off x="760758" y="4110270"/>
            <a:ext cx="4544362" cy="4542938"/>
          </a:xfrm>
          <a:prstGeom prst="rect">
            <a:avLst/>
          </a:prstGeom>
        </p:spPr>
      </p:pic>
    </p:spTree>
    <p:extLst>
      <p:ext uri="{BB962C8B-B14F-4D97-AF65-F5344CB8AC3E}">
        <p14:creationId xmlns:p14="http://schemas.microsoft.com/office/powerpoint/2010/main" val="370916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Probabilidad de uno o más eventos mutuamente excluyentes</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153118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DEFINICIÓN</a:t>
            </a:r>
            <a:endParaRPr lang="es-CL" sz="3500" kern="0" dirty="0">
              <a:solidFill>
                <a:srgbClr val="9EA4A8"/>
              </a:solidFill>
            </a:endParaRPr>
          </a:p>
          <a:p>
            <a:pPr algn="l"/>
            <a:r>
              <a:rPr lang="es-ES" sz="1950" b="0" kern="0" spc="10" dirty="0"/>
              <a:t>Si </a:t>
            </a:r>
            <a:r>
              <a:rPr lang="es-ES" sz="1950" i="1" kern="0" spc="10" dirty="0"/>
              <a:t>dos eventos son mutuamente excluyentes</a:t>
            </a:r>
            <a:r>
              <a:rPr lang="es-ES" sz="1950" b="0" kern="0" spc="10" dirty="0"/>
              <a:t>, podemos expresar la probabilidad que uno u otro ocurra,  haciendo uso de la regla de adición para eventos mutuamente </a:t>
            </a:r>
            <a:r>
              <a:rPr lang="es-CL" sz="1950" b="0" kern="0" spc="10" dirty="0"/>
              <a:t>excluyentes:</a:t>
            </a:r>
          </a:p>
        </p:txBody>
      </p:sp>
      <p:sp>
        <p:nvSpPr>
          <p:cNvPr id="10" name="object 17">
            <a:extLst>
              <a:ext uri="{FF2B5EF4-FFF2-40B4-BE49-F238E27FC236}">
                <a16:creationId xmlns:a16="http://schemas.microsoft.com/office/drawing/2014/main" id="{C29B75F6-4B73-234C-B950-E1AB6F99545A}"/>
              </a:ext>
            </a:extLst>
          </p:cNvPr>
          <p:cNvSpPr txBox="1"/>
          <p:nvPr/>
        </p:nvSpPr>
        <p:spPr>
          <a:xfrm>
            <a:off x="8316438" y="5625212"/>
            <a:ext cx="9225915" cy="2793072"/>
          </a:xfrm>
          <a:prstGeom prst="rect">
            <a:avLst/>
          </a:prstGeom>
        </p:spPr>
        <p:txBody>
          <a:bodyPr vert="horz" wrap="square" lIns="0" tIns="91440" rIns="0" bIns="0" rtlCol="0">
            <a:spAutoFit/>
          </a:bodyPr>
          <a:lstStyle/>
          <a:p>
            <a:pPr algn="l"/>
            <a:r>
              <a:rPr lang="es-ES" sz="1950" spc="10" dirty="0">
                <a:latin typeface="Arial"/>
                <a:cs typeface="Arial"/>
              </a:rPr>
              <a:t>Supongamos que cinco personas postulan a un trabajo y la empresa sólo podrá contratar a uno de ellos. ¿Cuál sería la probabilidad que uno de ellos llamado John u otro de los restantes, llamado Sally, sea elegido?:</a:t>
            </a:r>
          </a:p>
          <a:p>
            <a:pPr algn="l"/>
            <a:endParaRPr lang="es-ES" sz="1950" spc="10" dirty="0">
              <a:latin typeface="Arial"/>
              <a:cs typeface="Arial"/>
            </a:endParaRPr>
          </a:p>
          <a:p>
            <a:pPr algn="l"/>
            <a:endParaRPr lang="es-ES" sz="1950" spc="10" dirty="0">
              <a:latin typeface="Arial"/>
              <a:cs typeface="Arial"/>
            </a:endParaRPr>
          </a:p>
          <a:p>
            <a:pPr algn="l"/>
            <a:endParaRPr lang="es-ES" sz="1950" spc="10" dirty="0">
              <a:latin typeface="Arial"/>
              <a:cs typeface="Arial"/>
            </a:endParaRPr>
          </a:p>
          <a:p>
            <a:pPr algn="l"/>
            <a:endParaRPr lang="es-ES" sz="1950" spc="10" dirty="0">
              <a:latin typeface="Arial"/>
              <a:cs typeface="Arial"/>
            </a:endParaRPr>
          </a:p>
          <a:p>
            <a:pPr algn="l"/>
            <a:endParaRPr lang="es-ES" sz="1950" spc="10" dirty="0">
              <a:latin typeface="Arial"/>
              <a:cs typeface="Arial"/>
            </a:endParaRPr>
          </a:p>
          <a:p>
            <a:pPr algn="l"/>
            <a:endParaRPr lang="es-ES" sz="1950" spc="10" dirty="0">
              <a:latin typeface="Arial"/>
              <a:cs typeface="Arial"/>
            </a:endParaRPr>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3" name="Imagen 2">
            <a:extLst>
              <a:ext uri="{FF2B5EF4-FFF2-40B4-BE49-F238E27FC236}">
                <a16:creationId xmlns:a16="http://schemas.microsoft.com/office/drawing/2014/main" id="{8DFE5A81-52A5-0245-BBF2-7DC915B80A70}"/>
              </a:ext>
            </a:extLst>
          </p:cNvPr>
          <p:cNvPicPr>
            <a:picLocks noChangeAspect="1"/>
          </p:cNvPicPr>
          <p:nvPr/>
        </p:nvPicPr>
        <p:blipFill>
          <a:blip r:embed="rId2"/>
          <a:stretch>
            <a:fillRect/>
          </a:stretch>
        </p:blipFill>
        <p:spPr>
          <a:xfrm>
            <a:off x="10419238" y="3527028"/>
            <a:ext cx="3519012" cy="1309400"/>
          </a:xfrm>
          <a:prstGeom prst="rect">
            <a:avLst/>
          </a:prstGeom>
          <a:ln w="25400">
            <a:solidFill>
              <a:schemeClr val="accent1"/>
            </a:solidFill>
          </a:ln>
        </p:spPr>
      </p:pic>
      <p:pic>
        <p:nvPicPr>
          <p:cNvPr id="9" name="Imagen 8">
            <a:extLst>
              <a:ext uri="{FF2B5EF4-FFF2-40B4-BE49-F238E27FC236}">
                <a16:creationId xmlns:a16="http://schemas.microsoft.com/office/drawing/2014/main" id="{C5325D39-D653-3F11-DC84-A838C16E9D9D}"/>
              </a:ext>
            </a:extLst>
          </p:cNvPr>
          <p:cNvPicPr>
            <a:picLocks noChangeAspect="1"/>
          </p:cNvPicPr>
          <p:nvPr/>
        </p:nvPicPr>
        <p:blipFill>
          <a:blip r:embed="rId3"/>
          <a:stretch>
            <a:fillRect/>
          </a:stretch>
        </p:blipFill>
        <p:spPr>
          <a:xfrm>
            <a:off x="10204450" y="6861579"/>
            <a:ext cx="4876800" cy="2835349"/>
          </a:xfrm>
          <a:prstGeom prst="rect">
            <a:avLst/>
          </a:prstGeom>
        </p:spPr>
      </p:pic>
      <p:pic>
        <p:nvPicPr>
          <p:cNvPr id="2" name="Imagen 3">
            <a:extLst>
              <a:ext uri="{FF2B5EF4-FFF2-40B4-BE49-F238E27FC236}">
                <a16:creationId xmlns:a16="http://schemas.microsoft.com/office/drawing/2014/main" id="{654CFDF3-AD73-841D-9E84-8A08E2236651}"/>
              </a:ext>
            </a:extLst>
          </p:cNvPr>
          <p:cNvPicPr>
            <a:picLocks noChangeAspect="1"/>
          </p:cNvPicPr>
          <p:nvPr/>
        </p:nvPicPr>
        <p:blipFill>
          <a:blip r:embed="rId4"/>
          <a:stretch>
            <a:fillRect/>
          </a:stretch>
        </p:blipFill>
        <p:spPr>
          <a:xfrm>
            <a:off x="1649004" y="4985929"/>
            <a:ext cx="3438102" cy="4340296"/>
          </a:xfrm>
          <a:prstGeom prst="rect">
            <a:avLst/>
          </a:prstGeom>
        </p:spPr>
      </p:pic>
    </p:spTree>
    <p:extLst>
      <p:ext uri="{BB962C8B-B14F-4D97-AF65-F5344CB8AC3E}">
        <p14:creationId xmlns:p14="http://schemas.microsoft.com/office/powerpoint/2010/main" val="119182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Probabilidad de uno o más eventos</a:t>
            </a:r>
            <a:r>
              <a:rPr lang="es-CL" b="1" dirty="0"/>
              <a:t> no </a:t>
            </a:r>
            <a:r>
              <a:rPr lang="es-CL" dirty="0"/>
              <a:t>mutuamente excluyentes</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185948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DEFINICIÓN</a:t>
            </a:r>
            <a:endParaRPr lang="es-CL" sz="3500" kern="0" dirty="0">
              <a:solidFill>
                <a:srgbClr val="9EA4A8"/>
              </a:solidFill>
            </a:endParaRPr>
          </a:p>
          <a:p>
            <a:pPr marL="12700" algn="just">
              <a:spcBef>
                <a:spcPts val="720"/>
              </a:spcBef>
            </a:pPr>
            <a:endParaRPr lang="es-CL" sz="3500" kern="0" spc="5" dirty="0">
              <a:solidFill>
                <a:srgbClr val="9EA4A8"/>
              </a:solidFill>
            </a:endParaRPr>
          </a:p>
          <a:p>
            <a:pPr algn="l"/>
            <a:r>
              <a:rPr lang="es-ES" sz="1950" b="0" kern="0" spc="10" dirty="0"/>
              <a:t>Si </a:t>
            </a:r>
            <a:r>
              <a:rPr lang="es-ES" sz="1950" i="1" kern="0" spc="10" dirty="0"/>
              <a:t>dos eventos no son mutuamente excluyentes</a:t>
            </a:r>
            <a:r>
              <a:rPr lang="es-ES" sz="1950" b="0" kern="0" spc="10" dirty="0"/>
              <a:t>, es posible que ambos se presenten al mismo tiempo</a:t>
            </a:r>
            <a:r>
              <a:rPr lang="es-CL" sz="1950" b="0" kern="0" spc="10" dirty="0"/>
              <a:t>:</a:t>
            </a:r>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6" name="Imagen 5">
            <a:extLst>
              <a:ext uri="{FF2B5EF4-FFF2-40B4-BE49-F238E27FC236}">
                <a16:creationId xmlns:a16="http://schemas.microsoft.com/office/drawing/2014/main" id="{A5C8AF82-8BC1-C0FC-B428-7319A177DCEF}"/>
              </a:ext>
            </a:extLst>
          </p:cNvPr>
          <p:cNvPicPr>
            <a:picLocks noChangeAspect="1"/>
          </p:cNvPicPr>
          <p:nvPr/>
        </p:nvPicPr>
        <p:blipFill>
          <a:blip r:embed="rId2"/>
          <a:stretch>
            <a:fillRect/>
          </a:stretch>
        </p:blipFill>
        <p:spPr>
          <a:xfrm>
            <a:off x="8590142" y="4670455"/>
            <a:ext cx="8051812" cy="3382591"/>
          </a:xfrm>
          <a:prstGeom prst="rect">
            <a:avLst/>
          </a:prstGeom>
          <a:ln w="25400">
            <a:solidFill>
              <a:schemeClr val="accent1"/>
            </a:solidFill>
          </a:ln>
        </p:spPr>
      </p:pic>
      <p:pic>
        <p:nvPicPr>
          <p:cNvPr id="2" name="Imagen 2">
            <a:extLst>
              <a:ext uri="{FF2B5EF4-FFF2-40B4-BE49-F238E27FC236}">
                <a16:creationId xmlns:a16="http://schemas.microsoft.com/office/drawing/2014/main" id="{D0E14D6F-4187-B322-17D5-D2F45682E70C}"/>
              </a:ext>
            </a:extLst>
          </p:cNvPr>
          <p:cNvPicPr>
            <a:picLocks noChangeAspect="1"/>
          </p:cNvPicPr>
          <p:nvPr/>
        </p:nvPicPr>
        <p:blipFill>
          <a:blip r:embed="rId3"/>
          <a:stretch>
            <a:fillRect/>
          </a:stretch>
        </p:blipFill>
        <p:spPr>
          <a:xfrm>
            <a:off x="1116440" y="4659799"/>
            <a:ext cx="5267053" cy="3929325"/>
          </a:xfrm>
          <a:prstGeom prst="rect">
            <a:avLst/>
          </a:prstGeom>
        </p:spPr>
      </p:pic>
    </p:spTree>
    <p:extLst>
      <p:ext uri="{BB962C8B-B14F-4D97-AF65-F5344CB8AC3E}">
        <p14:creationId xmlns:p14="http://schemas.microsoft.com/office/powerpoint/2010/main" val="22255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574675" y="2911475"/>
            <a:ext cx="4343400" cy="615553"/>
          </a:xfrm>
        </p:spPr>
        <p:txBody>
          <a:bodyPr/>
          <a:lstStyle/>
          <a:p>
            <a:r>
              <a:rPr lang="es-CL" dirty="0"/>
              <a:t>Probabilidad de uno o más eventos</a:t>
            </a:r>
            <a:r>
              <a:rPr lang="es-CL" b="1" dirty="0"/>
              <a:t> no </a:t>
            </a:r>
            <a:r>
              <a:rPr lang="es-CL" dirty="0"/>
              <a:t>mutuamente excluyentes</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426014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DEFINICIÓN</a:t>
            </a:r>
            <a:endParaRPr lang="es-CL" sz="3500" kern="0" dirty="0">
              <a:solidFill>
                <a:srgbClr val="9EA4A8"/>
              </a:solidFill>
            </a:endParaRPr>
          </a:p>
          <a:p>
            <a:pPr marL="12700" algn="just">
              <a:spcBef>
                <a:spcPts val="720"/>
              </a:spcBef>
            </a:pPr>
            <a:endParaRPr lang="es-CL" sz="3500" kern="0" spc="5" dirty="0">
              <a:solidFill>
                <a:srgbClr val="9EA4A8"/>
              </a:solidFill>
            </a:endParaRPr>
          </a:p>
          <a:p>
            <a:pPr algn="l"/>
            <a:r>
              <a:rPr lang="es-ES" sz="1950" b="0" kern="0" spc="10" dirty="0"/>
              <a:t>Si </a:t>
            </a:r>
            <a:r>
              <a:rPr lang="es-ES" sz="1950" i="1" kern="0" spc="10" dirty="0"/>
              <a:t>dos eventos no son mutuamente excluyentes</a:t>
            </a:r>
            <a:r>
              <a:rPr lang="es-ES" sz="1950" b="0" kern="0" spc="10" dirty="0"/>
              <a:t>, es posible que ambos se presenten al mismo tiempo</a:t>
            </a:r>
            <a:r>
              <a:rPr lang="es-CL" sz="1950" b="0" kern="0" spc="10" dirty="0"/>
              <a:t>.</a:t>
            </a:r>
          </a:p>
          <a:p>
            <a:pPr algn="l"/>
            <a:endParaRPr lang="es-CL" sz="1950" b="0" kern="0" spc="10" dirty="0"/>
          </a:p>
          <a:p>
            <a:pPr algn="l"/>
            <a:r>
              <a:rPr lang="es-ES" sz="1950" b="0" kern="0" spc="10" dirty="0"/>
              <a:t>Por ejemplo, ¿cuál es la probabilidad de sacar un as o un corazón de un mazo de barajas? Obviamente, los eventos as y corazón pueden presentarse juntos, pues podríamos sacar una as de corazones. En consecuencia, as y corazón </a:t>
            </a:r>
            <a:r>
              <a:rPr lang="es-ES" sz="1950" kern="0" spc="10" dirty="0"/>
              <a:t>no son eventos mutuamente excluyentes</a:t>
            </a:r>
            <a:r>
              <a:rPr lang="es-ES" sz="1950" b="0" kern="0" spc="10" dirty="0"/>
              <a:t>.</a:t>
            </a:r>
          </a:p>
          <a:p>
            <a:pPr algn="l"/>
            <a:endParaRPr lang="es-ES" sz="1950" b="0" kern="0" spc="10" dirty="0"/>
          </a:p>
          <a:p>
            <a:pPr algn="l"/>
            <a:r>
              <a:rPr lang="es-ES" sz="1950" b="0" kern="0" spc="10" dirty="0"/>
              <a:t>La probabilidad de obtener un as o un corazón la podemos </a:t>
            </a:r>
            <a:r>
              <a:rPr lang="es-CL" sz="1950" b="0" kern="0" spc="10" dirty="0"/>
              <a:t>calcular como:</a:t>
            </a:r>
            <a:endParaRPr lang="es-ES" sz="1950" b="0" kern="0" spc="10" dirty="0"/>
          </a:p>
          <a:p>
            <a:pPr algn="l"/>
            <a:endParaRPr lang="es-CL" sz="1950" b="0" kern="0" spc="10" dirty="0"/>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3" name="Imagen 2">
            <a:extLst>
              <a:ext uri="{FF2B5EF4-FFF2-40B4-BE49-F238E27FC236}">
                <a16:creationId xmlns:a16="http://schemas.microsoft.com/office/drawing/2014/main" id="{DE0B2DEC-47A1-F56D-0CE5-10D15BC98930}"/>
              </a:ext>
            </a:extLst>
          </p:cNvPr>
          <p:cNvPicPr>
            <a:picLocks noChangeAspect="1"/>
          </p:cNvPicPr>
          <p:nvPr/>
        </p:nvPicPr>
        <p:blipFill>
          <a:blip r:embed="rId2"/>
          <a:stretch>
            <a:fillRect/>
          </a:stretch>
        </p:blipFill>
        <p:spPr>
          <a:xfrm>
            <a:off x="8832850" y="6399768"/>
            <a:ext cx="7482361" cy="2362200"/>
          </a:xfrm>
          <a:prstGeom prst="rect">
            <a:avLst/>
          </a:prstGeom>
        </p:spPr>
      </p:pic>
      <p:pic>
        <p:nvPicPr>
          <p:cNvPr id="2" name="Imagen 3">
            <a:extLst>
              <a:ext uri="{FF2B5EF4-FFF2-40B4-BE49-F238E27FC236}">
                <a16:creationId xmlns:a16="http://schemas.microsoft.com/office/drawing/2014/main" id="{2C5A80E4-5A25-E71C-4137-B9434BCA439B}"/>
              </a:ext>
            </a:extLst>
          </p:cNvPr>
          <p:cNvPicPr>
            <a:picLocks noChangeAspect="1"/>
          </p:cNvPicPr>
          <p:nvPr/>
        </p:nvPicPr>
        <p:blipFill>
          <a:blip r:embed="rId3"/>
          <a:stretch>
            <a:fillRect/>
          </a:stretch>
        </p:blipFill>
        <p:spPr>
          <a:xfrm>
            <a:off x="1787773" y="4304347"/>
            <a:ext cx="2350769" cy="2350567"/>
          </a:xfrm>
          <a:prstGeom prst="rect">
            <a:avLst/>
          </a:prstGeom>
        </p:spPr>
      </p:pic>
      <p:pic>
        <p:nvPicPr>
          <p:cNvPr id="4" name="Imagen 4">
            <a:extLst>
              <a:ext uri="{FF2B5EF4-FFF2-40B4-BE49-F238E27FC236}">
                <a16:creationId xmlns:a16="http://schemas.microsoft.com/office/drawing/2014/main" id="{630C7260-E605-6749-F7DA-5E693F7574E4}"/>
              </a:ext>
            </a:extLst>
          </p:cNvPr>
          <p:cNvPicPr>
            <a:picLocks noChangeAspect="1"/>
          </p:cNvPicPr>
          <p:nvPr/>
        </p:nvPicPr>
        <p:blipFill>
          <a:blip r:embed="rId4"/>
          <a:stretch>
            <a:fillRect/>
          </a:stretch>
        </p:blipFill>
        <p:spPr>
          <a:xfrm>
            <a:off x="1194048" y="7671677"/>
            <a:ext cx="3538700" cy="2783812"/>
          </a:xfrm>
          <a:prstGeom prst="rect">
            <a:avLst/>
          </a:prstGeom>
        </p:spPr>
      </p:pic>
    </p:spTree>
    <p:extLst>
      <p:ext uri="{BB962C8B-B14F-4D97-AF65-F5344CB8AC3E}">
        <p14:creationId xmlns:p14="http://schemas.microsoft.com/office/powerpoint/2010/main" val="319457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13" name="Marcador de texto 12">
            <a:extLst>
              <a:ext uri="{FF2B5EF4-FFF2-40B4-BE49-F238E27FC236}">
                <a16:creationId xmlns:a16="http://schemas.microsoft.com/office/drawing/2014/main" id="{B85039DC-4989-8447-AB29-B783C3D95751}"/>
              </a:ext>
            </a:extLst>
          </p:cNvPr>
          <p:cNvSpPr>
            <a:spLocks noGrp="1"/>
          </p:cNvSpPr>
          <p:nvPr>
            <p:ph type="body" sz="quarter" idx="12"/>
          </p:nvPr>
        </p:nvSpPr>
        <p:spPr>
          <a:xfrm>
            <a:off x="805957" y="2911475"/>
            <a:ext cx="4343400" cy="738664"/>
          </a:xfrm>
        </p:spPr>
        <p:txBody>
          <a:bodyPr wrap="square" lIns="0" tIns="0" rIns="0" bIns="0" anchor="t">
            <a:spAutoFit/>
          </a:bodyPr>
          <a:lstStyle/>
          <a:p>
            <a:r>
              <a:rPr lang="es-CL" sz="2400" dirty="0">
                <a:latin typeface="Arial"/>
                <a:cs typeface="Arial"/>
              </a:rPr>
              <a:t>Probabilidad bajo condiciones de </a:t>
            </a:r>
            <a:r>
              <a:rPr lang="es-CL" sz="2400" u="sng" dirty="0">
                <a:latin typeface="Arial"/>
                <a:cs typeface="Arial"/>
              </a:rPr>
              <a:t>independencia</a:t>
            </a:r>
            <a:r>
              <a:rPr lang="es-CL" sz="2400" dirty="0">
                <a:latin typeface="Arial"/>
                <a:cs typeface="Arial"/>
              </a:rPr>
              <a:t> estadística.</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606063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DEFINICIÓN</a:t>
            </a:r>
            <a:endParaRPr lang="es-CL" sz="3500" kern="0" dirty="0">
              <a:solidFill>
                <a:srgbClr val="9EA4A8"/>
              </a:solidFill>
            </a:endParaRPr>
          </a:p>
          <a:p>
            <a:pPr marL="12700" algn="just">
              <a:spcBef>
                <a:spcPts val="720"/>
              </a:spcBef>
            </a:pPr>
            <a:endParaRPr lang="es-CL" sz="3500" kern="0" spc="5" dirty="0">
              <a:solidFill>
                <a:srgbClr val="9EA4A8"/>
              </a:solidFill>
            </a:endParaRPr>
          </a:p>
          <a:p>
            <a:pPr algn="just"/>
            <a:r>
              <a:rPr lang="es-ES" sz="1950" b="0" kern="0" spc="10" dirty="0"/>
              <a:t>Cuando se presentan dos eventos, el resultado del primero puede, o no, tener un efecto en el resultado del segundo. Esto es, los eventos pueden ser dependientes o independientes. </a:t>
            </a:r>
          </a:p>
          <a:p>
            <a:pPr algn="l"/>
            <a:endParaRPr lang="es-ES" sz="1950" b="0" kern="0" spc="10" dirty="0"/>
          </a:p>
          <a:p>
            <a:pPr algn="just"/>
            <a:r>
              <a:rPr lang="es-ES" sz="1950" b="0" kern="0" spc="10" dirty="0"/>
              <a:t>Los eventos que </a:t>
            </a:r>
            <a:r>
              <a:rPr lang="es-ES" sz="1950" i="1" kern="0" spc="10" dirty="0"/>
              <a:t>son estadísticamente independientes</a:t>
            </a:r>
            <a:r>
              <a:rPr lang="es-ES" sz="1950" b="0" kern="0" spc="10" dirty="0"/>
              <a:t> son aquellos en donde la presentación de uno no tiene efecto sobre la probabilidad de presentación de cualquier otro. </a:t>
            </a:r>
          </a:p>
          <a:p>
            <a:pPr algn="l"/>
            <a:endParaRPr lang="es-ES" sz="1950" b="0" kern="0" spc="10" dirty="0"/>
          </a:p>
          <a:p>
            <a:pPr algn="just"/>
            <a:r>
              <a:rPr lang="es-ES" sz="1950" b="0" kern="0" spc="10" dirty="0"/>
              <a:t>Existen tres tipos de probabilidades que se presentan bajo la independencia estadística:</a:t>
            </a:r>
          </a:p>
          <a:p>
            <a:pPr algn="just"/>
            <a:endParaRPr lang="es-ES" sz="1950" b="0" kern="0" spc="10" dirty="0"/>
          </a:p>
          <a:p>
            <a:pPr algn="just"/>
            <a:r>
              <a:rPr lang="es-ES" sz="1950" b="0" kern="0" spc="10" dirty="0"/>
              <a:t>1. Marginal (ya vista).</a:t>
            </a:r>
          </a:p>
          <a:p>
            <a:pPr marL="457200" indent="-457200" algn="just">
              <a:buAutoNum type="arabicPeriod"/>
            </a:pPr>
            <a:endParaRPr lang="es-ES" sz="1950" b="0" kern="0" spc="10" dirty="0"/>
          </a:p>
          <a:p>
            <a:pPr algn="just"/>
            <a:r>
              <a:rPr lang="es-ES" sz="1950" b="0" kern="0" spc="10" dirty="0"/>
              <a:t>2. Conjunta (no la veremos en este curso).</a:t>
            </a:r>
          </a:p>
          <a:p>
            <a:pPr algn="just"/>
            <a:endParaRPr lang="es-ES" sz="1950" b="0" kern="0" spc="10" dirty="0"/>
          </a:p>
          <a:p>
            <a:pPr algn="just"/>
            <a:r>
              <a:rPr lang="es-ES" sz="1950" b="0" kern="0" spc="10" dirty="0"/>
              <a:t>3. Condicional </a:t>
            </a:r>
            <a:endParaRPr lang="es-CL" sz="1950" b="0" kern="0" spc="10" dirty="0"/>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5" name="Imagen 5">
            <a:extLst>
              <a:ext uri="{FF2B5EF4-FFF2-40B4-BE49-F238E27FC236}">
                <a16:creationId xmlns:a16="http://schemas.microsoft.com/office/drawing/2014/main" id="{D542AE7C-D0B5-7A00-10B2-C884116471BC}"/>
              </a:ext>
            </a:extLst>
          </p:cNvPr>
          <p:cNvPicPr>
            <a:picLocks noChangeAspect="1"/>
          </p:cNvPicPr>
          <p:nvPr/>
        </p:nvPicPr>
        <p:blipFill>
          <a:blip r:embed="rId2"/>
          <a:stretch>
            <a:fillRect/>
          </a:stretch>
        </p:blipFill>
        <p:spPr>
          <a:xfrm>
            <a:off x="1356715" y="4507322"/>
            <a:ext cx="4208173" cy="5621840"/>
          </a:xfrm>
          <a:prstGeom prst="rect">
            <a:avLst/>
          </a:prstGeom>
        </p:spPr>
      </p:pic>
    </p:spTree>
    <p:extLst>
      <p:ext uri="{BB962C8B-B14F-4D97-AF65-F5344CB8AC3E}">
        <p14:creationId xmlns:p14="http://schemas.microsoft.com/office/powerpoint/2010/main" val="343428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74040" y="1258411"/>
            <a:ext cx="4343400" cy="677108"/>
          </a:xfrm>
        </p:spPr>
        <p:txBody>
          <a:bodyPr/>
          <a:lstStyle/>
          <a:p>
            <a:r>
              <a:rPr lang="es-CL" sz="4400" dirty="0"/>
              <a:t>PROBABILIDAD</a:t>
            </a:r>
          </a:p>
        </p:txBody>
      </p:sp>
      <p:sp>
        <p:nvSpPr>
          <p:cNvPr id="7" name="object 14">
            <a:extLst>
              <a:ext uri="{FF2B5EF4-FFF2-40B4-BE49-F238E27FC236}">
                <a16:creationId xmlns:a16="http://schemas.microsoft.com/office/drawing/2014/main" id="{2D28B56B-6245-B84B-B859-92F907F3478A}"/>
              </a:ext>
            </a:extLst>
          </p:cNvPr>
          <p:cNvSpPr/>
          <p:nvPr/>
        </p:nvSpPr>
        <p:spPr>
          <a:xfrm>
            <a:off x="6914074" y="1596965"/>
            <a:ext cx="847725" cy="565785"/>
          </a:xfrm>
          <a:custGeom>
            <a:avLst/>
            <a:gdLst/>
            <a:ahLst/>
            <a:cxnLst/>
            <a:rect l="l" t="t" r="r" b="b"/>
            <a:pathLst>
              <a:path w="847725" h="565785">
                <a:moveTo>
                  <a:pt x="143256" y="262610"/>
                </a:moveTo>
                <a:lnTo>
                  <a:pt x="143230" y="165836"/>
                </a:lnTo>
                <a:lnTo>
                  <a:pt x="108546" y="143078"/>
                </a:lnTo>
                <a:lnTo>
                  <a:pt x="108546" y="183908"/>
                </a:lnTo>
                <a:lnTo>
                  <a:pt x="108546" y="262610"/>
                </a:lnTo>
                <a:lnTo>
                  <a:pt x="34696" y="262610"/>
                </a:lnTo>
                <a:lnTo>
                  <a:pt x="34696" y="135432"/>
                </a:lnTo>
                <a:lnTo>
                  <a:pt x="108546" y="183908"/>
                </a:lnTo>
                <a:lnTo>
                  <a:pt x="108546" y="143078"/>
                </a:lnTo>
                <a:lnTo>
                  <a:pt x="96913" y="135432"/>
                </a:lnTo>
                <a:lnTo>
                  <a:pt x="31623" y="92583"/>
                </a:lnTo>
                <a:lnTo>
                  <a:pt x="27228" y="91401"/>
                </a:lnTo>
                <a:lnTo>
                  <a:pt x="22948" y="91401"/>
                </a:lnTo>
                <a:lnTo>
                  <a:pt x="14363" y="93052"/>
                </a:lnTo>
                <a:lnTo>
                  <a:pt x="7035" y="97650"/>
                </a:lnTo>
                <a:lnTo>
                  <a:pt x="1930" y="104724"/>
                </a:lnTo>
                <a:lnTo>
                  <a:pt x="25" y="113753"/>
                </a:lnTo>
                <a:lnTo>
                  <a:pt x="25" y="262610"/>
                </a:lnTo>
                <a:lnTo>
                  <a:pt x="0" y="414515"/>
                </a:lnTo>
                <a:lnTo>
                  <a:pt x="736" y="417220"/>
                </a:lnTo>
                <a:lnTo>
                  <a:pt x="15278" y="432320"/>
                </a:lnTo>
                <a:lnTo>
                  <a:pt x="17538" y="433120"/>
                </a:lnTo>
                <a:lnTo>
                  <a:pt x="19862" y="433616"/>
                </a:lnTo>
                <a:lnTo>
                  <a:pt x="22275" y="433666"/>
                </a:lnTo>
                <a:lnTo>
                  <a:pt x="22504" y="433692"/>
                </a:lnTo>
                <a:lnTo>
                  <a:pt x="22733" y="433806"/>
                </a:lnTo>
                <a:lnTo>
                  <a:pt x="22948" y="433806"/>
                </a:lnTo>
                <a:lnTo>
                  <a:pt x="23215" y="433768"/>
                </a:lnTo>
                <a:lnTo>
                  <a:pt x="24777" y="433743"/>
                </a:lnTo>
                <a:lnTo>
                  <a:pt x="26365" y="433438"/>
                </a:lnTo>
                <a:lnTo>
                  <a:pt x="28473" y="432968"/>
                </a:lnTo>
                <a:lnTo>
                  <a:pt x="28994" y="432968"/>
                </a:lnTo>
                <a:lnTo>
                  <a:pt x="29502" y="432828"/>
                </a:lnTo>
                <a:lnTo>
                  <a:pt x="31584" y="432193"/>
                </a:lnTo>
                <a:lnTo>
                  <a:pt x="33616" y="431304"/>
                </a:lnTo>
                <a:lnTo>
                  <a:pt x="35572" y="429996"/>
                </a:lnTo>
                <a:lnTo>
                  <a:pt x="143230" y="359359"/>
                </a:lnTo>
                <a:lnTo>
                  <a:pt x="143256" y="262610"/>
                </a:lnTo>
                <a:close/>
              </a:path>
              <a:path w="847725" h="565785">
                <a:moveTo>
                  <a:pt x="847699" y="0"/>
                </a:moveTo>
                <a:lnTo>
                  <a:pt x="813041" y="8547"/>
                </a:lnTo>
                <a:lnTo>
                  <a:pt x="813041" y="43484"/>
                </a:lnTo>
                <a:lnTo>
                  <a:pt x="813041" y="262610"/>
                </a:lnTo>
                <a:lnTo>
                  <a:pt x="590677" y="262610"/>
                </a:lnTo>
                <a:lnTo>
                  <a:pt x="590677" y="461860"/>
                </a:lnTo>
                <a:lnTo>
                  <a:pt x="585838" y="480606"/>
                </a:lnTo>
                <a:lnTo>
                  <a:pt x="577342" y="499313"/>
                </a:lnTo>
                <a:lnTo>
                  <a:pt x="563511" y="513918"/>
                </a:lnTo>
                <a:lnTo>
                  <a:pt x="545642" y="523417"/>
                </a:lnTo>
                <a:lnTo>
                  <a:pt x="525056" y="526808"/>
                </a:lnTo>
                <a:lnTo>
                  <a:pt x="524776" y="526808"/>
                </a:lnTo>
                <a:lnTo>
                  <a:pt x="524459" y="526757"/>
                </a:lnTo>
                <a:lnTo>
                  <a:pt x="519341" y="526707"/>
                </a:lnTo>
                <a:lnTo>
                  <a:pt x="514502" y="526110"/>
                </a:lnTo>
                <a:lnTo>
                  <a:pt x="509752" y="524954"/>
                </a:lnTo>
                <a:lnTo>
                  <a:pt x="509473" y="524916"/>
                </a:lnTo>
                <a:lnTo>
                  <a:pt x="325729" y="478917"/>
                </a:lnTo>
                <a:lnTo>
                  <a:pt x="287248" y="450659"/>
                </a:lnTo>
                <a:lnTo>
                  <a:pt x="278663" y="419036"/>
                </a:lnTo>
                <a:lnTo>
                  <a:pt x="279806" y="407987"/>
                </a:lnTo>
                <a:lnTo>
                  <a:pt x="280073" y="406704"/>
                </a:lnTo>
                <a:lnTo>
                  <a:pt x="280098" y="405422"/>
                </a:lnTo>
                <a:lnTo>
                  <a:pt x="285038" y="386537"/>
                </a:lnTo>
                <a:lnTo>
                  <a:pt x="590677" y="461860"/>
                </a:lnTo>
                <a:lnTo>
                  <a:pt x="590677" y="262610"/>
                </a:lnTo>
                <a:lnTo>
                  <a:pt x="209384" y="262610"/>
                </a:lnTo>
                <a:lnTo>
                  <a:pt x="209384" y="192265"/>
                </a:lnTo>
                <a:lnTo>
                  <a:pt x="813041" y="43484"/>
                </a:lnTo>
                <a:lnTo>
                  <a:pt x="813041" y="8547"/>
                </a:lnTo>
                <a:lnTo>
                  <a:pt x="174726" y="165836"/>
                </a:lnTo>
                <a:lnTo>
                  <a:pt x="174726" y="262610"/>
                </a:lnTo>
                <a:lnTo>
                  <a:pt x="174688" y="359308"/>
                </a:lnTo>
                <a:lnTo>
                  <a:pt x="246862" y="377139"/>
                </a:lnTo>
                <a:lnTo>
                  <a:pt x="241947" y="395897"/>
                </a:lnTo>
                <a:lnTo>
                  <a:pt x="241947" y="397243"/>
                </a:lnTo>
                <a:lnTo>
                  <a:pt x="241655" y="398576"/>
                </a:lnTo>
                <a:lnTo>
                  <a:pt x="239877" y="409790"/>
                </a:lnTo>
                <a:lnTo>
                  <a:pt x="244436" y="450138"/>
                </a:lnTo>
                <a:lnTo>
                  <a:pt x="265290" y="486244"/>
                </a:lnTo>
                <a:lnTo>
                  <a:pt x="300685" y="510692"/>
                </a:lnTo>
                <a:lnTo>
                  <a:pt x="310807" y="514324"/>
                </a:lnTo>
                <a:lnTo>
                  <a:pt x="313258" y="515543"/>
                </a:lnTo>
                <a:lnTo>
                  <a:pt x="499541" y="562203"/>
                </a:lnTo>
                <a:lnTo>
                  <a:pt x="524992" y="565353"/>
                </a:lnTo>
                <a:lnTo>
                  <a:pt x="531914" y="565353"/>
                </a:lnTo>
                <a:lnTo>
                  <a:pt x="578065" y="550849"/>
                </a:lnTo>
                <a:lnTo>
                  <a:pt x="612711" y="516597"/>
                </a:lnTo>
                <a:lnTo>
                  <a:pt x="628929" y="471347"/>
                </a:lnTo>
                <a:lnTo>
                  <a:pt x="847674" y="525221"/>
                </a:lnTo>
                <a:lnTo>
                  <a:pt x="847699" y="471347"/>
                </a:lnTo>
                <a:lnTo>
                  <a:pt x="847699" y="386537"/>
                </a:lnTo>
                <a:lnTo>
                  <a:pt x="847699" y="43484"/>
                </a:lnTo>
                <a:lnTo>
                  <a:pt x="847699"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1306162"/>
            <a:ext cx="9225915" cy="8132996"/>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12700" algn="just">
              <a:spcBef>
                <a:spcPts val="720"/>
              </a:spcBef>
            </a:pPr>
            <a:r>
              <a:rPr lang="es-CL" sz="3500" kern="0" spc="5" dirty="0">
                <a:solidFill>
                  <a:srgbClr val="9EA4A8"/>
                </a:solidFill>
              </a:rPr>
              <a:t>PROBABILIDAD CONDICIONAL…</a:t>
            </a:r>
            <a:endParaRPr lang="es-CL" sz="3500" kern="0" dirty="0">
              <a:solidFill>
                <a:srgbClr val="9EA4A8"/>
              </a:solidFill>
            </a:endParaRPr>
          </a:p>
          <a:p>
            <a:pPr algn="just"/>
            <a:r>
              <a:rPr lang="es-ES" sz="1950" b="0" kern="0" spc="10" dirty="0"/>
              <a:t>…BAJO INDEPENDENCIA ESTADÍSTICA.</a:t>
            </a:r>
          </a:p>
          <a:p>
            <a:pPr algn="l"/>
            <a:endParaRPr lang="es-ES" sz="1950" b="0" kern="0" spc="10" dirty="0"/>
          </a:p>
          <a:p>
            <a:pPr algn="l"/>
            <a:r>
              <a:rPr lang="es-ES" sz="1950" b="0" kern="0" spc="10" dirty="0"/>
              <a:t>La probabilidad condicional es la probabilidad de que un segundo evento (B) se presente si un primer evento (A) ya ha ocurrido.</a:t>
            </a:r>
          </a:p>
          <a:p>
            <a:pPr algn="l"/>
            <a:endParaRPr lang="es-ES" sz="1950" b="0" kern="0" spc="10" dirty="0"/>
          </a:p>
          <a:p>
            <a:pPr algn="l"/>
            <a:r>
              <a:rPr lang="es-ES" sz="1950" b="0" kern="0" spc="10" dirty="0"/>
              <a:t>Para eventos estadísticamente independientes, la probabilidad condicional de que suceda el evento B dado que el evento A se ha presentado es simplemente la probabilidad del evento B:</a:t>
            </a:r>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l"/>
            <a:endParaRPr lang="es-ES" sz="1950" b="0" kern="0" spc="10" dirty="0"/>
          </a:p>
          <a:p>
            <a:pPr algn="just"/>
            <a:r>
              <a:rPr lang="es-ES" sz="1950" b="0" kern="0" spc="10" dirty="0"/>
              <a:t>Por ejemplo : ¿Cuál es la probabilidad de que en el segundo lanzamiento de una moneda se obtenga cara, dado que el resultado del primero fue cara?</a:t>
            </a:r>
          </a:p>
          <a:p>
            <a:pPr algn="l"/>
            <a:endParaRPr lang="es-ES" sz="1950" b="0" kern="0" spc="10" dirty="0"/>
          </a:p>
          <a:p>
            <a:pPr algn="just"/>
            <a:r>
              <a:rPr lang="es-ES" sz="1950" b="0" kern="0" spc="10" dirty="0"/>
              <a:t>Simbólicamente, lo anterior se escribe como P(H1 |H2). Recordemos que para dos eventos independientes el resultado del primer lanzamiento no tiene absolutamente ningún efecto sobre el resultado del segundo. Como la probabilidad de obtener cara y la de obtener sello son exactamente iguales en cada lanzamiento, la probabilidad de obtener cara en el segundo lanzamiento es de 0.5. Por tanto, debemos decir que P(H1 |H2) = 0.5.</a:t>
            </a:r>
            <a:endParaRPr lang="es-CL" sz="1950" b="0" kern="0" spc="10" dirty="0"/>
          </a:p>
        </p:txBody>
      </p:sp>
      <p:sp>
        <p:nvSpPr>
          <p:cNvPr id="14" name="CuadroTexto 13">
            <a:extLst>
              <a:ext uri="{FF2B5EF4-FFF2-40B4-BE49-F238E27FC236}">
                <a16:creationId xmlns:a16="http://schemas.microsoft.com/office/drawing/2014/main" id="{DC0A679F-5D38-09E4-D4E9-DD376173C17C}"/>
              </a:ext>
            </a:extLst>
          </p:cNvPr>
          <p:cNvSpPr txBox="1"/>
          <p:nvPr/>
        </p:nvSpPr>
        <p:spPr>
          <a:xfrm>
            <a:off x="7988300" y="10443435"/>
            <a:ext cx="4320670" cy="646331"/>
          </a:xfrm>
          <a:prstGeom prst="rect">
            <a:avLst/>
          </a:prstGeom>
          <a:noFill/>
        </p:spPr>
        <p:txBody>
          <a:bodyPr wrap="none" rtlCol="0">
            <a:spAutoFit/>
          </a:bodyPr>
          <a:lstStyle/>
          <a:p>
            <a:r>
              <a:rPr lang="es-CL" dirty="0"/>
              <a:t>Estadísticas para Administración y Economía</a:t>
            </a:r>
          </a:p>
          <a:p>
            <a:r>
              <a:rPr lang="es-CL" dirty="0"/>
              <a:t>Levin, </a:t>
            </a:r>
            <a:r>
              <a:rPr lang="es-CL" dirty="0" err="1"/>
              <a:t>Rubin</a:t>
            </a:r>
            <a:r>
              <a:rPr lang="es-CL" dirty="0"/>
              <a:t>, Balderas, Del valle, Gómez</a:t>
            </a:r>
          </a:p>
        </p:txBody>
      </p:sp>
      <p:pic>
        <p:nvPicPr>
          <p:cNvPr id="3" name="Imagen 2">
            <a:extLst>
              <a:ext uri="{FF2B5EF4-FFF2-40B4-BE49-F238E27FC236}">
                <a16:creationId xmlns:a16="http://schemas.microsoft.com/office/drawing/2014/main" id="{73151E17-6A5D-74AC-5BC0-4B29B0F4601D}"/>
              </a:ext>
            </a:extLst>
          </p:cNvPr>
          <p:cNvPicPr>
            <a:picLocks noChangeAspect="1"/>
          </p:cNvPicPr>
          <p:nvPr/>
        </p:nvPicPr>
        <p:blipFill>
          <a:blip r:embed="rId2"/>
          <a:stretch>
            <a:fillRect/>
          </a:stretch>
        </p:blipFill>
        <p:spPr>
          <a:xfrm>
            <a:off x="9124156" y="4863072"/>
            <a:ext cx="7610475" cy="1019175"/>
          </a:xfrm>
          <a:prstGeom prst="rect">
            <a:avLst/>
          </a:prstGeom>
          <a:ln w="25400">
            <a:solidFill>
              <a:schemeClr val="accent1"/>
            </a:solidFill>
          </a:ln>
        </p:spPr>
      </p:pic>
      <p:sp>
        <p:nvSpPr>
          <p:cNvPr id="10" name="Marcador de texto 12">
            <a:extLst>
              <a:ext uri="{FF2B5EF4-FFF2-40B4-BE49-F238E27FC236}">
                <a16:creationId xmlns:a16="http://schemas.microsoft.com/office/drawing/2014/main" id="{FE4AE5D3-EBF3-2341-530D-C517CF1B4E30}"/>
              </a:ext>
            </a:extLst>
          </p:cNvPr>
          <p:cNvSpPr>
            <a:spLocks noGrp="1"/>
          </p:cNvSpPr>
          <p:nvPr>
            <p:ph type="body" sz="quarter" idx="12"/>
          </p:nvPr>
        </p:nvSpPr>
        <p:spPr>
          <a:xfrm>
            <a:off x="805957" y="2911475"/>
            <a:ext cx="4343400" cy="738664"/>
          </a:xfrm>
        </p:spPr>
        <p:txBody>
          <a:bodyPr wrap="square" lIns="0" tIns="0" rIns="0" bIns="0" anchor="t">
            <a:spAutoFit/>
          </a:bodyPr>
          <a:lstStyle/>
          <a:p>
            <a:r>
              <a:rPr lang="es-CL" sz="2400" dirty="0">
                <a:latin typeface="Arial"/>
                <a:cs typeface="Arial"/>
              </a:rPr>
              <a:t>Probabilidad bajo condiciones de </a:t>
            </a:r>
            <a:r>
              <a:rPr lang="es-CL" sz="2400" u="sng" dirty="0">
                <a:latin typeface="Arial"/>
                <a:cs typeface="Arial"/>
              </a:rPr>
              <a:t>independencia</a:t>
            </a:r>
            <a:r>
              <a:rPr lang="es-CL" sz="2400" dirty="0">
                <a:latin typeface="Arial"/>
                <a:cs typeface="Arial"/>
              </a:rPr>
              <a:t> estadística.</a:t>
            </a:r>
          </a:p>
        </p:txBody>
      </p:sp>
      <p:pic>
        <p:nvPicPr>
          <p:cNvPr id="17" name="Imagen 5">
            <a:extLst>
              <a:ext uri="{FF2B5EF4-FFF2-40B4-BE49-F238E27FC236}">
                <a16:creationId xmlns:a16="http://schemas.microsoft.com/office/drawing/2014/main" id="{E0BA03A3-00CD-EB2A-2D22-593D7976A8F0}"/>
              </a:ext>
            </a:extLst>
          </p:cNvPr>
          <p:cNvPicPr>
            <a:picLocks noChangeAspect="1"/>
          </p:cNvPicPr>
          <p:nvPr/>
        </p:nvPicPr>
        <p:blipFill>
          <a:blip r:embed="rId3"/>
          <a:stretch>
            <a:fillRect/>
          </a:stretch>
        </p:blipFill>
        <p:spPr>
          <a:xfrm>
            <a:off x="1356715" y="4507322"/>
            <a:ext cx="4208173" cy="5621840"/>
          </a:xfrm>
          <a:prstGeom prst="rect">
            <a:avLst/>
          </a:prstGeom>
        </p:spPr>
      </p:pic>
    </p:spTree>
    <p:extLst>
      <p:ext uri="{BB962C8B-B14F-4D97-AF65-F5344CB8AC3E}">
        <p14:creationId xmlns:p14="http://schemas.microsoft.com/office/powerpoint/2010/main" val="2310573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de7ac4cf-e23f-48fa-9529-c41e75b23430"/>
    <ds:schemaRef ds:uri="73c13b64-88fd-4eb7-a3bf-975b07d582db"/>
  </ds:schemaRefs>
</ds:datastoreItem>
</file>

<file path=customXml/itemProps3.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1249</TotalTime>
  <Words>1775</Words>
  <Application>Microsoft Office PowerPoint</Application>
  <PresentationFormat>Personalizado</PresentationFormat>
  <Paragraphs>216</Paragraphs>
  <Slides>16</Slides>
  <Notes>0</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95</cp:revision>
  <dcterms:created xsi:type="dcterms:W3CDTF">2021-04-02T01:36:00Z</dcterms:created>
  <dcterms:modified xsi:type="dcterms:W3CDTF">2022-11-11T04:55:28Z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