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4"/>
  </p:handoutMasterIdLst>
  <p:sldIdLst>
    <p:sldId id="267" r:id="rId5"/>
    <p:sldId id="274" r:id="rId6"/>
    <p:sldId id="290" r:id="rId7"/>
    <p:sldId id="287"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276" r:id="rId2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4" userDrawn="1">
          <p15:clr>
            <a:srgbClr val="A4A3A4"/>
          </p15:clr>
        </p15:guide>
        <p15:guide id="2" pos="21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CF248-E9FF-496B-9457-138F3BCC4EC0}" v="4" dt="2022-11-11T04:56:08.7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39" d="100"/>
          <a:sy n="39" d="100"/>
        </p:scale>
        <p:origin x="928" y="52"/>
      </p:cViewPr>
      <p:guideLst>
        <p:guide orient="horz" pos="2794"/>
        <p:guide pos="2156"/>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ABCF248-E9FF-496B-9457-138F3BCC4EC0}"/>
    <pc:docChg chg="modSld">
      <pc:chgData name="" userId="" providerId="" clId="Web-{6ABCF248-E9FF-496B-9457-138F3BCC4EC0}" dt="2022-11-11T04:56:02.670" v="0" actId="20577"/>
      <pc:docMkLst>
        <pc:docMk/>
      </pc:docMkLst>
      <pc:sldChg chg="modSp">
        <pc:chgData name="" userId="" providerId="" clId="Web-{6ABCF248-E9FF-496B-9457-138F3BCC4EC0}" dt="2022-11-11T04:56:02.670" v="0" actId="20577"/>
        <pc:sldMkLst>
          <pc:docMk/>
          <pc:sldMk cId="4122261599" sldId="267"/>
        </pc:sldMkLst>
        <pc:spChg chg="mod">
          <ac:chgData name="" userId="" providerId="" clId="Web-{6ABCF248-E9FF-496B-9457-138F3BCC4EC0}" dt="2022-11-11T04:56:02.670" v="0" actId="20577"/>
          <ac:spMkLst>
            <pc:docMk/>
            <pc:sldMk cId="4122261599" sldId="267"/>
            <ac:spMk id="2" creationId="{30352212-10B1-B041-82C3-4A69660904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06-12-2022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Estadística Descriptiva III</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Distribución de Probabilidades</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7650" y="2516069"/>
            <a:ext cx="10972800" cy="784830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600" b="0" kern="0" dirty="0">
                <a:solidFill>
                  <a:srgbClr val="000000"/>
                </a:solidFill>
                <a:latin typeface="Source Sans Pro" panose="020B0503030403020204" pitchFamily="34" charset="0"/>
              </a:rPr>
              <a:t>La distribución de Poisson se utiliza para describir ciertos tipos de procesos, entre los que se encuentran la distribución de llamadas telefónicas que llegan a un número 600, las solicitudes de pacientes que requieren servicio en una institución de salud, las llegadas de camiones y automóviles</a:t>
            </a:r>
          </a:p>
          <a:p>
            <a:pPr algn="just"/>
            <a:r>
              <a:rPr lang="es-ES" sz="3600" b="0" kern="0" dirty="0">
                <a:solidFill>
                  <a:srgbClr val="000000"/>
                </a:solidFill>
                <a:latin typeface="Source Sans Pro" panose="020B0503030403020204" pitchFamily="34" charset="0"/>
              </a:rPr>
              <a:t>a una caseta de cobro, y el número de accidentes registrados en cierta intersección. </a:t>
            </a:r>
          </a:p>
          <a:p>
            <a:pPr algn="l"/>
            <a:endParaRPr lang="es-ES" sz="3600" b="0" kern="0" dirty="0">
              <a:solidFill>
                <a:srgbClr val="000000"/>
              </a:solidFill>
              <a:latin typeface="Source Sans Pro" panose="020B0503030403020204" pitchFamily="34" charset="0"/>
            </a:endParaRPr>
          </a:p>
          <a:p>
            <a:pPr algn="just"/>
            <a:r>
              <a:rPr lang="es-ES" sz="3600" b="0" kern="0" dirty="0">
                <a:solidFill>
                  <a:srgbClr val="000000"/>
                </a:solidFill>
                <a:latin typeface="Source Sans Pro" panose="020B0503030403020204" pitchFamily="34" charset="0"/>
              </a:rPr>
              <a:t>Estos ejemplos tienen en común un elemento: </a:t>
            </a:r>
            <a:r>
              <a:rPr lang="es-ES" sz="3600" i="1" kern="0" dirty="0">
                <a:solidFill>
                  <a:srgbClr val="000000"/>
                </a:solidFill>
                <a:latin typeface="Source Sans Pro" panose="020B0503030403020204" pitchFamily="34" charset="0"/>
              </a:rPr>
              <a:t>pueden ser descritos mediante una variable aleatoria discreta que </a:t>
            </a:r>
            <a:r>
              <a:rPr lang="es-CL" sz="3600" i="1" kern="0" dirty="0">
                <a:solidFill>
                  <a:srgbClr val="000000"/>
                </a:solidFill>
                <a:latin typeface="Source Sans Pro" panose="020B0503030403020204" pitchFamily="34" charset="0"/>
              </a:rPr>
              <a:t>toma valores enteros</a:t>
            </a:r>
            <a:r>
              <a:rPr lang="es-CL" sz="3600" b="0" kern="0" dirty="0">
                <a:solidFill>
                  <a:srgbClr val="000000"/>
                </a:solidFill>
                <a:latin typeface="Source Sans Pro" panose="020B0503030403020204" pitchFamily="34" charset="0"/>
              </a:rPr>
              <a:t> (0, 1, 2, 3, 4, 5, </a:t>
            </a:r>
            <a:r>
              <a:rPr lang="es-CL" sz="3600" b="0" kern="0" dirty="0" err="1">
                <a:solidFill>
                  <a:srgbClr val="000000"/>
                </a:solidFill>
                <a:latin typeface="Source Sans Pro" panose="020B0503030403020204" pitchFamily="34" charset="0"/>
              </a:rPr>
              <a:t>etc</a:t>
            </a:r>
            <a:r>
              <a:rPr lang="es-CL" sz="3600" b="0" kern="0" dirty="0">
                <a:solidFill>
                  <a:srgbClr val="000000"/>
                </a:solidFill>
                <a:latin typeface="Source Sans Pro" panose="020B0503030403020204" pitchFamily="34" charset="0"/>
              </a:rPr>
              <a:t>).</a:t>
            </a:r>
            <a:endParaRPr lang="es-ES" sz="3600" b="0" kern="0" dirty="0">
              <a:solidFill>
                <a:srgbClr val="000000"/>
              </a:solidFill>
              <a:latin typeface="Source Sans Pro" panose="020B0503030403020204" pitchFamily="34" charset="0"/>
            </a:endParaRPr>
          </a:p>
          <a:p>
            <a:pPr algn="just"/>
            <a:endParaRPr lang="es-ES" sz="3600" kern="0" dirty="0">
              <a:solidFill>
                <a:srgbClr val="000000"/>
              </a:solidFill>
              <a:latin typeface="Source Sans Pro" panose="020B0503030403020204" pitchFamily="34" charset="0"/>
            </a:endParaRPr>
          </a:p>
          <a:p>
            <a:pPr algn="just"/>
            <a:endParaRPr lang="es-ES" sz="3600" b="0" kern="0" dirty="0">
              <a:solidFill>
                <a:srgbClr val="000000"/>
              </a:solidFill>
              <a:latin typeface="Source Sans Pro" panose="020B0503030403020204" pitchFamily="34" charset="0"/>
            </a:endParaRPr>
          </a:p>
          <a:p>
            <a:pPr algn="just"/>
            <a:r>
              <a:rPr lang="es-ES" sz="3600" b="0" kern="0" dirty="0">
                <a:solidFill>
                  <a:srgbClr val="000000"/>
                </a:solidFill>
                <a:latin typeface="Source Sans Pro" panose="020B0503030403020204" pitchFamily="34" charset="0"/>
              </a:rPr>
              <a:t> </a:t>
            </a:r>
            <a:endParaRPr lang="es-CL" sz="36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327650" y="1131074"/>
            <a:ext cx="7920264" cy="1107996"/>
          </a:xfrm>
        </p:spPr>
        <p:txBody>
          <a:bodyPr/>
          <a:lstStyle/>
          <a:p>
            <a:r>
              <a:rPr lang="es-CL" sz="3600" b="1" dirty="0" smtClean="0">
                <a:solidFill>
                  <a:schemeClr val="tx1"/>
                </a:solidFill>
              </a:rPr>
              <a:t>DISTRIBUCIÓN </a:t>
            </a:r>
            <a:r>
              <a:rPr lang="es-CL" sz="3600" b="1" dirty="0">
                <a:solidFill>
                  <a:schemeClr val="tx1"/>
                </a:solidFill>
              </a:rPr>
              <a:t>DE  POISSON</a:t>
            </a:r>
          </a:p>
        </p:txBody>
      </p:sp>
      <p:pic>
        <p:nvPicPr>
          <p:cNvPr id="4" name="Gráfico 3" descr="Grupo de hombres contorno">
            <a:extLst>
              <a:ext uri="{FF2B5EF4-FFF2-40B4-BE49-F238E27FC236}">
                <a16:creationId xmlns:a16="http://schemas.microsoft.com/office/drawing/2014/main" id="{21D01F7D-EBF0-2EF6-2E49-EFB2105B61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08450" y="2516069"/>
            <a:ext cx="914400" cy="914400"/>
          </a:xfrm>
          <a:prstGeom prst="rect">
            <a:avLst/>
          </a:prstGeom>
        </p:spPr>
      </p:pic>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Tree>
    <p:extLst>
      <p:ext uri="{BB962C8B-B14F-4D97-AF65-F5344CB8AC3E}">
        <p14:creationId xmlns:p14="http://schemas.microsoft.com/office/powerpoint/2010/main" val="392766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7650" y="2516025"/>
            <a:ext cx="9225915" cy="3662541"/>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r>
              <a:rPr lang="es-CL" sz="2800" kern="0" spc="5" dirty="0">
                <a:solidFill>
                  <a:srgbClr val="9EA4A8"/>
                </a:solidFill>
              </a:rPr>
              <a:t>CÁLCULO DE UNA DISTRIBUCIÓN DE PROBABILIDAD DE POISSON.</a:t>
            </a:r>
          </a:p>
          <a:p>
            <a:endParaRPr lang="es-CL" sz="2800" b="0" kern="0" dirty="0">
              <a:solidFill>
                <a:srgbClr val="000000"/>
              </a:solidFill>
              <a:latin typeface="Source Sans Pro" panose="020B0503030403020204" pitchFamily="34" charset="0"/>
            </a:endParaRPr>
          </a:p>
          <a:p>
            <a:pPr algn="l"/>
            <a:r>
              <a:rPr lang="es-ES" sz="2800" b="0" kern="0" dirty="0">
                <a:solidFill>
                  <a:srgbClr val="000000"/>
                </a:solidFill>
                <a:latin typeface="Source Sans Pro" panose="020B0503030403020204" pitchFamily="34" charset="0"/>
              </a:rPr>
              <a:t>La probabilidad de tener exactamente x ocurrencias en una distribución de </a:t>
            </a:r>
            <a:r>
              <a:rPr lang="es-CL" sz="2800" b="0" kern="0" dirty="0">
                <a:solidFill>
                  <a:srgbClr val="000000"/>
                </a:solidFill>
                <a:latin typeface="Source Sans Pro" panose="020B0503030403020204" pitchFamily="34" charset="0"/>
              </a:rPr>
              <a:t>Poisson se calcula con la fórmula:</a:t>
            </a:r>
          </a:p>
          <a:p>
            <a:pPr algn="just"/>
            <a:endParaRPr lang="es-CL" sz="2800" kern="0" spc="5" dirty="0">
              <a:solidFill>
                <a:srgbClr val="9EA4A8"/>
              </a:solidFill>
            </a:endParaRPr>
          </a:p>
          <a:p>
            <a:pPr algn="just"/>
            <a:endParaRPr lang="es-CL" sz="2800" kern="0" dirty="0">
              <a:solidFill>
                <a:srgbClr val="9EA4A8"/>
              </a:solidFill>
            </a:endParaRPr>
          </a:p>
          <a:p>
            <a:pPr algn="just"/>
            <a:endParaRPr lang="es-ES" sz="1800" b="0" kern="0" dirty="0">
              <a:solidFill>
                <a:srgbClr val="000000"/>
              </a:solidFill>
              <a:latin typeface="Source Sans Pro" panose="020B0503030403020204" pitchFamily="34" charset="0"/>
            </a:endParaRPr>
          </a:p>
          <a:p>
            <a:pPr algn="just"/>
            <a:r>
              <a:rPr lang="es-ES" sz="1800" b="0" kern="0" dirty="0">
                <a:solidFill>
                  <a:srgbClr val="000000"/>
                </a:solidFill>
                <a:latin typeface="Source Sans Pro" panose="020B0503030403020204" pitchFamily="34" charset="0"/>
              </a:rPr>
              <a:t> </a:t>
            </a:r>
            <a:endParaRPr lang="es-CL" sz="1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Gráfico 3" descr="Grupo de hombres contorno">
            <a:extLst>
              <a:ext uri="{FF2B5EF4-FFF2-40B4-BE49-F238E27FC236}">
                <a16:creationId xmlns:a16="http://schemas.microsoft.com/office/drawing/2014/main" id="{21D01F7D-EBF0-2EF6-2E49-EFB2105B61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08450" y="2516025"/>
            <a:ext cx="914400" cy="914400"/>
          </a:xfrm>
          <a:prstGeom prst="rect">
            <a:avLst/>
          </a:prstGeom>
        </p:spPr>
      </p:pic>
      <p:pic>
        <p:nvPicPr>
          <p:cNvPr id="5" name="Imagen 4">
            <a:extLst>
              <a:ext uri="{FF2B5EF4-FFF2-40B4-BE49-F238E27FC236}">
                <a16:creationId xmlns:a16="http://schemas.microsoft.com/office/drawing/2014/main" id="{6AC7F8DC-C920-A4D8-B427-455EFA793CC4}"/>
              </a:ext>
            </a:extLst>
          </p:cNvPr>
          <p:cNvPicPr>
            <a:picLocks noChangeAspect="1"/>
          </p:cNvPicPr>
          <p:nvPr/>
        </p:nvPicPr>
        <p:blipFill>
          <a:blip r:embed="rId4"/>
          <a:stretch>
            <a:fillRect/>
          </a:stretch>
        </p:blipFill>
        <p:spPr>
          <a:xfrm>
            <a:off x="6642361" y="5186282"/>
            <a:ext cx="3705893" cy="1759521"/>
          </a:xfrm>
          <a:prstGeom prst="rect">
            <a:avLst/>
          </a:prstGeom>
          <a:ln w="25400">
            <a:solidFill>
              <a:schemeClr val="accent1"/>
            </a:solidFill>
          </a:ln>
        </p:spPr>
      </p:pic>
      <p:pic>
        <p:nvPicPr>
          <p:cNvPr id="7" name="Imagen 6">
            <a:extLst>
              <a:ext uri="{FF2B5EF4-FFF2-40B4-BE49-F238E27FC236}">
                <a16:creationId xmlns:a16="http://schemas.microsoft.com/office/drawing/2014/main" id="{037760A3-2200-24C2-3530-D511EF02A618}"/>
              </a:ext>
            </a:extLst>
          </p:cNvPr>
          <p:cNvPicPr>
            <a:picLocks noChangeAspect="1"/>
          </p:cNvPicPr>
          <p:nvPr/>
        </p:nvPicPr>
        <p:blipFill>
          <a:blip r:embed="rId5"/>
          <a:stretch>
            <a:fillRect/>
          </a:stretch>
        </p:blipFill>
        <p:spPr>
          <a:xfrm>
            <a:off x="2361565" y="7178675"/>
            <a:ext cx="12192000" cy="2820537"/>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1" name="Marcador de texto 71">
            <a:extLst>
              <a:ext uri="{FF2B5EF4-FFF2-40B4-BE49-F238E27FC236}">
                <a16:creationId xmlns:a16="http://schemas.microsoft.com/office/drawing/2014/main" id="{3C6C6400-1EC6-086A-27D5-3C8651449D91}"/>
              </a:ext>
            </a:extLst>
          </p:cNvPr>
          <p:cNvSpPr txBox="1">
            <a:spLocks/>
          </p:cNvSpPr>
          <p:nvPr/>
        </p:nvSpPr>
        <p:spPr>
          <a:xfrm>
            <a:off x="5327650" y="1131074"/>
            <a:ext cx="7920264" cy="1107996"/>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smtClean="0">
                <a:solidFill>
                  <a:schemeClr val="tx1"/>
                </a:solidFill>
              </a:rPr>
              <a:t>DISTRIBUCIÓN DE  POISSON</a:t>
            </a:r>
            <a:endParaRPr lang="es-CL" sz="3600" b="1" kern="0" dirty="0">
              <a:solidFill>
                <a:schemeClr val="tx1"/>
              </a:solidFill>
            </a:endParaRPr>
          </a:p>
        </p:txBody>
      </p:sp>
    </p:spTree>
    <p:extLst>
      <p:ext uri="{BB962C8B-B14F-4D97-AF65-F5344CB8AC3E}">
        <p14:creationId xmlns:p14="http://schemas.microsoft.com/office/powerpoint/2010/main" val="32792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541891" y="2225675"/>
            <a:ext cx="11063359" cy="612475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r>
              <a:rPr lang="es-CL" sz="3200" kern="0" spc="5" dirty="0">
                <a:solidFill>
                  <a:srgbClr val="9EA4A8"/>
                </a:solidFill>
              </a:rPr>
              <a:t>CÁLCULO DE UNA DISTRIBUCIÓN DE PROBABILIDAD DE POISSON.</a:t>
            </a:r>
          </a:p>
          <a:p>
            <a:endParaRPr lang="es-CL" sz="3200" b="0" kern="0" dirty="0">
              <a:solidFill>
                <a:srgbClr val="000000"/>
              </a:solidFill>
              <a:latin typeface="Source Sans Pro" panose="020B0503030403020204" pitchFamily="34" charset="0"/>
            </a:endParaRPr>
          </a:p>
          <a:p>
            <a:pPr algn="l"/>
            <a:r>
              <a:rPr lang="es-ES" sz="3200" b="0" kern="0" dirty="0">
                <a:solidFill>
                  <a:srgbClr val="000000"/>
                </a:solidFill>
                <a:latin typeface="Source Sans Pro" panose="020B0503030403020204" pitchFamily="34" charset="0"/>
              </a:rPr>
              <a:t>Supongamos que estamos investigando la seguridad de una peligrosa intersección. </a:t>
            </a:r>
          </a:p>
          <a:p>
            <a:pPr algn="l"/>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Los registros policiacos indican una media de cinco accidentes mensuales en esta intersección. El número de accidentes está distribuido de acuerdo con una distribución de Poisson, y el Departamento de Seguridad de Tránsito desea que calculemos la probabilidad de que en cualquier mes ocurran exactamente 0 o 1 accidentes. </a:t>
            </a:r>
            <a:r>
              <a:rPr lang="es-CL" sz="3200" b="0" kern="0" dirty="0">
                <a:solidFill>
                  <a:srgbClr val="000000"/>
                </a:solidFill>
                <a:latin typeface="Source Sans Pro" panose="020B0503030403020204" pitchFamily="34" charset="0"/>
              </a:rPr>
              <a:t>a potencias negativas. Aplicando la fórmula :</a:t>
            </a:r>
          </a:p>
          <a:p>
            <a:pPr algn="just"/>
            <a:endParaRPr lang="es-CL" sz="3200" kern="0" dirty="0">
              <a:solidFill>
                <a:srgbClr val="9EA4A8"/>
              </a:solidFill>
            </a:endParaRPr>
          </a:p>
          <a:p>
            <a:pPr algn="just"/>
            <a:endParaRPr lang="es-ES" sz="2000" b="0" kern="0" dirty="0">
              <a:solidFill>
                <a:srgbClr val="000000"/>
              </a:solidFill>
              <a:latin typeface="Source Sans Pro" panose="020B0503030403020204" pitchFamily="34" charset="0"/>
            </a:endParaRPr>
          </a:p>
          <a:p>
            <a:pPr algn="just"/>
            <a:r>
              <a:rPr lang="es-ES" sz="2000" b="0" kern="0" dirty="0">
                <a:solidFill>
                  <a:srgbClr val="000000"/>
                </a:solidFill>
                <a:latin typeface="Source Sans Pro" panose="020B0503030403020204" pitchFamily="34" charset="0"/>
              </a:rPr>
              <a:t> </a:t>
            </a:r>
            <a:endParaRPr lang="es-CL" sz="20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Gráfico 3" descr="Grupo de hombres contorno">
            <a:extLst>
              <a:ext uri="{FF2B5EF4-FFF2-40B4-BE49-F238E27FC236}">
                <a16:creationId xmlns:a16="http://schemas.microsoft.com/office/drawing/2014/main" id="{21D01F7D-EBF0-2EF6-2E49-EFB2105B61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08450" y="2516069"/>
            <a:ext cx="914400" cy="914400"/>
          </a:xfrm>
          <a:prstGeom prst="rect">
            <a:avLst/>
          </a:prstGeom>
        </p:spPr>
      </p:pic>
      <p:pic>
        <p:nvPicPr>
          <p:cNvPr id="6" name="Imagen 5">
            <a:extLst>
              <a:ext uri="{FF2B5EF4-FFF2-40B4-BE49-F238E27FC236}">
                <a16:creationId xmlns:a16="http://schemas.microsoft.com/office/drawing/2014/main" id="{F9725875-8FCC-10D2-781B-FF8E799E3594}"/>
              </a:ext>
            </a:extLst>
          </p:cNvPr>
          <p:cNvPicPr>
            <a:picLocks noChangeAspect="1"/>
          </p:cNvPicPr>
          <p:nvPr/>
        </p:nvPicPr>
        <p:blipFill>
          <a:blip r:embed="rId4"/>
          <a:stretch>
            <a:fillRect/>
          </a:stretch>
        </p:blipFill>
        <p:spPr>
          <a:xfrm>
            <a:off x="6394450" y="7635875"/>
            <a:ext cx="3581400" cy="2502665"/>
          </a:xfrm>
          <a:prstGeom prst="rect">
            <a:avLst/>
          </a:prstGeom>
        </p:spPr>
      </p:pic>
      <p:pic>
        <p:nvPicPr>
          <p:cNvPr id="10" name="Imagen 9">
            <a:extLst>
              <a:ext uri="{FF2B5EF4-FFF2-40B4-BE49-F238E27FC236}">
                <a16:creationId xmlns:a16="http://schemas.microsoft.com/office/drawing/2014/main" id="{D16EC955-F27B-40F0-69B6-78C1137A4219}"/>
              </a:ext>
            </a:extLst>
          </p:cNvPr>
          <p:cNvPicPr>
            <a:picLocks noChangeAspect="1"/>
          </p:cNvPicPr>
          <p:nvPr/>
        </p:nvPicPr>
        <p:blipFill>
          <a:blip r:embed="rId5"/>
          <a:stretch>
            <a:fillRect/>
          </a:stretch>
        </p:blipFill>
        <p:spPr>
          <a:xfrm>
            <a:off x="11073570" y="7750222"/>
            <a:ext cx="3556419" cy="2502665"/>
          </a:xfrm>
          <a:prstGeom prst="rect">
            <a:avLst/>
          </a:prstGeom>
        </p:spPr>
      </p:pic>
      <p:sp>
        <p:nvSpPr>
          <p:cNvPr id="11"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3" name="Marcador de texto 71">
            <a:extLst>
              <a:ext uri="{FF2B5EF4-FFF2-40B4-BE49-F238E27FC236}">
                <a16:creationId xmlns:a16="http://schemas.microsoft.com/office/drawing/2014/main" id="{3C6C6400-1EC6-086A-27D5-3C8651449D91}"/>
              </a:ext>
            </a:extLst>
          </p:cNvPr>
          <p:cNvSpPr txBox="1">
            <a:spLocks/>
          </p:cNvSpPr>
          <p:nvPr/>
        </p:nvSpPr>
        <p:spPr>
          <a:xfrm>
            <a:off x="5327650" y="1131074"/>
            <a:ext cx="7920264" cy="1107996"/>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smtClean="0">
                <a:solidFill>
                  <a:schemeClr val="tx1"/>
                </a:solidFill>
              </a:rPr>
              <a:t>DISTRIBUCIÓN DE  POISSON</a:t>
            </a:r>
            <a:endParaRPr lang="es-CL" sz="3600" b="1" kern="0" dirty="0">
              <a:solidFill>
                <a:schemeClr val="tx1"/>
              </a:solidFill>
            </a:endParaRPr>
          </a:p>
        </p:txBody>
      </p:sp>
    </p:spTree>
    <p:extLst>
      <p:ext uri="{BB962C8B-B14F-4D97-AF65-F5344CB8AC3E}">
        <p14:creationId xmlns:p14="http://schemas.microsoft.com/office/powerpoint/2010/main" val="356154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260520" y="2533413"/>
            <a:ext cx="11954329" cy="704808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200" b="0" kern="0" dirty="0">
                <a:solidFill>
                  <a:srgbClr val="000000"/>
                </a:solidFill>
                <a:latin typeface="Source Sans Pro" panose="020B0503030403020204" pitchFamily="34" charset="0"/>
              </a:rPr>
              <a:t>Hay casos en que la variable puede tomar cualquier valor que esté en un intervalo de valores dado, y en los cuales la </a:t>
            </a:r>
            <a:r>
              <a:rPr lang="es-ES" sz="3600" b="0" kern="0" dirty="0">
                <a:solidFill>
                  <a:srgbClr val="000000"/>
                </a:solidFill>
                <a:latin typeface="Source Sans Pro" panose="020B0503030403020204" pitchFamily="34" charset="0"/>
              </a:rPr>
              <a:t>distribución</a:t>
            </a:r>
            <a:r>
              <a:rPr lang="es-ES" sz="3200" b="0" kern="0" dirty="0">
                <a:solidFill>
                  <a:srgbClr val="000000"/>
                </a:solidFill>
                <a:latin typeface="Source Sans Pro" panose="020B0503030403020204" pitchFamily="34" charset="0"/>
              </a:rPr>
              <a:t> de probabilidad es continua.</a:t>
            </a:r>
          </a:p>
          <a:p>
            <a:pPr algn="l"/>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Una distribución de probabilidad continua que es muy importante es la </a:t>
            </a:r>
            <a:r>
              <a:rPr lang="es-ES" sz="3200" i="1" kern="0" dirty="0">
                <a:solidFill>
                  <a:srgbClr val="000000"/>
                </a:solidFill>
                <a:latin typeface="Source Sans Pro" panose="020B0503030403020204" pitchFamily="34" charset="0"/>
              </a:rPr>
              <a:t>distribución normal</a:t>
            </a:r>
            <a:r>
              <a:rPr lang="es-ES" sz="3200" b="0" kern="0" dirty="0">
                <a:solidFill>
                  <a:srgbClr val="000000"/>
                </a:solidFill>
                <a:latin typeface="Source Sans Pro" panose="020B0503030403020204" pitchFamily="34" charset="0"/>
              </a:rPr>
              <a:t>.</a:t>
            </a:r>
          </a:p>
          <a:p>
            <a:pPr algn="just"/>
            <a:endParaRPr lang="es-ES" sz="3200" b="0" kern="0" dirty="0">
              <a:solidFill>
                <a:srgbClr val="000000"/>
              </a:solidFill>
              <a:latin typeface="Source Sans Pro" panose="020B0503030403020204" pitchFamily="34" charset="0"/>
            </a:endParaRPr>
          </a:p>
          <a:p>
            <a:pPr algn="l"/>
            <a:r>
              <a:rPr lang="es-CL" sz="3200" b="0" kern="0" dirty="0">
                <a:solidFill>
                  <a:srgbClr val="000000"/>
                </a:solidFill>
                <a:latin typeface="Source Sans Pro" panose="020B0503030403020204" pitchFamily="34" charset="0"/>
              </a:rPr>
              <a:t>La distribución de probabilidad normal </a:t>
            </a:r>
            <a:r>
              <a:rPr lang="es-ES" sz="3200" b="0" kern="0" dirty="0">
                <a:solidFill>
                  <a:srgbClr val="000000"/>
                </a:solidFill>
                <a:latin typeface="Source Sans Pro" panose="020B0503030403020204" pitchFamily="34" charset="0"/>
              </a:rPr>
              <a:t>también es conocida como distribución gaussiana (Karl Gauss, siglo XVIII).</a:t>
            </a:r>
          </a:p>
          <a:p>
            <a:pPr algn="l"/>
            <a:endParaRPr lang="es-ES" sz="3200" b="0" kern="0" dirty="0">
              <a:solidFill>
                <a:srgbClr val="000000"/>
              </a:solidFill>
              <a:latin typeface="Source Sans Pro" panose="020B0503030403020204" pitchFamily="34" charset="0"/>
            </a:endParaRPr>
          </a:p>
          <a:p>
            <a:pPr algn="l"/>
            <a:r>
              <a:rPr lang="es-ES" sz="3200" b="0" kern="0" dirty="0">
                <a:solidFill>
                  <a:srgbClr val="000000"/>
                </a:solidFill>
                <a:latin typeface="Source Sans Pro" panose="020B0503030403020204" pitchFamily="34" charset="0"/>
              </a:rPr>
              <a:t>La distribución normal casi se ajusta a las distribuciones de frecuencias reales observadas en muchos </a:t>
            </a:r>
            <a:r>
              <a:rPr lang="es-CL" sz="3200" b="0" kern="0" dirty="0">
                <a:solidFill>
                  <a:srgbClr val="000000"/>
                </a:solidFill>
                <a:latin typeface="Source Sans Pro" panose="020B0503030403020204" pitchFamily="34" charset="0"/>
              </a:rPr>
              <a:t>fenómenos, incluyendo características humanas (peso, altura, coeficiente intelectual), resultados de </a:t>
            </a:r>
            <a:r>
              <a:rPr lang="es-ES" sz="3200" b="0" kern="0" dirty="0">
                <a:solidFill>
                  <a:srgbClr val="000000"/>
                </a:solidFill>
                <a:latin typeface="Source Sans Pro" panose="020B0503030403020204" pitchFamily="34" charset="0"/>
              </a:rPr>
              <a:t>procesos físicos (dimensiones y rendimientos), y muchas otras medidas de interés.</a:t>
            </a: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 </a:t>
            </a:r>
            <a:endParaRPr lang="es-CL" sz="32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260521" y="1131074"/>
            <a:ext cx="6553200" cy="553998"/>
          </a:xfrm>
        </p:spPr>
        <p:txBody>
          <a:bodyPr/>
          <a:lstStyle/>
          <a:p>
            <a:r>
              <a:rPr lang="es-CL" sz="3600" b="1" dirty="0" smtClean="0">
                <a:solidFill>
                  <a:schemeClr val="tx1"/>
                </a:solidFill>
              </a:rPr>
              <a:t>DISTRIBUCIÓN </a:t>
            </a:r>
            <a:r>
              <a:rPr lang="es-CL" sz="3600" b="1" dirty="0">
                <a:solidFill>
                  <a:schemeClr val="tx1"/>
                </a:solidFill>
              </a:rPr>
              <a:t>NORMAL</a:t>
            </a:r>
          </a:p>
        </p:txBody>
      </p:sp>
      <p:pic>
        <p:nvPicPr>
          <p:cNvPr id="5"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74886" y="2378075"/>
            <a:ext cx="914400" cy="914400"/>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Tree>
    <p:extLst>
      <p:ext uri="{BB962C8B-B14F-4D97-AF65-F5344CB8AC3E}">
        <p14:creationId xmlns:p14="http://schemas.microsoft.com/office/powerpoint/2010/main" val="364029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7905006" y="2304853"/>
            <a:ext cx="11138644" cy="710963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CARACTERÍSTICAS DE LA DISTRIBUCIÓN NORMAL DE PROBABILIDAD</a:t>
            </a:r>
          </a:p>
          <a:p>
            <a:pPr algn="just"/>
            <a:endParaRPr lang="es-ES" sz="2800" b="0" kern="0" dirty="0">
              <a:solidFill>
                <a:srgbClr val="000000"/>
              </a:solidFill>
              <a:latin typeface="Source Sans Pro" panose="020B0503030403020204" pitchFamily="34" charset="0"/>
            </a:endParaRPr>
          </a:p>
          <a:p>
            <a:pPr algn="just"/>
            <a:r>
              <a:rPr lang="es-CL" sz="3200" b="0" kern="0" dirty="0">
                <a:solidFill>
                  <a:srgbClr val="000000"/>
                </a:solidFill>
                <a:latin typeface="Source Sans Pro" panose="020B0503030403020204" pitchFamily="34" charset="0"/>
              </a:rPr>
              <a:t>Esta figura pone de manifiesto varias características</a:t>
            </a:r>
          </a:p>
          <a:p>
            <a:pPr algn="just"/>
            <a:r>
              <a:rPr lang="es-ES" sz="3200" b="0" kern="0" dirty="0">
                <a:solidFill>
                  <a:srgbClr val="000000"/>
                </a:solidFill>
                <a:latin typeface="Source Sans Pro" panose="020B0503030403020204" pitchFamily="34" charset="0"/>
              </a:rPr>
              <a:t>importantes de una distribución normal de probabilidad:</a:t>
            </a:r>
          </a:p>
          <a:p>
            <a:pPr algn="just"/>
            <a:endParaRPr lang="es-ES" sz="2800" b="0" kern="0" dirty="0">
              <a:solidFill>
                <a:srgbClr val="000000"/>
              </a:solidFill>
              <a:latin typeface="Source Sans Pro" panose="020B0503030403020204" pitchFamily="34" charset="0"/>
            </a:endParaRPr>
          </a:p>
          <a:p>
            <a:pPr marL="514350" indent="-514350" algn="just">
              <a:buAutoNum type="arabicPeriod"/>
            </a:pPr>
            <a:r>
              <a:rPr lang="es-ES" sz="2800" b="0" kern="0" dirty="0">
                <a:solidFill>
                  <a:srgbClr val="000000"/>
                </a:solidFill>
                <a:latin typeface="Source Sans Pro" panose="020B0503030403020204" pitchFamily="34" charset="0"/>
              </a:rPr>
              <a:t>La curva tiene un solo máximo; por tanto, es unimodal. Tiene una forma de campana.</a:t>
            </a:r>
          </a:p>
          <a:p>
            <a:pPr marL="514350" indent="-514350" algn="just">
              <a:buAutoNum type="arabicPeriod"/>
            </a:pPr>
            <a:endParaRPr lang="es-ES" sz="2800" b="0" kern="0" dirty="0">
              <a:solidFill>
                <a:srgbClr val="000000"/>
              </a:solidFill>
              <a:latin typeface="Source Sans Pro" panose="020B0503030403020204" pitchFamily="34" charset="0"/>
            </a:endParaRPr>
          </a:p>
          <a:p>
            <a:pPr marL="514350" indent="-514350" algn="just">
              <a:buAutoNum type="arabicPeriod"/>
            </a:pPr>
            <a:r>
              <a:rPr lang="es-ES" sz="2800" b="0" kern="0" dirty="0">
                <a:solidFill>
                  <a:srgbClr val="000000"/>
                </a:solidFill>
                <a:latin typeface="Source Sans Pro" panose="020B0503030403020204" pitchFamily="34" charset="0"/>
              </a:rPr>
              <a:t>La media de una población distribuida normalmente cae en el centro de su curva normal.</a:t>
            </a:r>
          </a:p>
          <a:p>
            <a:pPr algn="just"/>
            <a:endParaRPr lang="es-ES" sz="2800" b="0" kern="0" dirty="0">
              <a:solidFill>
                <a:srgbClr val="000000"/>
              </a:solidFill>
              <a:latin typeface="Source Sans Pro" panose="020B0503030403020204" pitchFamily="34" charset="0"/>
            </a:endParaRPr>
          </a:p>
          <a:p>
            <a:pPr marL="514350" indent="-514350" algn="just">
              <a:buFont typeface="+mj-lt"/>
              <a:buAutoNum type="arabicPeriod" startAt="3"/>
            </a:pPr>
            <a:r>
              <a:rPr lang="es-ES" sz="2800" b="0" kern="0" dirty="0">
                <a:solidFill>
                  <a:srgbClr val="000000"/>
                </a:solidFill>
                <a:latin typeface="Source Sans Pro" panose="020B0503030403020204" pitchFamily="34" charset="0"/>
              </a:rPr>
              <a:t>Debido a la simetría de la distribución normal de probabilidad, la mediana y la moda de la distribución se encuentran también en el centro; en consecuencia, para una curva normal, la media, la mediana y la moda tienen el mismo valor.</a:t>
            </a:r>
          </a:p>
          <a:p>
            <a:pPr algn="just"/>
            <a:endParaRPr lang="es-ES" sz="2800" b="0" kern="0" dirty="0">
              <a:solidFill>
                <a:srgbClr val="000000"/>
              </a:solidFill>
              <a:latin typeface="Source Sans Pro" panose="020B0503030403020204" pitchFamily="34" charset="0"/>
            </a:endParaRPr>
          </a:p>
          <a:p>
            <a:pPr marL="514350" indent="-514350" algn="just">
              <a:buFont typeface="+mj-lt"/>
              <a:buAutoNum type="arabicPeriod" startAt="4"/>
            </a:pPr>
            <a:r>
              <a:rPr lang="es-ES" sz="2800" b="0" kern="0" dirty="0">
                <a:solidFill>
                  <a:srgbClr val="000000"/>
                </a:solidFill>
                <a:latin typeface="Source Sans Pro" panose="020B0503030403020204" pitchFamily="34" charset="0"/>
              </a:rPr>
              <a:t>Las dos colas de la distribución normal de probabilidad se extienden indefinidamente y nunca tocan el eje horizontal (desde luego, esto es imposible de mostrar de manera gráfica).</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99250" y="2421382"/>
            <a:ext cx="914400" cy="914400"/>
          </a:xfrm>
          <a:prstGeom prst="rect">
            <a:avLst/>
          </a:prstGeom>
        </p:spPr>
      </p:pic>
      <p:pic>
        <p:nvPicPr>
          <p:cNvPr id="4" name="Imagen 3">
            <a:extLst>
              <a:ext uri="{FF2B5EF4-FFF2-40B4-BE49-F238E27FC236}">
                <a16:creationId xmlns:a16="http://schemas.microsoft.com/office/drawing/2014/main" id="{E296DA4A-EA2A-28D4-D1AD-B2AD4A280F98}"/>
              </a:ext>
            </a:extLst>
          </p:cNvPr>
          <p:cNvPicPr>
            <a:picLocks noChangeAspect="1"/>
          </p:cNvPicPr>
          <p:nvPr/>
        </p:nvPicPr>
        <p:blipFill>
          <a:blip r:embed="rId4"/>
          <a:stretch>
            <a:fillRect/>
          </a:stretch>
        </p:blipFill>
        <p:spPr>
          <a:xfrm>
            <a:off x="574040" y="4986492"/>
            <a:ext cx="7330966" cy="3810000"/>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0" name="Marcador de texto 71">
            <a:extLst>
              <a:ext uri="{FF2B5EF4-FFF2-40B4-BE49-F238E27FC236}">
                <a16:creationId xmlns:a16="http://schemas.microsoft.com/office/drawing/2014/main" id="{3C6C6400-1EC6-086A-27D5-3C8651449D91}"/>
              </a:ext>
            </a:extLst>
          </p:cNvPr>
          <p:cNvSpPr txBox="1">
            <a:spLocks/>
          </p:cNvSpPr>
          <p:nvPr/>
        </p:nvSpPr>
        <p:spPr>
          <a:xfrm>
            <a:off x="5260521" y="1131074"/>
            <a:ext cx="655320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smtClean="0">
                <a:solidFill>
                  <a:schemeClr val="tx1"/>
                </a:solidFill>
              </a:rPr>
              <a:t>DISTRIBUCIÓN NORMAL</a:t>
            </a:r>
            <a:endParaRPr lang="es-CL" sz="3600" b="1" kern="0" dirty="0">
              <a:solidFill>
                <a:schemeClr val="tx1"/>
              </a:solidFill>
            </a:endParaRPr>
          </a:p>
        </p:txBody>
      </p:sp>
    </p:spTree>
    <p:extLst>
      <p:ext uri="{BB962C8B-B14F-4D97-AF65-F5344CB8AC3E}">
        <p14:creationId xmlns:p14="http://schemas.microsoft.com/office/powerpoint/2010/main" val="103632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299450" y="2134542"/>
            <a:ext cx="9287329" cy="698652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ÁREAS BAJO LA CURVA NORMAL</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No importa cuáles sean los valores de la media  y  la desviación estándar para una distribución de probabilidad normal, el área total bajo la curva es 1.00, de manera que podemos pensar en áreas bajo la curva como si fueran probabilidades.</a:t>
            </a:r>
          </a:p>
          <a:p>
            <a:pPr algn="just"/>
            <a:endParaRPr lang="es-ES"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Recordemos que matemáticamente:</a:t>
            </a:r>
          </a:p>
          <a:p>
            <a:pPr algn="just"/>
            <a:endParaRPr lang="es-CL" sz="2800" b="0" kern="0" dirty="0">
              <a:solidFill>
                <a:srgbClr val="000000"/>
              </a:solidFill>
              <a:latin typeface="Source Sans Pro" panose="020B0503030403020204" pitchFamily="34" charset="0"/>
            </a:endParaRPr>
          </a:p>
          <a:p>
            <a:pPr marL="457200" indent="-457200" algn="just">
              <a:buFont typeface="+mj-lt"/>
              <a:buAutoNum type="arabicPeriod"/>
            </a:pPr>
            <a:r>
              <a:rPr lang="es-ES" sz="2800" b="0" kern="0" dirty="0">
                <a:solidFill>
                  <a:srgbClr val="000000"/>
                </a:solidFill>
                <a:latin typeface="Source Sans Pro" panose="020B0503030403020204" pitchFamily="34" charset="0"/>
              </a:rPr>
              <a:t>Aproximadamente el 68% de todos los valores de una población normalmente distribuida se encuentra dentro de ± 1 desviación estándar de la media.</a:t>
            </a:r>
          </a:p>
          <a:p>
            <a:pPr marL="457200" indent="-457200" algn="just">
              <a:buFont typeface="+mj-lt"/>
              <a:buAutoNum type="arabicPeriod"/>
            </a:pPr>
            <a:r>
              <a:rPr lang="es-ES" sz="2800" b="0" kern="0" dirty="0">
                <a:solidFill>
                  <a:srgbClr val="000000"/>
                </a:solidFill>
                <a:latin typeface="Source Sans Pro" panose="020B0503030403020204" pitchFamily="34" charset="0"/>
              </a:rPr>
              <a:t>Aproximadamente el 95.5% de todos los valores de una población normalmente distribuida se encuentra dentro de ± 2 desviaciones estándar de la media.</a:t>
            </a:r>
          </a:p>
          <a:p>
            <a:pPr marL="457200" indent="-457200" algn="just">
              <a:buFont typeface="+mj-lt"/>
              <a:buAutoNum type="arabicPeriod"/>
            </a:pPr>
            <a:r>
              <a:rPr lang="es-ES" sz="2800" b="0" kern="0" dirty="0">
                <a:solidFill>
                  <a:srgbClr val="000000"/>
                </a:solidFill>
                <a:latin typeface="Source Sans Pro" panose="020B0503030403020204" pitchFamily="34" charset="0"/>
              </a:rPr>
              <a:t>Aproximadamente el 99.7% de todos los valores de una población normalmente distribuida se encuentra dentro de ± 3 desviaciones estándar de la media.</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94764" y="2108912"/>
            <a:ext cx="914400" cy="914400"/>
          </a:xfrm>
          <a:prstGeom prst="rect">
            <a:avLst/>
          </a:prstGeom>
        </p:spPr>
      </p:pic>
      <p:pic>
        <p:nvPicPr>
          <p:cNvPr id="6" name="Imagen 5">
            <a:extLst>
              <a:ext uri="{FF2B5EF4-FFF2-40B4-BE49-F238E27FC236}">
                <a16:creationId xmlns:a16="http://schemas.microsoft.com/office/drawing/2014/main" id="{0A5243E9-054D-FA82-36DE-11B6BF64732D}"/>
              </a:ext>
            </a:extLst>
          </p:cNvPr>
          <p:cNvPicPr>
            <a:picLocks noChangeAspect="1"/>
          </p:cNvPicPr>
          <p:nvPr/>
        </p:nvPicPr>
        <p:blipFill>
          <a:blip r:embed="rId4"/>
          <a:stretch>
            <a:fillRect/>
          </a:stretch>
        </p:blipFill>
        <p:spPr>
          <a:xfrm>
            <a:off x="808134" y="2896895"/>
            <a:ext cx="5996344" cy="6377352"/>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1"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260521" y="1131074"/>
            <a:ext cx="6553200" cy="553998"/>
          </a:xfrm>
        </p:spPr>
        <p:txBody>
          <a:bodyPr/>
          <a:lstStyle/>
          <a:p>
            <a:r>
              <a:rPr lang="es-CL" sz="3600" b="1" dirty="0" smtClean="0">
                <a:solidFill>
                  <a:schemeClr val="tx1"/>
                </a:solidFill>
              </a:rPr>
              <a:t>DISTRIBUCIÓN </a:t>
            </a:r>
            <a:r>
              <a:rPr lang="es-CL" sz="3600" b="1" dirty="0">
                <a:solidFill>
                  <a:schemeClr val="tx1"/>
                </a:solidFill>
              </a:rPr>
              <a:t>NORMAL</a:t>
            </a:r>
          </a:p>
        </p:txBody>
      </p:sp>
    </p:spTree>
    <p:extLst>
      <p:ext uri="{BB962C8B-B14F-4D97-AF65-F5344CB8AC3E}">
        <p14:creationId xmlns:p14="http://schemas.microsoft.com/office/powerpoint/2010/main" val="95918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537121" y="2149475"/>
            <a:ext cx="9225915" cy="224676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r>
              <a:rPr lang="es-CL" sz="2800" kern="0" spc="5" dirty="0">
                <a:solidFill>
                  <a:srgbClr val="9EA4A8"/>
                </a:solidFill>
              </a:rPr>
              <a:t>CALCULAR LA PROBABILIDAD</a:t>
            </a:r>
          </a:p>
          <a:p>
            <a:endParaRPr lang="es-ES" sz="2800" b="0" kern="0" dirty="0">
              <a:solidFill>
                <a:srgbClr val="000000"/>
              </a:solidFill>
              <a:latin typeface="Source Sans Pro" panose="020B0503030403020204" pitchFamily="34" charset="0"/>
            </a:endParaRPr>
          </a:p>
          <a:p>
            <a:pPr algn="l"/>
            <a:r>
              <a:rPr lang="es-ES" sz="2800" b="0" kern="0" dirty="0">
                <a:solidFill>
                  <a:srgbClr val="000000"/>
                </a:solidFill>
                <a:latin typeface="Source Sans Pro" panose="020B0503030403020204" pitchFamily="34" charset="0"/>
              </a:rPr>
              <a:t>Para calcular la probabilidad, debemos ubicar en qué área bajo la curva debemos buscarla. Para ello, usamos la siguiente fórmula :</a:t>
            </a:r>
            <a:endParaRPr lang="es-ES" sz="24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72325" y="2149475"/>
            <a:ext cx="914400" cy="914400"/>
          </a:xfrm>
          <a:prstGeom prst="rect">
            <a:avLst/>
          </a:prstGeom>
        </p:spPr>
      </p:pic>
      <p:pic>
        <p:nvPicPr>
          <p:cNvPr id="6" name="Imagen 5">
            <a:extLst>
              <a:ext uri="{FF2B5EF4-FFF2-40B4-BE49-F238E27FC236}">
                <a16:creationId xmlns:a16="http://schemas.microsoft.com/office/drawing/2014/main" id="{0A5243E9-054D-FA82-36DE-11B6BF64732D}"/>
              </a:ext>
            </a:extLst>
          </p:cNvPr>
          <p:cNvPicPr>
            <a:picLocks noChangeAspect="1"/>
          </p:cNvPicPr>
          <p:nvPr/>
        </p:nvPicPr>
        <p:blipFill>
          <a:blip r:embed="rId4"/>
          <a:stretch>
            <a:fillRect/>
          </a:stretch>
        </p:blipFill>
        <p:spPr>
          <a:xfrm>
            <a:off x="806321" y="2875577"/>
            <a:ext cx="5996344" cy="6377352"/>
          </a:xfrm>
          <a:prstGeom prst="rect">
            <a:avLst/>
          </a:prstGeom>
        </p:spPr>
      </p:pic>
      <p:pic>
        <p:nvPicPr>
          <p:cNvPr id="4" name="Imagen 3">
            <a:extLst>
              <a:ext uri="{FF2B5EF4-FFF2-40B4-BE49-F238E27FC236}">
                <a16:creationId xmlns:a16="http://schemas.microsoft.com/office/drawing/2014/main" id="{0C75DBB0-4489-3103-9F45-C441A60B0E5A}"/>
              </a:ext>
            </a:extLst>
          </p:cNvPr>
          <p:cNvPicPr>
            <a:picLocks noChangeAspect="1"/>
          </p:cNvPicPr>
          <p:nvPr/>
        </p:nvPicPr>
        <p:blipFill>
          <a:blip r:embed="rId5"/>
          <a:stretch>
            <a:fillRect/>
          </a:stretch>
        </p:blipFill>
        <p:spPr>
          <a:xfrm>
            <a:off x="9290050" y="5922225"/>
            <a:ext cx="7299325" cy="1628003"/>
          </a:xfrm>
          <a:prstGeom prst="rect">
            <a:avLst/>
          </a:prstGeom>
          <a:ln w="25400">
            <a:solidFill>
              <a:schemeClr val="accent1"/>
            </a:solidFill>
          </a:ln>
        </p:spPr>
      </p:pic>
      <p:pic>
        <p:nvPicPr>
          <p:cNvPr id="9" name="Imagen 8">
            <a:extLst>
              <a:ext uri="{FF2B5EF4-FFF2-40B4-BE49-F238E27FC236}">
                <a16:creationId xmlns:a16="http://schemas.microsoft.com/office/drawing/2014/main" id="{56EC8D13-AEE3-7E09-FE16-AA5DB6B1A57A}"/>
              </a:ext>
            </a:extLst>
          </p:cNvPr>
          <p:cNvPicPr>
            <a:picLocks noChangeAspect="1"/>
          </p:cNvPicPr>
          <p:nvPr/>
        </p:nvPicPr>
        <p:blipFill>
          <a:blip r:embed="rId6"/>
          <a:stretch>
            <a:fillRect/>
          </a:stretch>
        </p:blipFill>
        <p:spPr>
          <a:xfrm>
            <a:off x="8299450" y="8148968"/>
            <a:ext cx="10307415" cy="1986690"/>
          </a:xfrm>
          <a:prstGeom prst="rect">
            <a:avLst/>
          </a:prstGeom>
        </p:spPr>
      </p:pic>
      <p:sp>
        <p:nvSpPr>
          <p:cNvPr id="11"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3" name="Marcador de texto 71">
            <a:extLst>
              <a:ext uri="{FF2B5EF4-FFF2-40B4-BE49-F238E27FC236}">
                <a16:creationId xmlns:a16="http://schemas.microsoft.com/office/drawing/2014/main" id="{3C6C6400-1EC6-086A-27D5-3C8651449D91}"/>
              </a:ext>
            </a:extLst>
          </p:cNvPr>
          <p:cNvSpPr txBox="1">
            <a:spLocks/>
          </p:cNvSpPr>
          <p:nvPr/>
        </p:nvSpPr>
        <p:spPr>
          <a:xfrm>
            <a:off x="5260521" y="1131074"/>
            <a:ext cx="655320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dirty="0" smtClean="0">
                <a:solidFill>
                  <a:schemeClr val="tx1"/>
                </a:solidFill>
              </a:rPr>
              <a:t>DISTRIBUCIÓN NORMAL</a:t>
            </a:r>
            <a:endParaRPr lang="es-CL" sz="3600" b="1" kern="0" dirty="0">
              <a:solidFill>
                <a:schemeClr val="tx1"/>
              </a:solidFill>
            </a:endParaRPr>
          </a:p>
        </p:txBody>
      </p:sp>
    </p:spTree>
    <p:extLst>
      <p:ext uri="{BB962C8B-B14F-4D97-AF65-F5344CB8AC3E}">
        <p14:creationId xmlns:p14="http://schemas.microsoft.com/office/powerpoint/2010/main" val="1151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598535" y="2140102"/>
            <a:ext cx="9225915" cy="784830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r>
              <a:rPr lang="es-CL" sz="2800" kern="0" spc="5" dirty="0">
                <a:solidFill>
                  <a:srgbClr val="9EA4A8"/>
                </a:solidFill>
              </a:rPr>
              <a:t>CALCULAR LA PROBABILIDAD</a:t>
            </a:r>
          </a:p>
          <a:p>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Supongamos que tenemos un programa de entrenamiento diseñado para mejorar la calidad de las habilidades de los supervisores de línea de producción.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Un estudio de los participantes anteriores indica que el tiempo medio para completar el programa es de 500 horas, y que esta variable aleatoria normalmente distribuida tiene una desviación estándar de 100 horas.</a:t>
            </a: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l"/>
            <a:r>
              <a:rPr lang="es-ES" sz="1800" i="0" u="none" strike="noStrike" baseline="0" dirty="0">
                <a:latin typeface="Times New Roman" panose="02020603050405020304" pitchFamily="18" charset="0"/>
              </a:rPr>
              <a:t>¿</a:t>
            </a:r>
            <a:r>
              <a:rPr lang="es-ES" sz="2400" kern="0" dirty="0">
                <a:solidFill>
                  <a:srgbClr val="000000"/>
                </a:solidFill>
                <a:latin typeface="Source Sans Pro" panose="020B0503030403020204" pitchFamily="34" charset="0"/>
              </a:rPr>
              <a:t>Cuál es la probabilidad de que un participante elegido al azar requiera más de 500 horas </a:t>
            </a:r>
            <a:r>
              <a:rPr lang="es-CL" sz="2400" kern="0" dirty="0">
                <a:solidFill>
                  <a:srgbClr val="000000"/>
                </a:solidFill>
                <a:latin typeface="Source Sans Pro" panose="020B0503030403020204" pitchFamily="34" charset="0"/>
              </a:rPr>
              <a:t>para completar el programa?</a:t>
            </a:r>
            <a:endParaRPr lang="es-ES" sz="2400" kern="0" dirty="0">
              <a:solidFill>
                <a:srgbClr val="000000"/>
              </a:solidFill>
              <a:latin typeface="Source Sans Pro" panose="020B0503030403020204" pitchFamily="34" charset="0"/>
            </a:endParaRPr>
          </a:p>
          <a:p>
            <a:pPr algn="l"/>
            <a:endParaRPr lang="es-ES" sz="2400" b="0" kern="0" dirty="0">
              <a:solidFill>
                <a:srgbClr val="000000"/>
              </a:solidFill>
              <a:latin typeface="Source Sans Pro" panose="020B0503030403020204" pitchFamily="34" charset="0"/>
            </a:endParaRPr>
          </a:p>
          <a:p>
            <a:pPr algn="l"/>
            <a:r>
              <a:rPr lang="es-ES" sz="2400" b="0" kern="0" dirty="0">
                <a:solidFill>
                  <a:srgbClr val="000000"/>
                </a:solidFill>
                <a:latin typeface="Source Sans Pro" panose="020B0503030403020204" pitchFamily="34" charset="0"/>
              </a:rPr>
              <a:t>En la figura, podemos ver que la mitad del área bajo la curva está localizada a ambos lados de la media de 500 horas. Por tanto, podemos deducir que la probabilidad de que la variable aleatoria tome un valor mayor a 500 es el área sombreada, es decir, 0.5.</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7" name="Imagen 6">
            <a:extLst>
              <a:ext uri="{FF2B5EF4-FFF2-40B4-BE49-F238E27FC236}">
                <a16:creationId xmlns:a16="http://schemas.microsoft.com/office/drawing/2014/main" id="{4A598A59-788B-D5AD-2477-50820F300777}"/>
              </a:ext>
            </a:extLst>
          </p:cNvPr>
          <p:cNvPicPr>
            <a:picLocks noChangeAspect="1"/>
          </p:cNvPicPr>
          <p:nvPr/>
        </p:nvPicPr>
        <p:blipFill>
          <a:blip r:embed="rId2"/>
          <a:stretch>
            <a:fillRect/>
          </a:stretch>
        </p:blipFill>
        <p:spPr>
          <a:xfrm>
            <a:off x="987802" y="4044953"/>
            <a:ext cx="6184523" cy="4038600"/>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222250" y="854076"/>
            <a:ext cx="4495800" cy="1661993"/>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3600" kern="0" smtClean="0"/>
              <a:t>TIPOS DE DISTRIBUCIÓN</a:t>
            </a:r>
          </a:p>
          <a:p>
            <a:endParaRPr lang="es-CL" sz="3600" kern="0" dirty="0"/>
          </a:p>
        </p:txBody>
      </p:sp>
      <p:sp>
        <p:nvSpPr>
          <p:cNvPr id="10" name="Marcador de texto 71">
            <a:extLst>
              <a:ext uri="{FF2B5EF4-FFF2-40B4-BE49-F238E27FC236}">
                <a16:creationId xmlns:a16="http://schemas.microsoft.com/office/drawing/2014/main" id="{3C6C6400-1EC6-086A-27D5-3C8651449D91}"/>
              </a:ext>
            </a:extLst>
          </p:cNvPr>
          <p:cNvSpPr txBox="1">
            <a:spLocks/>
          </p:cNvSpPr>
          <p:nvPr/>
        </p:nvSpPr>
        <p:spPr>
          <a:xfrm>
            <a:off x="5260521" y="1131074"/>
            <a:ext cx="655320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dirty="0" smtClean="0">
                <a:solidFill>
                  <a:schemeClr val="tx1"/>
                </a:solidFill>
              </a:rPr>
              <a:t>DISTRIBUCIÓN NORMAL</a:t>
            </a:r>
            <a:endParaRPr lang="es-CL" sz="3600" b="1" kern="0" dirty="0">
              <a:solidFill>
                <a:schemeClr val="tx1"/>
              </a:solidFill>
            </a:endParaRPr>
          </a:p>
        </p:txBody>
      </p:sp>
      <p:pic>
        <p:nvPicPr>
          <p:cNvPr id="13"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72325" y="2149475"/>
            <a:ext cx="914400" cy="914400"/>
          </a:xfrm>
          <a:prstGeom prst="rect">
            <a:avLst/>
          </a:prstGeom>
        </p:spPr>
      </p:pic>
    </p:spTree>
    <p:extLst>
      <p:ext uri="{BB962C8B-B14F-4D97-AF65-F5344CB8AC3E}">
        <p14:creationId xmlns:p14="http://schemas.microsoft.com/office/powerpoint/2010/main" val="93506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451850" y="2133468"/>
            <a:ext cx="9225915" cy="895629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r>
              <a:rPr lang="es-CL" sz="2800" kern="0" spc="5" dirty="0">
                <a:solidFill>
                  <a:srgbClr val="9EA4A8"/>
                </a:solidFill>
              </a:rPr>
              <a:t>CALCULAR LA PROBABILIDAD</a:t>
            </a:r>
          </a:p>
          <a:p>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Supongamos que tenemos un programa de entrenamiento diseñado para mejorar la calidad de las habilidades de los supervisores de línea de producción.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Un estudio de los participantes anteriores indica que el tiempo medio para completar el programa es de 500 horas, y que esta variable aleatoria normalmente distribuida tiene una desviación estándar de 100 horas.</a:t>
            </a: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l"/>
            <a:r>
              <a:rPr lang="es-ES" sz="1600" i="0" u="none" strike="noStrike" baseline="0" dirty="0">
                <a:latin typeface="Times New Roman" panose="02020603050405020304" pitchFamily="18" charset="0"/>
              </a:rPr>
              <a:t>¿</a:t>
            </a:r>
            <a:r>
              <a:rPr lang="es-ES" sz="2400" kern="0" dirty="0">
                <a:solidFill>
                  <a:srgbClr val="000000"/>
                </a:solidFill>
                <a:latin typeface="Source Sans Pro" panose="020B0503030403020204" pitchFamily="34" charset="0"/>
              </a:rPr>
              <a:t>Cuál es la probabilidad de que un candidato elegido al azar se tome entre 500 y 650 horas para completar el programa de entrenamiento?</a:t>
            </a:r>
          </a:p>
          <a:p>
            <a:pPr algn="l"/>
            <a:endParaRPr lang="es-ES" sz="2400" b="0" kern="0" dirty="0">
              <a:solidFill>
                <a:srgbClr val="000000"/>
              </a:solidFill>
              <a:latin typeface="Source Sans Pro" panose="020B0503030403020204" pitchFamily="34" charset="0"/>
            </a:endParaRPr>
          </a:p>
          <a:p>
            <a:pPr algn="just"/>
            <a:r>
              <a:rPr lang="es-ES" sz="2400" b="0" kern="0" dirty="0">
                <a:solidFill>
                  <a:srgbClr val="000000"/>
                </a:solidFill>
                <a:latin typeface="Source Sans Pro" panose="020B0503030403020204" pitchFamily="34" charset="0"/>
              </a:rPr>
              <a:t>En la figura la probabilidad que responderá a esta pregunta está representada por el área  gris entre la media (500 horas) y el valor x, en el cual estamos interesados (650 horas). Utilizando la ecuación, obtenemos un valor para z de 1.5, la cual corresponde a una probabilidad de 0.4332 (esto se busca en una tabla de distribución de probabilidad normal).</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11B9FE79-B7EE-3195-5154-0B0795EC1321}"/>
              </a:ext>
            </a:extLst>
          </p:cNvPr>
          <p:cNvPicPr>
            <a:picLocks noChangeAspect="1"/>
          </p:cNvPicPr>
          <p:nvPr/>
        </p:nvPicPr>
        <p:blipFill>
          <a:blip r:embed="rId2"/>
          <a:stretch>
            <a:fillRect/>
          </a:stretch>
        </p:blipFill>
        <p:spPr>
          <a:xfrm>
            <a:off x="679450" y="3978275"/>
            <a:ext cx="6717538" cy="4038600"/>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pic>
        <p:nvPicPr>
          <p:cNvPr id="10" name="Gráfico 4" descr="Gráfico de barras contorno">
            <a:extLst>
              <a:ext uri="{FF2B5EF4-FFF2-40B4-BE49-F238E27FC236}">
                <a16:creationId xmlns:a16="http://schemas.microsoft.com/office/drawing/2014/main" id="{D5F0F5F5-3D2B-E739-29E2-C3B4E840B9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72325" y="2149475"/>
            <a:ext cx="914400" cy="914400"/>
          </a:xfrm>
          <a:prstGeom prst="rect">
            <a:avLst/>
          </a:prstGeom>
        </p:spPr>
      </p:pic>
      <p:sp>
        <p:nvSpPr>
          <p:cNvPr id="11" name="Marcador de texto 71">
            <a:extLst>
              <a:ext uri="{FF2B5EF4-FFF2-40B4-BE49-F238E27FC236}">
                <a16:creationId xmlns:a16="http://schemas.microsoft.com/office/drawing/2014/main" id="{3C6C6400-1EC6-086A-27D5-3C8651449D91}"/>
              </a:ext>
            </a:extLst>
          </p:cNvPr>
          <p:cNvSpPr txBox="1">
            <a:spLocks/>
          </p:cNvSpPr>
          <p:nvPr/>
        </p:nvSpPr>
        <p:spPr>
          <a:xfrm>
            <a:off x="5260521" y="1131074"/>
            <a:ext cx="655320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dirty="0" smtClean="0">
                <a:solidFill>
                  <a:schemeClr val="tx1"/>
                </a:solidFill>
              </a:rPr>
              <a:t>DISTRIBUCIÓN NORMAL</a:t>
            </a:r>
            <a:endParaRPr lang="es-CL" sz="3600" b="1" kern="0" dirty="0">
              <a:solidFill>
                <a:schemeClr val="tx1"/>
              </a:solidFill>
            </a:endParaRPr>
          </a:p>
        </p:txBody>
      </p:sp>
    </p:spTree>
    <p:extLst>
      <p:ext uri="{BB962C8B-B14F-4D97-AF65-F5344CB8AC3E}">
        <p14:creationId xmlns:p14="http://schemas.microsoft.com/office/powerpoint/2010/main" val="254296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75650" y="8016875"/>
            <a:ext cx="11193563" cy="2462213"/>
          </a:xfrm>
        </p:spPr>
        <p:txBody>
          <a:bodyPr/>
          <a:lstStyle/>
          <a:p>
            <a:pPr marL="285750" indent="-285750">
              <a:buFont typeface="Wingdings" panose="05000000000000000000" pitchFamily="2" charset="2"/>
              <a:buChar char="§"/>
            </a:pPr>
            <a:r>
              <a:rPr lang="es-CL" sz="3200" dirty="0"/>
              <a:t>Distribución de Probabilidades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Distribuciones Binominales y de Poisson</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Distribución Normal</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33163" y="854075"/>
            <a:ext cx="7611042" cy="1107996"/>
          </a:xfrm>
        </p:spPr>
        <p:txBody>
          <a:bodyPr/>
          <a:lstStyle/>
          <a:p>
            <a:r>
              <a:rPr lang="es-CL" sz="3600" dirty="0" smtClean="0"/>
              <a:t>DISTRIBUCIÓN DE</a:t>
            </a:r>
            <a:endParaRPr lang="es-CL" sz="3600" dirty="0"/>
          </a:p>
          <a:p>
            <a:r>
              <a:rPr lang="es-CL" sz="3600" dirty="0"/>
              <a:t>PROBABILIDADES</a:t>
            </a:r>
          </a:p>
        </p:txBody>
      </p:sp>
      <p:sp>
        <p:nvSpPr>
          <p:cNvPr id="5" name="object 12">
            <a:extLst>
              <a:ext uri="{FF2B5EF4-FFF2-40B4-BE49-F238E27FC236}">
                <a16:creationId xmlns:a16="http://schemas.microsoft.com/office/drawing/2014/main" id="{3F4592E0-FA1B-C244-A3E8-ACDB2D412B6E}"/>
              </a:ext>
            </a:extLst>
          </p:cNvPr>
          <p:cNvSpPr/>
          <p:nvPr/>
        </p:nvSpPr>
        <p:spPr>
          <a:xfrm>
            <a:off x="7047824" y="4348489"/>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290423" y="1636700"/>
            <a:ext cx="9225915" cy="138499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panose="020B0503030403020204" pitchFamily="34" charset="0"/>
              </a:rPr>
              <a:t>Anteriormente describimos a las distribuciones de frecuencias como una forma útil de resumir las variaciones en los datos observados. </a:t>
            </a:r>
            <a:endParaRPr lang="es-CL" sz="2800" b="0" dirty="0">
              <a:solidFill>
                <a:srgbClr val="000000"/>
              </a:solidFill>
              <a:latin typeface="Source Sans Pro" panose="020B0503030403020204" pitchFamily="34" charset="0"/>
            </a:endParaRPr>
          </a:p>
        </p:txBody>
      </p:sp>
      <p:sp>
        <p:nvSpPr>
          <p:cNvPr id="9" name="object 16">
            <a:extLst>
              <a:ext uri="{FF2B5EF4-FFF2-40B4-BE49-F238E27FC236}">
                <a16:creationId xmlns:a16="http://schemas.microsoft.com/office/drawing/2014/main" id="{9960FC2D-3887-1646-A0CD-D2FB86584638}"/>
              </a:ext>
            </a:extLst>
          </p:cNvPr>
          <p:cNvSpPr txBox="1"/>
          <p:nvPr/>
        </p:nvSpPr>
        <p:spPr>
          <a:xfrm>
            <a:off x="8316438" y="3373972"/>
            <a:ext cx="9225915" cy="5088637"/>
          </a:xfrm>
          <a:prstGeom prst="rect">
            <a:avLst/>
          </a:prstGeom>
        </p:spPr>
        <p:txBody>
          <a:bodyPr vert="horz" wrap="square" lIns="0" tIns="91440" rIns="0" bIns="0" rtlCol="0">
            <a:spAutoFit/>
          </a:bodyPr>
          <a:lstStyle/>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endParaRPr lang="es-CL" sz="1950" spc="10" dirty="0">
              <a:latin typeface="Arial"/>
              <a:cs typeface="Arial"/>
            </a:endParaRPr>
          </a:p>
          <a:p>
            <a:pPr algn="just"/>
            <a:r>
              <a:rPr lang="es-ES" sz="2800" dirty="0">
                <a:solidFill>
                  <a:srgbClr val="000000"/>
                </a:solidFill>
                <a:latin typeface="Source Sans Pro" panose="020B0503030403020204" pitchFamily="34" charset="0"/>
                <a:ea typeface="+mj-ea"/>
                <a:cs typeface="Arial"/>
              </a:rPr>
              <a:t>Las distribuciones de probabilidad están relacionadas con las distribuciones de frecuencias. De hecho, podemos pensar que una distribución de probabilidad es una distribución </a:t>
            </a:r>
            <a:r>
              <a:rPr lang="es-CL" sz="2800" dirty="0">
                <a:solidFill>
                  <a:srgbClr val="000000"/>
                </a:solidFill>
                <a:latin typeface="Source Sans Pro" panose="020B0503030403020204" pitchFamily="34" charset="0"/>
                <a:ea typeface="+mj-ea"/>
                <a:cs typeface="Arial"/>
              </a:rPr>
              <a:t>de frecuencias teórica.</a:t>
            </a: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algn="l"/>
            <a:endParaRPr lang="es-ES" sz="2800" dirty="0">
              <a:solidFill>
                <a:srgbClr val="000000"/>
              </a:solidFill>
              <a:latin typeface="Source Sans Pro" panose="020B0503030403020204" pitchFamily="34" charset="0"/>
              <a:ea typeface="+mj-ea"/>
              <a:cs typeface="Arial"/>
            </a:endParaRPr>
          </a:p>
          <a:p>
            <a:pPr algn="l"/>
            <a:endParaRPr lang="es-ES" sz="2800" dirty="0">
              <a:solidFill>
                <a:srgbClr val="000000"/>
              </a:solidFill>
              <a:latin typeface="Source Sans Pro" panose="020B0503030403020204" pitchFamily="34" charset="0"/>
              <a:ea typeface="+mj-ea"/>
              <a:cs typeface="Arial"/>
            </a:endParaRPr>
          </a:p>
          <a:p>
            <a:pPr algn="l"/>
            <a:r>
              <a:rPr lang="es-ES" sz="2800" dirty="0">
                <a:solidFill>
                  <a:srgbClr val="000000"/>
                </a:solidFill>
                <a:latin typeface="Source Sans Pro" panose="020B0503030403020204" pitchFamily="34" charset="0"/>
                <a:ea typeface="+mj-ea"/>
                <a:cs typeface="Arial"/>
              </a:rPr>
              <a:t>Una distribución de frecuencias teórica </a:t>
            </a:r>
            <a:r>
              <a:rPr lang="es-ES" sz="2800" b="1" i="1" dirty="0">
                <a:solidFill>
                  <a:srgbClr val="000000"/>
                </a:solidFill>
                <a:latin typeface="Source Sans Pro" panose="020B0503030403020204" pitchFamily="34" charset="0"/>
                <a:ea typeface="+mj-ea"/>
                <a:cs typeface="Arial"/>
              </a:rPr>
              <a:t>es una distribución de probabilidades que describe la forma en que se espera varíen los resultados.</a:t>
            </a:r>
            <a:endParaRPr sz="2800" b="1" i="1" dirty="0">
              <a:solidFill>
                <a:srgbClr val="000000"/>
              </a:solidFill>
              <a:latin typeface="Source Sans Pro" panose="020B0503030403020204" pitchFamily="34" charset="0"/>
              <a:ea typeface="+mj-ea"/>
              <a:cs typeface="Arial"/>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95092" y="6950075"/>
            <a:ext cx="1066800" cy="1066800"/>
          </a:xfrm>
          <a:prstGeom prst="rect">
            <a:avLst/>
          </a:prstGeom>
        </p:spPr>
      </p:pic>
      <p:pic>
        <p:nvPicPr>
          <p:cNvPr id="4" name="Gráfico 3" descr="Gráfico de barras contorno">
            <a:extLst>
              <a:ext uri="{FF2B5EF4-FFF2-40B4-BE49-F238E27FC236}">
                <a16:creationId xmlns:a16="http://schemas.microsoft.com/office/drawing/2014/main" id="{2DE4CD1D-C9A4-A9BD-1FF1-275ECC4996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72870" y="1871995"/>
            <a:ext cx="1066799" cy="1066799"/>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290423" y="1636700"/>
            <a:ext cx="9225915" cy="218521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panose="020B0503030403020204" pitchFamily="34" charset="0"/>
              </a:rPr>
              <a:t>Supongamos  que lanzamos esa moneda dos veces. Las tablas siguientes listan los posibles resultados para este experimento de dos lanzamientos. </a:t>
            </a:r>
          </a:p>
          <a:p>
            <a:pPr algn="just"/>
            <a:endParaRPr lang="es-ES" sz="2800" b="0" dirty="0">
              <a:solidFill>
                <a:srgbClr val="000000"/>
              </a:solidFill>
              <a:latin typeface="Source Sans Pro" panose="020B0503030403020204" pitchFamily="34" charset="0"/>
            </a:endParaRPr>
          </a:p>
          <a:p>
            <a:pPr algn="just"/>
            <a:r>
              <a:rPr lang="es-ES" sz="2400" b="0" dirty="0">
                <a:solidFill>
                  <a:srgbClr val="000000"/>
                </a:solidFill>
                <a:latin typeface="Source Sans Pro" panose="020B0503030403020204" pitchFamily="34" charset="0"/>
              </a:rPr>
              <a:t>[Cara (head) está representada con una H; Sello (</a:t>
            </a:r>
            <a:r>
              <a:rPr lang="es-ES" sz="2400" b="0" dirty="0" err="1">
                <a:solidFill>
                  <a:srgbClr val="000000"/>
                </a:solidFill>
                <a:latin typeface="Source Sans Pro" panose="020B0503030403020204" pitchFamily="34" charset="0"/>
              </a:rPr>
              <a:t>tail</a:t>
            </a:r>
            <a:r>
              <a:rPr lang="es-ES" sz="2400" b="0" dirty="0">
                <a:solidFill>
                  <a:srgbClr val="000000"/>
                </a:solidFill>
                <a:latin typeface="Source Sans Pro" panose="020B0503030403020204" pitchFamily="34" charset="0"/>
              </a:rPr>
              <a:t>), con una T.]</a:t>
            </a:r>
            <a:endParaRPr lang="es-CL" sz="2400" b="0" dirty="0">
              <a:solidFill>
                <a:srgbClr val="000000"/>
              </a:solidFill>
              <a:latin typeface="Source Sans Pro" panose="020B0503030403020204" pitchFamily="34" charset="0"/>
            </a:endParaRPr>
          </a:p>
        </p:txBody>
      </p:sp>
      <p:pic>
        <p:nvPicPr>
          <p:cNvPr id="4" name="Gráfico 3" descr="Gráfico de barras contorno">
            <a:extLst>
              <a:ext uri="{FF2B5EF4-FFF2-40B4-BE49-F238E27FC236}">
                <a16:creationId xmlns:a16="http://schemas.microsoft.com/office/drawing/2014/main" id="{2DE4CD1D-C9A4-A9BD-1FF1-275ECC499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772870" y="1871995"/>
            <a:ext cx="1066799" cy="1066799"/>
          </a:xfrm>
          <a:prstGeom prst="rect">
            <a:avLst/>
          </a:prstGeom>
        </p:spPr>
      </p:pic>
      <p:sp>
        <p:nvSpPr>
          <p:cNvPr id="2" name="CuadroTexto 1">
            <a:extLst>
              <a:ext uri="{FF2B5EF4-FFF2-40B4-BE49-F238E27FC236}">
                <a16:creationId xmlns:a16="http://schemas.microsoft.com/office/drawing/2014/main" id="{B84AC52E-585C-0757-B5D7-F4F3787B683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0D60BC85-1A2E-CC8A-47BC-D9E5BA621119}"/>
              </a:ext>
            </a:extLst>
          </p:cNvPr>
          <p:cNvPicPr>
            <a:picLocks noChangeAspect="1"/>
          </p:cNvPicPr>
          <p:nvPr/>
        </p:nvPicPr>
        <p:blipFill>
          <a:blip r:embed="rId4"/>
          <a:stretch>
            <a:fillRect/>
          </a:stretch>
        </p:blipFill>
        <p:spPr>
          <a:xfrm>
            <a:off x="602078" y="5540042"/>
            <a:ext cx="8516597" cy="2677656"/>
          </a:xfrm>
          <a:prstGeom prst="rect">
            <a:avLst/>
          </a:prstGeom>
        </p:spPr>
      </p:pic>
      <p:sp>
        <p:nvSpPr>
          <p:cNvPr id="7" name="Flecha: a la derecha 6">
            <a:extLst>
              <a:ext uri="{FF2B5EF4-FFF2-40B4-BE49-F238E27FC236}">
                <a16:creationId xmlns:a16="http://schemas.microsoft.com/office/drawing/2014/main" id="{7294D00B-92BF-E494-160B-765F4A5F0F9E}"/>
              </a:ext>
            </a:extLst>
          </p:cNvPr>
          <p:cNvSpPr/>
          <p:nvPr/>
        </p:nvSpPr>
        <p:spPr>
          <a:xfrm>
            <a:off x="9518650" y="6264275"/>
            <a:ext cx="6858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3A5A9D88-7171-DEC8-36C0-9B3FA5AFDD24}"/>
              </a:ext>
            </a:extLst>
          </p:cNvPr>
          <p:cNvPicPr>
            <a:picLocks noChangeAspect="1"/>
          </p:cNvPicPr>
          <p:nvPr/>
        </p:nvPicPr>
        <p:blipFill>
          <a:blip r:embed="rId5"/>
          <a:stretch>
            <a:fillRect/>
          </a:stretch>
        </p:blipFill>
        <p:spPr>
          <a:xfrm>
            <a:off x="10814050" y="5540042"/>
            <a:ext cx="7081517" cy="2677656"/>
          </a:xfrm>
          <a:prstGeom prst="rect">
            <a:avLst/>
          </a:prstGeom>
        </p:spPr>
      </p:pic>
      <p:sp>
        <p:nvSpPr>
          <p:cNvPr id="13"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33163" y="854075"/>
            <a:ext cx="4637287" cy="1107996"/>
          </a:xfrm>
        </p:spPr>
        <p:txBody>
          <a:bodyPr/>
          <a:lstStyle/>
          <a:p>
            <a:pPr algn="r"/>
            <a:r>
              <a:rPr lang="es-CL" sz="3600" dirty="0" smtClean="0"/>
              <a:t>DISTRIBUCIÓN DE</a:t>
            </a:r>
            <a:endParaRPr lang="es-CL" sz="3600" dirty="0"/>
          </a:p>
          <a:p>
            <a:pPr algn="r"/>
            <a:r>
              <a:rPr lang="es-CL" sz="3600" dirty="0"/>
              <a:t>PROBABILIDADES</a:t>
            </a:r>
          </a:p>
        </p:txBody>
      </p:sp>
    </p:spTree>
    <p:extLst>
      <p:ext uri="{BB962C8B-B14F-4D97-AF65-F5344CB8AC3E}">
        <p14:creationId xmlns:p14="http://schemas.microsoft.com/office/powerpoint/2010/main" val="83379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223250" y="2682875"/>
            <a:ext cx="9225915" cy="594008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200" b="0" kern="0" dirty="0">
                <a:solidFill>
                  <a:srgbClr val="000000"/>
                </a:solidFill>
                <a:latin typeface="Source Sans Pro" panose="020B0503030403020204" pitchFamily="34" charset="0"/>
              </a:rPr>
              <a:t>Las distribuciones de probabilidad se clasifican como </a:t>
            </a:r>
            <a:r>
              <a:rPr lang="es-ES" sz="3200" i="1" kern="0" dirty="0">
                <a:solidFill>
                  <a:srgbClr val="000000"/>
                </a:solidFill>
                <a:latin typeface="Source Sans Pro" panose="020B0503030403020204" pitchFamily="34" charset="0"/>
              </a:rPr>
              <a:t>discretas y continuas</a:t>
            </a:r>
            <a:r>
              <a:rPr lang="es-ES" sz="3200" b="0" kern="0" dirty="0">
                <a:solidFill>
                  <a:srgbClr val="000000"/>
                </a:solidFill>
                <a:latin typeface="Source Sans Pro" panose="020B0503030403020204" pitchFamily="34" charset="0"/>
              </a:rPr>
              <a:t>. </a:t>
            </a: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En la </a:t>
            </a:r>
            <a:r>
              <a:rPr lang="es-ES" sz="3200" i="1" kern="0" dirty="0">
                <a:solidFill>
                  <a:srgbClr val="000000"/>
                </a:solidFill>
                <a:latin typeface="Source Sans Pro" panose="020B0503030403020204" pitchFamily="34" charset="0"/>
              </a:rPr>
              <a:t>distribución de probabilidad discreta </a:t>
            </a:r>
            <a:r>
              <a:rPr lang="es-ES" sz="3200" b="0" kern="0" dirty="0">
                <a:solidFill>
                  <a:srgbClr val="000000"/>
                </a:solidFill>
                <a:latin typeface="Source Sans Pro" panose="020B0503030403020204" pitchFamily="34" charset="0"/>
              </a:rPr>
              <a:t>está permitido considerar sólo un número limitado de valores. En la figura se</a:t>
            </a:r>
          </a:p>
          <a:p>
            <a:pPr algn="just"/>
            <a:r>
              <a:rPr lang="es-ES" sz="3200" b="0" kern="0" dirty="0">
                <a:solidFill>
                  <a:srgbClr val="000000"/>
                </a:solidFill>
                <a:latin typeface="Source Sans Pro" panose="020B0503030403020204" pitchFamily="34" charset="0"/>
              </a:rPr>
              <a:t>muestra un ejemplo de distribución de probabilidad discreta, </a:t>
            </a:r>
          </a:p>
          <a:p>
            <a:pPr algn="just"/>
            <a:r>
              <a:rPr lang="es-ES" sz="3200" b="0" kern="0" dirty="0">
                <a:solidFill>
                  <a:srgbClr val="000000"/>
                </a:solidFill>
                <a:latin typeface="Source Sans Pro" panose="020B0503030403020204" pitchFamily="34" charset="0"/>
              </a:rPr>
              <a:t>ella</a:t>
            </a:r>
            <a:r>
              <a:rPr lang="es-ES" sz="3200" b="0" u="sng" kern="0" dirty="0">
                <a:solidFill>
                  <a:srgbClr val="000000"/>
                </a:solidFill>
                <a:latin typeface="Source Sans Pro" panose="020B0503030403020204" pitchFamily="34" charset="0"/>
              </a:rPr>
              <a:t>, los votos pueden tomar sólo cuatro valores posibles</a:t>
            </a:r>
            <a:r>
              <a:rPr lang="es-ES" sz="3200" b="0" kern="0" dirty="0">
                <a:solidFill>
                  <a:srgbClr val="000000"/>
                </a:solidFill>
                <a:latin typeface="Source Sans Pro" panose="020B0503030403020204" pitchFamily="34" charset="0"/>
              </a:rPr>
              <a:t>.</a:t>
            </a: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En </a:t>
            </a:r>
            <a:r>
              <a:rPr lang="es-ES" sz="3200" i="1" kern="0" dirty="0">
                <a:solidFill>
                  <a:srgbClr val="000000"/>
                </a:solidFill>
                <a:latin typeface="Source Sans Pro" panose="020B0503030403020204" pitchFamily="34" charset="0"/>
              </a:rPr>
              <a:t>una distribución de probabilidad continua</a:t>
            </a:r>
            <a:r>
              <a:rPr lang="es-ES" sz="3200" b="0" kern="0" dirty="0">
                <a:solidFill>
                  <a:srgbClr val="000000"/>
                </a:solidFill>
                <a:latin typeface="Source Sans Pro" panose="020B0503030403020204" pitchFamily="34" charset="0"/>
              </a:rPr>
              <a:t>, por otro lado, la variable que se está considerando puede tomar cualquier valor dentro de un intervalo dado.</a:t>
            </a:r>
          </a:p>
          <a:p>
            <a:pPr algn="just"/>
            <a:endParaRPr lang="es-ES"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Gráfico 3" descr="Gráfico de barras con relleno sólido">
            <a:extLst>
              <a:ext uri="{FF2B5EF4-FFF2-40B4-BE49-F238E27FC236}">
                <a16:creationId xmlns:a16="http://schemas.microsoft.com/office/drawing/2014/main" id="{D24560D1-1765-F2AB-B098-99F33630D4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73742" y="2704193"/>
            <a:ext cx="1008208" cy="1008208"/>
          </a:xfrm>
          <a:prstGeom prst="rect">
            <a:avLst/>
          </a:prstGeom>
        </p:spPr>
      </p:pic>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362543" y="1072884"/>
            <a:ext cx="6946427" cy="670375"/>
          </a:xfrm>
        </p:spPr>
        <p:txBody>
          <a:bodyPr/>
          <a:lstStyle/>
          <a:p>
            <a:r>
              <a:rPr lang="es-CL" sz="3600" b="1" dirty="0">
                <a:solidFill>
                  <a:schemeClr val="tx1"/>
                </a:solidFill>
              </a:rPr>
              <a:t>TIPOS DE DISTRIBUCIONES</a:t>
            </a:r>
          </a:p>
        </p:txBody>
      </p:sp>
      <p:pic>
        <p:nvPicPr>
          <p:cNvPr id="5" name="Imagen 4">
            <a:extLst>
              <a:ext uri="{FF2B5EF4-FFF2-40B4-BE49-F238E27FC236}">
                <a16:creationId xmlns:a16="http://schemas.microsoft.com/office/drawing/2014/main" id="{4DF987E1-6273-42DD-75A3-2891FBDBFEF7}"/>
              </a:ext>
            </a:extLst>
          </p:cNvPr>
          <p:cNvPicPr>
            <a:picLocks noChangeAspect="1"/>
          </p:cNvPicPr>
          <p:nvPr/>
        </p:nvPicPr>
        <p:blipFill>
          <a:blip r:embed="rId4"/>
          <a:stretch>
            <a:fillRect/>
          </a:stretch>
        </p:blipFill>
        <p:spPr>
          <a:xfrm>
            <a:off x="222250" y="4320713"/>
            <a:ext cx="7134195" cy="4446272"/>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450850" y="854074"/>
            <a:ext cx="4408687" cy="1107996"/>
          </a:xfrm>
        </p:spPr>
        <p:txBody>
          <a:bodyPr/>
          <a:lstStyle/>
          <a:p>
            <a:pPr algn="r"/>
            <a:r>
              <a:rPr lang="es-CL" sz="3600" dirty="0" smtClean="0"/>
              <a:t>DISTRIBUCIÓN DE</a:t>
            </a:r>
            <a:endParaRPr lang="es-CL" sz="3600" dirty="0"/>
          </a:p>
          <a:p>
            <a:pPr algn="r"/>
            <a:r>
              <a:rPr lang="es-CL" sz="3600" dirty="0"/>
              <a:t>PROBABILIDADES</a:t>
            </a:r>
          </a:p>
        </p:txBody>
      </p:sp>
    </p:spTree>
    <p:extLst>
      <p:ext uri="{BB962C8B-B14F-4D97-AF65-F5344CB8AC3E}">
        <p14:creationId xmlns:p14="http://schemas.microsoft.com/office/powerpoint/2010/main" val="22914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528050" y="2530475"/>
            <a:ext cx="9225915" cy="698652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200" b="0" kern="0" dirty="0">
                <a:solidFill>
                  <a:srgbClr val="000000"/>
                </a:solidFill>
                <a:latin typeface="Source Sans Pro" panose="020B0503030403020204" pitchFamily="34" charset="0"/>
              </a:rPr>
              <a:t>Una </a:t>
            </a:r>
            <a:r>
              <a:rPr lang="es-ES" sz="3200" i="1" kern="0" dirty="0">
                <a:solidFill>
                  <a:srgbClr val="000000"/>
                </a:solidFill>
                <a:latin typeface="Source Sans Pro" panose="020B0503030403020204" pitchFamily="34" charset="0"/>
              </a:rPr>
              <a:t>variable es aleatoria si toma diferentes valores como resultado de un experimento aleatorio</a:t>
            </a:r>
            <a:r>
              <a:rPr lang="es-ES" sz="3200" b="0" kern="0" dirty="0">
                <a:solidFill>
                  <a:srgbClr val="000000"/>
                </a:solidFill>
                <a:latin typeface="Source Sans Pro" panose="020B0503030403020204" pitchFamily="34" charset="0"/>
              </a:rPr>
              <a:t>. Esta variable aleatoria puede ser discreta o continua. </a:t>
            </a:r>
          </a:p>
          <a:p>
            <a:pPr algn="just"/>
            <a:endParaRPr lang="es-ES" sz="3200" b="0" kern="0" dirty="0">
              <a:solidFill>
                <a:srgbClr val="000000"/>
              </a:solidFill>
              <a:latin typeface="Source Sans Pro" panose="020B0503030403020204" pitchFamily="34" charset="0"/>
            </a:endParaRPr>
          </a:p>
          <a:p>
            <a:pPr algn="just"/>
            <a:r>
              <a:rPr lang="es-ES" sz="3200" i="1" kern="0" dirty="0">
                <a:solidFill>
                  <a:srgbClr val="000000"/>
                </a:solidFill>
                <a:latin typeface="Source Sans Pro" panose="020B0503030403020204" pitchFamily="34" charset="0"/>
              </a:rPr>
              <a:t>Si puede tomar sólo un número limitado de valores, entonces es una variable aleatoria discreta</a:t>
            </a:r>
            <a:r>
              <a:rPr lang="es-ES" sz="3200" b="0" kern="0" dirty="0">
                <a:solidFill>
                  <a:srgbClr val="000000"/>
                </a:solidFill>
                <a:latin typeface="Source Sans Pro" panose="020B0503030403020204" pitchFamily="34" charset="0"/>
              </a:rPr>
              <a:t>. En el otro extremo, </a:t>
            </a:r>
            <a:r>
              <a:rPr lang="es-ES" sz="3200" i="1" kern="0" dirty="0">
                <a:solidFill>
                  <a:srgbClr val="000000"/>
                </a:solidFill>
                <a:latin typeface="Source Sans Pro" panose="020B0503030403020204" pitchFamily="34" charset="0"/>
              </a:rPr>
              <a:t>si puede tomar cualquier valor dentro de un intervalo dado, entonces se trata de una variable aleatoria continua</a:t>
            </a:r>
            <a:r>
              <a:rPr lang="es-ES" sz="3200" b="0" kern="0" dirty="0">
                <a:solidFill>
                  <a:srgbClr val="000000"/>
                </a:solidFill>
                <a:latin typeface="Source Sans Pro" panose="020B0503030403020204" pitchFamily="34" charset="0"/>
              </a:rPr>
              <a:t>. </a:t>
            </a:r>
          </a:p>
          <a:p>
            <a:pPr algn="just"/>
            <a:endParaRPr lang="es-ES" sz="3200" b="0" kern="0" dirty="0">
              <a:solidFill>
                <a:srgbClr val="000000"/>
              </a:solidFill>
              <a:latin typeface="Source Sans Pro" panose="020B0503030403020204" pitchFamily="34" charset="0"/>
            </a:endParaRP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Por ejemplo, en una clínica para tratamiento del cáncer de mama no se tiene manera de saber con exactitud cuántas mujeres van a ser atendidas en un día cualquiera, de modo que el número de mujeres del día siguiente es una variable aleatoria.</a:t>
            </a:r>
            <a:endParaRPr lang="es-CL" sz="32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294993" y="1192629"/>
            <a:ext cx="7500257" cy="652046"/>
          </a:xfrm>
        </p:spPr>
        <p:txBody>
          <a:bodyPr/>
          <a:lstStyle/>
          <a:p>
            <a:r>
              <a:rPr lang="es-CL" sz="3600" b="1" dirty="0">
                <a:solidFill>
                  <a:schemeClr val="tx1"/>
                </a:solidFill>
              </a:rPr>
              <a:t>VARIABLES ALEATORIAS</a:t>
            </a:r>
          </a:p>
        </p:txBody>
      </p:sp>
      <p:pic>
        <p:nvPicPr>
          <p:cNvPr id="6" name="Gráfico 5" descr="Dado contorno">
            <a:extLst>
              <a:ext uri="{FF2B5EF4-FFF2-40B4-BE49-F238E27FC236}">
                <a16:creationId xmlns:a16="http://schemas.microsoft.com/office/drawing/2014/main" id="{EAB68E3F-AD00-38D7-17C7-C8D7B3D5CB2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328580" y="2696028"/>
            <a:ext cx="914400" cy="914400"/>
          </a:xfrm>
          <a:prstGeom prst="rect">
            <a:avLst/>
          </a:prstGeom>
        </p:spPr>
      </p:pic>
      <p:pic>
        <p:nvPicPr>
          <p:cNvPr id="9" name="Imagen 8">
            <a:extLst>
              <a:ext uri="{FF2B5EF4-FFF2-40B4-BE49-F238E27FC236}">
                <a16:creationId xmlns:a16="http://schemas.microsoft.com/office/drawing/2014/main" id="{57D0E242-9165-0E12-3C4E-C447B4AE5B96}"/>
              </a:ext>
            </a:extLst>
          </p:cNvPr>
          <p:cNvPicPr>
            <a:picLocks noChangeAspect="1"/>
          </p:cNvPicPr>
          <p:nvPr/>
        </p:nvPicPr>
        <p:blipFill>
          <a:blip r:embed="rId4"/>
          <a:stretch>
            <a:fillRect/>
          </a:stretch>
        </p:blipFill>
        <p:spPr>
          <a:xfrm>
            <a:off x="908050" y="6046304"/>
            <a:ext cx="7200900" cy="386715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33163" y="854075"/>
            <a:ext cx="4637287" cy="1107996"/>
          </a:xfrm>
        </p:spPr>
        <p:txBody>
          <a:bodyPr/>
          <a:lstStyle/>
          <a:p>
            <a:pPr algn="r"/>
            <a:r>
              <a:rPr lang="es-CL" sz="3600" dirty="0" smtClean="0"/>
              <a:t>DISTRIBUCIÓN DE</a:t>
            </a:r>
            <a:endParaRPr lang="es-CL" sz="3600" dirty="0"/>
          </a:p>
          <a:p>
            <a:pPr algn="r"/>
            <a:r>
              <a:rPr lang="es-CL" sz="3600" dirty="0"/>
              <a:t>PROBABILIDADES</a:t>
            </a:r>
          </a:p>
        </p:txBody>
      </p:sp>
    </p:spTree>
    <p:extLst>
      <p:ext uri="{BB962C8B-B14F-4D97-AF65-F5344CB8AC3E}">
        <p14:creationId xmlns:p14="http://schemas.microsoft.com/office/powerpoint/2010/main" val="308102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451850" y="1962071"/>
            <a:ext cx="10744200" cy="895629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200" b="0" kern="0" dirty="0">
                <a:solidFill>
                  <a:srgbClr val="000000"/>
                </a:solidFill>
                <a:latin typeface="Source Sans Pro" panose="020B0503030403020204" pitchFamily="34" charset="0"/>
              </a:rPr>
              <a:t>El valor esperado de una variable aleatoria es, sencillamente, el promedio ponderado </a:t>
            </a:r>
            <a:r>
              <a:rPr lang="es-CL" sz="3200" b="0" kern="0" dirty="0">
                <a:solidFill>
                  <a:srgbClr val="000000"/>
                </a:solidFill>
                <a:latin typeface="Source Sans Pro" panose="020B0503030403020204" pitchFamily="34" charset="0"/>
              </a:rPr>
              <a:t>de cada resultado posible, multiplicado </a:t>
            </a:r>
            <a:r>
              <a:rPr lang="es-ES" sz="3200" b="0" kern="0" dirty="0">
                <a:solidFill>
                  <a:srgbClr val="000000"/>
                </a:solidFill>
                <a:latin typeface="Source Sans Pro" panose="020B0503030403020204" pitchFamily="34" charset="0"/>
              </a:rPr>
              <a:t>por la probabilidad de que ocurra </a:t>
            </a:r>
            <a:r>
              <a:rPr lang="es-CL" sz="3200" b="0" kern="0" dirty="0">
                <a:solidFill>
                  <a:srgbClr val="000000"/>
                </a:solidFill>
                <a:latin typeface="Source Sans Pro" panose="020B0503030403020204" pitchFamily="34" charset="0"/>
              </a:rPr>
              <a:t>ese resultado.</a:t>
            </a:r>
          </a:p>
          <a:p>
            <a:pPr algn="just"/>
            <a:endParaRPr lang="es-CL"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Para obtener el </a:t>
            </a:r>
            <a:r>
              <a:rPr lang="es-ES" sz="3200" kern="0" dirty="0">
                <a:solidFill>
                  <a:srgbClr val="000000"/>
                </a:solidFill>
                <a:latin typeface="Source Sans Pro" panose="020B0503030403020204" pitchFamily="34" charset="0"/>
              </a:rPr>
              <a:t>valor esperado de una variable aleatoria discreta</a:t>
            </a:r>
            <a:r>
              <a:rPr lang="es-ES" sz="3200" b="0" kern="0" dirty="0">
                <a:solidFill>
                  <a:srgbClr val="000000"/>
                </a:solidFill>
                <a:latin typeface="Source Sans Pro" panose="020B0503030403020204" pitchFamily="34" charset="0"/>
              </a:rPr>
              <a:t>, multiplicamos cada valor que la variable puede tomar por la probabilidad de ocurrencia de ese valor y luego sumamos los productos.</a:t>
            </a:r>
          </a:p>
          <a:p>
            <a:pPr algn="just"/>
            <a:endParaRPr lang="es-ES" sz="3200" b="0" kern="0" dirty="0">
              <a:solidFill>
                <a:srgbClr val="000000"/>
              </a:solidFill>
              <a:latin typeface="Source Sans Pro" panose="020B0503030403020204" pitchFamily="34" charset="0"/>
            </a:endParaRP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El total de la tabla de ejemplo nos indica que el valor esperado de la variable aleatoria discreta “Número de mujeres examinadas al día” es de 108.02 mujeres. </a:t>
            </a: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Esto significa que en un periodo largo, el número de mujeres examinadas diariamente deberá tener un promedio de aproximadamente 108.02. Se debe recordar que un valor esperado de 108.02 </a:t>
            </a:r>
            <a:r>
              <a:rPr lang="es-ES" sz="3200" b="0" u="sng" kern="0" dirty="0">
                <a:solidFill>
                  <a:srgbClr val="000000"/>
                </a:solidFill>
                <a:latin typeface="Source Sans Pro" panose="020B0503030403020204" pitchFamily="34" charset="0"/>
              </a:rPr>
              <a:t>no significa</a:t>
            </a:r>
            <a:r>
              <a:rPr lang="es-ES" sz="3200" b="0" kern="0" dirty="0">
                <a:solidFill>
                  <a:srgbClr val="000000"/>
                </a:solidFill>
                <a:latin typeface="Source Sans Pro" panose="020B0503030403020204" pitchFamily="34" charset="0"/>
              </a:rPr>
              <a:t> que mañana 108.02 mujeres asistan a la clínica.</a:t>
            </a:r>
            <a:endParaRPr lang="es-CL" sz="3200" b="0" kern="0" dirty="0">
              <a:solidFill>
                <a:srgbClr val="000000"/>
              </a:solidFill>
              <a:latin typeface="Source Sans Pro" panose="020B0503030403020204" pitchFamily="34" charset="0"/>
            </a:endParaRPr>
          </a:p>
          <a:p>
            <a:pPr algn="just"/>
            <a:endParaRPr lang="es-CL" sz="3200" b="0" kern="0" dirty="0">
              <a:solidFill>
                <a:srgbClr val="000000"/>
              </a:solidFill>
              <a:latin typeface="Source Sans Pro" panose="020B0503030403020204" pitchFamily="34" charset="0"/>
            </a:endParaRPr>
          </a:p>
          <a:p>
            <a:pPr algn="just"/>
            <a:endParaRPr lang="es-CL" sz="32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497512" y="1131074"/>
            <a:ext cx="4981575" cy="553998"/>
          </a:xfrm>
        </p:spPr>
        <p:txBody>
          <a:bodyPr/>
          <a:lstStyle/>
          <a:p>
            <a:r>
              <a:rPr lang="es-CL" sz="3600" b="1" dirty="0">
                <a:solidFill>
                  <a:schemeClr val="tx1"/>
                </a:solidFill>
              </a:rPr>
              <a:t>VALOR ESPERADO</a:t>
            </a:r>
          </a:p>
        </p:txBody>
      </p:sp>
      <p:pic>
        <p:nvPicPr>
          <p:cNvPr id="4" name="Gráfico 3" descr="Diana con relleno sólido">
            <a:extLst>
              <a:ext uri="{FF2B5EF4-FFF2-40B4-BE49-F238E27FC236}">
                <a16:creationId xmlns:a16="http://schemas.microsoft.com/office/drawing/2014/main" id="{D97492C1-2FE7-CC54-00CE-2909C964A84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301989" y="2353250"/>
            <a:ext cx="914400" cy="914400"/>
          </a:xfrm>
          <a:prstGeom prst="rect">
            <a:avLst/>
          </a:prstGeom>
        </p:spPr>
      </p:pic>
      <p:pic>
        <p:nvPicPr>
          <p:cNvPr id="7" name="Imagen 6">
            <a:extLst>
              <a:ext uri="{FF2B5EF4-FFF2-40B4-BE49-F238E27FC236}">
                <a16:creationId xmlns:a16="http://schemas.microsoft.com/office/drawing/2014/main" id="{9AD523B1-645C-24E0-CE80-05394A3DC54A}"/>
              </a:ext>
            </a:extLst>
          </p:cNvPr>
          <p:cNvPicPr>
            <a:picLocks noChangeAspect="1"/>
          </p:cNvPicPr>
          <p:nvPr/>
        </p:nvPicPr>
        <p:blipFill>
          <a:blip r:embed="rId4"/>
          <a:stretch>
            <a:fillRect/>
          </a:stretch>
        </p:blipFill>
        <p:spPr>
          <a:xfrm>
            <a:off x="450850" y="4810742"/>
            <a:ext cx="6671919" cy="4196733"/>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33163" y="854075"/>
            <a:ext cx="4637287" cy="1107996"/>
          </a:xfrm>
        </p:spPr>
        <p:txBody>
          <a:bodyPr/>
          <a:lstStyle/>
          <a:p>
            <a:pPr algn="r"/>
            <a:r>
              <a:rPr lang="es-CL" sz="3600" dirty="0" smtClean="0"/>
              <a:t>DISTRIBUCIÓN DE</a:t>
            </a:r>
            <a:endParaRPr lang="es-CL" sz="3600" dirty="0"/>
          </a:p>
          <a:p>
            <a:pPr algn="r"/>
            <a:r>
              <a:rPr lang="es-CL" sz="3600" dirty="0"/>
              <a:t>PROBABILIDADES</a:t>
            </a:r>
          </a:p>
        </p:txBody>
      </p:sp>
    </p:spTree>
    <p:extLst>
      <p:ext uri="{BB962C8B-B14F-4D97-AF65-F5344CB8AC3E}">
        <p14:creationId xmlns:p14="http://schemas.microsoft.com/office/powerpoint/2010/main" val="418043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4718050" y="2705058"/>
            <a:ext cx="11755373" cy="784830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600" b="0" kern="0" dirty="0">
                <a:solidFill>
                  <a:srgbClr val="000000"/>
                </a:solidFill>
                <a:latin typeface="Source Sans Pro" panose="020B0503030403020204" pitchFamily="34" charset="0"/>
              </a:rPr>
              <a:t>Una distribución de probabilidad de variable aleatoria discreta </a:t>
            </a:r>
            <a:r>
              <a:rPr lang="es-ES" sz="3600" kern="0" dirty="0">
                <a:solidFill>
                  <a:srgbClr val="000000"/>
                </a:solidFill>
                <a:latin typeface="Source Sans Pro" panose="020B0503030403020204" pitchFamily="34" charset="0"/>
              </a:rPr>
              <a:t>utilizada ampliamente </a:t>
            </a:r>
            <a:r>
              <a:rPr lang="es-ES" sz="3600" b="0" kern="0" dirty="0">
                <a:solidFill>
                  <a:srgbClr val="000000"/>
                </a:solidFill>
                <a:latin typeface="Source Sans Pro" panose="020B0503030403020204" pitchFamily="34" charset="0"/>
              </a:rPr>
              <a:t>es la </a:t>
            </a:r>
            <a:r>
              <a:rPr lang="es-ES" sz="3600" kern="0" dirty="0">
                <a:solidFill>
                  <a:srgbClr val="000000"/>
                </a:solidFill>
                <a:latin typeface="Source Sans Pro" panose="020B0503030403020204" pitchFamily="34" charset="0"/>
              </a:rPr>
              <a:t>distribución binomial.</a:t>
            </a:r>
          </a:p>
          <a:p>
            <a:pPr algn="just"/>
            <a:endParaRPr lang="es-ES" sz="3600" kern="0" dirty="0">
              <a:solidFill>
                <a:srgbClr val="000000"/>
              </a:solidFill>
              <a:latin typeface="Source Sans Pro" panose="020B0503030403020204" pitchFamily="34" charset="0"/>
            </a:endParaRPr>
          </a:p>
          <a:p>
            <a:pPr algn="just"/>
            <a:r>
              <a:rPr lang="es-ES" sz="3600" b="0" kern="0" dirty="0">
                <a:solidFill>
                  <a:srgbClr val="000000"/>
                </a:solidFill>
                <a:latin typeface="Source Sans Pro" panose="020B0503030403020204" pitchFamily="34" charset="0"/>
              </a:rPr>
              <a:t>Este tipo de distribución describe datos discretos, no continuos, que son resultado de un experimento conocido como proceso de Bernoulli (Jacob Bernoulli , siglo XVII). </a:t>
            </a:r>
          </a:p>
          <a:p>
            <a:pPr algn="just"/>
            <a:endParaRPr lang="es-ES" sz="3600" b="0" kern="0" dirty="0">
              <a:solidFill>
                <a:srgbClr val="000000"/>
              </a:solidFill>
              <a:latin typeface="Source Sans Pro" panose="020B0503030403020204" pitchFamily="34" charset="0"/>
            </a:endParaRPr>
          </a:p>
          <a:p>
            <a:pPr algn="just"/>
            <a:r>
              <a:rPr lang="es-ES" sz="3600" b="0" kern="0" dirty="0">
                <a:solidFill>
                  <a:srgbClr val="000000"/>
                </a:solidFill>
                <a:latin typeface="Source Sans Pro" panose="020B0503030403020204" pitchFamily="34" charset="0"/>
              </a:rPr>
              <a:t>Por ejemplo, el lanzamiento de la moneda no alterada un número fijo de veces es un proceso de Bernoulli, y los resultados de tales lanzamientos pueden representarse mediante la distribución binomial </a:t>
            </a:r>
            <a:r>
              <a:rPr lang="es-CL" sz="3600" b="0" kern="0" dirty="0">
                <a:solidFill>
                  <a:srgbClr val="000000"/>
                </a:solidFill>
                <a:latin typeface="Source Sans Pro" panose="020B0503030403020204" pitchFamily="34" charset="0"/>
              </a:rPr>
              <a:t>de probabilidad.</a:t>
            </a:r>
            <a:endParaRPr lang="es-ES" sz="3600" b="0" kern="0" dirty="0">
              <a:solidFill>
                <a:srgbClr val="000000"/>
              </a:solidFill>
              <a:latin typeface="Source Sans Pro" panose="020B0503030403020204" pitchFamily="34" charset="0"/>
            </a:endParaRPr>
          </a:p>
          <a:p>
            <a:pPr algn="just"/>
            <a:endParaRPr lang="es-ES" sz="3600" kern="0" dirty="0">
              <a:solidFill>
                <a:srgbClr val="000000"/>
              </a:solidFill>
              <a:latin typeface="Source Sans Pro" panose="020B0503030403020204" pitchFamily="34" charset="0"/>
            </a:endParaRPr>
          </a:p>
          <a:p>
            <a:pPr algn="just"/>
            <a:endParaRPr lang="es-ES" sz="3600" kern="0" dirty="0">
              <a:solidFill>
                <a:srgbClr val="000000"/>
              </a:solidFill>
              <a:latin typeface="Source Sans Pro" panose="020B0503030403020204" pitchFamily="34" charset="0"/>
            </a:endParaRPr>
          </a:p>
          <a:p>
            <a:pPr algn="just"/>
            <a:endParaRPr lang="es-ES" sz="3600" b="0" kern="0" dirty="0">
              <a:solidFill>
                <a:srgbClr val="000000"/>
              </a:solidFill>
              <a:latin typeface="Source Sans Pro" panose="020B0503030403020204" pitchFamily="34" charset="0"/>
            </a:endParaRPr>
          </a:p>
          <a:p>
            <a:pPr algn="just"/>
            <a:r>
              <a:rPr lang="es-ES" sz="3600" b="0" kern="0" dirty="0">
                <a:solidFill>
                  <a:srgbClr val="000000"/>
                </a:solidFill>
                <a:latin typeface="Source Sans Pro" panose="020B0503030403020204" pitchFamily="34" charset="0"/>
              </a:rPr>
              <a:t> </a:t>
            </a:r>
            <a:endParaRPr lang="es-CL" sz="36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327650" y="1109158"/>
            <a:ext cx="6981320" cy="553998"/>
          </a:xfrm>
        </p:spPr>
        <p:txBody>
          <a:bodyPr/>
          <a:lstStyle/>
          <a:p>
            <a:r>
              <a:rPr lang="es-CL" sz="3600" b="1" dirty="0" smtClean="0">
                <a:solidFill>
                  <a:schemeClr val="tx1"/>
                </a:solidFill>
              </a:rPr>
              <a:t>DISTRIBUCIÓN </a:t>
            </a:r>
            <a:r>
              <a:rPr lang="es-CL" sz="3600" b="1" dirty="0">
                <a:solidFill>
                  <a:schemeClr val="tx1"/>
                </a:solidFill>
              </a:rPr>
              <a:t>BINOMINAL</a:t>
            </a:r>
          </a:p>
        </p:txBody>
      </p:sp>
      <p:pic>
        <p:nvPicPr>
          <p:cNvPr id="5" name="Gráfico 4" descr="Monedas contorno">
            <a:extLst>
              <a:ext uri="{FF2B5EF4-FFF2-40B4-BE49-F238E27FC236}">
                <a16:creationId xmlns:a16="http://schemas.microsoft.com/office/drawing/2014/main" id="{D5FC6FD4-1428-4A19-2E67-77C7D81B99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399181" y="3134611"/>
            <a:ext cx="914400" cy="914400"/>
          </a:xfrm>
          <a:prstGeom prst="rect">
            <a:avLst/>
          </a:prstGeom>
        </p:spPr>
      </p:pic>
    </p:spTree>
    <p:extLst>
      <p:ext uri="{BB962C8B-B14F-4D97-AF65-F5344CB8AC3E}">
        <p14:creationId xmlns:p14="http://schemas.microsoft.com/office/powerpoint/2010/main" val="294428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7650" y="2302745"/>
            <a:ext cx="11969115" cy="846385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3200" kern="0" spc="5" dirty="0">
                <a:solidFill>
                  <a:srgbClr val="9EA4A8"/>
                </a:solidFill>
              </a:rPr>
              <a:t>USO DEL PROCESO DE </a:t>
            </a:r>
            <a:r>
              <a:rPr lang="es-CL" sz="3200" kern="0" spc="5" dirty="0" smtClean="0">
                <a:solidFill>
                  <a:srgbClr val="9EA4A8"/>
                </a:solidFill>
              </a:rPr>
              <a:t>BERNOULLI</a:t>
            </a:r>
          </a:p>
          <a:p>
            <a:pPr algn="just"/>
            <a:endParaRPr lang="es-CL" sz="3200" kern="0" dirty="0">
              <a:solidFill>
                <a:srgbClr val="9EA4A8"/>
              </a:solidFill>
            </a:endParaRPr>
          </a:p>
          <a:p>
            <a:pPr algn="l"/>
            <a:r>
              <a:rPr lang="es-ES" sz="3200" b="0" kern="0" dirty="0">
                <a:solidFill>
                  <a:srgbClr val="000000"/>
                </a:solidFill>
                <a:latin typeface="Source Sans Pro" panose="020B0503030403020204" pitchFamily="34" charset="0"/>
              </a:rPr>
              <a:t>Podemos describir el proceso de la siguiente manera:</a:t>
            </a:r>
          </a:p>
          <a:p>
            <a:pPr algn="l"/>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1. Cada intento (cada lanzamiento, en este caso) tiene solamente dos resultados posibles: cara o </a:t>
            </a:r>
            <a:r>
              <a:rPr lang="es-CL" sz="3200" b="0" kern="0" dirty="0">
                <a:solidFill>
                  <a:srgbClr val="000000"/>
                </a:solidFill>
                <a:latin typeface="Source Sans Pro" panose="020B0503030403020204" pitchFamily="34" charset="0"/>
              </a:rPr>
              <a:t>sello, sí o no, éxito o fracaso. </a:t>
            </a:r>
          </a:p>
          <a:p>
            <a:pPr algn="l"/>
            <a:endParaRPr lang="es-CL"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2. La probabilidad del resultado de cualquier intento (lanzamiento) permanece fijo con respecto al tiempo. Con una moneda no alterada, la probabilidad de obtener cara siempre es 0.5 para cada lanzamiento, independientemente del número de veces que se lance la moneda.</a:t>
            </a:r>
          </a:p>
          <a:p>
            <a:pPr algn="l"/>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3. Los intentos son estadísticamente independientes, es decir, el resultado de un lanzamiento no afecta el resultado de cualquier otro lanzamiento.</a:t>
            </a:r>
          </a:p>
          <a:p>
            <a:pPr algn="just"/>
            <a:endParaRPr lang="es-ES" sz="3200" kern="0" dirty="0">
              <a:solidFill>
                <a:srgbClr val="000000"/>
              </a:solidFill>
              <a:latin typeface="Source Sans Pro" panose="020B0503030403020204" pitchFamily="34" charset="0"/>
            </a:endParaRP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 </a:t>
            </a:r>
            <a:endParaRPr lang="es-CL" sz="32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Gráfico 4" descr="Monedas contorno">
            <a:extLst>
              <a:ext uri="{FF2B5EF4-FFF2-40B4-BE49-F238E27FC236}">
                <a16:creationId xmlns:a16="http://schemas.microsoft.com/office/drawing/2014/main" id="{D5FC6FD4-1428-4A19-2E67-77C7D81B99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08450" y="2302745"/>
            <a:ext cx="914400" cy="9144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3" name="Marcador de texto 71">
            <a:extLst>
              <a:ext uri="{FF2B5EF4-FFF2-40B4-BE49-F238E27FC236}">
                <a16:creationId xmlns:a16="http://schemas.microsoft.com/office/drawing/2014/main" id="{3C6C6400-1EC6-086A-27D5-3C8651449D91}"/>
              </a:ext>
            </a:extLst>
          </p:cNvPr>
          <p:cNvSpPr txBox="1">
            <a:spLocks/>
          </p:cNvSpPr>
          <p:nvPr/>
        </p:nvSpPr>
        <p:spPr>
          <a:xfrm>
            <a:off x="5327650" y="1109158"/>
            <a:ext cx="698132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dirty="0" smtClean="0">
                <a:solidFill>
                  <a:schemeClr val="tx1"/>
                </a:solidFill>
              </a:rPr>
              <a:t>DISTRIBUCIÓN BINOMINAL</a:t>
            </a:r>
            <a:endParaRPr lang="es-CL" sz="3600" b="1" kern="0" dirty="0">
              <a:solidFill>
                <a:schemeClr val="tx1"/>
              </a:solidFill>
            </a:endParaRPr>
          </a:p>
        </p:txBody>
      </p:sp>
    </p:spTree>
    <p:extLst>
      <p:ext uri="{BB962C8B-B14F-4D97-AF65-F5344CB8AC3E}">
        <p14:creationId xmlns:p14="http://schemas.microsoft.com/office/powerpoint/2010/main" val="85519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6743" y="2348211"/>
            <a:ext cx="9624753" cy="353943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3200" kern="0" spc="5" dirty="0">
                <a:solidFill>
                  <a:srgbClr val="9EA4A8"/>
                </a:solidFill>
              </a:rPr>
              <a:t>USO DEL PROCESO DE </a:t>
            </a:r>
            <a:r>
              <a:rPr lang="es-CL" sz="3200" kern="0" spc="5" dirty="0" smtClean="0">
                <a:solidFill>
                  <a:srgbClr val="9EA4A8"/>
                </a:solidFill>
              </a:rPr>
              <a:t>BERNOULLI</a:t>
            </a:r>
          </a:p>
          <a:p>
            <a:pPr algn="just"/>
            <a:endParaRPr lang="es-CL" sz="3200" kern="0" dirty="0">
              <a:solidFill>
                <a:srgbClr val="9EA4A8"/>
              </a:solidFill>
            </a:endParaRPr>
          </a:p>
          <a:p>
            <a:pPr algn="just"/>
            <a:r>
              <a:rPr lang="es-ES" sz="3200" b="0" kern="0" dirty="0">
                <a:solidFill>
                  <a:srgbClr val="000000"/>
                </a:solidFill>
                <a:latin typeface="Source Sans Pro" panose="020B0503030403020204" pitchFamily="34" charset="0"/>
              </a:rPr>
              <a:t>Si quisiéramos calcular las posibilidades de obtener exactamente dos caras (en cualquier orden), en tres lanzamientos de una moneda no alterada, debemos usar la siguiente fórmula:</a:t>
            </a:r>
            <a:endParaRPr lang="es-ES" sz="3200" kern="0" dirty="0">
              <a:solidFill>
                <a:srgbClr val="000000"/>
              </a:solidFill>
              <a:latin typeface="Source Sans Pro" panose="020B0503030403020204" pitchFamily="34" charset="0"/>
            </a:endParaRPr>
          </a:p>
          <a:p>
            <a:pPr algn="just"/>
            <a:endParaRPr lang="es-ES" sz="3200" b="0" kern="0" dirty="0">
              <a:solidFill>
                <a:srgbClr val="000000"/>
              </a:solidFill>
              <a:latin typeface="Source Sans Pro" panose="020B0503030403020204" pitchFamily="34" charset="0"/>
            </a:endParaRPr>
          </a:p>
          <a:p>
            <a:pPr algn="just"/>
            <a:r>
              <a:rPr lang="es-ES" sz="3200" b="0" kern="0" dirty="0">
                <a:solidFill>
                  <a:srgbClr val="000000"/>
                </a:solidFill>
                <a:latin typeface="Source Sans Pro" panose="020B0503030403020204" pitchFamily="34" charset="0"/>
              </a:rPr>
              <a:t> </a:t>
            </a:r>
            <a:endParaRPr lang="es-CL" sz="32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Gráfico 4" descr="Monedas contorno">
            <a:extLst>
              <a:ext uri="{FF2B5EF4-FFF2-40B4-BE49-F238E27FC236}">
                <a16:creationId xmlns:a16="http://schemas.microsoft.com/office/drawing/2014/main" id="{D5FC6FD4-1428-4A19-2E67-77C7D81B99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07997" y="2314788"/>
            <a:ext cx="914400" cy="914400"/>
          </a:xfrm>
          <a:prstGeom prst="rect">
            <a:avLst/>
          </a:prstGeom>
        </p:spPr>
      </p:pic>
      <p:pic>
        <p:nvPicPr>
          <p:cNvPr id="4" name="Imagen 3">
            <a:extLst>
              <a:ext uri="{FF2B5EF4-FFF2-40B4-BE49-F238E27FC236}">
                <a16:creationId xmlns:a16="http://schemas.microsoft.com/office/drawing/2014/main" id="{7F8330EA-68C9-B860-76D9-C365BB79B23E}"/>
              </a:ext>
            </a:extLst>
          </p:cNvPr>
          <p:cNvPicPr>
            <a:picLocks noChangeAspect="1"/>
          </p:cNvPicPr>
          <p:nvPr/>
        </p:nvPicPr>
        <p:blipFill>
          <a:blip r:embed="rId4"/>
          <a:stretch>
            <a:fillRect/>
          </a:stretch>
        </p:blipFill>
        <p:spPr>
          <a:xfrm>
            <a:off x="4946651" y="5102099"/>
            <a:ext cx="11125200" cy="2224446"/>
          </a:xfrm>
          <a:prstGeom prst="rect">
            <a:avLst/>
          </a:prstGeom>
        </p:spPr>
      </p:pic>
      <p:pic>
        <p:nvPicPr>
          <p:cNvPr id="7" name="Imagen 6">
            <a:extLst>
              <a:ext uri="{FF2B5EF4-FFF2-40B4-BE49-F238E27FC236}">
                <a16:creationId xmlns:a16="http://schemas.microsoft.com/office/drawing/2014/main" id="{2F87EB8C-B6DF-1149-D52A-6B5584592290}"/>
              </a:ext>
            </a:extLst>
          </p:cNvPr>
          <p:cNvPicPr>
            <a:picLocks noChangeAspect="1"/>
          </p:cNvPicPr>
          <p:nvPr/>
        </p:nvPicPr>
        <p:blipFill>
          <a:blip r:embed="rId5"/>
          <a:stretch>
            <a:fillRect/>
          </a:stretch>
        </p:blipFill>
        <p:spPr>
          <a:xfrm>
            <a:off x="6775450" y="7834106"/>
            <a:ext cx="7904927" cy="1614845"/>
          </a:xfrm>
          <a:prstGeom prst="rect">
            <a:avLst/>
          </a:prstGeom>
          <a:ln w="25400">
            <a:solidFill>
              <a:schemeClr val="accent1"/>
            </a:solidFill>
          </a:ln>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22250" y="854076"/>
            <a:ext cx="4495800" cy="1661993"/>
          </a:xfrm>
        </p:spPr>
        <p:txBody>
          <a:bodyPr/>
          <a:lstStyle/>
          <a:p>
            <a:pPr algn="r"/>
            <a:r>
              <a:rPr lang="es-CL" sz="3600" dirty="0"/>
              <a:t>TIPOS DE DISTRIBUCIÓN</a:t>
            </a:r>
          </a:p>
          <a:p>
            <a:endParaRPr lang="es-CL" sz="3600" dirty="0"/>
          </a:p>
        </p:txBody>
      </p:sp>
      <p:sp>
        <p:nvSpPr>
          <p:cNvPr id="11" name="Marcador de texto 71">
            <a:extLst>
              <a:ext uri="{FF2B5EF4-FFF2-40B4-BE49-F238E27FC236}">
                <a16:creationId xmlns:a16="http://schemas.microsoft.com/office/drawing/2014/main" id="{3C6C6400-1EC6-086A-27D5-3C8651449D91}"/>
              </a:ext>
            </a:extLst>
          </p:cNvPr>
          <p:cNvSpPr txBox="1">
            <a:spLocks/>
          </p:cNvSpPr>
          <p:nvPr/>
        </p:nvSpPr>
        <p:spPr>
          <a:xfrm>
            <a:off x="5327650" y="1109158"/>
            <a:ext cx="6981320" cy="55399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b="1" kern="0" dirty="0" smtClean="0">
                <a:solidFill>
                  <a:schemeClr val="tx1"/>
                </a:solidFill>
              </a:rPr>
              <a:t>DISTRIBUCIÓN BINOMINAL</a:t>
            </a:r>
            <a:endParaRPr lang="es-CL" sz="3600" b="1" kern="0" dirty="0">
              <a:solidFill>
                <a:schemeClr val="tx1"/>
              </a:solidFill>
            </a:endParaRPr>
          </a:p>
        </p:txBody>
      </p:sp>
    </p:spTree>
    <p:extLst>
      <p:ext uri="{BB962C8B-B14F-4D97-AF65-F5344CB8AC3E}">
        <p14:creationId xmlns:p14="http://schemas.microsoft.com/office/powerpoint/2010/main" val="185497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1444</TotalTime>
  <Words>1920</Words>
  <Application>Microsoft Office PowerPoint</Application>
  <PresentationFormat>Personalizado</PresentationFormat>
  <Paragraphs>211</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Source Sans Pro</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Pamela Menares A.</cp:lastModifiedBy>
  <cp:revision>51</cp:revision>
  <dcterms:created xsi:type="dcterms:W3CDTF">2021-04-02T01:36:00Z</dcterms:created>
  <dcterms:modified xsi:type="dcterms:W3CDTF">2022-12-06T15:16:12Z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