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27"/>
  </p:handoutMasterIdLst>
  <p:sldIdLst>
    <p:sldId id="267" r:id="rId5"/>
    <p:sldId id="274" r:id="rId6"/>
    <p:sldId id="277" r:id="rId7"/>
    <p:sldId id="273" r:id="rId8"/>
    <p:sldId id="287" r:id="rId9"/>
    <p:sldId id="288" r:id="rId10"/>
    <p:sldId id="289" r:id="rId11"/>
    <p:sldId id="290" r:id="rId12"/>
    <p:sldId id="291" r:id="rId13"/>
    <p:sldId id="292" r:id="rId14"/>
    <p:sldId id="293" r:id="rId15"/>
    <p:sldId id="294" r:id="rId16"/>
    <p:sldId id="295" r:id="rId17"/>
    <p:sldId id="271" r:id="rId18"/>
    <p:sldId id="286" r:id="rId19"/>
    <p:sldId id="298" r:id="rId20"/>
    <p:sldId id="299" r:id="rId21"/>
    <p:sldId id="300" r:id="rId22"/>
    <p:sldId id="301" r:id="rId23"/>
    <p:sldId id="296" r:id="rId24"/>
    <p:sldId id="297" r:id="rId25"/>
    <p:sldId id="276" r:id="rId26"/>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39" d="100"/>
          <a:sy n="39" d="100"/>
        </p:scale>
        <p:origin x="928" y="52"/>
      </p:cViewPr>
      <p:guideLst>
        <p:guide orient="horz" pos="2880"/>
        <p:guide pos="2156"/>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06-12-2022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dirty="0"/>
              <a:t>Editar los estilos de texto del patrón
Segundo nivel
Tercer nivel
Cuarto nivel
Quinto nivel</a:t>
            </a:r>
            <a:endParaRPr lang="es-C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dirty="0"/>
              <a:t>Editar los estilos de texto del patrón
Segundo nivel
Tercer nivel
Cuarto nivel
Quinto nivel</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dirty="0"/>
              <a:t>Editar los estilos de texto del patrón
Segundo nivel
Tercer nivel
Cuarto nivel
Quinto nivel</a:t>
            </a:r>
            <a:endParaRPr lang="es-C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dirty="0"/>
              <a:t>Editar los estilos de texto del patrón
Segundo nivel
Tercer nivel
Cuarto nivel
Quinto nivel</a:t>
            </a:r>
            <a:endParaRPr lang="es-CL" dirty="0"/>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dirty="0"/>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microsoft.com/office/2007/relationships/hdphoto" Target="../media/hdphoto3.wdp"/></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3.sv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a:lstStyle/>
          <a:p>
            <a:r>
              <a:rPr lang="es-CL" dirty="0"/>
              <a:t>Regresiones y Correlación</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40"/>
            <a:ext cx="17983200" cy="1154870"/>
          </a:xfrm>
        </p:spPr>
        <p:txBody>
          <a:bodyPr/>
          <a:lstStyle/>
          <a:p>
            <a:r>
              <a:rPr lang="es-CL" dirty="0"/>
              <a:t>FUNDAMENTOS DE MACHINE LEARNING</a:t>
            </a:r>
          </a:p>
        </p:txBody>
      </p:sp>
      <p:sp>
        <p:nvSpPr>
          <p:cNvPr id="4" name="Marcador de texto 3">
            <a:extLst>
              <a:ext uri="{FF2B5EF4-FFF2-40B4-BE49-F238E27FC236}">
                <a16:creationId xmlns:a16="http://schemas.microsoft.com/office/drawing/2014/main" id="{85A9289A-646E-C14A-8DF6-E1D5AF4155DA}"/>
              </a:ext>
            </a:extLst>
          </p:cNvPr>
          <p:cNvSpPr>
            <a:spLocks noGrp="1"/>
          </p:cNvSpPr>
          <p:nvPr>
            <p:ph type="body" sz="quarter" idx="12"/>
          </p:nvPr>
        </p:nvSpPr>
        <p:spPr/>
        <p:txBody>
          <a:bodyPr/>
          <a:lstStyle/>
          <a:p>
            <a:r>
              <a:rPr lang="es-CL" dirty="0"/>
              <a:t>Regresión Simple y Correlación</a:t>
            </a:r>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949ED6E0-24F7-4699-E88F-24958FF37316}"/>
              </a:ext>
            </a:extLst>
          </p:cNvPr>
          <p:cNvSpPr txBox="1"/>
          <p:nvPr/>
        </p:nvSpPr>
        <p:spPr>
          <a:xfrm>
            <a:off x="4433635" y="3063875"/>
            <a:ext cx="11430000" cy="875881"/>
          </a:xfrm>
          <a:prstGeom prst="rect">
            <a:avLst/>
          </a:prstGeom>
        </p:spPr>
        <p:txBody>
          <a:bodyPr vert="horz" wrap="square" lIns="0" tIns="13970" rIns="0" bIns="0" rtlCol="0">
            <a:spAutoFit/>
          </a:bodyPr>
          <a:lstStyle/>
          <a:p>
            <a:pPr algn="just"/>
            <a:r>
              <a:rPr lang="es-CL" sz="2800" b="1" dirty="0">
                <a:solidFill>
                  <a:srgbClr val="317DE2"/>
                </a:solidFill>
                <a:latin typeface="Source Sans Pro"/>
                <a:cs typeface="Arial"/>
              </a:rPr>
              <a:t>MÉTODO: </a:t>
            </a:r>
            <a:r>
              <a:rPr lang="es-CL" sz="2800" b="1" spc="10" dirty="0">
                <a:solidFill>
                  <a:srgbClr val="317DE2"/>
                </a:solidFill>
                <a:latin typeface="Source Sans Pro"/>
                <a:cs typeface="Arial"/>
              </a:rPr>
              <a:t> </a:t>
            </a:r>
            <a:r>
              <a:rPr lang="es-ES" sz="2800" kern="0" dirty="0">
                <a:solidFill>
                  <a:srgbClr val="000000"/>
                </a:solidFill>
                <a:latin typeface="Source Sans Pro" panose="020B0503030403020204" pitchFamily="34" charset="0"/>
                <a:ea typeface="+mj-ea"/>
                <a:cs typeface="Arial"/>
              </a:rPr>
              <a:t>En los siguientes gráficos tenemos los mismos tres puntos y dos rectas diferentes. ¿Cuál será la mejor estimación?</a:t>
            </a:r>
            <a:endParaRPr sz="2800" kern="0" dirty="0">
              <a:solidFill>
                <a:srgbClr val="000000"/>
              </a:solidFill>
              <a:latin typeface="Source Sans Pro" panose="020B0503030403020204" pitchFamily="34" charset="0"/>
              <a:ea typeface="+mj-ea"/>
              <a:cs typeface="Arial"/>
            </a:endParaRPr>
          </a:p>
        </p:txBody>
      </p:sp>
      <p:sp>
        <p:nvSpPr>
          <p:cNvPr id="3" name="CuadroTexto 2">
            <a:extLst>
              <a:ext uri="{FF2B5EF4-FFF2-40B4-BE49-F238E27FC236}">
                <a16:creationId xmlns:a16="http://schemas.microsoft.com/office/drawing/2014/main" id="{8D22996F-310D-2E48-EFF0-BEBF6BB85146}"/>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5" name="Imagen 4">
            <a:extLst>
              <a:ext uri="{FF2B5EF4-FFF2-40B4-BE49-F238E27FC236}">
                <a16:creationId xmlns:a16="http://schemas.microsoft.com/office/drawing/2014/main" id="{A0FA4F94-4410-2562-8191-6A37018BE40B}"/>
              </a:ext>
            </a:extLst>
          </p:cNvPr>
          <p:cNvPicPr>
            <a:picLocks noChangeAspect="1"/>
          </p:cNvPicPr>
          <p:nvPr/>
        </p:nvPicPr>
        <p:blipFill>
          <a:blip r:embed="rId2"/>
          <a:stretch>
            <a:fillRect/>
          </a:stretch>
        </p:blipFill>
        <p:spPr>
          <a:xfrm>
            <a:off x="3411764" y="5638135"/>
            <a:ext cx="11648833" cy="4777632"/>
          </a:xfrm>
          <a:prstGeom prst="rect">
            <a:avLst/>
          </a:prstGeom>
        </p:spPr>
      </p:pic>
      <p:sp>
        <p:nvSpPr>
          <p:cNvPr id="7" name="Marcador de texto 71">
            <a:extLst>
              <a:ext uri="{FF2B5EF4-FFF2-40B4-BE49-F238E27FC236}">
                <a16:creationId xmlns:a16="http://schemas.microsoft.com/office/drawing/2014/main" id="{A338B78E-6AD7-7844-BF74-8EB9C1EAE5E6}"/>
              </a:ext>
            </a:extLst>
          </p:cNvPr>
          <p:cNvSpPr txBox="1">
            <a:spLocks/>
          </p:cNvSpPr>
          <p:nvPr/>
        </p:nvSpPr>
        <p:spPr>
          <a:xfrm>
            <a:off x="5251450" y="1136010"/>
            <a:ext cx="10439400" cy="677108"/>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400" b="1" kern="0" smtClean="0">
                <a:solidFill>
                  <a:schemeClr val="tx1"/>
                </a:solidFill>
              </a:rPr>
              <a:t>MÍNIMOS CUADRADOS</a:t>
            </a:r>
            <a:endParaRPr lang="es-CL" sz="4400" b="1" kern="0" dirty="0">
              <a:solidFill>
                <a:schemeClr val="tx1"/>
              </a:solidFill>
            </a:endParaRPr>
          </a:p>
        </p:txBody>
      </p:sp>
      <p:sp>
        <p:nvSpPr>
          <p:cNvPr id="8" name="Marcador de texto 11">
            <a:extLst>
              <a:ext uri="{FF2B5EF4-FFF2-40B4-BE49-F238E27FC236}">
                <a16:creationId xmlns:a16="http://schemas.microsoft.com/office/drawing/2014/main" id="{4B91F47D-D7D1-A24B-97C2-AEE4BD2DCDBC}"/>
              </a:ext>
            </a:extLst>
          </p:cNvPr>
          <p:cNvSpPr txBox="1">
            <a:spLocks/>
          </p:cNvSpPr>
          <p:nvPr/>
        </p:nvSpPr>
        <p:spPr>
          <a:xfrm>
            <a:off x="-539750" y="1076348"/>
            <a:ext cx="5353270" cy="677108"/>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400" kern="0" dirty="0" smtClean="0"/>
              <a:t>Regresión Simple</a:t>
            </a:r>
            <a:endParaRPr lang="es-CL" sz="4400" kern="0" dirty="0"/>
          </a:p>
        </p:txBody>
      </p:sp>
    </p:spTree>
    <p:extLst>
      <p:ext uri="{BB962C8B-B14F-4D97-AF65-F5344CB8AC3E}">
        <p14:creationId xmlns:p14="http://schemas.microsoft.com/office/powerpoint/2010/main" val="3737287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949ED6E0-24F7-4699-E88F-24958FF37316}"/>
              </a:ext>
            </a:extLst>
          </p:cNvPr>
          <p:cNvSpPr txBox="1"/>
          <p:nvPr/>
        </p:nvSpPr>
        <p:spPr>
          <a:xfrm>
            <a:off x="2584450" y="2600784"/>
            <a:ext cx="14782800" cy="3892091"/>
          </a:xfrm>
          <a:prstGeom prst="rect">
            <a:avLst/>
          </a:prstGeom>
        </p:spPr>
        <p:txBody>
          <a:bodyPr vert="horz" wrap="square" lIns="0" tIns="13970" rIns="0" bIns="0" rtlCol="0">
            <a:spAutoFit/>
          </a:bodyPr>
          <a:lstStyle/>
          <a:p>
            <a:pPr algn="just"/>
            <a:r>
              <a:rPr lang="es-CL" sz="2800" b="1" kern="0" dirty="0">
                <a:solidFill>
                  <a:srgbClr val="317DE2"/>
                </a:solidFill>
                <a:latin typeface="Source Sans Pro" panose="020B0503030403020204" pitchFamily="34" charset="0"/>
                <a:ea typeface="+mj-ea"/>
                <a:cs typeface="Arial"/>
              </a:rPr>
              <a:t>MÉTODO</a:t>
            </a:r>
            <a:r>
              <a:rPr lang="es-CL" sz="2800" b="1" kern="0" dirty="0" smtClean="0">
                <a:solidFill>
                  <a:srgbClr val="317DE2"/>
                </a:solidFill>
                <a:latin typeface="Source Sans Pro" panose="020B0503030403020204" pitchFamily="34" charset="0"/>
                <a:ea typeface="+mj-ea"/>
                <a:cs typeface="Arial"/>
              </a:rPr>
              <a:t>:</a:t>
            </a:r>
            <a:r>
              <a:rPr lang="es-CL" sz="2800" kern="0" dirty="0" smtClean="0">
                <a:solidFill>
                  <a:srgbClr val="000000"/>
                </a:solidFill>
                <a:latin typeface="Source Sans Pro" panose="020B0503030403020204" pitchFamily="34" charset="0"/>
                <a:ea typeface="+mj-ea"/>
                <a:cs typeface="Arial"/>
              </a:rPr>
              <a:t>  </a:t>
            </a:r>
            <a:r>
              <a:rPr lang="es-ES" sz="2800" kern="0" dirty="0">
                <a:solidFill>
                  <a:srgbClr val="000000"/>
                </a:solidFill>
                <a:latin typeface="Source Sans Pro" panose="020B0503030403020204" pitchFamily="34" charset="0"/>
                <a:ea typeface="+mj-ea"/>
                <a:cs typeface="Arial"/>
              </a:rPr>
              <a:t>El proceso de suma de las diferencias individuales para calcular el error no es una forma confiable de juzgar la bondad de ajuste de una línea de estimación.</a:t>
            </a:r>
          </a:p>
          <a:p>
            <a:pPr algn="l"/>
            <a:endParaRPr lang="es-ES" sz="2800" kern="0" dirty="0">
              <a:solidFill>
                <a:srgbClr val="000000"/>
              </a:solidFill>
              <a:latin typeface="Source Sans Pro" panose="020B0503030403020204" pitchFamily="34" charset="0"/>
              <a:ea typeface="+mj-ea"/>
              <a:cs typeface="Arial"/>
            </a:endParaRPr>
          </a:p>
          <a:p>
            <a:pPr algn="just"/>
            <a:r>
              <a:rPr lang="es-ES" sz="2800" kern="0" dirty="0">
                <a:solidFill>
                  <a:srgbClr val="000000"/>
                </a:solidFill>
                <a:latin typeface="Source Sans Pro" panose="020B0503030403020204" pitchFamily="34" charset="0"/>
                <a:ea typeface="+mj-ea"/>
                <a:cs typeface="Arial"/>
              </a:rPr>
              <a:t>El problema al sumar los errores individuales es el efecto de cancelación de los valores positivos y negativos. </a:t>
            </a:r>
          </a:p>
          <a:p>
            <a:pPr algn="l"/>
            <a:endParaRPr lang="es-ES" sz="2800" kern="0" dirty="0">
              <a:solidFill>
                <a:srgbClr val="000000"/>
              </a:solidFill>
              <a:latin typeface="Source Sans Pro" panose="020B0503030403020204" pitchFamily="34" charset="0"/>
              <a:ea typeface="+mj-ea"/>
              <a:cs typeface="Arial"/>
            </a:endParaRPr>
          </a:p>
          <a:p>
            <a:pPr algn="just"/>
            <a:r>
              <a:rPr lang="es-ES" sz="2800" kern="0" dirty="0">
                <a:solidFill>
                  <a:srgbClr val="000000"/>
                </a:solidFill>
                <a:latin typeface="Source Sans Pro" panose="020B0503030403020204" pitchFamily="34" charset="0"/>
                <a:ea typeface="+mj-ea"/>
                <a:cs typeface="Arial"/>
              </a:rPr>
              <a:t>De esto, podríamos deducir que el criterio adecuado para juzgar la bondad del ajuste sería sumar los valores absolutos (los valores sin los signos algebraicos) de cada error. Con esto confirmamos que la estimación “a” es la mejor (el error es menor).</a:t>
            </a:r>
            <a:endParaRPr sz="2800" kern="0" dirty="0">
              <a:solidFill>
                <a:srgbClr val="000000"/>
              </a:solidFill>
              <a:latin typeface="Source Sans Pro" panose="020B0503030403020204" pitchFamily="34" charset="0"/>
              <a:ea typeface="+mj-ea"/>
              <a:cs typeface="Arial"/>
            </a:endParaRPr>
          </a:p>
        </p:txBody>
      </p:sp>
      <p:sp>
        <p:nvSpPr>
          <p:cNvPr id="3" name="CuadroTexto 2">
            <a:extLst>
              <a:ext uri="{FF2B5EF4-FFF2-40B4-BE49-F238E27FC236}">
                <a16:creationId xmlns:a16="http://schemas.microsoft.com/office/drawing/2014/main" id="{8D22996F-310D-2E48-EFF0-BEBF6BB85146}"/>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6" name="Imagen 5">
            <a:extLst>
              <a:ext uri="{FF2B5EF4-FFF2-40B4-BE49-F238E27FC236}">
                <a16:creationId xmlns:a16="http://schemas.microsoft.com/office/drawing/2014/main" id="{DD43211E-CA1A-B75E-EF36-0BE804AE2732}"/>
              </a:ext>
            </a:extLst>
          </p:cNvPr>
          <p:cNvPicPr>
            <a:picLocks noChangeAspect="1"/>
          </p:cNvPicPr>
          <p:nvPr/>
        </p:nvPicPr>
        <p:blipFill>
          <a:blip r:embed="rId2"/>
          <a:stretch>
            <a:fillRect/>
          </a:stretch>
        </p:blipFill>
        <p:spPr>
          <a:xfrm>
            <a:off x="2306280" y="7572369"/>
            <a:ext cx="6049274" cy="2514600"/>
          </a:xfrm>
          <a:prstGeom prst="rect">
            <a:avLst/>
          </a:prstGeom>
        </p:spPr>
      </p:pic>
      <p:pic>
        <p:nvPicPr>
          <p:cNvPr id="8" name="Imagen 7">
            <a:extLst>
              <a:ext uri="{FF2B5EF4-FFF2-40B4-BE49-F238E27FC236}">
                <a16:creationId xmlns:a16="http://schemas.microsoft.com/office/drawing/2014/main" id="{EE805A5F-ED8F-98F9-A625-0270203D9F2C}"/>
              </a:ext>
            </a:extLst>
          </p:cNvPr>
          <p:cNvPicPr>
            <a:picLocks noChangeAspect="1"/>
          </p:cNvPicPr>
          <p:nvPr/>
        </p:nvPicPr>
        <p:blipFill>
          <a:blip r:embed="rId3"/>
          <a:stretch>
            <a:fillRect/>
          </a:stretch>
        </p:blipFill>
        <p:spPr>
          <a:xfrm>
            <a:off x="10587356" y="7658500"/>
            <a:ext cx="8322125" cy="2514599"/>
          </a:xfrm>
          <a:prstGeom prst="rect">
            <a:avLst/>
          </a:prstGeom>
        </p:spPr>
      </p:pic>
      <p:sp>
        <p:nvSpPr>
          <p:cNvPr id="9" name="Flecha: a la derecha 8">
            <a:extLst>
              <a:ext uri="{FF2B5EF4-FFF2-40B4-BE49-F238E27FC236}">
                <a16:creationId xmlns:a16="http://schemas.microsoft.com/office/drawing/2014/main" id="{0723A6E8-E5DD-49DA-A7C2-9528D4DD702C}"/>
              </a:ext>
            </a:extLst>
          </p:cNvPr>
          <p:cNvSpPr/>
          <p:nvPr/>
        </p:nvSpPr>
        <p:spPr>
          <a:xfrm>
            <a:off x="8861855" y="7902074"/>
            <a:ext cx="12192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Marcador de texto 71">
            <a:extLst>
              <a:ext uri="{FF2B5EF4-FFF2-40B4-BE49-F238E27FC236}">
                <a16:creationId xmlns:a16="http://schemas.microsoft.com/office/drawing/2014/main" id="{A338B78E-6AD7-7844-BF74-8EB9C1EAE5E6}"/>
              </a:ext>
            </a:extLst>
          </p:cNvPr>
          <p:cNvSpPr>
            <a:spLocks noGrp="1"/>
          </p:cNvSpPr>
          <p:nvPr>
            <p:ph type="body" sz="quarter" idx="12"/>
          </p:nvPr>
        </p:nvSpPr>
        <p:spPr>
          <a:xfrm>
            <a:off x="5251450" y="1136010"/>
            <a:ext cx="10439400" cy="677108"/>
          </a:xfrm>
        </p:spPr>
        <p:txBody>
          <a:bodyPr/>
          <a:lstStyle/>
          <a:p>
            <a:r>
              <a:rPr lang="es-CL" sz="4400" b="1" dirty="0" smtClean="0">
                <a:solidFill>
                  <a:schemeClr val="tx1"/>
                </a:solidFill>
              </a:rPr>
              <a:t>MÍNIMOS CUADRADOS</a:t>
            </a:r>
            <a:endParaRPr lang="es-CL" sz="4400" b="1" dirty="0">
              <a:solidFill>
                <a:schemeClr val="tx1"/>
              </a:solidFill>
            </a:endParaRPr>
          </a:p>
        </p:txBody>
      </p:sp>
      <p:sp>
        <p:nvSpPr>
          <p:cNvPr id="12" name="Marcador de texto 11">
            <a:extLst>
              <a:ext uri="{FF2B5EF4-FFF2-40B4-BE49-F238E27FC236}">
                <a16:creationId xmlns:a16="http://schemas.microsoft.com/office/drawing/2014/main" id="{4B91F47D-D7D1-A24B-97C2-AEE4BD2DCDBC}"/>
              </a:ext>
            </a:extLst>
          </p:cNvPr>
          <p:cNvSpPr txBox="1">
            <a:spLocks/>
          </p:cNvSpPr>
          <p:nvPr/>
        </p:nvSpPr>
        <p:spPr>
          <a:xfrm>
            <a:off x="-539750" y="1076348"/>
            <a:ext cx="5353270" cy="677108"/>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400" kern="0" dirty="0" smtClean="0"/>
              <a:t>Regresión Simple</a:t>
            </a:r>
            <a:endParaRPr lang="es-CL" sz="4400" kern="0" dirty="0"/>
          </a:p>
        </p:txBody>
      </p:sp>
    </p:spTree>
    <p:extLst>
      <p:ext uri="{BB962C8B-B14F-4D97-AF65-F5344CB8AC3E}">
        <p14:creationId xmlns:p14="http://schemas.microsoft.com/office/powerpoint/2010/main" val="2454573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949ED6E0-24F7-4699-E88F-24958FF37316}"/>
              </a:ext>
            </a:extLst>
          </p:cNvPr>
          <p:cNvSpPr txBox="1"/>
          <p:nvPr/>
        </p:nvSpPr>
        <p:spPr>
          <a:xfrm>
            <a:off x="4150179" y="2823907"/>
            <a:ext cx="11430000" cy="1306768"/>
          </a:xfrm>
          <a:prstGeom prst="rect">
            <a:avLst/>
          </a:prstGeom>
        </p:spPr>
        <p:txBody>
          <a:bodyPr vert="horz" wrap="square" lIns="0" tIns="13970" rIns="0" bIns="0" rtlCol="0">
            <a:spAutoFit/>
          </a:bodyPr>
          <a:lstStyle/>
          <a:p>
            <a:pPr algn="just"/>
            <a:r>
              <a:rPr lang="es-CL" sz="2800" b="1" kern="0" dirty="0">
                <a:solidFill>
                  <a:srgbClr val="317DE2"/>
                </a:solidFill>
                <a:latin typeface="Source Sans Pro" panose="020B0503030403020204" pitchFamily="34" charset="0"/>
                <a:ea typeface="+mj-ea"/>
                <a:cs typeface="Arial"/>
              </a:rPr>
              <a:t>MÉTODO:  </a:t>
            </a:r>
            <a:r>
              <a:rPr lang="es-ES" sz="2800" kern="0" dirty="0">
                <a:solidFill>
                  <a:srgbClr val="000000"/>
                </a:solidFill>
                <a:latin typeface="Source Sans Pro" panose="020B0503030403020204" pitchFamily="34" charset="0"/>
                <a:ea typeface="+mj-ea"/>
                <a:cs typeface="Arial"/>
              </a:rPr>
              <a:t>Sin embargo, el análisis anterior es incompleto, pues la suma de los valores absolutos no hace hincapié en la magnitud del error. Mira la nueva gráfica.</a:t>
            </a:r>
          </a:p>
        </p:txBody>
      </p:sp>
      <p:sp>
        <p:nvSpPr>
          <p:cNvPr id="3" name="CuadroTexto 2">
            <a:extLst>
              <a:ext uri="{FF2B5EF4-FFF2-40B4-BE49-F238E27FC236}">
                <a16:creationId xmlns:a16="http://schemas.microsoft.com/office/drawing/2014/main" id="{8D22996F-310D-2E48-EFF0-BEBF6BB85146}"/>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5" name="Imagen 4">
            <a:extLst>
              <a:ext uri="{FF2B5EF4-FFF2-40B4-BE49-F238E27FC236}">
                <a16:creationId xmlns:a16="http://schemas.microsoft.com/office/drawing/2014/main" id="{9D49066B-9737-1A27-7E9D-0C2288620D89}"/>
              </a:ext>
            </a:extLst>
          </p:cNvPr>
          <p:cNvPicPr>
            <a:picLocks noChangeAspect="1"/>
          </p:cNvPicPr>
          <p:nvPr/>
        </p:nvPicPr>
        <p:blipFill>
          <a:blip r:embed="rId2"/>
          <a:stretch>
            <a:fillRect/>
          </a:stretch>
        </p:blipFill>
        <p:spPr>
          <a:xfrm>
            <a:off x="3803650" y="5045075"/>
            <a:ext cx="11125951" cy="4953000"/>
          </a:xfrm>
          <a:prstGeom prst="rect">
            <a:avLst/>
          </a:prstGeom>
        </p:spPr>
      </p:pic>
      <p:sp>
        <p:nvSpPr>
          <p:cNvPr id="9" name="Marcador de texto 71">
            <a:extLst>
              <a:ext uri="{FF2B5EF4-FFF2-40B4-BE49-F238E27FC236}">
                <a16:creationId xmlns:a16="http://schemas.microsoft.com/office/drawing/2014/main" id="{A338B78E-6AD7-7844-BF74-8EB9C1EAE5E6}"/>
              </a:ext>
            </a:extLst>
          </p:cNvPr>
          <p:cNvSpPr>
            <a:spLocks noGrp="1"/>
          </p:cNvSpPr>
          <p:nvPr>
            <p:ph type="body" sz="quarter" idx="12"/>
          </p:nvPr>
        </p:nvSpPr>
        <p:spPr>
          <a:xfrm>
            <a:off x="5251450" y="1136010"/>
            <a:ext cx="10439400" cy="677108"/>
          </a:xfrm>
        </p:spPr>
        <p:txBody>
          <a:bodyPr/>
          <a:lstStyle/>
          <a:p>
            <a:r>
              <a:rPr lang="es-CL" sz="4400" b="1" dirty="0" smtClean="0">
                <a:solidFill>
                  <a:schemeClr val="tx1"/>
                </a:solidFill>
              </a:rPr>
              <a:t>MÍNIMOS CUADRADOS</a:t>
            </a:r>
            <a:endParaRPr lang="es-CL" sz="4400" b="1" dirty="0">
              <a:solidFill>
                <a:schemeClr val="tx1"/>
              </a:solidFill>
            </a:endParaRPr>
          </a:p>
        </p:txBody>
      </p:sp>
      <p:sp>
        <p:nvSpPr>
          <p:cNvPr id="10" name="Marcador de texto 11">
            <a:extLst>
              <a:ext uri="{FF2B5EF4-FFF2-40B4-BE49-F238E27FC236}">
                <a16:creationId xmlns:a16="http://schemas.microsoft.com/office/drawing/2014/main" id="{4B91F47D-D7D1-A24B-97C2-AEE4BD2DCDBC}"/>
              </a:ext>
            </a:extLst>
          </p:cNvPr>
          <p:cNvSpPr txBox="1">
            <a:spLocks/>
          </p:cNvSpPr>
          <p:nvPr/>
        </p:nvSpPr>
        <p:spPr>
          <a:xfrm>
            <a:off x="-539750" y="1076348"/>
            <a:ext cx="5353270" cy="677108"/>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400" kern="0" dirty="0" smtClean="0"/>
              <a:t>Regresión Simple</a:t>
            </a:r>
            <a:endParaRPr lang="es-CL" sz="4400" kern="0" dirty="0"/>
          </a:p>
        </p:txBody>
      </p:sp>
    </p:spTree>
    <p:extLst>
      <p:ext uri="{BB962C8B-B14F-4D97-AF65-F5344CB8AC3E}">
        <p14:creationId xmlns:p14="http://schemas.microsoft.com/office/powerpoint/2010/main" val="91357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949ED6E0-24F7-4699-E88F-24958FF37316}"/>
              </a:ext>
            </a:extLst>
          </p:cNvPr>
          <p:cNvSpPr txBox="1"/>
          <p:nvPr/>
        </p:nvSpPr>
        <p:spPr>
          <a:xfrm>
            <a:off x="2420718" y="2969049"/>
            <a:ext cx="15315278" cy="4322978"/>
          </a:xfrm>
          <a:prstGeom prst="rect">
            <a:avLst/>
          </a:prstGeom>
        </p:spPr>
        <p:txBody>
          <a:bodyPr vert="horz" wrap="square" lIns="0" tIns="13970" rIns="0" bIns="0" rtlCol="0">
            <a:spAutoFit/>
          </a:bodyPr>
          <a:lstStyle/>
          <a:p>
            <a:pPr algn="just"/>
            <a:r>
              <a:rPr lang="es-CL" sz="2800" b="1" kern="0" dirty="0">
                <a:solidFill>
                  <a:srgbClr val="317DE2"/>
                </a:solidFill>
                <a:latin typeface="Source Sans Pro" panose="020B0503030403020204" pitchFamily="34" charset="0"/>
                <a:ea typeface="+mj-ea"/>
                <a:cs typeface="Arial"/>
              </a:rPr>
              <a:t>MÉTODO:</a:t>
            </a:r>
            <a:r>
              <a:rPr lang="es-ES" sz="2800" kern="0" dirty="0">
                <a:solidFill>
                  <a:srgbClr val="000000"/>
                </a:solidFill>
                <a:latin typeface="Source Sans Pro" panose="020B0503030403020204" pitchFamily="34" charset="0"/>
                <a:ea typeface="+mj-ea"/>
                <a:cs typeface="Arial"/>
              </a:rPr>
              <a:t>Preferiríamos tener varios errores absolutos pequeños que uno grande, como vimos en el ejemplo </a:t>
            </a:r>
            <a:r>
              <a:rPr lang="es-CL" sz="2800" kern="0" dirty="0">
                <a:solidFill>
                  <a:srgbClr val="000000"/>
                </a:solidFill>
                <a:latin typeface="Source Sans Pro" panose="020B0503030403020204" pitchFamily="34" charset="0"/>
                <a:ea typeface="+mj-ea"/>
                <a:cs typeface="Arial"/>
              </a:rPr>
              <a:t>anterior. En efecto, deseamos encontrar una forma de “penalizar” errores absolutos grandes, </a:t>
            </a:r>
            <a:r>
              <a:rPr lang="es-ES" sz="2800" kern="0" dirty="0">
                <a:solidFill>
                  <a:srgbClr val="000000"/>
                </a:solidFill>
                <a:latin typeface="Source Sans Pro" panose="020B0503030403020204" pitchFamily="34" charset="0"/>
                <a:ea typeface="+mj-ea"/>
                <a:cs typeface="Arial"/>
              </a:rPr>
              <a:t>para poder evitarlos.</a:t>
            </a:r>
          </a:p>
          <a:p>
            <a:pPr algn="l"/>
            <a:endParaRPr lang="es-ES" sz="2800" kern="0" dirty="0">
              <a:solidFill>
                <a:srgbClr val="000000"/>
              </a:solidFill>
              <a:latin typeface="Source Sans Pro" panose="020B0503030403020204" pitchFamily="34" charset="0"/>
              <a:ea typeface="+mj-ea"/>
              <a:cs typeface="Arial"/>
            </a:endParaRPr>
          </a:p>
          <a:p>
            <a:pPr algn="just"/>
            <a:r>
              <a:rPr lang="es-ES" sz="2800" kern="0" dirty="0">
                <a:solidFill>
                  <a:srgbClr val="000000"/>
                </a:solidFill>
                <a:latin typeface="Source Sans Pro" panose="020B0503030403020204" pitchFamily="34" charset="0"/>
                <a:ea typeface="+mj-ea"/>
                <a:cs typeface="Arial"/>
              </a:rPr>
              <a:t>Podemos lograr esto podemos elevar al cuadrado los errores individuales antes de sumarlos. Los cuadrados de cada término logran dos objetivos: </a:t>
            </a:r>
          </a:p>
          <a:p>
            <a:pPr algn="l"/>
            <a:endParaRPr lang="es-ES" sz="2800" kern="0" dirty="0">
              <a:solidFill>
                <a:srgbClr val="000000"/>
              </a:solidFill>
              <a:latin typeface="Source Sans Pro" panose="020B0503030403020204" pitchFamily="34" charset="0"/>
              <a:ea typeface="+mj-ea"/>
              <a:cs typeface="Arial"/>
            </a:endParaRPr>
          </a:p>
          <a:p>
            <a:pPr marL="971550" lvl="1" indent="-514350">
              <a:buFont typeface="+mj-lt"/>
              <a:buAutoNum type="arabicPeriod"/>
            </a:pPr>
            <a:r>
              <a:rPr lang="es-ES" sz="2800" kern="0" dirty="0">
                <a:solidFill>
                  <a:srgbClr val="000000"/>
                </a:solidFill>
                <a:latin typeface="Source Sans Pro" panose="020B0503030403020204" pitchFamily="34" charset="0"/>
                <a:ea typeface="+mj-ea"/>
                <a:cs typeface="Arial"/>
              </a:rPr>
              <a:t>Magnifica, o penaliza, los errores más grandes.</a:t>
            </a:r>
          </a:p>
          <a:p>
            <a:pPr marL="971550" lvl="1" indent="-514350">
              <a:buFont typeface="+mj-lt"/>
              <a:buAutoNum type="arabicPeriod"/>
            </a:pPr>
            <a:r>
              <a:rPr lang="es-ES" sz="2800" kern="0" dirty="0">
                <a:solidFill>
                  <a:srgbClr val="000000"/>
                </a:solidFill>
                <a:latin typeface="Source Sans Pro" panose="020B0503030403020204" pitchFamily="34" charset="0"/>
                <a:ea typeface="+mj-ea"/>
                <a:cs typeface="Arial"/>
              </a:rPr>
              <a:t>Cancela el efecto de los valores positivos y negativos (un error negativo al cuadrado sigue siendo </a:t>
            </a:r>
            <a:r>
              <a:rPr lang="es-CL" sz="2800" kern="0" dirty="0">
                <a:solidFill>
                  <a:srgbClr val="000000"/>
                </a:solidFill>
                <a:latin typeface="Source Sans Pro" panose="020B0503030403020204" pitchFamily="34" charset="0"/>
                <a:ea typeface="+mj-ea"/>
                <a:cs typeface="Arial"/>
              </a:rPr>
              <a:t>positivo).</a:t>
            </a:r>
            <a:endParaRPr lang="es-ES" sz="2800" kern="0" dirty="0">
              <a:solidFill>
                <a:srgbClr val="000000"/>
              </a:solidFill>
              <a:latin typeface="Source Sans Pro" panose="020B0503030403020204" pitchFamily="34" charset="0"/>
              <a:ea typeface="+mj-ea"/>
              <a:cs typeface="Arial"/>
            </a:endParaRPr>
          </a:p>
        </p:txBody>
      </p:sp>
      <p:sp>
        <p:nvSpPr>
          <p:cNvPr id="3" name="CuadroTexto 2">
            <a:extLst>
              <a:ext uri="{FF2B5EF4-FFF2-40B4-BE49-F238E27FC236}">
                <a16:creationId xmlns:a16="http://schemas.microsoft.com/office/drawing/2014/main" id="{8D22996F-310D-2E48-EFF0-BEBF6BB85146}"/>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6" name="Imagen 5">
            <a:extLst>
              <a:ext uri="{FF2B5EF4-FFF2-40B4-BE49-F238E27FC236}">
                <a16:creationId xmlns:a16="http://schemas.microsoft.com/office/drawing/2014/main" id="{FD196073-3EFC-7307-7E85-290571962A5A}"/>
              </a:ext>
            </a:extLst>
          </p:cNvPr>
          <p:cNvPicPr>
            <a:picLocks noChangeAspect="1"/>
          </p:cNvPicPr>
          <p:nvPr/>
        </p:nvPicPr>
        <p:blipFill>
          <a:blip r:embed="rId2"/>
          <a:stretch>
            <a:fillRect/>
          </a:stretch>
        </p:blipFill>
        <p:spPr>
          <a:xfrm>
            <a:off x="1787525" y="8034110"/>
            <a:ext cx="6200775" cy="1895475"/>
          </a:xfrm>
          <a:prstGeom prst="rect">
            <a:avLst/>
          </a:prstGeom>
        </p:spPr>
      </p:pic>
      <p:pic>
        <p:nvPicPr>
          <p:cNvPr id="8" name="Imagen 7">
            <a:extLst>
              <a:ext uri="{FF2B5EF4-FFF2-40B4-BE49-F238E27FC236}">
                <a16:creationId xmlns:a16="http://schemas.microsoft.com/office/drawing/2014/main" id="{D0D5B6EC-EB19-CBDC-AF4F-6C8B4B434F17}"/>
              </a:ext>
            </a:extLst>
          </p:cNvPr>
          <p:cNvPicPr>
            <a:picLocks noChangeAspect="1"/>
          </p:cNvPicPr>
          <p:nvPr/>
        </p:nvPicPr>
        <p:blipFill>
          <a:blip r:embed="rId3"/>
          <a:stretch>
            <a:fillRect/>
          </a:stretch>
        </p:blipFill>
        <p:spPr>
          <a:xfrm>
            <a:off x="10737850" y="8034110"/>
            <a:ext cx="7562850" cy="1933575"/>
          </a:xfrm>
          <a:prstGeom prst="rect">
            <a:avLst/>
          </a:prstGeom>
        </p:spPr>
      </p:pic>
      <p:sp>
        <p:nvSpPr>
          <p:cNvPr id="9" name="Flecha: a la derecha 8">
            <a:extLst>
              <a:ext uri="{FF2B5EF4-FFF2-40B4-BE49-F238E27FC236}">
                <a16:creationId xmlns:a16="http://schemas.microsoft.com/office/drawing/2014/main" id="{DF819BD0-BB3D-C3F5-2C7D-301C0D99F5E2}"/>
              </a:ext>
            </a:extLst>
          </p:cNvPr>
          <p:cNvSpPr/>
          <p:nvPr/>
        </p:nvSpPr>
        <p:spPr>
          <a:xfrm>
            <a:off x="8782957" y="8524647"/>
            <a:ext cx="1295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Marcador de texto 71">
            <a:extLst>
              <a:ext uri="{FF2B5EF4-FFF2-40B4-BE49-F238E27FC236}">
                <a16:creationId xmlns:a16="http://schemas.microsoft.com/office/drawing/2014/main" id="{A338B78E-6AD7-7844-BF74-8EB9C1EAE5E6}"/>
              </a:ext>
            </a:extLst>
          </p:cNvPr>
          <p:cNvSpPr>
            <a:spLocks noGrp="1"/>
          </p:cNvSpPr>
          <p:nvPr>
            <p:ph type="body" sz="quarter" idx="12"/>
          </p:nvPr>
        </p:nvSpPr>
        <p:spPr>
          <a:xfrm>
            <a:off x="5251450" y="1136010"/>
            <a:ext cx="10439400" cy="677108"/>
          </a:xfrm>
        </p:spPr>
        <p:txBody>
          <a:bodyPr/>
          <a:lstStyle/>
          <a:p>
            <a:r>
              <a:rPr lang="es-CL" sz="4400" b="1" dirty="0" smtClean="0">
                <a:solidFill>
                  <a:schemeClr val="tx1"/>
                </a:solidFill>
              </a:rPr>
              <a:t>MÍNIMOS CUADRADOS</a:t>
            </a:r>
            <a:endParaRPr lang="es-CL" sz="4400" b="1" dirty="0">
              <a:solidFill>
                <a:schemeClr val="tx1"/>
              </a:solidFill>
            </a:endParaRPr>
          </a:p>
        </p:txBody>
      </p:sp>
      <p:sp>
        <p:nvSpPr>
          <p:cNvPr id="12" name="Marcador de texto 11">
            <a:extLst>
              <a:ext uri="{FF2B5EF4-FFF2-40B4-BE49-F238E27FC236}">
                <a16:creationId xmlns:a16="http://schemas.microsoft.com/office/drawing/2014/main" id="{4B91F47D-D7D1-A24B-97C2-AEE4BD2DCDBC}"/>
              </a:ext>
            </a:extLst>
          </p:cNvPr>
          <p:cNvSpPr txBox="1">
            <a:spLocks/>
          </p:cNvSpPr>
          <p:nvPr/>
        </p:nvSpPr>
        <p:spPr>
          <a:xfrm>
            <a:off x="-539750" y="1076348"/>
            <a:ext cx="5353270" cy="677108"/>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400" kern="0" dirty="0" smtClean="0"/>
              <a:t>Regresión Simple</a:t>
            </a:r>
            <a:endParaRPr lang="es-CL" sz="4400" kern="0" dirty="0"/>
          </a:p>
        </p:txBody>
      </p:sp>
    </p:spTree>
    <p:extLst>
      <p:ext uri="{BB962C8B-B14F-4D97-AF65-F5344CB8AC3E}">
        <p14:creationId xmlns:p14="http://schemas.microsoft.com/office/powerpoint/2010/main" val="1718716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57B07CB-5E0C-C349-98D4-230C531FF574}"/>
              </a:ext>
            </a:extLst>
          </p:cNvPr>
          <p:cNvSpPr>
            <a:spLocks noGrp="1"/>
          </p:cNvSpPr>
          <p:nvPr>
            <p:ph type="title"/>
          </p:nvPr>
        </p:nvSpPr>
        <p:spPr>
          <a:xfrm>
            <a:off x="1321990" y="8235994"/>
            <a:ext cx="6048240" cy="1661993"/>
          </a:xfrm>
        </p:spPr>
        <p:txBody>
          <a:bodyPr/>
          <a:lstStyle/>
          <a:p>
            <a:r>
              <a:rPr lang="es-CL" dirty="0"/>
              <a:t>ANÁLISIS DE CORRELACION</a:t>
            </a:r>
          </a:p>
        </p:txBody>
      </p:sp>
      <p:sp>
        <p:nvSpPr>
          <p:cNvPr id="5" name="Marcador de texto 4">
            <a:extLst>
              <a:ext uri="{FF2B5EF4-FFF2-40B4-BE49-F238E27FC236}">
                <a16:creationId xmlns:a16="http://schemas.microsoft.com/office/drawing/2014/main" id="{1D134B7D-1E89-7940-9327-8F5039B48E40}"/>
              </a:ext>
            </a:extLst>
          </p:cNvPr>
          <p:cNvSpPr>
            <a:spLocks noGrp="1"/>
          </p:cNvSpPr>
          <p:nvPr>
            <p:ph type="body" sz="quarter" idx="10"/>
          </p:nvPr>
        </p:nvSpPr>
        <p:spPr>
          <a:xfrm>
            <a:off x="8451850" y="8273992"/>
            <a:ext cx="11193563" cy="1938992"/>
          </a:xfrm>
        </p:spPr>
        <p:txBody>
          <a:bodyPr/>
          <a:lstStyle/>
          <a:p>
            <a:pPr algn="just"/>
            <a:r>
              <a:rPr lang="es-ES" dirty="0"/>
              <a:t>El análisis de correlación es la herramienta estadística que podemos usar para </a:t>
            </a:r>
            <a:r>
              <a:rPr lang="es-ES" b="1" i="1" dirty="0"/>
              <a:t>describir el grado en el que una variable está linealmente relacionada con otra</a:t>
            </a:r>
            <a:r>
              <a:rPr lang="es-ES" dirty="0"/>
              <a:t>. Con frecuencia, el análisis de correlación se utiliza junto con el de regresión para medir qué tan bien la línea de regresión explica los cambios de la variable dependiente, Y. </a:t>
            </a:r>
          </a:p>
          <a:p>
            <a:pPr algn="just"/>
            <a:endParaRPr lang="es-ES" dirty="0"/>
          </a:p>
          <a:p>
            <a:pPr algn="just"/>
            <a:r>
              <a:rPr lang="es-ES" dirty="0"/>
              <a:t>Sin embargo, la correlación también </a:t>
            </a:r>
            <a:r>
              <a:rPr lang="es-ES" b="1" i="1" dirty="0"/>
              <a:t>se puede usar sola para medir el grado de asociación entre dos variables</a:t>
            </a:r>
            <a:r>
              <a:rPr lang="es-ES" dirty="0"/>
              <a:t>.</a:t>
            </a:r>
            <a:endParaRPr lang="es-CL" dirty="0"/>
          </a:p>
        </p:txBody>
      </p:sp>
    </p:spTree>
    <p:extLst>
      <p:ext uri="{BB962C8B-B14F-4D97-AF65-F5344CB8AC3E}">
        <p14:creationId xmlns:p14="http://schemas.microsoft.com/office/powerpoint/2010/main" val="394072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27650" y="701675"/>
            <a:ext cx="12032402" cy="2031325"/>
          </a:xfrm>
        </p:spPr>
        <p:txBody>
          <a:bodyPr/>
          <a:lstStyle/>
          <a:p>
            <a:r>
              <a:rPr lang="es-CL" sz="4400" dirty="0"/>
              <a:t>COEFICIENTE </a:t>
            </a:r>
          </a:p>
          <a:p>
            <a:r>
              <a:rPr lang="es-CL" sz="4400" dirty="0"/>
              <a:t>DE DETERMINACIÓN</a:t>
            </a:r>
          </a:p>
        </p:txBody>
      </p:sp>
      <p:sp>
        <p:nvSpPr>
          <p:cNvPr id="5" name="object 12">
            <a:extLst>
              <a:ext uri="{FF2B5EF4-FFF2-40B4-BE49-F238E27FC236}">
                <a16:creationId xmlns:a16="http://schemas.microsoft.com/office/drawing/2014/main" id="{3F4592E0-FA1B-C244-A3E8-ACDB2D412B6E}"/>
              </a:ext>
            </a:extLst>
          </p:cNvPr>
          <p:cNvSpPr/>
          <p:nvPr/>
        </p:nvSpPr>
        <p:spPr>
          <a:xfrm>
            <a:off x="3956050" y="3292475"/>
            <a:ext cx="791845" cy="734695"/>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5327650" y="3052648"/>
            <a:ext cx="11049000" cy="4401205"/>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panose="020B0503030403020204" pitchFamily="34" charset="0"/>
              </a:rPr>
              <a:t>El coeficiente de determinación es la principal forma en que podemos medir </a:t>
            </a:r>
            <a:r>
              <a:rPr lang="es-ES" sz="2800" i="1" kern="0" dirty="0">
                <a:solidFill>
                  <a:srgbClr val="000000"/>
                </a:solidFill>
                <a:latin typeface="Source Sans Pro" panose="020B0503030403020204" pitchFamily="34" charset="0"/>
              </a:rPr>
              <a:t>el grado, o fuerza</a:t>
            </a:r>
            <a:r>
              <a:rPr lang="es-ES" sz="2800" b="0" kern="0" dirty="0">
                <a:solidFill>
                  <a:srgbClr val="000000"/>
                </a:solidFill>
                <a:latin typeface="Source Sans Pro" panose="020B0503030403020204" pitchFamily="34" charset="0"/>
              </a:rPr>
              <a:t>, de la asociación que existe entre dos variables, X e Y.</a:t>
            </a:r>
          </a:p>
          <a:p>
            <a:pPr algn="l"/>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El coeficiente de determinación muestral se deriva de la relación entre dos tipos de variación, la variación de los valores Y en un conjunto de datos alrededor de:</a:t>
            </a:r>
          </a:p>
          <a:p>
            <a:pPr algn="just"/>
            <a:endParaRPr lang="es-ES" sz="2800" b="0" kern="0" dirty="0">
              <a:solidFill>
                <a:srgbClr val="000000"/>
              </a:solidFill>
              <a:latin typeface="Source Sans Pro" panose="020B0503030403020204" pitchFamily="34" charset="0"/>
            </a:endParaRPr>
          </a:p>
          <a:p>
            <a:pPr marL="514350" indent="-514350" algn="just">
              <a:buFont typeface="+mj-lt"/>
              <a:buAutoNum type="arabicPeriod"/>
            </a:pPr>
            <a:r>
              <a:rPr lang="es-ES" sz="2800" b="0" kern="0" dirty="0">
                <a:solidFill>
                  <a:srgbClr val="000000"/>
                </a:solidFill>
                <a:latin typeface="Source Sans Pro" panose="020B0503030403020204" pitchFamily="34" charset="0"/>
              </a:rPr>
              <a:t>la recta de regresión ajustada;</a:t>
            </a:r>
          </a:p>
          <a:p>
            <a:pPr marL="514350" indent="-514350" algn="just">
              <a:buFont typeface="+mj-lt"/>
              <a:buAutoNum type="arabicPeriod"/>
            </a:pPr>
            <a:r>
              <a:rPr lang="es-CL" sz="2800" b="0" kern="0" dirty="0">
                <a:solidFill>
                  <a:srgbClr val="000000"/>
                </a:solidFill>
                <a:latin typeface="Source Sans Pro" panose="020B0503030403020204" pitchFamily="34" charset="0"/>
              </a:rPr>
              <a:t>su propia media.</a:t>
            </a:r>
            <a:endParaRPr lang="es-CL" sz="2800" kern="0" dirty="0"/>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4" name="Imagen 3">
            <a:extLst>
              <a:ext uri="{FF2B5EF4-FFF2-40B4-BE49-F238E27FC236}">
                <a16:creationId xmlns:a16="http://schemas.microsoft.com/office/drawing/2014/main" id="{3F0E884B-8AD0-0CFD-C324-30C50DB9E862}"/>
              </a:ext>
            </a:extLst>
          </p:cNvPr>
          <p:cNvPicPr>
            <a:picLocks noChangeAspect="1"/>
          </p:cNvPicPr>
          <p:nvPr/>
        </p:nvPicPr>
        <p:blipFill>
          <a:blip r:embed="rId2"/>
          <a:stretch>
            <a:fillRect/>
          </a:stretch>
        </p:blipFill>
        <p:spPr>
          <a:xfrm>
            <a:off x="6623539" y="8093075"/>
            <a:ext cx="7050192" cy="2157265"/>
          </a:xfrm>
          <a:prstGeom prst="rect">
            <a:avLst/>
          </a:prstGeom>
          <a:ln w="25400">
            <a:solidFill>
              <a:schemeClr val="accent1">
                <a:shade val="50000"/>
              </a:schemeClr>
            </a:solidFill>
          </a:ln>
        </p:spPr>
      </p:pic>
    </p:spTree>
    <p:extLst>
      <p:ext uri="{BB962C8B-B14F-4D97-AF65-F5344CB8AC3E}">
        <p14:creationId xmlns:p14="http://schemas.microsoft.com/office/powerpoint/2010/main" val="2473752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2">
            <a:extLst>
              <a:ext uri="{FF2B5EF4-FFF2-40B4-BE49-F238E27FC236}">
                <a16:creationId xmlns:a16="http://schemas.microsoft.com/office/drawing/2014/main" id="{3F4592E0-FA1B-C244-A3E8-ACDB2D412B6E}"/>
              </a:ext>
            </a:extLst>
          </p:cNvPr>
          <p:cNvSpPr/>
          <p:nvPr/>
        </p:nvSpPr>
        <p:spPr>
          <a:xfrm>
            <a:off x="2736850" y="2911328"/>
            <a:ext cx="791845" cy="734695"/>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4234815" y="2718067"/>
            <a:ext cx="9225915" cy="1384995"/>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panose="020B0503030403020204" pitchFamily="34" charset="0"/>
              </a:rPr>
              <a:t>Consideremos </a:t>
            </a:r>
            <a:r>
              <a:rPr lang="es-ES" sz="2800" b="0" u="sng" kern="0" dirty="0">
                <a:solidFill>
                  <a:srgbClr val="000000"/>
                </a:solidFill>
                <a:latin typeface="Source Sans Pro" panose="020B0503030403020204" pitchFamily="34" charset="0"/>
              </a:rPr>
              <a:t>este ejemplo</a:t>
            </a:r>
            <a:r>
              <a:rPr lang="es-ES" sz="2800" b="0" kern="0" dirty="0">
                <a:solidFill>
                  <a:srgbClr val="000000"/>
                </a:solidFill>
                <a:latin typeface="Source Sans Pro" panose="020B0503030403020204" pitchFamily="34" charset="0"/>
              </a:rPr>
              <a:t>, donde a partir de la tabla de datos, podemos realizar el gráfico de una </a:t>
            </a:r>
            <a:r>
              <a:rPr lang="es-ES" sz="2800" i="1" kern="0" dirty="0">
                <a:solidFill>
                  <a:srgbClr val="000000"/>
                </a:solidFill>
                <a:latin typeface="Source Sans Pro" panose="020B0503030403020204" pitchFamily="34" charset="0"/>
              </a:rPr>
              <a:t>correlación perfecta</a:t>
            </a:r>
            <a:r>
              <a:rPr lang="es-ES" sz="2800" b="0" kern="0" dirty="0">
                <a:solidFill>
                  <a:srgbClr val="000000"/>
                </a:solidFill>
                <a:latin typeface="Source Sans Pro" panose="020B0503030403020204" pitchFamily="34" charset="0"/>
              </a:rPr>
              <a:t>:</a:t>
            </a:r>
            <a:endParaRPr lang="es-CL" sz="7200" kern="0" dirty="0"/>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6" name="Imagen 5">
            <a:extLst>
              <a:ext uri="{FF2B5EF4-FFF2-40B4-BE49-F238E27FC236}">
                <a16:creationId xmlns:a16="http://schemas.microsoft.com/office/drawing/2014/main" id="{2F8E56E4-9934-A8D5-688F-919F44E1BB8B}"/>
              </a:ext>
            </a:extLst>
          </p:cNvPr>
          <p:cNvPicPr>
            <a:picLocks noChangeAspect="1"/>
          </p:cNvPicPr>
          <p:nvPr/>
        </p:nvPicPr>
        <p:blipFill>
          <a:blip r:embed="rId2"/>
          <a:stretch>
            <a:fillRect/>
          </a:stretch>
        </p:blipFill>
        <p:spPr>
          <a:xfrm>
            <a:off x="1336893" y="5038665"/>
            <a:ext cx="8438713" cy="3644781"/>
          </a:xfrm>
          <a:prstGeom prst="rect">
            <a:avLst/>
          </a:prstGeom>
        </p:spPr>
      </p:pic>
      <p:pic>
        <p:nvPicPr>
          <p:cNvPr id="9" name="Imagen 8">
            <a:extLst>
              <a:ext uri="{FF2B5EF4-FFF2-40B4-BE49-F238E27FC236}">
                <a16:creationId xmlns:a16="http://schemas.microsoft.com/office/drawing/2014/main" id="{5EE2E4FC-AD96-DFD2-EA49-1EF2F8795BFE}"/>
              </a:ext>
            </a:extLst>
          </p:cNvPr>
          <p:cNvPicPr>
            <a:picLocks noChangeAspect="1"/>
          </p:cNvPicPr>
          <p:nvPr/>
        </p:nvPicPr>
        <p:blipFill>
          <a:blip r:embed="rId3"/>
          <a:stretch>
            <a:fillRect/>
          </a:stretch>
        </p:blipFill>
        <p:spPr>
          <a:xfrm>
            <a:off x="12071350" y="4560149"/>
            <a:ext cx="6477000" cy="4601812"/>
          </a:xfrm>
          <a:prstGeom prst="rect">
            <a:avLst/>
          </a:prstGeom>
        </p:spPr>
      </p:pic>
      <p:sp>
        <p:nvSpPr>
          <p:cNvPr id="10" name="Flecha: a la derecha 9">
            <a:extLst>
              <a:ext uri="{FF2B5EF4-FFF2-40B4-BE49-F238E27FC236}">
                <a16:creationId xmlns:a16="http://schemas.microsoft.com/office/drawing/2014/main" id="{A990E1D4-ABC3-B806-C014-66A8C4B03A0E}"/>
              </a:ext>
            </a:extLst>
          </p:cNvPr>
          <p:cNvSpPr/>
          <p:nvPr/>
        </p:nvSpPr>
        <p:spPr>
          <a:xfrm>
            <a:off x="10585450" y="6251455"/>
            <a:ext cx="9144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3" name="Imagen 12">
            <a:extLst>
              <a:ext uri="{FF2B5EF4-FFF2-40B4-BE49-F238E27FC236}">
                <a16:creationId xmlns:a16="http://schemas.microsoft.com/office/drawing/2014/main" id="{4BB7C1AC-8C57-7AB6-D2B8-87C2E4E3CA6D}"/>
              </a:ext>
            </a:extLst>
          </p:cNvPr>
          <p:cNvPicPr>
            <a:picLocks noChangeAspect="1"/>
          </p:cNvPicPr>
          <p:nvPr/>
        </p:nvPicPr>
        <p:blipFill>
          <a:blip r:embed="rId4"/>
          <a:stretch>
            <a:fillRect/>
          </a:stretch>
        </p:blipFill>
        <p:spPr>
          <a:xfrm>
            <a:off x="14166850" y="2811412"/>
            <a:ext cx="2286000" cy="1198306"/>
          </a:xfrm>
          <a:prstGeom prst="rect">
            <a:avLst/>
          </a:prstGeom>
          <a:ln w="25400">
            <a:solidFill>
              <a:schemeClr val="accent1"/>
            </a:solidFill>
          </a:ln>
        </p:spPr>
      </p:pic>
      <p:sp>
        <p:nvSpPr>
          <p:cNvPr id="11"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27650" y="701675"/>
            <a:ext cx="12032402" cy="2031325"/>
          </a:xfrm>
        </p:spPr>
        <p:txBody>
          <a:bodyPr/>
          <a:lstStyle/>
          <a:p>
            <a:r>
              <a:rPr lang="es-CL" sz="4400" dirty="0"/>
              <a:t>COEFICIENTE </a:t>
            </a:r>
          </a:p>
          <a:p>
            <a:r>
              <a:rPr lang="es-CL" sz="4400" dirty="0"/>
              <a:t>DE DETERMINACIÓN</a:t>
            </a:r>
          </a:p>
        </p:txBody>
      </p:sp>
    </p:spTree>
    <p:extLst>
      <p:ext uri="{BB962C8B-B14F-4D97-AF65-F5344CB8AC3E}">
        <p14:creationId xmlns:p14="http://schemas.microsoft.com/office/powerpoint/2010/main" val="3624529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6730893" y="2784292"/>
            <a:ext cx="9225915" cy="954107"/>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panose="020B0503030403020204" pitchFamily="34" charset="0"/>
              </a:rPr>
              <a:t>El coeficiente de determinación, se calcularía de la siguiente forma:</a:t>
            </a:r>
            <a:endParaRPr lang="es-CL" sz="7200" kern="0" dirty="0"/>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4" name="Imagen 3">
            <a:extLst>
              <a:ext uri="{FF2B5EF4-FFF2-40B4-BE49-F238E27FC236}">
                <a16:creationId xmlns:a16="http://schemas.microsoft.com/office/drawing/2014/main" id="{03BABF1C-F95A-318E-1429-B8DC6F0AD76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6000"/>
                    </a14:imgEffect>
                  </a14:imgLayer>
                </a14:imgProps>
              </a:ext>
            </a:extLst>
          </a:blip>
          <a:stretch>
            <a:fillRect/>
          </a:stretch>
        </p:blipFill>
        <p:spPr>
          <a:xfrm>
            <a:off x="7609068" y="3998242"/>
            <a:ext cx="10469185" cy="2028825"/>
          </a:xfrm>
          <a:prstGeom prst="rect">
            <a:avLst/>
          </a:prstGeom>
        </p:spPr>
      </p:pic>
      <p:sp>
        <p:nvSpPr>
          <p:cNvPr id="7" name="Rectángulo 6">
            <a:extLst>
              <a:ext uri="{FF2B5EF4-FFF2-40B4-BE49-F238E27FC236}">
                <a16:creationId xmlns:a16="http://schemas.microsoft.com/office/drawing/2014/main" id="{0912CBC4-C586-FC5C-2293-1FFBCFAA74D4}"/>
              </a:ext>
            </a:extLst>
          </p:cNvPr>
          <p:cNvSpPr/>
          <p:nvPr/>
        </p:nvSpPr>
        <p:spPr>
          <a:xfrm>
            <a:off x="17921052" y="2781821"/>
            <a:ext cx="1600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4" name="Imagen 13">
            <a:extLst>
              <a:ext uri="{FF2B5EF4-FFF2-40B4-BE49-F238E27FC236}">
                <a16:creationId xmlns:a16="http://schemas.microsoft.com/office/drawing/2014/main" id="{8ECD2D58-9DE0-AE03-B09C-9CB802C52398}"/>
              </a:ext>
            </a:extLst>
          </p:cNvPr>
          <p:cNvPicPr>
            <a:picLocks noChangeAspect="1"/>
          </p:cNvPicPr>
          <p:nvPr/>
        </p:nvPicPr>
        <p:blipFill>
          <a:blip r:embed="rId4"/>
          <a:stretch>
            <a:fillRect/>
          </a:stretch>
        </p:blipFill>
        <p:spPr>
          <a:xfrm>
            <a:off x="562247" y="5569929"/>
            <a:ext cx="7064057" cy="4840395"/>
          </a:xfrm>
          <a:prstGeom prst="rect">
            <a:avLst/>
          </a:prstGeom>
        </p:spPr>
      </p:pic>
      <p:pic>
        <p:nvPicPr>
          <p:cNvPr id="16" name="Imagen 15">
            <a:extLst>
              <a:ext uri="{FF2B5EF4-FFF2-40B4-BE49-F238E27FC236}">
                <a16:creationId xmlns:a16="http://schemas.microsoft.com/office/drawing/2014/main" id="{8A502A4E-99E8-EB05-6A69-2D81E5EC3DC7}"/>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6000"/>
                    </a14:imgEffect>
                  </a14:imgLayer>
                </a14:imgProps>
              </a:ext>
            </a:extLst>
          </a:blip>
          <a:stretch>
            <a:fillRect/>
          </a:stretch>
        </p:blipFill>
        <p:spPr>
          <a:xfrm>
            <a:off x="11946462" y="7002220"/>
            <a:ext cx="5054282" cy="3025614"/>
          </a:xfrm>
          <a:prstGeom prst="rect">
            <a:avLst/>
          </a:prstGeom>
        </p:spPr>
      </p:pic>
      <p:sp>
        <p:nvSpPr>
          <p:cNvPr id="17" name="Flecha: curvada hacia abajo 16">
            <a:extLst>
              <a:ext uri="{FF2B5EF4-FFF2-40B4-BE49-F238E27FC236}">
                <a16:creationId xmlns:a16="http://schemas.microsoft.com/office/drawing/2014/main" id="{D2358E32-A82D-0829-F379-96F98893C842}"/>
              </a:ext>
            </a:extLst>
          </p:cNvPr>
          <p:cNvSpPr/>
          <p:nvPr/>
        </p:nvSpPr>
        <p:spPr>
          <a:xfrm rot="17897490" flipH="1">
            <a:off x="5414002" y="4109711"/>
            <a:ext cx="1673240" cy="91665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8" name="Flecha: curvada hacia abajo 17">
            <a:extLst>
              <a:ext uri="{FF2B5EF4-FFF2-40B4-BE49-F238E27FC236}">
                <a16:creationId xmlns:a16="http://schemas.microsoft.com/office/drawing/2014/main" id="{413E22F0-8D9E-109C-8BCD-92C8BF8E80BE}"/>
              </a:ext>
            </a:extLst>
          </p:cNvPr>
          <p:cNvSpPr/>
          <p:nvPr/>
        </p:nvSpPr>
        <p:spPr>
          <a:xfrm rot="340114">
            <a:off x="7343265" y="7019423"/>
            <a:ext cx="4567375" cy="130043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3"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27650" y="701675"/>
            <a:ext cx="12032402" cy="2031325"/>
          </a:xfrm>
        </p:spPr>
        <p:txBody>
          <a:bodyPr/>
          <a:lstStyle/>
          <a:p>
            <a:r>
              <a:rPr lang="es-CL" sz="4400" dirty="0"/>
              <a:t>COEFICIENTE </a:t>
            </a:r>
          </a:p>
          <a:p>
            <a:r>
              <a:rPr lang="es-CL" sz="4400" dirty="0"/>
              <a:t>DE DETERMINACIÓN</a:t>
            </a:r>
          </a:p>
        </p:txBody>
      </p:sp>
      <p:sp>
        <p:nvSpPr>
          <p:cNvPr id="15" name="object 12">
            <a:extLst>
              <a:ext uri="{FF2B5EF4-FFF2-40B4-BE49-F238E27FC236}">
                <a16:creationId xmlns:a16="http://schemas.microsoft.com/office/drawing/2014/main" id="{3F4592E0-FA1B-C244-A3E8-ACDB2D412B6E}"/>
              </a:ext>
            </a:extLst>
          </p:cNvPr>
          <p:cNvSpPr/>
          <p:nvPr/>
        </p:nvSpPr>
        <p:spPr>
          <a:xfrm>
            <a:off x="5731340" y="2705570"/>
            <a:ext cx="791845" cy="734695"/>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Tree>
    <p:extLst>
      <p:ext uri="{BB962C8B-B14F-4D97-AF65-F5344CB8AC3E}">
        <p14:creationId xmlns:p14="http://schemas.microsoft.com/office/powerpoint/2010/main" val="1498185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2">
            <a:extLst>
              <a:ext uri="{FF2B5EF4-FFF2-40B4-BE49-F238E27FC236}">
                <a16:creationId xmlns:a16="http://schemas.microsoft.com/office/drawing/2014/main" id="{3F4592E0-FA1B-C244-A3E8-ACDB2D412B6E}"/>
              </a:ext>
            </a:extLst>
          </p:cNvPr>
          <p:cNvSpPr/>
          <p:nvPr/>
        </p:nvSpPr>
        <p:spPr>
          <a:xfrm>
            <a:off x="5731340" y="2705570"/>
            <a:ext cx="791845" cy="734695"/>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7089146" y="2782271"/>
            <a:ext cx="9225915" cy="523220"/>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panose="020B0503030403020204" pitchFamily="34" charset="0"/>
              </a:rPr>
              <a:t>En este otro ejemplo, donde no hay </a:t>
            </a:r>
            <a:r>
              <a:rPr lang="es-ES" sz="2800" i="1" kern="0" dirty="0">
                <a:solidFill>
                  <a:srgbClr val="000000"/>
                </a:solidFill>
                <a:latin typeface="Source Sans Pro" panose="020B0503030403020204" pitchFamily="34" charset="0"/>
              </a:rPr>
              <a:t>correlación</a:t>
            </a:r>
            <a:r>
              <a:rPr lang="es-ES" sz="2800" b="0" kern="0" dirty="0">
                <a:solidFill>
                  <a:srgbClr val="000000"/>
                </a:solidFill>
                <a:latin typeface="Source Sans Pro" panose="020B0503030403020204" pitchFamily="34" charset="0"/>
              </a:rPr>
              <a:t>:</a:t>
            </a:r>
            <a:endParaRPr lang="es-CL" sz="7200" kern="0" dirty="0"/>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
        <p:nvSpPr>
          <p:cNvPr id="10" name="Flecha: a la derecha 9">
            <a:extLst>
              <a:ext uri="{FF2B5EF4-FFF2-40B4-BE49-F238E27FC236}">
                <a16:creationId xmlns:a16="http://schemas.microsoft.com/office/drawing/2014/main" id="{A990E1D4-ABC3-B806-C014-66A8C4B03A0E}"/>
              </a:ext>
            </a:extLst>
          </p:cNvPr>
          <p:cNvSpPr/>
          <p:nvPr/>
        </p:nvSpPr>
        <p:spPr>
          <a:xfrm>
            <a:off x="10585450" y="5883275"/>
            <a:ext cx="9144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4" name="Imagen 3">
            <a:extLst>
              <a:ext uri="{FF2B5EF4-FFF2-40B4-BE49-F238E27FC236}">
                <a16:creationId xmlns:a16="http://schemas.microsoft.com/office/drawing/2014/main" id="{B6455560-374F-5400-63E7-C6D26D83D44C}"/>
              </a:ext>
            </a:extLst>
          </p:cNvPr>
          <p:cNvPicPr>
            <a:picLocks noChangeAspect="1"/>
          </p:cNvPicPr>
          <p:nvPr/>
        </p:nvPicPr>
        <p:blipFill>
          <a:blip r:embed="rId2"/>
          <a:stretch>
            <a:fillRect/>
          </a:stretch>
        </p:blipFill>
        <p:spPr>
          <a:xfrm>
            <a:off x="4521705" y="4511675"/>
            <a:ext cx="5191125" cy="3981450"/>
          </a:xfrm>
          <a:prstGeom prst="rect">
            <a:avLst/>
          </a:prstGeom>
        </p:spPr>
      </p:pic>
      <p:pic>
        <p:nvPicPr>
          <p:cNvPr id="11" name="Imagen 10">
            <a:extLst>
              <a:ext uri="{FF2B5EF4-FFF2-40B4-BE49-F238E27FC236}">
                <a16:creationId xmlns:a16="http://schemas.microsoft.com/office/drawing/2014/main" id="{49B190C0-B538-4566-5786-445D61973DA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61000"/>
                    </a14:imgEffect>
                  </a14:imgLayer>
                </a14:imgProps>
              </a:ext>
            </a:extLst>
          </a:blip>
          <a:stretch>
            <a:fillRect/>
          </a:stretch>
        </p:blipFill>
        <p:spPr>
          <a:xfrm>
            <a:off x="11957050" y="4308897"/>
            <a:ext cx="6111688" cy="4622378"/>
          </a:xfrm>
          <a:prstGeom prst="rect">
            <a:avLst/>
          </a:prstGeom>
        </p:spPr>
      </p:pic>
      <p:sp>
        <p:nvSpPr>
          <p:cNvPr id="13"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27650" y="701675"/>
            <a:ext cx="12032402" cy="2031325"/>
          </a:xfrm>
        </p:spPr>
        <p:txBody>
          <a:bodyPr/>
          <a:lstStyle/>
          <a:p>
            <a:r>
              <a:rPr lang="es-CL" sz="4400" dirty="0"/>
              <a:t>COEFICIENTE </a:t>
            </a:r>
          </a:p>
          <a:p>
            <a:r>
              <a:rPr lang="es-CL" sz="4400" dirty="0"/>
              <a:t>DE DETERMINACIÓN</a:t>
            </a:r>
          </a:p>
        </p:txBody>
      </p:sp>
    </p:spTree>
    <p:extLst>
      <p:ext uri="{BB962C8B-B14F-4D97-AF65-F5344CB8AC3E}">
        <p14:creationId xmlns:p14="http://schemas.microsoft.com/office/powerpoint/2010/main" val="606801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6730893" y="2759075"/>
            <a:ext cx="9225915" cy="954107"/>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panose="020B0503030403020204" pitchFamily="34" charset="0"/>
              </a:rPr>
              <a:t>El coeficiente de determinación, se calcularía de la siguiente forma:</a:t>
            </a:r>
            <a:endParaRPr lang="es-CL" sz="7200" kern="0" dirty="0"/>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
        <p:nvSpPr>
          <p:cNvPr id="7" name="Rectángulo 6">
            <a:extLst>
              <a:ext uri="{FF2B5EF4-FFF2-40B4-BE49-F238E27FC236}">
                <a16:creationId xmlns:a16="http://schemas.microsoft.com/office/drawing/2014/main" id="{0912CBC4-C586-FC5C-2293-1FFBCFAA74D4}"/>
              </a:ext>
            </a:extLst>
          </p:cNvPr>
          <p:cNvSpPr/>
          <p:nvPr/>
        </p:nvSpPr>
        <p:spPr>
          <a:xfrm>
            <a:off x="16300450" y="3216275"/>
            <a:ext cx="1600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6" name="Imagen 5">
            <a:extLst>
              <a:ext uri="{FF2B5EF4-FFF2-40B4-BE49-F238E27FC236}">
                <a16:creationId xmlns:a16="http://schemas.microsoft.com/office/drawing/2014/main" id="{6E875F36-4E09-B54A-92E9-605A52DA4346}"/>
              </a:ext>
            </a:extLst>
          </p:cNvPr>
          <p:cNvPicPr>
            <a:picLocks noChangeAspect="1"/>
          </p:cNvPicPr>
          <p:nvPr/>
        </p:nvPicPr>
        <p:blipFill>
          <a:blip r:embed="rId2"/>
          <a:stretch>
            <a:fillRect/>
          </a:stretch>
        </p:blipFill>
        <p:spPr>
          <a:xfrm>
            <a:off x="2165350" y="4359275"/>
            <a:ext cx="6042742" cy="4495800"/>
          </a:xfrm>
          <a:prstGeom prst="rect">
            <a:avLst/>
          </a:prstGeom>
        </p:spPr>
      </p:pic>
      <p:pic>
        <p:nvPicPr>
          <p:cNvPr id="10" name="Imagen 9">
            <a:extLst>
              <a:ext uri="{FF2B5EF4-FFF2-40B4-BE49-F238E27FC236}">
                <a16:creationId xmlns:a16="http://schemas.microsoft.com/office/drawing/2014/main" id="{FC4B8049-EC51-FF9C-AAD4-B3BBD58E048A}"/>
              </a:ext>
            </a:extLst>
          </p:cNvPr>
          <p:cNvPicPr>
            <a:picLocks noChangeAspect="1"/>
          </p:cNvPicPr>
          <p:nvPr/>
        </p:nvPicPr>
        <p:blipFill>
          <a:blip r:embed="rId3"/>
          <a:stretch>
            <a:fillRect/>
          </a:stretch>
        </p:blipFill>
        <p:spPr>
          <a:xfrm>
            <a:off x="7952453" y="4431024"/>
            <a:ext cx="6128421" cy="4495800"/>
          </a:xfrm>
          <a:prstGeom prst="rect">
            <a:avLst/>
          </a:prstGeom>
        </p:spPr>
      </p:pic>
      <p:pic>
        <p:nvPicPr>
          <p:cNvPr id="13" name="Imagen 12">
            <a:extLst>
              <a:ext uri="{FF2B5EF4-FFF2-40B4-BE49-F238E27FC236}">
                <a16:creationId xmlns:a16="http://schemas.microsoft.com/office/drawing/2014/main" id="{6A4A4A28-60ED-1E5C-FB98-A5D5382ACBA3}"/>
              </a:ext>
            </a:extLst>
          </p:cNvPr>
          <p:cNvPicPr>
            <a:picLocks noChangeAspect="1"/>
          </p:cNvPicPr>
          <p:nvPr/>
        </p:nvPicPr>
        <p:blipFill>
          <a:blip r:embed="rId4"/>
          <a:stretch>
            <a:fillRect/>
          </a:stretch>
        </p:blipFill>
        <p:spPr>
          <a:xfrm>
            <a:off x="14928512" y="5219858"/>
            <a:ext cx="4364971" cy="2774633"/>
          </a:xfrm>
          <a:prstGeom prst="rect">
            <a:avLst/>
          </a:prstGeom>
        </p:spPr>
      </p:pic>
      <p:sp>
        <p:nvSpPr>
          <p:cNvPr id="15" name="Flecha: a la derecha 14">
            <a:extLst>
              <a:ext uri="{FF2B5EF4-FFF2-40B4-BE49-F238E27FC236}">
                <a16:creationId xmlns:a16="http://schemas.microsoft.com/office/drawing/2014/main" id="{27A5241A-6F3C-B3A2-057A-D8D8550AA161}"/>
              </a:ext>
            </a:extLst>
          </p:cNvPr>
          <p:cNvSpPr/>
          <p:nvPr/>
        </p:nvSpPr>
        <p:spPr>
          <a:xfrm>
            <a:off x="13701867" y="5959475"/>
            <a:ext cx="1208414"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27650" y="701675"/>
            <a:ext cx="12032402" cy="2031325"/>
          </a:xfrm>
        </p:spPr>
        <p:txBody>
          <a:bodyPr/>
          <a:lstStyle/>
          <a:p>
            <a:r>
              <a:rPr lang="es-CL" sz="4400" dirty="0"/>
              <a:t>COEFICIENTE </a:t>
            </a:r>
          </a:p>
          <a:p>
            <a:r>
              <a:rPr lang="es-CL" sz="4400" dirty="0"/>
              <a:t>DE DETERMINACIÓN</a:t>
            </a:r>
          </a:p>
        </p:txBody>
      </p:sp>
      <p:sp>
        <p:nvSpPr>
          <p:cNvPr id="16" name="object 12">
            <a:extLst>
              <a:ext uri="{FF2B5EF4-FFF2-40B4-BE49-F238E27FC236}">
                <a16:creationId xmlns:a16="http://schemas.microsoft.com/office/drawing/2014/main" id="{3F4592E0-FA1B-C244-A3E8-ACDB2D412B6E}"/>
              </a:ext>
            </a:extLst>
          </p:cNvPr>
          <p:cNvSpPr/>
          <p:nvPr/>
        </p:nvSpPr>
        <p:spPr>
          <a:xfrm>
            <a:off x="5731340" y="2705570"/>
            <a:ext cx="791845" cy="734695"/>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Tree>
    <p:extLst>
      <p:ext uri="{BB962C8B-B14F-4D97-AF65-F5344CB8AC3E}">
        <p14:creationId xmlns:p14="http://schemas.microsoft.com/office/powerpoint/2010/main" val="256857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61926" y="1006475"/>
            <a:ext cx="9947923" cy="1024177"/>
          </a:xfrm>
        </p:spPr>
        <p:txBody>
          <a:bodyPr/>
          <a:lstStyle/>
          <a:p>
            <a:r>
              <a:rPr lang="es-CL" dirty="0"/>
              <a:t>Regresión Simple y Correlación</a:t>
            </a:r>
          </a:p>
        </p:txBody>
      </p:sp>
      <p:sp>
        <p:nvSpPr>
          <p:cNvPr id="5" name="object 12">
            <a:extLst>
              <a:ext uri="{FF2B5EF4-FFF2-40B4-BE49-F238E27FC236}">
                <a16:creationId xmlns:a16="http://schemas.microsoft.com/office/drawing/2014/main" id="{3F4592E0-FA1B-C244-A3E8-ACDB2D412B6E}"/>
              </a:ext>
            </a:extLst>
          </p:cNvPr>
          <p:cNvSpPr/>
          <p:nvPr/>
        </p:nvSpPr>
        <p:spPr>
          <a:xfrm>
            <a:off x="4084982" y="5643889"/>
            <a:ext cx="791845" cy="734695"/>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5361927" y="2736284"/>
            <a:ext cx="12253070" cy="2579232"/>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3200" b="0" dirty="0">
                <a:solidFill>
                  <a:srgbClr val="000000"/>
                </a:solidFill>
                <a:latin typeface="Source Sans Pro" panose="020B0503030403020204" pitchFamily="34" charset="0"/>
              </a:rPr>
              <a:t>La</a:t>
            </a:r>
            <a:r>
              <a:rPr lang="es-ES" sz="1600" b="0" i="0" dirty="0">
                <a:solidFill>
                  <a:srgbClr val="555555"/>
                </a:solidFill>
                <a:effectLst/>
                <a:latin typeface="Modelica"/>
              </a:rPr>
              <a:t> </a:t>
            </a:r>
            <a:r>
              <a:rPr lang="es-ES" sz="3200" b="0" dirty="0">
                <a:solidFill>
                  <a:srgbClr val="000000"/>
                </a:solidFill>
                <a:latin typeface="Source Sans Pro" panose="020B0503030403020204" pitchFamily="34" charset="0"/>
              </a:rPr>
              <a:t>regresión es utilizada en todo tipo de industrias alrededor del mundo, es útil para predecir el valor de una propiedad inmobiliaria tal y como es útil para predecir el valor de un boleto de avión, las aplicaciones son infinitas. Casualmente también es la forma más sencilla y recomendada de entrar al mundo del </a:t>
            </a:r>
            <a:r>
              <a:rPr lang="es-ES" sz="3200" dirty="0">
                <a:solidFill>
                  <a:srgbClr val="000000"/>
                </a:solidFill>
                <a:latin typeface="Source Sans Pro" panose="020B0503030403020204" pitchFamily="34" charset="0"/>
              </a:rPr>
              <a:t>Machine </a:t>
            </a:r>
            <a:r>
              <a:rPr lang="es-ES" sz="3200" dirty="0" err="1">
                <a:solidFill>
                  <a:srgbClr val="000000"/>
                </a:solidFill>
                <a:latin typeface="Source Sans Pro" panose="020B0503030403020204" pitchFamily="34" charset="0"/>
              </a:rPr>
              <a:t>Learning</a:t>
            </a:r>
            <a:r>
              <a:rPr lang="es-ES" sz="3200" b="0" dirty="0">
                <a:solidFill>
                  <a:srgbClr val="000000"/>
                </a:solidFill>
                <a:latin typeface="Source Sans Pro" panose="020B0503030403020204" pitchFamily="34" charset="0"/>
              </a:rPr>
              <a:t>, por este motivo es importante tener un entendimiento de la misma.</a:t>
            </a:r>
            <a:endParaRPr lang="es-CL" sz="3200" b="0" dirty="0">
              <a:solidFill>
                <a:srgbClr val="000000"/>
              </a:solidFill>
              <a:latin typeface="Source Sans Pro" panose="020B0503030403020204" pitchFamily="34" charset="0"/>
            </a:endParaRPr>
          </a:p>
        </p:txBody>
      </p:sp>
      <p:sp>
        <p:nvSpPr>
          <p:cNvPr id="9" name="object 16">
            <a:extLst>
              <a:ext uri="{FF2B5EF4-FFF2-40B4-BE49-F238E27FC236}">
                <a16:creationId xmlns:a16="http://schemas.microsoft.com/office/drawing/2014/main" id="{9960FC2D-3887-1646-A0CD-D2FB86584638}"/>
              </a:ext>
            </a:extLst>
          </p:cNvPr>
          <p:cNvSpPr txBox="1"/>
          <p:nvPr/>
        </p:nvSpPr>
        <p:spPr>
          <a:xfrm>
            <a:off x="5342781" y="5177631"/>
            <a:ext cx="12253070" cy="2459776"/>
          </a:xfrm>
          <a:prstGeom prst="rect">
            <a:avLst/>
          </a:prstGeom>
        </p:spPr>
        <p:txBody>
          <a:bodyPr vert="horz" wrap="square" lIns="0" tIns="91440" rIns="0" bIns="0" rtlCol="0">
            <a:spAutoFit/>
          </a:bodyPr>
          <a:lstStyle/>
          <a:p>
            <a:pPr marL="46355" marR="5080" algn="just">
              <a:lnSpc>
                <a:spcPct val="101499"/>
              </a:lnSpc>
              <a:spcBef>
                <a:spcPts val="345"/>
              </a:spcBef>
            </a:pPr>
            <a:endParaRPr lang="es-CL" sz="2400" i="1" spc="10">
              <a:latin typeface="Arial"/>
              <a:cs typeface="Arial"/>
            </a:endParaRPr>
          </a:p>
          <a:p>
            <a:pPr marL="46355" marR="5080" algn="just">
              <a:lnSpc>
                <a:spcPct val="101499"/>
              </a:lnSpc>
              <a:spcBef>
                <a:spcPts val="345"/>
              </a:spcBef>
            </a:pPr>
            <a:endParaRPr lang="es-CL" sz="2400" spc="10">
              <a:latin typeface="Arial"/>
              <a:cs typeface="Arial"/>
            </a:endParaRPr>
          </a:p>
          <a:p>
            <a:pPr algn="just"/>
            <a:r>
              <a:rPr lang="es-ES" sz="3200">
                <a:solidFill>
                  <a:srgbClr val="000000"/>
                </a:solidFill>
                <a:latin typeface="Source Sans Pro" panose="020B0503030403020204" pitchFamily="34" charset="0"/>
                <a:ea typeface="+mj-ea"/>
                <a:cs typeface="Arial"/>
              </a:rPr>
              <a:t>En el análisis de regresión, se desarrolla una ecuación de estimación, esto es, </a:t>
            </a:r>
            <a:r>
              <a:rPr lang="es-ES" sz="3200" b="1" i="1">
                <a:solidFill>
                  <a:srgbClr val="000000"/>
                </a:solidFill>
                <a:latin typeface="Source Sans Pro" panose="020B0503030403020204" pitchFamily="34" charset="0"/>
                <a:ea typeface="+mj-ea"/>
                <a:cs typeface="Arial"/>
              </a:rPr>
              <a:t>una fórmula matemática que relaciona las variables conocidas con la variable desconocida</a:t>
            </a:r>
            <a:r>
              <a:rPr lang="es-ES" sz="3200">
                <a:solidFill>
                  <a:srgbClr val="000000"/>
                </a:solidFill>
                <a:latin typeface="Source Sans Pro" panose="020B0503030403020204" pitchFamily="34" charset="0"/>
                <a:ea typeface="+mj-ea"/>
                <a:cs typeface="Arial"/>
              </a:rPr>
              <a:t>.</a:t>
            </a:r>
          </a:p>
          <a:p>
            <a:pPr marL="46355" marR="5080" algn="just">
              <a:lnSpc>
                <a:spcPct val="101499"/>
              </a:lnSpc>
              <a:spcBef>
                <a:spcPts val="345"/>
              </a:spcBef>
            </a:pPr>
            <a:endParaRPr lang="es-ES" sz="3600" dirty="0">
              <a:solidFill>
                <a:srgbClr val="000000"/>
              </a:solidFill>
              <a:latin typeface="Source Sans Pro" panose="020B0503030403020204" pitchFamily="34" charset="0"/>
              <a:ea typeface="+mj-ea"/>
              <a:cs typeface="Arial"/>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862758" y="3006452"/>
            <a:ext cx="1236292" cy="1236292"/>
          </a:xfrm>
          <a:prstGeom prst="rect">
            <a:avLst/>
          </a:prstGeom>
        </p:spPr>
      </p:pic>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032250" y="8245475"/>
            <a:ext cx="1066800" cy="1066800"/>
          </a:xfrm>
          <a:prstGeom prst="rect">
            <a:avLst/>
          </a:prstGeom>
        </p:spPr>
      </p:pic>
      <p:sp>
        <p:nvSpPr>
          <p:cNvPr id="2" name="object 16">
            <a:extLst>
              <a:ext uri="{FF2B5EF4-FFF2-40B4-BE49-F238E27FC236}">
                <a16:creationId xmlns:a16="http://schemas.microsoft.com/office/drawing/2014/main" id="{0ED0DA12-6AB4-C05D-5B90-EBAB95100B85}"/>
              </a:ext>
            </a:extLst>
          </p:cNvPr>
          <p:cNvSpPr txBox="1"/>
          <p:nvPr/>
        </p:nvSpPr>
        <p:spPr>
          <a:xfrm>
            <a:off x="5333454" y="7945270"/>
            <a:ext cx="12253070" cy="1942711"/>
          </a:xfrm>
          <a:prstGeom prst="rect">
            <a:avLst/>
          </a:prstGeom>
        </p:spPr>
        <p:txBody>
          <a:bodyPr vert="horz" wrap="square" lIns="0" tIns="91440" rIns="0" bIns="0" rtlCol="0">
            <a:spAutoFit/>
          </a:bodyPr>
          <a:lstStyle/>
          <a:p>
            <a:pPr marL="46355" marR="5080" algn="just">
              <a:lnSpc>
                <a:spcPct val="101499"/>
              </a:lnSpc>
              <a:spcBef>
                <a:spcPts val="345"/>
              </a:spcBef>
            </a:pPr>
            <a:endParaRPr lang="es-CL" sz="2400" spc="10" dirty="0">
              <a:latin typeface="Arial"/>
              <a:cs typeface="Arial"/>
            </a:endParaRPr>
          </a:p>
          <a:p>
            <a:pPr algn="just"/>
            <a:r>
              <a:rPr lang="es-CL" sz="3200" dirty="0">
                <a:solidFill>
                  <a:srgbClr val="000000"/>
                </a:solidFill>
                <a:latin typeface="Source Sans Pro" panose="020B0503030403020204" pitchFamily="34" charset="0"/>
                <a:ea typeface="+mj-ea"/>
                <a:cs typeface="Arial"/>
              </a:rPr>
              <a:t>Después de conocer </a:t>
            </a:r>
            <a:r>
              <a:rPr lang="es-ES" sz="3200" dirty="0">
                <a:solidFill>
                  <a:srgbClr val="000000"/>
                </a:solidFill>
                <a:latin typeface="Source Sans Pro" panose="020B0503030403020204" pitchFamily="34" charset="0"/>
                <a:ea typeface="+mj-ea"/>
                <a:cs typeface="Arial"/>
              </a:rPr>
              <a:t>el patrón de esta relación, podremos aplicar </a:t>
            </a:r>
            <a:r>
              <a:rPr lang="es-ES" sz="3200" b="1" i="1" dirty="0">
                <a:solidFill>
                  <a:srgbClr val="000000"/>
                </a:solidFill>
                <a:latin typeface="Source Sans Pro" panose="020B0503030403020204" pitchFamily="34" charset="0"/>
                <a:ea typeface="+mj-ea"/>
                <a:cs typeface="Arial"/>
              </a:rPr>
              <a:t>el análisis de correlación para determinar el grado en el que las variables se relacionan</a:t>
            </a:r>
            <a:r>
              <a:rPr lang="es-ES" sz="3200" dirty="0">
                <a:solidFill>
                  <a:srgbClr val="000000"/>
                </a:solidFill>
                <a:latin typeface="Source Sans Pro" panose="020B0503030403020204" pitchFamily="34" charset="0"/>
                <a:ea typeface="+mj-ea"/>
                <a:cs typeface="Arial"/>
              </a:rPr>
              <a:t>. El análisis de correlación, entonces, nos indica qué tan bien la ecuación de estimación describe realmente la relación.</a:t>
            </a:r>
          </a:p>
        </p:txBody>
      </p:sp>
    </p:spTree>
    <p:extLst>
      <p:ext uri="{BB962C8B-B14F-4D97-AF65-F5344CB8AC3E}">
        <p14:creationId xmlns:p14="http://schemas.microsoft.com/office/powerpoint/2010/main" val="2531329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7232650" y="2705570"/>
            <a:ext cx="9225915" cy="3108543"/>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panose="020B0503030403020204" pitchFamily="34" charset="0"/>
              </a:rPr>
              <a:t>El coeficiente de correlación es la segunda medida que podemos usar para describir qué tan bien explica una variable a otra. </a:t>
            </a: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Cuando tratamos con muestras, el coeficiente de correlación de la muestra se denota por “r” y es la raíz cuadrada del coeficiente de determinación muestral.</a:t>
            </a: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6" name="Imagen 5">
            <a:extLst>
              <a:ext uri="{FF2B5EF4-FFF2-40B4-BE49-F238E27FC236}">
                <a16:creationId xmlns:a16="http://schemas.microsoft.com/office/drawing/2014/main" id="{01C69930-8E44-F58B-7F1B-259D94CCA8B9}"/>
              </a:ext>
            </a:extLst>
          </p:cNvPr>
          <p:cNvPicPr>
            <a:picLocks noChangeAspect="1"/>
          </p:cNvPicPr>
          <p:nvPr/>
        </p:nvPicPr>
        <p:blipFill>
          <a:blip r:embed="rId2"/>
          <a:stretch>
            <a:fillRect/>
          </a:stretch>
        </p:blipFill>
        <p:spPr>
          <a:xfrm>
            <a:off x="6220556" y="6463336"/>
            <a:ext cx="7856157" cy="1665438"/>
          </a:xfrm>
          <a:prstGeom prst="rect">
            <a:avLst/>
          </a:prstGeom>
          <a:ln w="25400">
            <a:solidFill>
              <a:schemeClr val="accent1">
                <a:shade val="50000"/>
              </a:schemeClr>
            </a:solidFill>
          </a:ln>
        </p:spPr>
      </p:pic>
      <p:sp>
        <p:nvSpPr>
          <p:cNvPr id="7" name="object 12">
            <a:extLst>
              <a:ext uri="{FF2B5EF4-FFF2-40B4-BE49-F238E27FC236}">
                <a16:creationId xmlns:a16="http://schemas.microsoft.com/office/drawing/2014/main" id="{3F4592E0-FA1B-C244-A3E8-ACDB2D412B6E}"/>
              </a:ext>
            </a:extLst>
          </p:cNvPr>
          <p:cNvSpPr/>
          <p:nvPr/>
        </p:nvSpPr>
        <p:spPr>
          <a:xfrm>
            <a:off x="5731340" y="2705570"/>
            <a:ext cx="791845" cy="734695"/>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9"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27650" y="701675"/>
            <a:ext cx="12032402" cy="1354217"/>
          </a:xfrm>
        </p:spPr>
        <p:txBody>
          <a:bodyPr/>
          <a:lstStyle/>
          <a:p>
            <a:r>
              <a:rPr lang="es-CL" sz="4400" dirty="0"/>
              <a:t>COEFICIENTE </a:t>
            </a:r>
          </a:p>
          <a:p>
            <a:r>
              <a:rPr lang="es-CL" sz="4400" dirty="0"/>
              <a:t>DE </a:t>
            </a:r>
            <a:r>
              <a:rPr lang="es-CL" sz="4400" dirty="0" smtClean="0"/>
              <a:t>CORRELACIÓN</a:t>
            </a:r>
            <a:endParaRPr lang="es-CL" sz="4400" dirty="0"/>
          </a:p>
        </p:txBody>
      </p:sp>
    </p:spTree>
    <p:extLst>
      <p:ext uri="{BB962C8B-B14F-4D97-AF65-F5344CB8AC3E}">
        <p14:creationId xmlns:p14="http://schemas.microsoft.com/office/powerpoint/2010/main" val="100965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8375650" y="2586841"/>
            <a:ext cx="9508012" cy="3970318"/>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panose="020B0503030403020204" pitchFamily="34" charset="0"/>
              </a:rPr>
              <a:t>Cuando la pendiente de la ecuación de estimación es positiva, “r” es la raíz cuadrada positiva, pero si la pendiente es negativa, “r” es la raíz cuadrada negativa.  Entonces, el signo de “r” indica la dirección de la relación entre las dos variables X y </a:t>
            </a:r>
            <a:r>
              <a:rPr lang="es-ES" sz="2800" b="0" kern="0" dirty="0" err="1">
                <a:solidFill>
                  <a:srgbClr val="000000"/>
                </a:solidFill>
                <a:latin typeface="Source Sans Pro" panose="020B0503030403020204" pitchFamily="34" charset="0"/>
              </a:rPr>
              <a:t>Y</a:t>
            </a:r>
            <a:r>
              <a:rPr lang="es-ES" sz="2800" b="0" kern="0" dirty="0">
                <a:solidFill>
                  <a:srgbClr val="000000"/>
                </a:solidFill>
                <a:latin typeface="Source Sans Pro" panose="020B0503030403020204" pitchFamily="34" charset="0"/>
              </a:rPr>
              <a:t>. </a:t>
            </a:r>
          </a:p>
          <a:p>
            <a:pPr algn="just"/>
            <a:endParaRPr lang="es-ES" sz="2800" b="0" kern="0" dirty="0">
              <a:solidFill>
                <a:srgbClr val="000000"/>
              </a:solidFill>
              <a:latin typeface="Source Sans Pro" panose="020B0503030403020204" pitchFamily="34" charset="0"/>
            </a:endParaRPr>
          </a:p>
          <a:p>
            <a:pPr algn="just"/>
            <a:r>
              <a:rPr lang="es-ES" sz="2800" b="0" kern="0" dirty="0">
                <a:solidFill>
                  <a:srgbClr val="000000"/>
                </a:solidFill>
                <a:latin typeface="Source Sans Pro" panose="020B0503030403020204" pitchFamily="34" charset="0"/>
              </a:rPr>
              <a:t>Si existe una relación inversa —esto es, si Y disminuye al aumentar X—, entonces “r” caerá entre 0 y 1.  De manera similar, si existe una relación directa (si Y aumenta al aumentar X), entonces “r” será un valor en el intervalo de 0 a 1.</a:t>
            </a:r>
          </a:p>
        </p:txBody>
      </p:sp>
      <p:sp>
        <p:nvSpPr>
          <p:cNvPr id="2" name="CuadroTexto 1">
            <a:extLst>
              <a:ext uri="{FF2B5EF4-FFF2-40B4-BE49-F238E27FC236}">
                <a16:creationId xmlns:a16="http://schemas.microsoft.com/office/drawing/2014/main" id="{4C87F505-FD08-7C44-8508-897D3FF57D8F}"/>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4" name="Imagen 3">
            <a:extLst>
              <a:ext uri="{FF2B5EF4-FFF2-40B4-BE49-F238E27FC236}">
                <a16:creationId xmlns:a16="http://schemas.microsoft.com/office/drawing/2014/main" id="{CE98F62B-3A5B-88CB-E9EC-C76F36767D65}"/>
              </a:ext>
            </a:extLst>
          </p:cNvPr>
          <p:cNvPicPr>
            <a:picLocks noChangeAspect="1"/>
          </p:cNvPicPr>
          <p:nvPr/>
        </p:nvPicPr>
        <p:blipFill>
          <a:blip r:embed="rId2"/>
          <a:stretch>
            <a:fillRect/>
          </a:stretch>
        </p:blipFill>
        <p:spPr>
          <a:xfrm>
            <a:off x="679450" y="4572000"/>
            <a:ext cx="7143750" cy="5248275"/>
          </a:xfrm>
          <a:prstGeom prst="rect">
            <a:avLst/>
          </a:prstGeom>
        </p:spPr>
      </p:pic>
      <p:sp>
        <p:nvSpPr>
          <p:cNvPr id="7"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27650" y="701675"/>
            <a:ext cx="12032402" cy="1354217"/>
          </a:xfrm>
        </p:spPr>
        <p:txBody>
          <a:bodyPr/>
          <a:lstStyle/>
          <a:p>
            <a:r>
              <a:rPr lang="es-CL" sz="4400" dirty="0"/>
              <a:t>COEFICIENTE </a:t>
            </a:r>
          </a:p>
          <a:p>
            <a:r>
              <a:rPr lang="es-CL" sz="4400" dirty="0"/>
              <a:t>DE </a:t>
            </a:r>
            <a:r>
              <a:rPr lang="es-CL" sz="4400" dirty="0" smtClean="0"/>
              <a:t>CORRELACIÓN</a:t>
            </a:r>
            <a:endParaRPr lang="es-CL" sz="4400" dirty="0"/>
          </a:p>
        </p:txBody>
      </p:sp>
      <p:sp>
        <p:nvSpPr>
          <p:cNvPr id="9" name="object 12">
            <a:extLst>
              <a:ext uri="{FF2B5EF4-FFF2-40B4-BE49-F238E27FC236}">
                <a16:creationId xmlns:a16="http://schemas.microsoft.com/office/drawing/2014/main" id="{3F4592E0-FA1B-C244-A3E8-ACDB2D412B6E}"/>
              </a:ext>
            </a:extLst>
          </p:cNvPr>
          <p:cNvSpPr/>
          <p:nvPr/>
        </p:nvSpPr>
        <p:spPr>
          <a:xfrm>
            <a:off x="7307580" y="2759075"/>
            <a:ext cx="791845" cy="734695"/>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Tree>
    <p:extLst>
      <p:ext uri="{BB962C8B-B14F-4D97-AF65-F5344CB8AC3E}">
        <p14:creationId xmlns:p14="http://schemas.microsoft.com/office/powerpoint/2010/main" val="5749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75650" y="8016875"/>
            <a:ext cx="11193563" cy="1477328"/>
          </a:xfrm>
        </p:spPr>
        <p:txBody>
          <a:bodyPr/>
          <a:lstStyle/>
          <a:p>
            <a:pPr marL="285750" indent="-285750">
              <a:buFont typeface="Wingdings" panose="05000000000000000000" pitchFamily="2" charset="2"/>
              <a:buChar char="§"/>
            </a:pPr>
            <a:r>
              <a:rPr lang="es-CL" sz="3200" dirty="0"/>
              <a:t>Regresión Simple</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Correlación</a:t>
            </a:r>
          </a:p>
        </p:txBody>
      </p:sp>
    </p:spTree>
    <p:extLst>
      <p:ext uri="{BB962C8B-B14F-4D97-AF65-F5344CB8AC3E}">
        <p14:creationId xmlns:p14="http://schemas.microsoft.com/office/powerpoint/2010/main" val="131301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5">
            <a:extLst>
              <a:ext uri="{FF2B5EF4-FFF2-40B4-BE49-F238E27FC236}">
                <a16:creationId xmlns:a16="http://schemas.microsoft.com/office/drawing/2014/main" id="{8F62137C-BDC9-C949-9AC3-E19A910779E2}"/>
              </a:ext>
            </a:extLst>
          </p:cNvPr>
          <p:cNvSpPr txBox="1">
            <a:spLocks/>
          </p:cNvSpPr>
          <p:nvPr/>
        </p:nvSpPr>
        <p:spPr>
          <a:xfrm>
            <a:off x="4108450" y="2493115"/>
            <a:ext cx="11734483" cy="2062103"/>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algn="just"/>
            <a:r>
              <a:rPr lang="es-ES" sz="3200" b="0" dirty="0">
                <a:solidFill>
                  <a:srgbClr val="000000"/>
                </a:solidFill>
                <a:latin typeface="Source Sans Pro" panose="020B0503030403020204" pitchFamily="34" charset="0"/>
              </a:rPr>
              <a:t>Los análisis de regresión y de correlación se basan en la relación, o asociación, entre dos (o más) variables.</a:t>
            </a:r>
          </a:p>
          <a:p>
            <a:pPr algn="just"/>
            <a:r>
              <a:rPr lang="es-ES" sz="3200" b="0" dirty="0">
                <a:solidFill>
                  <a:srgbClr val="000000"/>
                </a:solidFill>
                <a:latin typeface="Source Sans Pro" panose="020B0503030403020204" pitchFamily="34" charset="0"/>
              </a:rPr>
              <a:t>La variable (o variables) conocida(s) se llaman </a:t>
            </a:r>
            <a:r>
              <a:rPr lang="es-ES" sz="3200" i="1" dirty="0">
                <a:solidFill>
                  <a:srgbClr val="000000"/>
                </a:solidFill>
                <a:latin typeface="Source Sans Pro" panose="020B0503030403020204" pitchFamily="34" charset="0"/>
              </a:rPr>
              <a:t>variable(s) independiente(s)</a:t>
            </a:r>
            <a:r>
              <a:rPr lang="es-ES" sz="3200" b="0" dirty="0">
                <a:solidFill>
                  <a:srgbClr val="000000"/>
                </a:solidFill>
                <a:latin typeface="Source Sans Pro" panose="020B0503030403020204" pitchFamily="34" charset="0"/>
              </a:rPr>
              <a:t>; la que tratamos de predecir es la </a:t>
            </a:r>
            <a:r>
              <a:rPr lang="es-ES" sz="3200" i="1" dirty="0">
                <a:solidFill>
                  <a:srgbClr val="000000"/>
                </a:solidFill>
                <a:latin typeface="Source Sans Pro" panose="020B0503030403020204" pitchFamily="34" charset="0"/>
              </a:rPr>
              <a:t>variable dependiente.</a:t>
            </a:r>
            <a:endParaRPr lang="es-CL" sz="3200" i="1" dirty="0">
              <a:solidFill>
                <a:srgbClr val="000000"/>
              </a:solidFill>
              <a:latin typeface="Source Sans Pro" panose="020B0503030403020204" pitchFamily="34" charset="0"/>
            </a:endParaRPr>
          </a:p>
        </p:txBody>
      </p:sp>
      <p:pic>
        <p:nvPicPr>
          <p:cNvPr id="6" name="Gráfico 5" descr="Gráfico de barras con tendencia alcista con relleno sólido">
            <a:extLst>
              <a:ext uri="{FF2B5EF4-FFF2-40B4-BE49-F238E27FC236}">
                <a16:creationId xmlns:a16="http://schemas.microsoft.com/office/drawing/2014/main" id="{46C5ABA7-C8EC-9EF1-123D-D61054E9606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736850" y="2609766"/>
            <a:ext cx="914400" cy="914400"/>
          </a:xfrm>
          <a:prstGeom prst="rect">
            <a:avLst/>
          </a:prstGeom>
        </p:spPr>
      </p:pic>
      <p:sp>
        <p:nvSpPr>
          <p:cNvPr id="7" name="CuadroTexto 6">
            <a:extLst>
              <a:ext uri="{FF2B5EF4-FFF2-40B4-BE49-F238E27FC236}">
                <a16:creationId xmlns:a16="http://schemas.microsoft.com/office/drawing/2014/main" id="{B7F49D7A-EB59-78A6-D06E-C312D42AD90B}"/>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10" name="Imagen 9">
            <a:extLst>
              <a:ext uri="{FF2B5EF4-FFF2-40B4-BE49-F238E27FC236}">
                <a16:creationId xmlns:a16="http://schemas.microsoft.com/office/drawing/2014/main" id="{1B1ECA35-6995-EDDB-0B0E-E8BE5B947D16}"/>
              </a:ext>
            </a:extLst>
          </p:cNvPr>
          <p:cNvPicPr>
            <a:picLocks noChangeAspect="1"/>
          </p:cNvPicPr>
          <p:nvPr/>
        </p:nvPicPr>
        <p:blipFill>
          <a:blip r:embed="rId4"/>
          <a:stretch>
            <a:fillRect/>
          </a:stretch>
        </p:blipFill>
        <p:spPr>
          <a:xfrm>
            <a:off x="5078160" y="5211493"/>
            <a:ext cx="10140950" cy="4656420"/>
          </a:xfrm>
          <a:prstGeom prst="rect">
            <a:avLst/>
          </a:prstGeom>
        </p:spPr>
      </p:pic>
      <p:sp>
        <p:nvSpPr>
          <p:cNvPr id="11"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61926" y="972898"/>
            <a:ext cx="9947923" cy="738664"/>
          </a:xfrm>
        </p:spPr>
        <p:txBody>
          <a:bodyPr/>
          <a:lstStyle/>
          <a:p>
            <a:r>
              <a:rPr lang="es-CL" dirty="0"/>
              <a:t>Regresión </a:t>
            </a:r>
            <a:r>
              <a:rPr lang="es-CL" dirty="0" smtClean="0"/>
              <a:t>Simple</a:t>
            </a:r>
            <a:endParaRPr lang="es-CL" dirty="0"/>
          </a:p>
        </p:txBody>
      </p:sp>
    </p:spTree>
    <p:extLst>
      <p:ext uri="{BB962C8B-B14F-4D97-AF65-F5344CB8AC3E}">
        <p14:creationId xmlns:p14="http://schemas.microsoft.com/office/powerpoint/2010/main" val="268365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Marcador de texto 71">
            <a:extLst>
              <a:ext uri="{FF2B5EF4-FFF2-40B4-BE49-F238E27FC236}">
                <a16:creationId xmlns:a16="http://schemas.microsoft.com/office/drawing/2014/main" id="{A338B78E-6AD7-7844-BF74-8EB9C1EAE5E6}"/>
              </a:ext>
            </a:extLst>
          </p:cNvPr>
          <p:cNvSpPr>
            <a:spLocks noGrp="1"/>
          </p:cNvSpPr>
          <p:nvPr>
            <p:ph type="body" sz="quarter" idx="12"/>
          </p:nvPr>
        </p:nvSpPr>
        <p:spPr>
          <a:xfrm>
            <a:off x="5251450" y="1136010"/>
            <a:ext cx="10439400" cy="1354217"/>
          </a:xfrm>
        </p:spPr>
        <p:txBody>
          <a:bodyPr/>
          <a:lstStyle/>
          <a:p>
            <a:r>
              <a:rPr lang="es-CL" sz="4400" b="1" dirty="0">
                <a:solidFill>
                  <a:schemeClr val="tx1"/>
                </a:solidFill>
              </a:rPr>
              <a:t>DIAGRAMAS </a:t>
            </a:r>
            <a:r>
              <a:rPr lang="es-CL" sz="4400" b="1" dirty="0" smtClean="0">
                <a:solidFill>
                  <a:schemeClr val="tx1"/>
                </a:solidFill>
              </a:rPr>
              <a:t>DE DISPERSIÓN</a:t>
            </a:r>
            <a:endParaRPr lang="es-CL" sz="4400" b="1" dirty="0">
              <a:solidFill>
                <a:schemeClr val="tx1"/>
              </a:solidFill>
            </a:endParaRPr>
          </a:p>
        </p:txBody>
      </p:sp>
      <p:sp>
        <p:nvSpPr>
          <p:cNvPr id="2" name="object 5">
            <a:extLst>
              <a:ext uri="{FF2B5EF4-FFF2-40B4-BE49-F238E27FC236}">
                <a16:creationId xmlns:a16="http://schemas.microsoft.com/office/drawing/2014/main" id="{949ED6E0-24F7-4699-E88F-24958FF37316}"/>
              </a:ext>
            </a:extLst>
          </p:cNvPr>
          <p:cNvSpPr txBox="1"/>
          <p:nvPr/>
        </p:nvSpPr>
        <p:spPr>
          <a:xfrm>
            <a:off x="2432050" y="2443008"/>
            <a:ext cx="13258800" cy="3484287"/>
          </a:xfrm>
          <a:prstGeom prst="rect">
            <a:avLst/>
          </a:prstGeom>
        </p:spPr>
        <p:txBody>
          <a:bodyPr vert="horz" wrap="square" lIns="0" tIns="13970" rIns="0" bIns="0" rtlCol="0">
            <a:spAutoFit/>
          </a:bodyPr>
          <a:lstStyle/>
          <a:p>
            <a:pPr algn="just"/>
            <a:r>
              <a:rPr lang="es-CL" sz="2950" b="1" dirty="0">
                <a:solidFill>
                  <a:srgbClr val="317DE2"/>
                </a:solidFill>
                <a:latin typeface="Arial"/>
                <a:cs typeface="Arial"/>
              </a:rPr>
              <a:t>DIAGRAMAS DE DISPERSIÓN: </a:t>
            </a:r>
            <a:r>
              <a:rPr lang="es-CL" sz="1750" b="1" spc="10" dirty="0">
                <a:solidFill>
                  <a:srgbClr val="317DE2"/>
                </a:solidFill>
                <a:latin typeface="Arial"/>
                <a:cs typeface="Arial"/>
              </a:rPr>
              <a:t> </a:t>
            </a:r>
            <a:r>
              <a:rPr lang="es-ES" sz="2800" spc="10" dirty="0">
                <a:latin typeface="Arial"/>
                <a:cs typeface="Arial"/>
              </a:rPr>
              <a:t>El primer paso para determinar si existe una relación entre dos variables es examinar la gráfica de los datos observados (o conocidos). Esta gráfica, o dibujo, se llama </a:t>
            </a:r>
            <a:r>
              <a:rPr lang="es-ES" sz="2800" b="1" i="1" spc="10" dirty="0">
                <a:latin typeface="Arial"/>
                <a:cs typeface="Arial"/>
              </a:rPr>
              <a:t>diagrama de dispersión</a:t>
            </a:r>
            <a:r>
              <a:rPr lang="es-ES" sz="2800" spc="10" dirty="0">
                <a:latin typeface="Arial"/>
                <a:cs typeface="Arial"/>
              </a:rPr>
              <a:t>.</a:t>
            </a:r>
          </a:p>
          <a:p>
            <a:pPr algn="just"/>
            <a:endParaRPr lang="es-ES" sz="2800" spc="10" dirty="0">
              <a:latin typeface="Arial"/>
              <a:cs typeface="Arial"/>
            </a:endParaRPr>
          </a:p>
          <a:p>
            <a:pPr algn="just"/>
            <a:r>
              <a:rPr lang="es-ES" sz="2800" spc="10" dirty="0">
                <a:latin typeface="Arial"/>
                <a:cs typeface="Arial"/>
              </a:rPr>
              <a:t>Un diagrama de dispersión nos puede dar dos tipos de información. Visualmente, podemos identificar patrones que indiquen que las variables están relacionadas. Si esto sucede, podemos ver qué tipo de línea, o ecuación de estimación, describe esta relación.</a:t>
            </a:r>
            <a:endParaRPr sz="2800" spc="10" dirty="0">
              <a:latin typeface="Arial"/>
              <a:cs typeface="Arial"/>
            </a:endParaRPr>
          </a:p>
        </p:txBody>
      </p:sp>
      <p:sp>
        <p:nvSpPr>
          <p:cNvPr id="3" name="CuadroTexto 2">
            <a:extLst>
              <a:ext uri="{FF2B5EF4-FFF2-40B4-BE49-F238E27FC236}">
                <a16:creationId xmlns:a16="http://schemas.microsoft.com/office/drawing/2014/main" id="{8D22996F-310D-2E48-EFF0-BEBF6BB85146}"/>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5" name="Imagen 4">
            <a:extLst>
              <a:ext uri="{FF2B5EF4-FFF2-40B4-BE49-F238E27FC236}">
                <a16:creationId xmlns:a16="http://schemas.microsoft.com/office/drawing/2014/main" id="{47379D7B-52E8-6CBA-D9BB-73DF6CA8EFE9}"/>
              </a:ext>
            </a:extLst>
          </p:cNvPr>
          <p:cNvPicPr>
            <a:picLocks noChangeAspect="1"/>
          </p:cNvPicPr>
          <p:nvPr/>
        </p:nvPicPr>
        <p:blipFill>
          <a:blip r:embed="rId2"/>
          <a:stretch>
            <a:fillRect/>
          </a:stretch>
        </p:blipFill>
        <p:spPr>
          <a:xfrm>
            <a:off x="1689985" y="6230373"/>
            <a:ext cx="6200775" cy="3228975"/>
          </a:xfrm>
          <a:prstGeom prst="rect">
            <a:avLst/>
          </a:prstGeom>
        </p:spPr>
      </p:pic>
      <p:sp>
        <p:nvSpPr>
          <p:cNvPr id="6" name="Flecha: a la derecha 5">
            <a:extLst>
              <a:ext uri="{FF2B5EF4-FFF2-40B4-BE49-F238E27FC236}">
                <a16:creationId xmlns:a16="http://schemas.microsoft.com/office/drawing/2014/main" id="{B5A0A4CE-F35E-46BF-4311-73F36A1FA882}"/>
              </a:ext>
            </a:extLst>
          </p:cNvPr>
          <p:cNvSpPr/>
          <p:nvPr/>
        </p:nvSpPr>
        <p:spPr>
          <a:xfrm>
            <a:off x="8147050" y="7046171"/>
            <a:ext cx="6858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7">
            <a:extLst>
              <a:ext uri="{FF2B5EF4-FFF2-40B4-BE49-F238E27FC236}">
                <a16:creationId xmlns:a16="http://schemas.microsoft.com/office/drawing/2014/main" id="{422D1D85-CE5A-38FE-2371-A2227D7DF497}"/>
              </a:ext>
            </a:extLst>
          </p:cNvPr>
          <p:cNvPicPr>
            <a:picLocks noChangeAspect="1"/>
          </p:cNvPicPr>
          <p:nvPr/>
        </p:nvPicPr>
        <p:blipFill>
          <a:blip r:embed="rId3"/>
          <a:stretch>
            <a:fillRect/>
          </a:stretch>
        </p:blipFill>
        <p:spPr>
          <a:xfrm>
            <a:off x="9208582" y="6338593"/>
            <a:ext cx="6200775" cy="3396356"/>
          </a:xfrm>
          <a:prstGeom prst="rect">
            <a:avLst/>
          </a:prstGeom>
        </p:spPr>
      </p:pic>
      <p:sp>
        <p:nvSpPr>
          <p:cNvPr id="9" name="Marcador de texto 11">
            <a:extLst>
              <a:ext uri="{FF2B5EF4-FFF2-40B4-BE49-F238E27FC236}">
                <a16:creationId xmlns:a16="http://schemas.microsoft.com/office/drawing/2014/main" id="{4B91F47D-D7D1-A24B-97C2-AEE4BD2DCDBC}"/>
              </a:ext>
            </a:extLst>
          </p:cNvPr>
          <p:cNvSpPr txBox="1">
            <a:spLocks/>
          </p:cNvSpPr>
          <p:nvPr/>
        </p:nvSpPr>
        <p:spPr>
          <a:xfrm>
            <a:off x="-539750" y="1076348"/>
            <a:ext cx="5353270" cy="677108"/>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400" kern="0" dirty="0" smtClean="0"/>
              <a:t>Regresión Simple</a:t>
            </a:r>
            <a:endParaRPr lang="es-CL" sz="4400" kern="0" dirty="0"/>
          </a:p>
        </p:txBody>
      </p:sp>
    </p:spTree>
    <p:extLst>
      <p:ext uri="{BB962C8B-B14F-4D97-AF65-F5344CB8AC3E}">
        <p14:creationId xmlns:p14="http://schemas.microsoft.com/office/powerpoint/2010/main" val="333005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949ED6E0-24F7-4699-E88F-24958FF37316}"/>
              </a:ext>
            </a:extLst>
          </p:cNvPr>
          <p:cNvSpPr txBox="1"/>
          <p:nvPr/>
        </p:nvSpPr>
        <p:spPr>
          <a:xfrm>
            <a:off x="10280650" y="3673475"/>
            <a:ext cx="6582280" cy="2968761"/>
          </a:xfrm>
          <a:prstGeom prst="rect">
            <a:avLst/>
          </a:prstGeom>
        </p:spPr>
        <p:txBody>
          <a:bodyPr vert="horz" wrap="square" lIns="0" tIns="13970" rIns="0" bIns="0" rtlCol="0">
            <a:spAutoFit/>
          </a:bodyPr>
          <a:lstStyle/>
          <a:p>
            <a:pPr algn="just"/>
            <a:r>
              <a:rPr lang="es-CL" sz="3200" b="1" dirty="0">
                <a:solidFill>
                  <a:srgbClr val="317DE2"/>
                </a:solidFill>
                <a:latin typeface="Arial"/>
                <a:cs typeface="Arial"/>
              </a:rPr>
              <a:t>DIAGRAMAS DE DISPERSIÓN: </a:t>
            </a:r>
            <a:r>
              <a:rPr lang="es-CL" b="1" spc="10" dirty="0">
                <a:solidFill>
                  <a:srgbClr val="317DE2"/>
                </a:solidFill>
                <a:latin typeface="Arial"/>
                <a:cs typeface="Arial"/>
              </a:rPr>
              <a:t> </a:t>
            </a:r>
            <a:r>
              <a:rPr lang="es-ES" sz="3200" spc="10" dirty="0">
                <a:latin typeface="Arial"/>
                <a:cs typeface="Arial"/>
              </a:rPr>
              <a:t>La relación entre las variables X y </a:t>
            </a:r>
            <a:r>
              <a:rPr lang="es-ES" sz="3200" spc="10" dirty="0" err="1">
                <a:latin typeface="Arial"/>
                <a:cs typeface="Arial"/>
              </a:rPr>
              <a:t>Y</a:t>
            </a:r>
            <a:r>
              <a:rPr lang="es-ES" sz="3200" spc="10" dirty="0">
                <a:latin typeface="Arial"/>
                <a:cs typeface="Arial"/>
              </a:rPr>
              <a:t> también puede tomar la forma de una curva. Los especialistas en estadística la llaman relación curvilínea.</a:t>
            </a:r>
            <a:endParaRPr sz="3200" spc="10" dirty="0">
              <a:latin typeface="Arial"/>
              <a:cs typeface="Arial"/>
            </a:endParaRPr>
          </a:p>
        </p:txBody>
      </p:sp>
      <p:sp>
        <p:nvSpPr>
          <p:cNvPr id="3" name="CuadroTexto 2">
            <a:extLst>
              <a:ext uri="{FF2B5EF4-FFF2-40B4-BE49-F238E27FC236}">
                <a16:creationId xmlns:a16="http://schemas.microsoft.com/office/drawing/2014/main" id="{8D22996F-310D-2E48-EFF0-BEBF6BB85146}"/>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7" name="Imagen 6">
            <a:extLst>
              <a:ext uri="{FF2B5EF4-FFF2-40B4-BE49-F238E27FC236}">
                <a16:creationId xmlns:a16="http://schemas.microsoft.com/office/drawing/2014/main" id="{B2A4CEA5-C6E9-EAB2-64EB-3EE760A696D6}"/>
              </a:ext>
            </a:extLst>
          </p:cNvPr>
          <p:cNvPicPr>
            <a:picLocks noChangeAspect="1"/>
          </p:cNvPicPr>
          <p:nvPr/>
        </p:nvPicPr>
        <p:blipFill>
          <a:blip r:embed="rId2"/>
          <a:stretch>
            <a:fillRect/>
          </a:stretch>
        </p:blipFill>
        <p:spPr>
          <a:xfrm>
            <a:off x="1060450" y="3352275"/>
            <a:ext cx="8695688" cy="6501118"/>
          </a:xfrm>
          <a:prstGeom prst="rect">
            <a:avLst/>
          </a:prstGeom>
        </p:spPr>
      </p:pic>
      <p:sp>
        <p:nvSpPr>
          <p:cNvPr id="8" name="Marcador de texto 71">
            <a:extLst>
              <a:ext uri="{FF2B5EF4-FFF2-40B4-BE49-F238E27FC236}">
                <a16:creationId xmlns:a16="http://schemas.microsoft.com/office/drawing/2014/main" id="{A338B78E-6AD7-7844-BF74-8EB9C1EAE5E6}"/>
              </a:ext>
            </a:extLst>
          </p:cNvPr>
          <p:cNvSpPr txBox="1">
            <a:spLocks/>
          </p:cNvSpPr>
          <p:nvPr/>
        </p:nvSpPr>
        <p:spPr>
          <a:xfrm>
            <a:off x="5251450" y="1136010"/>
            <a:ext cx="10439400" cy="1354217"/>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400" b="1" kern="0" smtClean="0">
                <a:solidFill>
                  <a:schemeClr val="tx1"/>
                </a:solidFill>
              </a:rPr>
              <a:t>DIAGRAMAS DE DISPERSIÓN</a:t>
            </a:r>
            <a:endParaRPr lang="es-CL" sz="4400" b="1" kern="0" dirty="0">
              <a:solidFill>
                <a:schemeClr val="tx1"/>
              </a:solidFill>
            </a:endParaRPr>
          </a:p>
        </p:txBody>
      </p:sp>
      <p:sp>
        <p:nvSpPr>
          <p:cNvPr id="9" name="Marcador de texto 11">
            <a:extLst>
              <a:ext uri="{FF2B5EF4-FFF2-40B4-BE49-F238E27FC236}">
                <a16:creationId xmlns:a16="http://schemas.microsoft.com/office/drawing/2014/main" id="{4B91F47D-D7D1-A24B-97C2-AEE4BD2DCDBC}"/>
              </a:ext>
            </a:extLst>
          </p:cNvPr>
          <p:cNvSpPr txBox="1">
            <a:spLocks/>
          </p:cNvSpPr>
          <p:nvPr/>
        </p:nvSpPr>
        <p:spPr>
          <a:xfrm>
            <a:off x="-539750" y="1076348"/>
            <a:ext cx="5353270" cy="677108"/>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400" kern="0" dirty="0" smtClean="0"/>
              <a:t>Regresión Simple</a:t>
            </a:r>
            <a:endParaRPr lang="es-CL" sz="4400" kern="0" dirty="0"/>
          </a:p>
        </p:txBody>
      </p:sp>
    </p:spTree>
    <p:extLst>
      <p:ext uri="{BB962C8B-B14F-4D97-AF65-F5344CB8AC3E}">
        <p14:creationId xmlns:p14="http://schemas.microsoft.com/office/powerpoint/2010/main" val="23721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949ED6E0-24F7-4699-E88F-24958FF37316}"/>
              </a:ext>
            </a:extLst>
          </p:cNvPr>
          <p:cNvSpPr txBox="1"/>
          <p:nvPr/>
        </p:nvSpPr>
        <p:spPr>
          <a:xfrm>
            <a:off x="3429000" y="2838235"/>
            <a:ext cx="11430000" cy="1760738"/>
          </a:xfrm>
          <a:prstGeom prst="rect">
            <a:avLst/>
          </a:prstGeom>
        </p:spPr>
        <p:txBody>
          <a:bodyPr vert="horz" wrap="square" lIns="0" tIns="13970" rIns="0" bIns="0" rtlCol="0">
            <a:spAutoFit/>
          </a:bodyPr>
          <a:lstStyle/>
          <a:p>
            <a:pPr algn="just"/>
            <a:r>
              <a:rPr lang="es-CL" sz="2950" b="1" dirty="0">
                <a:solidFill>
                  <a:srgbClr val="317DE2"/>
                </a:solidFill>
                <a:latin typeface="Arial"/>
                <a:cs typeface="Arial"/>
              </a:rPr>
              <a:t>RECTA DE REGRESIÓN: </a:t>
            </a:r>
            <a:r>
              <a:rPr lang="es-CL" sz="1750" b="1" spc="10" dirty="0">
                <a:solidFill>
                  <a:srgbClr val="317DE2"/>
                </a:solidFill>
                <a:latin typeface="Arial"/>
                <a:cs typeface="Arial"/>
              </a:rPr>
              <a:t> </a:t>
            </a:r>
            <a:r>
              <a:rPr lang="es-ES" sz="2800" spc="10" dirty="0">
                <a:latin typeface="Arial"/>
                <a:cs typeface="Arial"/>
              </a:rPr>
              <a:t>Las líneas de regresión no sólo deben ajustarse visualmente. En realidad, para calcularla en forma precisa, debemos aplicar la siguiente ecuación, la cual indica con una </a:t>
            </a:r>
            <a:r>
              <a:rPr lang="es-ES" sz="2800" b="1" i="1" spc="10" dirty="0">
                <a:latin typeface="Arial"/>
                <a:cs typeface="Arial"/>
              </a:rPr>
              <a:t>Y</a:t>
            </a:r>
            <a:r>
              <a:rPr lang="es-ES" sz="2800" spc="10" dirty="0">
                <a:latin typeface="Arial"/>
                <a:cs typeface="Arial"/>
              </a:rPr>
              <a:t> la variable dependiente y con una </a:t>
            </a:r>
            <a:r>
              <a:rPr lang="es-ES" sz="2800" b="1" i="1" spc="10" dirty="0">
                <a:latin typeface="Arial"/>
                <a:cs typeface="Arial"/>
              </a:rPr>
              <a:t>X</a:t>
            </a:r>
            <a:r>
              <a:rPr lang="es-ES" sz="2800" spc="10" dirty="0">
                <a:latin typeface="Arial"/>
                <a:cs typeface="Arial"/>
              </a:rPr>
              <a:t> la variable independiente:</a:t>
            </a:r>
            <a:endParaRPr sz="2800" spc="10" dirty="0">
              <a:latin typeface="Arial"/>
              <a:cs typeface="Arial"/>
            </a:endParaRPr>
          </a:p>
        </p:txBody>
      </p:sp>
      <p:sp>
        <p:nvSpPr>
          <p:cNvPr id="3" name="CuadroTexto 2">
            <a:extLst>
              <a:ext uri="{FF2B5EF4-FFF2-40B4-BE49-F238E27FC236}">
                <a16:creationId xmlns:a16="http://schemas.microsoft.com/office/drawing/2014/main" id="{8D22996F-310D-2E48-EFF0-BEBF6BB85146}"/>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5" name="Imagen 4">
            <a:extLst>
              <a:ext uri="{FF2B5EF4-FFF2-40B4-BE49-F238E27FC236}">
                <a16:creationId xmlns:a16="http://schemas.microsoft.com/office/drawing/2014/main" id="{5B0D3B56-C9FE-0CE7-00E7-D78586927449}"/>
              </a:ext>
            </a:extLst>
          </p:cNvPr>
          <p:cNvPicPr>
            <a:picLocks noChangeAspect="1"/>
          </p:cNvPicPr>
          <p:nvPr/>
        </p:nvPicPr>
        <p:blipFill>
          <a:blip r:embed="rId2"/>
          <a:stretch>
            <a:fillRect/>
          </a:stretch>
        </p:blipFill>
        <p:spPr>
          <a:xfrm>
            <a:off x="5217886" y="5426075"/>
            <a:ext cx="7330860" cy="2600325"/>
          </a:xfrm>
          <a:prstGeom prst="rect">
            <a:avLst/>
          </a:prstGeom>
          <a:ln w="25400">
            <a:solidFill>
              <a:schemeClr val="accent1"/>
            </a:solidFill>
          </a:ln>
        </p:spPr>
      </p:pic>
      <p:sp>
        <p:nvSpPr>
          <p:cNvPr id="7" name="Marcador de texto 71">
            <a:extLst>
              <a:ext uri="{FF2B5EF4-FFF2-40B4-BE49-F238E27FC236}">
                <a16:creationId xmlns:a16="http://schemas.microsoft.com/office/drawing/2014/main" id="{A338B78E-6AD7-7844-BF74-8EB9C1EAE5E6}"/>
              </a:ext>
            </a:extLst>
          </p:cNvPr>
          <p:cNvSpPr txBox="1">
            <a:spLocks/>
          </p:cNvSpPr>
          <p:nvPr/>
        </p:nvSpPr>
        <p:spPr>
          <a:xfrm>
            <a:off x="5251450" y="1136010"/>
            <a:ext cx="10439400" cy="677108"/>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4400" b="1" kern="0" dirty="0" smtClean="0"/>
              <a:t>ESTIMACIÓN</a:t>
            </a:r>
            <a:endParaRPr lang="es-CL" sz="4400" b="1" kern="0" dirty="0">
              <a:solidFill>
                <a:schemeClr val="tx1"/>
              </a:solidFill>
            </a:endParaRPr>
          </a:p>
        </p:txBody>
      </p:sp>
      <p:sp>
        <p:nvSpPr>
          <p:cNvPr id="8" name="Marcador de texto 11">
            <a:extLst>
              <a:ext uri="{FF2B5EF4-FFF2-40B4-BE49-F238E27FC236}">
                <a16:creationId xmlns:a16="http://schemas.microsoft.com/office/drawing/2014/main" id="{4B91F47D-D7D1-A24B-97C2-AEE4BD2DCDBC}"/>
              </a:ext>
            </a:extLst>
          </p:cNvPr>
          <p:cNvSpPr txBox="1">
            <a:spLocks/>
          </p:cNvSpPr>
          <p:nvPr/>
        </p:nvSpPr>
        <p:spPr>
          <a:xfrm>
            <a:off x="-539750" y="1076348"/>
            <a:ext cx="5353270" cy="677108"/>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400" kern="0" dirty="0" smtClean="0"/>
              <a:t>Regresión Simple</a:t>
            </a:r>
            <a:endParaRPr lang="es-CL" sz="4400" kern="0" dirty="0"/>
          </a:p>
        </p:txBody>
      </p:sp>
    </p:spTree>
    <p:extLst>
      <p:ext uri="{BB962C8B-B14F-4D97-AF65-F5344CB8AC3E}">
        <p14:creationId xmlns:p14="http://schemas.microsoft.com/office/powerpoint/2010/main" val="2750378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949ED6E0-24F7-4699-E88F-24958FF37316}"/>
              </a:ext>
            </a:extLst>
          </p:cNvPr>
          <p:cNvSpPr txBox="1"/>
          <p:nvPr/>
        </p:nvSpPr>
        <p:spPr>
          <a:xfrm>
            <a:off x="7385050" y="1929101"/>
            <a:ext cx="11430000" cy="5908028"/>
          </a:xfrm>
          <a:prstGeom prst="rect">
            <a:avLst/>
          </a:prstGeom>
        </p:spPr>
        <p:txBody>
          <a:bodyPr vert="horz" wrap="square" lIns="0" tIns="13970" rIns="0" bIns="0" rtlCol="0">
            <a:spAutoFit/>
          </a:bodyPr>
          <a:lstStyle/>
          <a:p>
            <a:pPr algn="just"/>
            <a:r>
              <a:rPr lang="es-CL" sz="2950" b="1" dirty="0">
                <a:solidFill>
                  <a:srgbClr val="317DE2"/>
                </a:solidFill>
                <a:latin typeface="Arial"/>
                <a:cs typeface="Arial"/>
              </a:rPr>
              <a:t>RECTA DE REGRESIÓN, definiciones: </a:t>
            </a:r>
            <a:r>
              <a:rPr lang="es-CL" sz="1750" b="1" spc="10" dirty="0">
                <a:solidFill>
                  <a:srgbClr val="317DE2"/>
                </a:solidFill>
                <a:latin typeface="Arial"/>
                <a:cs typeface="Arial"/>
              </a:rPr>
              <a:t> </a:t>
            </a:r>
          </a:p>
          <a:p>
            <a:pPr algn="just"/>
            <a:endParaRPr lang="es-CL" sz="1750" b="1" spc="10" dirty="0">
              <a:solidFill>
                <a:srgbClr val="317DE2"/>
              </a:solidFill>
              <a:latin typeface="Arial"/>
              <a:cs typeface="Arial"/>
            </a:endParaRPr>
          </a:p>
          <a:p>
            <a:pPr marL="457200" indent="-457200" algn="just">
              <a:buFont typeface="Wingdings" panose="05000000000000000000" pitchFamily="2" charset="2"/>
              <a:buChar char="§"/>
            </a:pPr>
            <a:r>
              <a:rPr lang="es-CL" sz="2800" spc="10" dirty="0">
                <a:latin typeface="Arial"/>
                <a:cs typeface="Arial"/>
              </a:rPr>
              <a:t>La “a” se denomina </a:t>
            </a:r>
            <a:r>
              <a:rPr lang="es-ES" sz="2800" spc="10" dirty="0">
                <a:latin typeface="Arial"/>
                <a:cs typeface="Arial"/>
              </a:rPr>
              <a:t>la “ordenada Y” porque su valor es el punto en el cual la línea de regresión cruza el eje Y, es decir, el eje vertical. </a:t>
            </a:r>
          </a:p>
          <a:p>
            <a:pPr marL="457200" indent="-457200" algn="just">
              <a:buFont typeface="Wingdings" panose="05000000000000000000" pitchFamily="2" charset="2"/>
              <a:buChar char="§"/>
            </a:pPr>
            <a:endParaRPr lang="es-ES" sz="2800" spc="10" dirty="0">
              <a:latin typeface="Arial"/>
              <a:cs typeface="Arial"/>
            </a:endParaRPr>
          </a:p>
          <a:p>
            <a:pPr marL="457200" indent="-457200" algn="just">
              <a:buFont typeface="Wingdings" panose="05000000000000000000" pitchFamily="2" charset="2"/>
              <a:buChar char="§"/>
            </a:pPr>
            <a:r>
              <a:rPr lang="es-ES" sz="2800" spc="10" dirty="0">
                <a:latin typeface="Arial"/>
                <a:cs typeface="Arial"/>
              </a:rPr>
              <a:t>La “b” en la ecuación es la “pendiente” de la recta. Representan qué tanto cada cambio de una unidad de la variable independiente X hace que cambie la variable dependiente Y. </a:t>
            </a:r>
          </a:p>
          <a:p>
            <a:pPr marL="457200" indent="-457200" algn="just">
              <a:buFont typeface="Wingdings" panose="05000000000000000000" pitchFamily="2" charset="2"/>
              <a:buChar char="§"/>
            </a:pPr>
            <a:endParaRPr lang="es-ES" sz="2800" spc="10" dirty="0">
              <a:latin typeface="Arial"/>
              <a:cs typeface="Arial"/>
            </a:endParaRPr>
          </a:p>
          <a:p>
            <a:pPr marL="457200" indent="-457200" algn="just">
              <a:buFont typeface="Wingdings" panose="05000000000000000000" pitchFamily="2" charset="2"/>
              <a:buChar char="§"/>
            </a:pPr>
            <a:r>
              <a:rPr lang="es-ES" sz="2800" spc="10" dirty="0">
                <a:latin typeface="Arial"/>
                <a:cs typeface="Arial"/>
              </a:rPr>
              <a:t>Tanto “a” como “b” son constantes numéricas porque para cualquier línea recta dada, sus valores no cambian.</a:t>
            </a:r>
          </a:p>
          <a:p>
            <a:pPr marL="457200" indent="-457200" algn="just">
              <a:buFont typeface="Wingdings" panose="05000000000000000000" pitchFamily="2" charset="2"/>
              <a:buChar char="§"/>
            </a:pPr>
            <a:endParaRPr lang="es-ES" sz="2800" spc="10" dirty="0">
              <a:latin typeface="Arial"/>
              <a:cs typeface="Arial"/>
            </a:endParaRPr>
          </a:p>
          <a:p>
            <a:pPr marL="457200" indent="-457200" algn="just">
              <a:buFont typeface="Wingdings" panose="05000000000000000000" pitchFamily="2" charset="2"/>
              <a:buChar char="§"/>
            </a:pPr>
            <a:r>
              <a:rPr lang="es-ES" sz="2800" spc="10" dirty="0">
                <a:latin typeface="Arial"/>
                <a:cs typeface="Arial"/>
              </a:rPr>
              <a:t>Supongamos que sabemos que “a” es 3 y “b” es 2. Determinemos cuál sería Y para X igual a 5.</a:t>
            </a:r>
            <a:endParaRPr sz="2800" spc="10" dirty="0">
              <a:latin typeface="Arial"/>
              <a:cs typeface="Arial"/>
            </a:endParaRPr>
          </a:p>
        </p:txBody>
      </p:sp>
      <p:sp>
        <p:nvSpPr>
          <p:cNvPr id="3" name="CuadroTexto 2">
            <a:extLst>
              <a:ext uri="{FF2B5EF4-FFF2-40B4-BE49-F238E27FC236}">
                <a16:creationId xmlns:a16="http://schemas.microsoft.com/office/drawing/2014/main" id="{8D22996F-310D-2E48-EFF0-BEBF6BB85146}"/>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6" name="Imagen 5">
            <a:extLst>
              <a:ext uri="{FF2B5EF4-FFF2-40B4-BE49-F238E27FC236}">
                <a16:creationId xmlns:a16="http://schemas.microsoft.com/office/drawing/2014/main" id="{4B56002F-701B-3499-7F84-28E8FCEF2250}"/>
              </a:ext>
            </a:extLst>
          </p:cNvPr>
          <p:cNvPicPr>
            <a:picLocks noChangeAspect="1"/>
          </p:cNvPicPr>
          <p:nvPr/>
        </p:nvPicPr>
        <p:blipFill>
          <a:blip r:embed="rId2"/>
          <a:stretch>
            <a:fillRect/>
          </a:stretch>
        </p:blipFill>
        <p:spPr>
          <a:xfrm>
            <a:off x="12490450" y="7825790"/>
            <a:ext cx="4648200" cy="2549953"/>
          </a:xfrm>
          <a:prstGeom prst="rect">
            <a:avLst/>
          </a:prstGeom>
        </p:spPr>
      </p:pic>
      <p:pic>
        <p:nvPicPr>
          <p:cNvPr id="8" name="Imagen 7">
            <a:extLst>
              <a:ext uri="{FF2B5EF4-FFF2-40B4-BE49-F238E27FC236}">
                <a16:creationId xmlns:a16="http://schemas.microsoft.com/office/drawing/2014/main" id="{6403C52B-8E22-8BED-F0C7-2086C34C571E}"/>
              </a:ext>
            </a:extLst>
          </p:cNvPr>
          <p:cNvPicPr>
            <a:picLocks noChangeAspect="1"/>
          </p:cNvPicPr>
          <p:nvPr/>
        </p:nvPicPr>
        <p:blipFill>
          <a:blip r:embed="rId3"/>
          <a:stretch>
            <a:fillRect/>
          </a:stretch>
        </p:blipFill>
        <p:spPr>
          <a:xfrm>
            <a:off x="441324" y="4054475"/>
            <a:ext cx="6029325" cy="6097582"/>
          </a:xfrm>
          <a:prstGeom prst="rect">
            <a:avLst/>
          </a:prstGeom>
        </p:spPr>
      </p:pic>
      <p:sp>
        <p:nvSpPr>
          <p:cNvPr id="9" name="Marcador de texto 71">
            <a:extLst>
              <a:ext uri="{FF2B5EF4-FFF2-40B4-BE49-F238E27FC236}">
                <a16:creationId xmlns:a16="http://schemas.microsoft.com/office/drawing/2014/main" id="{A338B78E-6AD7-7844-BF74-8EB9C1EAE5E6}"/>
              </a:ext>
            </a:extLst>
          </p:cNvPr>
          <p:cNvSpPr>
            <a:spLocks noGrp="1"/>
          </p:cNvSpPr>
          <p:nvPr>
            <p:ph type="body" sz="quarter" idx="12"/>
          </p:nvPr>
        </p:nvSpPr>
        <p:spPr>
          <a:xfrm>
            <a:off x="5251450" y="1136010"/>
            <a:ext cx="10439400" cy="677108"/>
          </a:xfrm>
        </p:spPr>
        <p:txBody>
          <a:bodyPr/>
          <a:lstStyle/>
          <a:p>
            <a:r>
              <a:rPr lang="es-CL" sz="4400" b="1" dirty="0" smtClean="0">
                <a:solidFill>
                  <a:schemeClr val="tx1"/>
                </a:solidFill>
              </a:rPr>
              <a:t>RECTA DE REGRESIÓN</a:t>
            </a:r>
            <a:endParaRPr lang="es-CL" sz="4400" b="1" dirty="0">
              <a:solidFill>
                <a:schemeClr val="tx1"/>
              </a:solidFill>
            </a:endParaRPr>
          </a:p>
        </p:txBody>
      </p:sp>
      <p:sp>
        <p:nvSpPr>
          <p:cNvPr id="10" name="Marcador de texto 11">
            <a:extLst>
              <a:ext uri="{FF2B5EF4-FFF2-40B4-BE49-F238E27FC236}">
                <a16:creationId xmlns:a16="http://schemas.microsoft.com/office/drawing/2014/main" id="{4B91F47D-D7D1-A24B-97C2-AEE4BD2DCDBC}"/>
              </a:ext>
            </a:extLst>
          </p:cNvPr>
          <p:cNvSpPr txBox="1">
            <a:spLocks/>
          </p:cNvSpPr>
          <p:nvPr/>
        </p:nvSpPr>
        <p:spPr>
          <a:xfrm>
            <a:off x="-539750" y="1076348"/>
            <a:ext cx="5353270" cy="677108"/>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400" kern="0" dirty="0" smtClean="0"/>
              <a:t>Regresión Simple</a:t>
            </a:r>
            <a:endParaRPr lang="es-CL" sz="4400" kern="0" dirty="0"/>
          </a:p>
        </p:txBody>
      </p:sp>
    </p:spTree>
    <p:extLst>
      <p:ext uri="{BB962C8B-B14F-4D97-AF65-F5344CB8AC3E}">
        <p14:creationId xmlns:p14="http://schemas.microsoft.com/office/powerpoint/2010/main" val="52566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949ED6E0-24F7-4699-E88F-24958FF37316}"/>
              </a:ext>
            </a:extLst>
          </p:cNvPr>
          <p:cNvSpPr txBox="1"/>
          <p:nvPr/>
        </p:nvSpPr>
        <p:spPr>
          <a:xfrm>
            <a:off x="7461250" y="2393123"/>
            <a:ext cx="11430000" cy="3322704"/>
          </a:xfrm>
          <a:prstGeom prst="rect">
            <a:avLst/>
          </a:prstGeom>
        </p:spPr>
        <p:txBody>
          <a:bodyPr vert="horz" wrap="square" lIns="0" tIns="13970" rIns="0" bIns="0" rtlCol="0">
            <a:spAutoFit/>
          </a:bodyPr>
          <a:lstStyle/>
          <a:p>
            <a:pPr algn="just"/>
            <a:r>
              <a:rPr lang="es-CL" sz="2950" b="1" dirty="0">
                <a:solidFill>
                  <a:srgbClr val="317DE2"/>
                </a:solidFill>
                <a:latin typeface="Arial"/>
                <a:cs typeface="Arial"/>
              </a:rPr>
              <a:t>RECTA DE REGRESIÓN, definiciones: </a:t>
            </a:r>
            <a:r>
              <a:rPr lang="es-CL" sz="1750" b="1" spc="10" dirty="0">
                <a:solidFill>
                  <a:srgbClr val="317DE2"/>
                </a:solidFill>
                <a:latin typeface="Arial"/>
                <a:cs typeface="Arial"/>
              </a:rPr>
              <a:t> </a:t>
            </a:r>
          </a:p>
          <a:p>
            <a:pPr algn="just"/>
            <a:endParaRPr lang="es-CL" sz="1750" b="1" spc="10" dirty="0">
              <a:solidFill>
                <a:srgbClr val="317DE2"/>
              </a:solidFill>
              <a:latin typeface="Arial"/>
              <a:cs typeface="Arial"/>
            </a:endParaRPr>
          </a:p>
          <a:p>
            <a:pPr marL="457200" indent="-457200" algn="just">
              <a:buFont typeface="Wingdings" panose="05000000000000000000" pitchFamily="2" charset="2"/>
              <a:buChar char="§"/>
            </a:pPr>
            <a:r>
              <a:rPr lang="es-CL" sz="2800" spc="10" dirty="0">
                <a:latin typeface="Arial"/>
                <a:cs typeface="Arial"/>
              </a:rPr>
              <a:t>La  constante “a” se puede encontrar visualmente, localizando el punto donde cruza el eje Y.</a:t>
            </a:r>
          </a:p>
          <a:p>
            <a:pPr marL="457200" indent="-457200" algn="just">
              <a:buFont typeface="Wingdings" panose="05000000000000000000" pitchFamily="2" charset="2"/>
              <a:buChar char="§"/>
            </a:pPr>
            <a:endParaRPr lang="es-CL" sz="2800" spc="10" dirty="0">
              <a:latin typeface="Arial"/>
              <a:cs typeface="Arial"/>
            </a:endParaRPr>
          </a:p>
          <a:p>
            <a:pPr marL="457200" indent="-457200" algn="just">
              <a:buFont typeface="Wingdings" panose="05000000000000000000" pitchFamily="2" charset="2"/>
              <a:buChar char="§"/>
            </a:pPr>
            <a:r>
              <a:rPr lang="es-ES" sz="2800" spc="10" dirty="0">
                <a:latin typeface="Arial"/>
                <a:cs typeface="Arial"/>
              </a:rPr>
              <a:t>Para encontrar la </a:t>
            </a:r>
            <a:r>
              <a:rPr lang="es-ES" sz="2800" b="1" i="1" spc="10" dirty="0">
                <a:latin typeface="Arial"/>
                <a:cs typeface="Arial"/>
              </a:rPr>
              <a:t>pendiente</a:t>
            </a:r>
            <a:r>
              <a:rPr lang="es-ES" sz="2800" spc="10" dirty="0">
                <a:latin typeface="Arial"/>
                <a:cs typeface="Arial"/>
              </a:rPr>
              <a:t> de la recta, b, debemos determinar cómo cambia la variable dependiente, Y, al cambiar la variable independiente, X.</a:t>
            </a:r>
            <a:endParaRPr sz="2800" spc="10" dirty="0">
              <a:latin typeface="Arial"/>
              <a:cs typeface="Arial"/>
            </a:endParaRPr>
          </a:p>
        </p:txBody>
      </p:sp>
      <p:sp>
        <p:nvSpPr>
          <p:cNvPr id="3" name="CuadroTexto 2">
            <a:extLst>
              <a:ext uri="{FF2B5EF4-FFF2-40B4-BE49-F238E27FC236}">
                <a16:creationId xmlns:a16="http://schemas.microsoft.com/office/drawing/2014/main" id="{8D22996F-310D-2E48-EFF0-BEBF6BB85146}"/>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8" name="Imagen 7">
            <a:extLst>
              <a:ext uri="{FF2B5EF4-FFF2-40B4-BE49-F238E27FC236}">
                <a16:creationId xmlns:a16="http://schemas.microsoft.com/office/drawing/2014/main" id="{6403C52B-8E22-8BED-F0C7-2086C34C571E}"/>
              </a:ext>
            </a:extLst>
          </p:cNvPr>
          <p:cNvPicPr>
            <a:picLocks noChangeAspect="1"/>
          </p:cNvPicPr>
          <p:nvPr/>
        </p:nvPicPr>
        <p:blipFill>
          <a:blip r:embed="rId2"/>
          <a:stretch>
            <a:fillRect/>
          </a:stretch>
        </p:blipFill>
        <p:spPr>
          <a:xfrm>
            <a:off x="441324" y="4054475"/>
            <a:ext cx="6029325" cy="6097582"/>
          </a:xfrm>
          <a:prstGeom prst="rect">
            <a:avLst/>
          </a:prstGeom>
        </p:spPr>
      </p:pic>
      <p:pic>
        <p:nvPicPr>
          <p:cNvPr id="5" name="Imagen 4">
            <a:extLst>
              <a:ext uri="{FF2B5EF4-FFF2-40B4-BE49-F238E27FC236}">
                <a16:creationId xmlns:a16="http://schemas.microsoft.com/office/drawing/2014/main" id="{9DADDF23-431A-67D9-8F20-07C3C845441A}"/>
              </a:ext>
            </a:extLst>
          </p:cNvPr>
          <p:cNvPicPr>
            <a:picLocks noChangeAspect="1"/>
          </p:cNvPicPr>
          <p:nvPr/>
        </p:nvPicPr>
        <p:blipFill>
          <a:blip r:embed="rId3"/>
          <a:stretch>
            <a:fillRect/>
          </a:stretch>
        </p:blipFill>
        <p:spPr>
          <a:xfrm>
            <a:off x="9975850" y="6614557"/>
            <a:ext cx="5373806" cy="1905000"/>
          </a:xfrm>
          <a:prstGeom prst="rect">
            <a:avLst/>
          </a:prstGeom>
          <a:ln w="25400">
            <a:solidFill>
              <a:schemeClr val="accent1"/>
            </a:solidFill>
          </a:ln>
        </p:spPr>
      </p:pic>
      <p:pic>
        <p:nvPicPr>
          <p:cNvPr id="9" name="Imagen 8">
            <a:extLst>
              <a:ext uri="{FF2B5EF4-FFF2-40B4-BE49-F238E27FC236}">
                <a16:creationId xmlns:a16="http://schemas.microsoft.com/office/drawing/2014/main" id="{4177583B-52AC-7ADF-4C7A-B3636A480A19}"/>
              </a:ext>
            </a:extLst>
          </p:cNvPr>
          <p:cNvPicPr>
            <a:picLocks noChangeAspect="1"/>
          </p:cNvPicPr>
          <p:nvPr/>
        </p:nvPicPr>
        <p:blipFill>
          <a:blip r:embed="rId4"/>
          <a:stretch>
            <a:fillRect/>
          </a:stretch>
        </p:blipFill>
        <p:spPr>
          <a:xfrm>
            <a:off x="4260850" y="7483475"/>
            <a:ext cx="2952750" cy="1828800"/>
          </a:xfrm>
          <a:prstGeom prst="rect">
            <a:avLst/>
          </a:prstGeom>
          <a:ln w="25400">
            <a:solidFill>
              <a:schemeClr val="tx1"/>
            </a:solidFill>
          </a:ln>
        </p:spPr>
      </p:pic>
      <p:sp>
        <p:nvSpPr>
          <p:cNvPr id="10" name="Marcador de texto 71">
            <a:extLst>
              <a:ext uri="{FF2B5EF4-FFF2-40B4-BE49-F238E27FC236}">
                <a16:creationId xmlns:a16="http://schemas.microsoft.com/office/drawing/2014/main" id="{A338B78E-6AD7-7844-BF74-8EB9C1EAE5E6}"/>
              </a:ext>
            </a:extLst>
          </p:cNvPr>
          <p:cNvSpPr>
            <a:spLocks noGrp="1"/>
          </p:cNvSpPr>
          <p:nvPr>
            <p:ph type="body" sz="quarter" idx="12"/>
          </p:nvPr>
        </p:nvSpPr>
        <p:spPr>
          <a:xfrm>
            <a:off x="5251450" y="1136010"/>
            <a:ext cx="10439400" cy="677108"/>
          </a:xfrm>
        </p:spPr>
        <p:txBody>
          <a:bodyPr/>
          <a:lstStyle/>
          <a:p>
            <a:r>
              <a:rPr lang="es-CL" sz="4400" b="1" dirty="0" smtClean="0">
                <a:solidFill>
                  <a:schemeClr val="tx1"/>
                </a:solidFill>
              </a:rPr>
              <a:t>RECTA DE REGRESIÓN</a:t>
            </a:r>
            <a:endParaRPr lang="es-CL" sz="4400" b="1" dirty="0">
              <a:solidFill>
                <a:schemeClr val="tx1"/>
              </a:solidFill>
            </a:endParaRPr>
          </a:p>
        </p:txBody>
      </p:sp>
      <p:sp>
        <p:nvSpPr>
          <p:cNvPr id="11" name="Marcador de texto 11">
            <a:extLst>
              <a:ext uri="{FF2B5EF4-FFF2-40B4-BE49-F238E27FC236}">
                <a16:creationId xmlns:a16="http://schemas.microsoft.com/office/drawing/2014/main" id="{4B91F47D-D7D1-A24B-97C2-AEE4BD2DCDBC}"/>
              </a:ext>
            </a:extLst>
          </p:cNvPr>
          <p:cNvSpPr txBox="1">
            <a:spLocks/>
          </p:cNvSpPr>
          <p:nvPr/>
        </p:nvSpPr>
        <p:spPr>
          <a:xfrm>
            <a:off x="-539750" y="1076348"/>
            <a:ext cx="5353270" cy="677108"/>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400" kern="0" dirty="0" smtClean="0"/>
              <a:t>Regresión Simple</a:t>
            </a:r>
            <a:endParaRPr lang="es-CL" sz="4400" kern="0" dirty="0"/>
          </a:p>
        </p:txBody>
      </p:sp>
    </p:spTree>
    <p:extLst>
      <p:ext uri="{BB962C8B-B14F-4D97-AF65-F5344CB8AC3E}">
        <p14:creationId xmlns:p14="http://schemas.microsoft.com/office/powerpoint/2010/main" val="11203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949ED6E0-24F7-4699-E88F-24958FF37316}"/>
              </a:ext>
            </a:extLst>
          </p:cNvPr>
          <p:cNvSpPr txBox="1"/>
          <p:nvPr/>
        </p:nvSpPr>
        <p:spPr>
          <a:xfrm>
            <a:off x="5251450" y="2612628"/>
            <a:ext cx="11430000" cy="6931385"/>
          </a:xfrm>
          <a:prstGeom prst="rect">
            <a:avLst/>
          </a:prstGeom>
        </p:spPr>
        <p:txBody>
          <a:bodyPr vert="horz" wrap="square" lIns="0" tIns="13970" rIns="0" bIns="0" rtlCol="0">
            <a:spAutoFit/>
          </a:bodyPr>
          <a:lstStyle/>
          <a:p>
            <a:pPr algn="just"/>
            <a:r>
              <a:rPr lang="es-CL" sz="2950" b="1" dirty="0">
                <a:solidFill>
                  <a:srgbClr val="317DE2"/>
                </a:solidFill>
                <a:latin typeface="Arial"/>
                <a:cs typeface="Arial"/>
              </a:rPr>
              <a:t>MÉTODO: </a:t>
            </a:r>
            <a:r>
              <a:rPr lang="es-CL" sz="1750" b="1" spc="10" dirty="0">
                <a:solidFill>
                  <a:srgbClr val="317DE2"/>
                </a:solidFill>
                <a:latin typeface="Arial"/>
                <a:cs typeface="Arial"/>
              </a:rPr>
              <a:t> </a:t>
            </a:r>
            <a:r>
              <a:rPr lang="es-ES" sz="2800" spc="10" dirty="0">
                <a:latin typeface="Arial"/>
                <a:cs typeface="Arial"/>
              </a:rPr>
              <a:t>Si los puntos de datos no están “sobre la línea”, ¿es posible ajustar la “mejor” recta?. Para responder esto, podemos usar el mínimo error entre los puntos estimados de la recta y los puntos reales observados que se utilizaron para trazarla.</a:t>
            </a:r>
          </a:p>
          <a:p>
            <a:pPr algn="just"/>
            <a:endParaRPr lang="es-ES" sz="2800" spc="10" dirty="0">
              <a:latin typeface="Arial"/>
              <a:cs typeface="Arial"/>
            </a:endParaRPr>
          </a:p>
          <a:p>
            <a:pPr algn="just"/>
            <a:endParaRPr lang="es-ES" sz="2800" spc="10" dirty="0">
              <a:latin typeface="Arial"/>
              <a:cs typeface="Arial"/>
            </a:endParaRPr>
          </a:p>
          <a:p>
            <a:pPr algn="just"/>
            <a:endParaRPr lang="es-ES" sz="2800" spc="10" dirty="0">
              <a:latin typeface="Arial"/>
              <a:cs typeface="Arial"/>
            </a:endParaRPr>
          </a:p>
          <a:p>
            <a:pPr algn="just"/>
            <a:endParaRPr lang="es-ES" sz="2800" spc="10" dirty="0">
              <a:latin typeface="Arial"/>
              <a:cs typeface="Arial"/>
            </a:endParaRPr>
          </a:p>
          <a:p>
            <a:pPr algn="just"/>
            <a:endParaRPr lang="es-ES" sz="2800" spc="10" dirty="0">
              <a:latin typeface="Arial"/>
              <a:cs typeface="Arial"/>
            </a:endParaRPr>
          </a:p>
          <a:p>
            <a:pPr algn="just"/>
            <a:endParaRPr lang="es-ES" sz="2800" spc="10" dirty="0">
              <a:latin typeface="Arial"/>
              <a:cs typeface="Arial"/>
            </a:endParaRPr>
          </a:p>
          <a:p>
            <a:pPr algn="just"/>
            <a:endParaRPr lang="es-ES" sz="2800" spc="10" dirty="0">
              <a:latin typeface="Arial"/>
              <a:cs typeface="Arial"/>
            </a:endParaRPr>
          </a:p>
          <a:p>
            <a:pPr algn="just"/>
            <a:endParaRPr lang="es-ES" sz="2800" spc="10" dirty="0">
              <a:latin typeface="Arial"/>
              <a:cs typeface="Arial"/>
            </a:endParaRPr>
          </a:p>
          <a:p>
            <a:pPr algn="just"/>
            <a:endParaRPr lang="es-ES" sz="2800" spc="10" dirty="0">
              <a:latin typeface="Arial"/>
              <a:cs typeface="Arial"/>
            </a:endParaRPr>
          </a:p>
          <a:p>
            <a:pPr algn="just"/>
            <a:r>
              <a:rPr lang="es-ES" sz="2800" spc="10" dirty="0">
                <a:latin typeface="Arial"/>
                <a:cs typeface="Arial"/>
              </a:rPr>
              <a:t>El símbolo Yˆ (ye gorro) se usará para simbolizar los valores individuales de los puntos estimados, esto es, aquellos puntos que están en la línea de estimación.</a:t>
            </a:r>
            <a:endParaRPr sz="2800" spc="10" dirty="0">
              <a:latin typeface="Arial"/>
              <a:cs typeface="Arial"/>
            </a:endParaRPr>
          </a:p>
        </p:txBody>
      </p:sp>
      <p:sp>
        <p:nvSpPr>
          <p:cNvPr id="3" name="CuadroTexto 2">
            <a:extLst>
              <a:ext uri="{FF2B5EF4-FFF2-40B4-BE49-F238E27FC236}">
                <a16:creationId xmlns:a16="http://schemas.microsoft.com/office/drawing/2014/main" id="{8D22996F-310D-2E48-EFF0-BEBF6BB85146}"/>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6" name="Imagen 5">
            <a:extLst>
              <a:ext uri="{FF2B5EF4-FFF2-40B4-BE49-F238E27FC236}">
                <a16:creationId xmlns:a16="http://schemas.microsoft.com/office/drawing/2014/main" id="{3CA85F43-98B2-49BC-1137-15BB5CD94C73}"/>
              </a:ext>
            </a:extLst>
          </p:cNvPr>
          <p:cNvPicPr>
            <a:picLocks noChangeAspect="1"/>
          </p:cNvPicPr>
          <p:nvPr/>
        </p:nvPicPr>
        <p:blipFill>
          <a:blip r:embed="rId2"/>
          <a:stretch>
            <a:fillRect/>
          </a:stretch>
        </p:blipFill>
        <p:spPr>
          <a:xfrm>
            <a:off x="8756650" y="5502275"/>
            <a:ext cx="4794752" cy="1479232"/>
          </a:xfrm>
          <a:prstGeom prst="rect">
            <a:avLst/>
          </a:prstGeom>
          <a:ln w="25400">
            <a:solidFill>
              <a:schemeClr val="accent1"/>
            </a:solidFill>
          </a:ln>
        </p:spPr>
      </p:pic>
      <p:sp>
        <p:nvSpPr>
          <p:cNvPr id="8" name="Marcador de texto 71">
            <a:extLst>
              <a:ext uri="{FF2B5EF4-FFF2-40B4-BE49-F238E27FC236}">
                <a16:creationId xmlns:a16="http://schemas.microsoft.com/office/drawing/2014/main" id="{A338B78E-6AD7-7844-BF74-8EB9C1EAE5E6}"/>
              </a:ext>
            </a:extLst>
          </p:cNvPr>
          <p:cNvSpPr>
            <a:spLocks noGrp="1"/>
          </p:cNvSpPr>
          <p:nvPr>
            <p:ph type="body" sz="quarter" idx="12"/>
          </p:nvPr>
        </p:nvSpPr>
        <p:spPr>
          <a:xfrm>
            <a:off x="5251450" y="1136010"/>
            <a:ext cx="10439400" cy="677108"/>
          </a:xfrm>
        </p:spPr>
        <p:txBody>
          <a:bodyPr/>
          <a:lstStyle/>
          <a:p>
            <a:r>
              <a:rPr lang="es-CL" sz="4400" b="1" dirty="0" smtClean="0">
                <a:solidFill>
                  <a:schemeClr val="tx1"/>
                </a:solidFill>
              </a:rPr>
              <a:t>MÍNIMOS CUADRADOS</a:t>
            </a:r>
            <a:endParaRPr lang="es-CL" sz="4400" b="1" dirty="0">
              <a:solidFill>
                <a:schemeClr val="tx1"/>
              </a:solidFill>
            </a:endParaRPr>
          </a:p>
        </p:txBody>
      </p:sp>
      <p:sp>
        <p:nvSpPr>
          <p:cNvPr id="9" name="Marcador de texto 11">
            <a:extLst>
              <a:ext uri="{FF2B5EF4-FFF2-40B4-BE49-F238E27FC236}">
                <a16:creationId xmlns:a16="http://schemas.microsoft.com/office/drawing/2014/main" id="{4B91F47D-D7D1-A24B-97C2-AEE4BD2DCDBC}"/>
              </a:ext>
            </a:extLst>
          </p:cNvPr>
          <p:cNvSpPr txBox="1">
            <a:spLocks/>
          </p:cNvSpPr>
          <p:nvPr/>
        </p:nvSpPr>
        <p:spPr>
          <a:xfrm>
            <a:off x="-539750" y="1076348"/>
            <a:ext cx="5353270" cy="677108"/>
          </a:xfrm>
          <a:prstGeom prst="rect">
            <a:avLst/>
          </a:prstGeom>
        </p:spPr>
        <p:txBody>
          <a:bodyPr wrap="square" lIns="0" tIns="0" rIns="0" bIns="0">
            <a:spAutoFit/>
          </a:bodyPr>
          <a:lstStyle>
            <a:lvl1pPr marL="0" algn="l">
              <a:defRPr sz="48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r"/>
            <a:r>
              <a:rPr lang="es-CL" sz="4400" kern="0" dirty="0" smtClean="0"/>
              <a:t>Regresión Simple</a:t>
            </a:r>
            <a:endParaRPr lang="es-CL" sz="4400" kern="0" dirty="0"/>
          </a:p>
        </p:txBody>
      </p:sp>
    </p:spTree>
    <p:extLst>
      <p:ext uri="{BB962C8B-B14F-4D97-AF65-F5344CB8AC3E}">
        <p14:creationId xmlns:p14="http://schemas.microsoft.com/office/powerpoint/2010/main" val="1070619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2.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de7ac4cf-e23f-48fa-9529-c41e75b23430"/>
    <ds:schemaRef ds:uri="73c13b64-88fd-4eb7-a3bf-975b07d582db"/>
  </ds:schemaRefs>
</ds:datastoreItem>
</file>

<file path=docProps/app.xml><?xml version="1.0" encoding="utf-8"?>
<Properties xmlns="http://schemas.openxmlformats.org/officeDocument/2006/extended-properties" xmlns:vt="http://schemas.openxmlformats.org/officeDocument/2006/docPropsVTypes">
  <Template/>
  <TotalTime>1446</TotalTime>
  <Words>1598</Words>
  <Application>Microsoft Office PowerPoint</Application>
  <PresentationFormat>Personalizado</PresentationFormat>
  <Paragraphs>150</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Calibri</vt:lpstr>
      <vt:lpstr>Modelica</vt:lpstr>
      <vt:lpstr>Source Sans Pro</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CORRELACION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Pamela Menares A.</cp:lastModifiedBy>
  <cp:revision>52</cp:revision>
  <dcterms:created xsi:type="dcterms:W3CDTF">2021-04-02T01:36:00Z</dcterms:created>
  <dcterms:modified xsi:type="dcterms:W3CDTF">2022-12-06T17:43:58Z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ies>
</file>