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handoutMasterIdLst>
    <p:handoutMasterId r:id="rId28"/>
  </p:handoutMasterIdLst>
  <p:sldIdLst>
    <p:sldId id="267" r:id="rId5"/>
    <p:sldId id="274" r:id="rId6"/>
    <p:sldId id="271" r:id="rId7"/>
    <p:sldId id="286" r:id="rId8"/>
    <p:sldId id="290" r:id="rId9"/>
    <p:sldId id="291" r:id="rId10"/>
    <p:sldId id="292" r:id="rId11"/>
    <p:sldId id="293" r:id="rId12"/>
    <p:sldId id="295" r:id="rId13"/>
    <p:sldId id="296" r:id="rId14"/>
    <p:sldId id="297" r:id="rId15"/>
    <p:sldId id="298" r:id="rId16"/>
    <p:sldId id="299" r:id="rId17"/>
    <p:sldId id="300" r:id="rId18"/>
    <p:sldId id="301" r:id="rId19"/>
    <p:sldId id="308" r:id="rId20"/>
    <p:sldId id="302" r:id="rId21"/>
    <p:sldId id="303" r:id="rId22"/>
    <p:sldId id="304" r:id="rId23"/>
    <p:sldId id="305" r:id="rId24"/>
    <p:sldId id="306" r:id="rId25"/>
    <p:sldId id="307" r:id="rId26"/>
    <p:sldId id="276" r:id="rId27"/>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0" userDrawn="1">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9EA4A8"/>
    <a:srgbClr val="E60C7E"/>
    <a:srgbClr val="C9D11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0"/>
    <p:restoredTop sz="94607"/>
  </p:normalViewPr>
  <p:slideViewPr>
    <p:cSldViewPr>
      <p:cViewPr varScale="1">
        <p:scale>
          <a:sx n="39" d="100"/>
          <a:sy n="39" d="100"/>
        </p:scale>
        <p:origin x="928" y="52"/>
      </p:cViewPr>
      <p:guideLst>
        <p:guide orient="horz" pos="289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06-12-2022</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12/6/2022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7.sv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7.sv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27.png"/><Relationship Id="rId1" Type="http://schemas.openxmlformats.org/officeDocument/2006/relationships/slideLayout" Target="../slideLayouts/slideLayout3.xml"/><Relationship Id="rId5" Type="http://schemas.microsoft.com/office/2007/relationships/hdphoto" Target="../media/hdphoto4.wdp"/><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27.png"/><Relationship Id="rId1" Type="http://schemas.openxmlformats.org/officeDocument/2006/relationships/slideLayout" Target="../slideLayouts/slideLayout3.xml"/><Relationship Id="rId5" Type="http://schemas.microsoft.com/office/2007/relationships/hdphoto" Target="../media/hdphoto5.wdp"/><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3.sv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33.svg"/><Relationship Id="rId7" Type="http://schemas.openxmlformats.org/officeDocument/2006/relationships/image" Target="../media/image39.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3.svg"/><Relationship Id="rId7" Type="http://schemas.microsoft.com/office/2007/relationships/hdphoto" Target="../media/hdphoto7.wdp"/><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41.png"/><Relationship Id="rId5" Type="http://schemas.microsoft.com/office/2007/relationships/hdphoto" Target="../media/hdphoto6.wdp"/><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27.png"/><Relationship Id="rId1" Type="http://schemas.openxmlformats.org/officeDocument/2006/relationships/slideLayout" Target="../slideLayouts/slideLayout3.xml"/><Relationship Id="rId6" Type="http://schemas.microsoft.com/office/2007/relationships/hdphoto" Target="../media/hdphoto8.wdp"/><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7.sv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3.png"/><Relationship Id="rId5" Type="http://schemas.microsoft.com/office/2007/relationships/hdphoto" Target="../media/hdphoto2.wdp"/><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image" Target="../media/image17.sv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sv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7.sv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7"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image" Target="../media/image2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p:txBody>
          <a:bodyPr/>
          <a:lstStyle/>
          <a:p>
            <a:r>
              <a:rPr lang="es-CL" dirty="0"/>
              <a:t>Algebra Lineal</a:t>
            </a:r>
          </a:p>
        </p:txBody>
      </p:sp>
      <p:sp>
        <p:nvSpPr>
          <p:cNvPr id="3" name="Marcador de texto 2">
            <a:extLst>
              <a:ext uri="{FF2B5EF4-FFF2-40B4-BE49-F238E27FC236}">
                <a16:creationId xmlns:a16="http://schemas.microsoft.com/office/drawing/2014/main" id="{5F413BE3-4FA4-D84B-A70D-F6C2A6DF6B7F}"/>
              </a:ext>
            </a:extLst>
          </p:cNvPr>
          <p:cNvSpPr>
            <a:spLocks noGrp="1"/>
          </p:cNvSpPr>
          <p:nvPr>
            <p:ph type="body" sz="quarter" idx="11"/>
          </p:nvPr>
        </p:nvSpPr>
        <p:spPr>
          <a:xfrm>
            <a:off x="1060450" y="5246440"/>
            <a:ext cx="17983200" cy="1154870"/>
          </a:xfrm>
        </p:spPr>
        <p:txBody>
          <a:bodyPr/>
          <a:lstStyle/>
          <a:p>
            <a:r>
              <a:rPr lang="es-CL" dirty="0"/>
              <a:t>FUNDAMENTOS DE MACHINE LEARNING</a:t>
            </a:r>
          </a:p>
        </p:txBody>
      </p:sp>
      <p:sp>
        <p:nvSpPr>
          <p:cNvPr id="4" name="Marcador de texto 3">
            <a:extLst>
              <a:ext uri="{FF2B5EF4-FFF2-40B4-BE49-F238E27FC236}">
                <a16:creationId xmlns:a16="http://schemas.microsoft.com/office/drawing/2014/main" id="{85A9289A-646E-C14A-8DF6-E1D5AF4155DA}"/>
              </a:ext>
            </a:extLst>
          </p:cNvPr>
          <p:cNvSpPr>
            <a:spLocks noGrp="1"/>
          </p:cNvSpPr>
          <p:nvPr>
            <p:ph type="body" sz="quarter" idx="12"/>
          </p:nvPr>
        </p:nvSpPr>
        <p:spPr/>
        <p:txBody>
          <a:bodyPr/>
          <a:lstStyle/>
          <a:p>
            <a:r>
              <a:rPr lang="es-CL" dirty="0"/>
              <a:t>Sistemas de Ecuaciones Lineales y Matrices</a:t>
            </a:r>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5360196" y="2225675"/>
            <a:ext cx="9508012" cy="3293209"/>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CL" sz="2800" kern="0" spc="5" dirty="0">
                <a:solidFill>
                  <a:srgbClr val="9EA4A8"/>
                </a:solidFill>
              </a:rPr>
              <a:t>MÉTODO BÁSICO</a:t>
            </a:r>
            <a:endParaRPr lang="es-CL" sz="2800" kern="0" dirty="0">
              <a:solidFill>
                <a:srgbClr val="9EA4A8"/>
              </a:solidFill>
            </a:endParaRPr>
          </a:p>
          <a:p>
            <a:pPr algn="just"/>
            <a:endParaRPr lang="es-ES" sz="2800" b="0" kern="0" dirty="0">
              <a:solidFill>
                <a:srgbClr val="000000"/>
              </a:solidFill>
              <a:latin typeface="Source Sans Pro" panose="020B0503030403020204" pitchFamily="34" charset="0"/>
            </a:endParaRPr>
          </a:p>
          <a:p>
            <a:pPr algn="just"/>
            <a:r>
              <a:rPr lang="es-ES" sz="2800" b="0" kern="0" dirty="0">
                <a:solidFill>
                  <a:srgbClr val="000000"/>
                </a:solidFill>
                <a:latin typeface="Source Sans Pro" panose="020B0503030403020204" pitchFamily="34" charset="0"/>
              </a:rPr>
              <a:t>El </a:t>
            </a:r>
            <a:r>
              <a:rPr lang="es-ES" sz="2800" i="1" kern="0" dirty="0">
                <a:solidFill>
                  <a:srgbClr val="000000"/>
                </a:solidFill>
                <a:latin typeface="Source Sans Pro" panose="020B0503030403020204" pitchFamily="34" charset="0"/>
              </a:rPr>
              <a:t>método básico </a:t>
            </a:r>
            <a:r>
              <a:rPr lang="es-CL" sz="2800" b="0" kern="0" dirty="0">
                <a:solidFill>
                  <a:srgbClr val="000000"/>
                </a:solidFill>
                <a:latin typeface="Source Sans Pro" panose="020B0503030403020204" pitchFamily="34" charset="0"/>
              </a:rPr>
              <a:t>realiza lo siguiente:</a:t>
            </a:r>
          </a:p>
          <a:p>
            <a:pPr algn="just"/>
            <a:endParaRPr lang="es-CL" sz="2800" b="0" kern="0" dirty="0">
              <a:solidFill>
                <a:srgbClr val="000000"/>
              </a:solidFill>
              <a:latin typeface="Source Sans Pro" panose="020B0503030403020204" pitchFamily="34" charset="0"/>
            </a:endParaRPr>
          </a:p>
          <a:p>
            <a:pPr marL="514350" indent="-514350">
              <a:buFont typeface="+mj-lt"/>
              <a:buAutoNum type="arabicPeriod"/>
            </a:pPr>
            <a:r>
              <a:rPr lang="es-CL" sz="2400" b="0" kern="0" dirty="0">
                <a:solidFill>
                  <a:srgbClr val="000000"/>
                </a:solidFill>
                <a:latin typeface="Source Sans Pro" panose="020B0503030403020204" pitchFamily="34" charset="0"/>
              </a:rPr>
              <a:t>Transforma el segundo reglón, restándole el primero multiplicado por dos.</a:t>
            </a:r>
          </a:p>
          <a:p>
            <a:pPr marL="514350" indent="-514350" algn="just">
              <a:buFont typeface="+mj-lt"/>
              <a:buAutoNum type="arabicPeriod"/>
            </a:pPr>
            <a:r>
              <a:rPr lang="es-CL" sz="2400" b="0" kern="0" dirty="0">
                <a:solidFill>
                  <a:srgbClr val="000000"/>
                </a:solidFill>
                <a:latin typeface="Source Sans Pro" panose="020B0503030403020204" pitchFamily="34" charset="0"/>
              </a:rPr>
              <a:t>Transforma el tercero, restándole el primero multiplicado por dos.</a:t>
            </a:r>
          </a:p>
          <a:p>
            <a:pPr marL="514350" indent="-514350" algn="just">
              <a:buFont typeface="+mj-lt"/>
              <a:buAutoNum type="arabicPeriod"/>
            </a:pPr>
            <a:r>
              <a:rPr lang="es-CL" sz="2400" b="0" kern="0" dirty="0">
                <a:solidFill>
                  <a:srgbClr val="000000"/>
                </a:solidFill>
                <a:latin typeface="Source Sans Pro" panose="020B0503030403020204" pitchFamily="34" charset="0"/>
              </a:rPr>
              <a:t>Transforma el cuarto, sumándole el primero.</a:t>
            </a:r>
          </a:p>
        </p:txBody>
      </p:sp>
      <p:pic>
        <p:nvPicPr>
          <p:cNvPr id="6" name="Imagen 5">
            <a:extLst>
              <a:ext uri="{FF2B5EF4-FFF2-40B4-BE49-F238E27FC236}">
                <a16:creationId xmlns:a16="http://schemas.microsoft.com/office/drawing/2014/main" id="{93007692-C6A8-7174-D5A1-E5D66CCBDC80}"/>
              </a:ext>
            </a:extLst>
          </p:cNvPr>
          <p:cNvPicPr>
            <a:picLocks noChangeAspect="1"/>
          </p:cNvPicPr>
          <p:nvPr/>
        </p:nvPicPr>
        <p:blipFill>
          <a:blip r:embed="rId2"/>
          <a:stretch>
            <a:fillRect/>
          </a:stretch>
        </p:blipFill>
        <p:spPr>
          <a:xfrm>
            <a:off x="5053297" y="5807075"/>
            <a:ext cx="9921305" cy="2637939"/>
          </a:xfrm>
          <a:prstGeom prst="rect">
            <a:avLst/>
          </a:prstGeom>
        </p:spPr>
      </p:pic>
      <p:sp>
        <p:nvSpPr>
          <p:cNvPr id="7" name="CuadroTexto 6">
            <a:extLst>
              <a:ext uri="{FF2B5EF4-FFF2-40B4-BE49-F238E27FC236}">
                <a16:creationId xmlns:a16="http://schemas.microsoft.com/office/drawing/2014/main" id="{34263648-83FE-9C4E-AC13-4AF60478C38B}"/>
              </a:ext>
            </a:extLst>
          </p:cNvPr>
          <p:cNvSpPr txBox="1"/>
          <p:nvPr/>
        </p:nvSpPr>
        <p:spPr>
          <a:xfrm>
            <a:off x="7988300" y="10443435"/>
            <a:ext cx="4251805" cy="646331"/>
          </a:xfrm>
          <a:prstGeom prst="rect">
            <a:avLst/>
          </a:prstGeom>
          <a:noFill/>
        </p:spPr>
        <p:txBody>
          <a:bodyPr wrap="none" rtlCol="0">
            <a:spAutoFit/>
          </a:bodyPr>
          <a:lstStyle/>
          <a:p>
            <a:r>
              <a:rPr lang="es-CL" dirty="0"/>
              <a:t>Algebra Lineal, Una introducción moderna. </a:t>
            </a:r>
          </a:p>
          <a:p>
            <a:r>
              <a:rPr lang="es-CL" dirty="0"/>
              <a:t>David Poole</a:t>
            </a:r>
          </a:p>
        </p:txBody>
      </p:sp>
      <p:sp>
        <p:nvSpPr>
          <p:cNvPr id="9" name="Marcador de texto 11">
            <a:extLst>
              <a:ext uri="{FF2B5EF4-FFF2-40B4-BE49-F238E27FC236}">
                <a16:creationId xmlns:a16="http://schemas.microsoft.com/office/drawing/2014/main" id="{4B91F47D-D7D1-A24B-97C2-AEE4BD2DCDBC}"/>
              </a:ext>
            </a:extLst>
          </p:cNvPr>
          <p:cNvSpPr txBox="1">
            <a:spLocks/>
          </p:cNvSpPr>
          <p:nvPr/>
        </p:nvSpPr>
        <p:spPr>
          <a:xfrm>
            <a:off x="26307" y="930275"/>
            <a:ext cx="4982210" cy="984885"/>
          </a:xfrm>
          <a:prstGeom prst="rect">
            <a:avLst/>
          </a:prstGeom>
        </p:spPr>
        <p:txBody>
          <a:bodyPr wrap="square" lIns="0" tIns="0" rIns="0" bIns="0">
            <a:spAutoFit/>
          </a:bodyPr>
          <a:lstStyle>
            <a:lvl1pPr marL="0" algn="l">
              <a:defRPr sz="48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3200" kern="0" smtClean="0"/>
              <a:t>SISTEMAS DE ECUACIONES LINEALES</a:t>
            </a:r>
            <a:endParaRPr lang="es-CL" sz="3200" kern="0" dirty="0"/>
          </a:p>
        </p:txBody>
      </p:sp>
      <p:sp>
        <p:nvSpPr>
          <p:cNvPr id="10" name="Marcador de texto 12">
            <a:extLst>
              <a:ext uri="{FF2B5EF4-FFF2-40B4-BE49-F238E27FC236}">
                <a16:creationId xmlns:a16="http://schemas.microsoft.com/office/drawing/2014/main" id="{B9CB1D57-59A9-671F-D91A-3C7F0AA8874D}"/>
              </a:ext>
            </a:extLst>
          </p:cNvPr>
          <p:cNvSpPr txBox="1">
            <a:spLocks/>
          </p:cNvSpPr>
          <p:nvPr/>
        </p:nvSpPr>
        <p:spPr>
          <a:xfrm>
            <a:off x="5251450" y="1084163"/>
            <a:ext cx="9525000" cy="677108"/>
          </a:xfrm>
          <a:prstGeom prst="rect">
            <a:avLst/>
          </a:prstGeom>
        </p:spPr>
        <p:txBody>
          <a:bodyPr wrap="square" lIns="0" tIns="0" rIns="0" bIns="0">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4400" b="1" kern="0" smtClean="0">
                <a:solidFill>
                  <a:schemeClr val="tx1"/>
                </a:solidFill>
              </a:rPr>
              <a:t>MÉTODOS DE SOLUCIÓN</a:t>
            </a:r>
            <a:endParaRPr lang="es-CL" sz="4400" b="1" kern="0" dirty="0">
              <a:solidFill>
                <a:schemeClr val="tx1"/>
              </a:solidFill>
            </a:endParaRPr>
          </a:p>
        </p:txBody>
      </p:sp>
      <p:pic>
        <p:nvPicPr>
          <p:cNvPr id="11" name="Gráfico 16" descr="proporción áurea con relleno sólido">
            <a:extLst>
              <a:ext uri="{FF2B5EF4-FFF2-40B4-BE49-F238E27FC236}">
                <a16:creationId xmlns:a16="http://schemas.microsoft.com/office/drawing/2014/main" id="{D7E478BA-CC9A-79A4-2879-579B2E74098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3958067" y="2353131"/>
            <a:ext cx="914400" cy="914400"/>
          </a:xfrm>
          <a:prstGeom prst="rect">
            <a:avLst/>
          </a:prstGeom>
        </p:spPr>
      </p:pic>
    </p:spTree>
    <p:extLst>
      <p:ext uri="{BB962C8B-B14F-4D97-AF65-F5344CB8AC3E}">
        <p14:creationId xmlns:p14="http://schemas.microsoft.com/office/powerpoint/2010/main" val="4055738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5338288" y="2220496"/>
            <a:ext cx="9508012" cy="5262979"/>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CL" sz="2800" kern="0" spc="5" dirty="0">
                <a:solidFill>
                  <a:srgbClr val="9EA4A8"/>
                </a:solidFill>
              </a:rPr>
              <a:t>MÉTODO BÁSICO</a:t>
            </a:r>
            <a:endParaRPr lang="es-CL" sz="2800" kern="0" dirty="0">
              <a:solidFill>
                <a:srgbClr val="9EA4A8"/>
              </a:solidFill>
            </a:endParaRPr>
          </a:p>
          <a:p>
            <a:pPr algn="just"/>
            <a:endParaRPr lang="es-ES" sz="2800" b="0" kern="0" dirty="0">
              <a:solidFill>
                <a:srgbClr val="000000"/>
              </a:solidFill>
              <a:latin typeface="Source Sans Pro" panose="020B0503030403020204" pitchFamily="34" charset="0"/>
            </a:endParaRPr>
          </a:p>
          <a:p>
            <a:pPr algn="just"/>
            <a:r>
              <a:rPr lang="es-CL" sz="2800" b="0" kern="0" dirty="0">
                <a:solidFill>
                  <a:srgbClr val="000000"/>
                </a:solidFill>
                <a:latin typeface="Source Sans Pro" panose="020B0503030403020204" pitchFamily="34" charset="0"/>
              </a:rPr>
              <a:t>Luego, intercambia el segundo reglón por el tercero:</a:t>
            </a: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r>
              <a:rPr lang="es-CL" sz="2800" b="0" kern="0" dirty="0">
                <a:solidFill>
                  <a:srgbClr val="000000"/>
                </a:solidFill>
                <a:latin typeface="Source Sans Pro" panose="020B0503030403020204" pitchFamily="34" charset="0"/>
              </a:rPr>
              <a:t>A continuación, reemplaza el cuarto reglón por el tercero, multiplicado por dos.</a:t>
            </a:r>
          </a:p>
        </p:txBody>
      </p:sp>
      <p:pic>
        <p:nvPicPr>
          <p:cNvPr id="5" name="Imagen 4">
            <a:extLst>
              <a:ext uri="{FF2B5EF4-FFF2-40B4-BE49-F238E27FC236}">
                <a16:creationId xmlns:a16="http://schemas.microsoft.com/office/drawing/2014/main" id="{685D922F-EBD0-7F19-1800-11996D0F3B42}"/>
              </a:ext>
            </a:extLst>
          </p:cNvPr>
          <p:cNvPicPr>
            <a:picLocks noChangeAspect="1"/>
          </p:cNvPicPr>
          <p:nvPr/>
        </p:nvPicPr>
        <p:blipFill>
          <a:blip r:embed="rId2"/>
          <a:stretch>
            <a:fillRect/>
          </a:stretch>
        </p:blipFill>
        <p:spPr>
          <a:xfrm>
            <a:off x="5008517" y="3588601"/>
            <a:ext cx="6330950" cy="2838605"/>
          </a:xfrm>
          <a:prstGeom prst="rect">
            <a:avLst/>
          </a:prstGeom>
        </p:spPr>
      </p:pic>
      <p:sp>
        <p:nvSpPr>
          <p:cNvPr id="7" name="CuadroTexto 6">
            <a:extLst>
              <a:ext uri="{FF2B5EF4-FFF2-40B4-BE49-F238E27FC236}">
                <a16:creationId xmlns:a16="http://schemas.microsoft.com/office/drawing/2014/main" id="{C7302024-AF01-D9A5-A97E-F10F25476234}"/>
              </a:ext>
            </a:extLst>
          </p:cNvPr>
          <p:cNvSpPr txBox="1"/>
          <p:nvPr/>
        </p:nvSpPr>
        <p:spPr>
          <a:xfrm>
            <a:off x="7988300" y="10443435"/>
            <a:ext cx="4251805" cy="646331"/>
          </a:xfrm>
          <a:prstGeom prst="rect">
            <a:avLst/>
          </a:prstGeom>
          <a:noFill/>
        </p:spPr>
        <p:txBody>
          <a:bodyPr wrap="none" rtlCol="0">
            <a:spAutoFit/>
          </a:bodyPr>
          <a:lstStyle/>
          <a:p>
            <a:r>
              <a:rPr lang="es-CL" dirty="0"/>
              <a:t>Algebra Lineal, Una introducción moderna. </a:t>
            </a:r>
          </a:p>
          <a:p>
            <a:r>
              <a:rPr lang="es-CL" dirty="0"/>
              <a:t>David Poole</a:t>
            </a:r>
          </a:p>
        </p:txBody>
      </p:sp>
      <p:pic>
        <p:nvPicPr>
          <p:cNvPr id="10" name="Imagen 9">
            <a:extLst>
              <a:ext uri="{FF2B5EF4-FFF2-40B4-BE49-F238E27FC236}">
                <a16:creationId xmlns:a16="http://schemas.microsoft.com/office/drawing/2014/main" id="{BBD569F9-B01E-451F-C3A8-2E1DE3D448F6}"/>
              </a:ext>
            </a:extLst>
          </p:cNvPr>
          <p:cNvPicPr>
            <a:picLocks noChangeAspect="1"/>
          </p:cNvPicPr>
          <p:nvPr/>
        </p:nvPicPr>
        <p:blipFill>
          <a:blip r:embed="rId3"/>
          <a:stretch>
            <a:fillRect/>
          </a:stretch>
        </p:blipFill>
        <p:spPr>
          <a:xfrm>
            <a:off x="5251450" y="7178675"/>
            <a:ext cx="5770710" cy="2430643"/>
          </a:xfrm>
          <a:prstGeom prst="rect">
            <a:avLst/>
          </a:prstGeom>
        </p:spPr>
      </p:pic>
      <p:sp>
        <p:nvSpPr>
          <p:cNvPr id="9" name="Marcador de texto 11">
            <a:extLst>
              <a:ext uri="{FF2B5EF4-FFF2-40B4-BE49-F238E27FC236}">
                <a16:creationId xmlns:a16="http://schemas.microsoft.com/office/drawing/2014/main" id="{4B91F47D-D7D1-A24B-97C2-AEE4BD2DCDBC}"/>
              </a:ext>
            </a:extLst>
          </p:cNvPr>
          <p:cNvSpPr txBox="1">
            <a:spLocks/>
          </p:cNvSpPr>
          <p:nvPr/>
        </p:nvSpPr>
        <p:spPr>
          <a:xfrm>
            <a:off x="26307" y="930275"/>
            <a:ext cx="4982210" cy="984885"/>
          </a:xfrm>
          <a:prstGeom prst="rect">
            <a:avLst/>
          </a:prstGeom>
        </p:spPr>
        <p:txBody>
          <a:bodyPr wrap="square" lIns="0" tIns="0" rIns="0" bIns="0">
            <a:spAutoFit/>
          </a:bodyPr>
          <a:lstStyle>
            <a:lvl1pPr marL="0" algn="l">
              <a:defRPr sz="48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3200" kern="0" smtClean="0"/>
              <a:t>SISTEMAS DE ECUACIONES LINEALES</a:t>
            </a:r>
            <a:endParaRPr lang="es-CL" sz="3200" kern="0" dirty="0"/>
          </a:p>
        </p:txBody>
      </p:sp>
      <p:sp>
        <p:nvSpPr>
          <p:cNvPr id="11" name="Marcador de texto 12">
            <a:extLst>
              <a:ext uri="{FF2B5EF4-FFF2-40B4-BE49-F238E27FC236}">
                <a16:creationId xmlns:a16="http://schemas.microsoft.com/office/drawing/2014/main" id="{B9CB1D57-59A9-671F-D91A-3C7F0AA8874D}"/>
              </a:ext>
            </a:extLst>
          </p:cNvPr>
          <p:cNvSpPr txBox="1">
            <a:spLocks/>
          </p:cNvSpPr>
          <p:nvPr/>
        </p:nvSpPr>
        <p:spPr>
          <a:xfrm>
            <a:off x="5251450" y="1084163"/>
            <a:ext cx="9525000" cy="677108"/>
          </a:xfrm>
          <a:prstGeom prst="rect">
            <a:avLst/>
          </a:prstGeom>
        </p:spPr>
        <p:txBody>
          <a:bodyPr wrap="square" lIns="0" tIns="0" rIns="0" bIns="0">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4400" b="1" kern="0" smtClean="0">
                <a:solidFill>
                  <a:schemeClr val="tx1"/>
                </a:solidFill>
              </a:rPr>
              <a:t>MÉTODOS DE SOLUCIÓN</a:t>
            </a:r>
            <a:endParaRPr lang="es-CL" sz="4400" b="1" kern="0" dirty="0">
              <a:solidFill>
                <a:schemeClr val="tx1"/>
              </a:solidFill>
            </a:endParaRPr>
          </a:p>
        </p:txBody>
      </p:sp>
      <p:pic>
        <p:nvPicPr>
          <p:cNvPr id="13" name="Gráfico 16" descr="proporción áurea con relleno sólido">
            <a:extLst>
              <a:ext uri="{FF2B5EF4-FFF2-40B4-BE49-F238E27FC236}">
                <a16:creationId xmlns:a16="http://schemas.microsoft.com/office/drawing/2014/main" id="{D7E478BA-CC9A-79A4-2879-579B2E74098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3958067" y="2353131"/>
            <a:ext cx="914400" cy="914400"/>
          </a:xfrm>
          <a:prstGeom prst="rect">
            <a:avLst/>
          </a:prstGeom>
        </p:spPr>
      </p:pic>
    </p:spTree>
    <p:extLst>
      <p:ext uri="{BB962C8B-B14F-4D97-AF65-F5344CB8AC3E}">
        <p14:creationId xmlns:p14="http://schemas.microsoft.com/office/powerpoint/2010/main" val="124274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5360196" y="2194992"/>
            <a:ext cx="9508012" cy="8710077"/>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CL" sz="2800" kern="0" spc="5" dirty="0">
                <a:solidFill>
                  <a:srgbClr val="9EA4A8"/>
                </a:solidFill>
              </a:rPr>
              <a:t>MÉTODO BÁSICO</a:t>
            </a:r>
            <a:endParaRPr lang="es-CL" sz="2800" kern="0" dirty="0">
              <a:solidFill>
                <a:srgbClr val="9EA4A8"/>
              </a:solidFill>
            </a:endParaRPr>
          </a:p>
          <a:p>
            <a:pPr algn="just"/>
            <a:endParaRPr lang="es-ES" sz="2800" b="0" kern="0" dirty="0">
              <a:solidFill>
                <a:srgbClr val="000000"/>
              </a:solidFill>
              <a:latin typeface="Source Sans Pro" panose="020B0503030403020204" pitchFamily="34" charset="0"/>
            </a:endParaRPr>
          </a:p>
          <a:p>
            <a:pPr algn="just"/>
            <a:r>
              <a:rPr lang="es-CL" sz="2800" b="0" kern="0" dirty="0">
                <a:solidFill>
                  <a:srgbClr val="000000"/>
                </a:solidFill>
                <a:latin typeface="Source Sans Pro" panose="020B0503030403020204" pitchFamily="34" charset="0"/>
              </a:rPr>
              <a:t>Finalmente, multiplica el tercer reglón por 1/8 y luego, al cuarto reglón le resta 29 multiplicado por el tercero.</a:t>
            </a: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r>
              <a:rPr lang="es-CL" sz="2800" b="0" kern="0" dirty="0">
                <a:solidFill>
                  <a:srgbClr val="000000"/>
                </a:solidFill>
                <a:latin typeface="Source Sans Pro" panose="020B0503030403020204" pitchFamily="34" charset="0"/>
              </a:rPr>
              <a:t>Con este paso final, la </a:t>
            </a:r>
            <a:r>
              <a:rPr lang="es-CL" sz="2800" i="1" kern="0" dirty="0">
                <a:solidFill>
                  <a:srgbClr val="000000"/>
                </a:solidFill>
                <a:latin typeface="Source Sans Pro" panose="020B0503030403020204" pitchFamily="34" charset="0"/>
              </a:rPr>
              <a:t>matriz se redujo en forma escalonada </a:t>
            </a:r>
            <a:r>
              <a:rPr lang="es-CL" sz="2800" b="0" kern="0" dirty="0">
                <a:solidFill>
                  <a:srgbClr val="000000"/>
                </a:solidFill>
                <a:latin typeface="Source Sans Pro" panose="020B0503030403020204" pitchFamily="34" charset="0"/>
              </a:rPr>
              <a:t>y se ha encontrado que la </a:t>
            </a:r>
            <a:r>
              <a:rPr lang="es-CL" sz="2800" i="1" kern="0" dirty="0">
                <a:solidFill>
                  <a:srgbClr val="000000"/>
                </a:solidFill>
                <a:latin typeface="Source Sans Pro" panose="020B0503030403020204" pitchFamily="34" charset="0"/>
              </a:rPr>
              <a:t>variable “z” es igual a 24</a:t>
            </a:r>
            <a:r>
              <a:rPr lang="es-CL" sz="2800" b="0" kern="0" dirty="0">
                <a:solidFill>
                  <a:srgbClr val="000000"/>
                </a:solidFill>
                <a:latin typeface="Source Sans Pro" panose="020B0503030403020204" pitchFamily="34" charset="0"/>
              </a:rPr>
              <a:t>. </a:t>
            </a:r>
          </a:p>
        </p:txBody>
      </p:sp>
      <p:sp>
        <p:nvSpPr>
          <p:cNvPr id="7" name="CuadroTexto 6">
            <a:extLst>
              <a:ext uri="{FF2B5EF4-FFF2-40B4-BE49-F238E27FC236}">
                <a16:creationId xmlns:a16="http://schemas.microsoft.com/office/drawing/2014/main" id="{C7302024-AF01-D9A5-A97E-F10F25476234}"/>
              </a:ext>
            </a:extLst>
          </p:cNvPr>
          <p:cNvSpPr txBox="1"/>
          <p:nvPr/>
        </p:nvSpPr>
        <p:spPr>
          <a:xfrm>
            <a:off x="7988300" y="10443435"/>
            <a:ext cx="4251805" cy="646331"/>
          </a:xfrm>
          <a:prstGeom prst="rect">
            <a:avLst/>
          </a:prstGeom>
          <a:noFill/>
        </p:spPr>
        <p:txBody>
          <a:bodyPr wrap="none" rtlCol="0">
            <a:spAutoFit/>
          </a:bodyPr>
          <a:lstStyle/>
          <a:p>
            <a:r>
              <a:rPr lang="es-CL" dirty="0"/>
              <a:t>Algebra Lineal, Una introducción moderna. </a:t>
            </a:r>
          </a:p>
          <a:p>
            <a:r>
              <a:rPr lang="es-CL" dirty="0"/>
              <a:t>David Poole</a:t>
            </a:r>
          </a:p>
        </p:txBody>
      </p:sp>
      <p:pic>
        <p:nvPicPr>
          <p:cNvPr id="4" name="Imagen 3">
            <a:extLst>
              <a:ext uri="{FF2B5EF4-FFF2-40B4-BE49-F238E27FC236}">
                <a16:creationId xmlns:a16="http://schemas.microsoft.com/office/drawing/2014/main" id="{02306585-97DD-494E-0DC8-67EF0B1FADDB}"/>
              </a:ext>
            </a:extLst>
          </p:cNvPr>
          <p:cNvPicPr>
            <a:picLocks noChangeAspect="1"/>
          </p:cNvPicPr>
          <p:nvPr/>
        </p:nvPicPr>
        <p:blipFill>
          <a:blip r:embed="rId2"/>
          <a:stretch>
            <a:fillRect/>
          </a:stretch>
        </p:blipFill>
        <p:spPr>
          <a:xfrm>
            <a:off x="6143333" y="4175989"/>
            <a:ext cx="5379597" cy="2268320"/>
          </a:xfrm>
          <a:prstGeom prst="rect">
            <a:avLst/>
          </a:prstGeom>
        </p:spPr>
      </p:pic>
      <p:pic>
        <p:nvPicPr>
          <p:cNvPr id="9" name="Imagen 8">
            <a:extLst>
              <a:ext uri="{FF2B5EF4-FFF2-40B4-BE49-F238E27FC236}">
                <a16:creationId xmlns:a16="http://schemas.microsoft.com/office/drawing/2014/main" id="{A9133AB4-4286-5CBC-ECBC-944D12A18176}"/>
              </a:ext>
            </a:extLst>
          </p:cNvPr>
          <p:cNvPicPr>
            <a:picLocks noChangeAspect="1"/>
          </p:cNvPicPr>
          <p:nvPr/>
        </p:nvPicPr>
        <p:blipFill>
          <a:blip r:embed="rId3"/>
          <a:stretch>
            <a:fillRect/>
          </a:stretch>
        </p:blipFill>
        <p:spPr>
          <a:xfrm>
            <a:off x="6077053" y="6550030"/>
            <a:ext cx="5227279" cy="2380144"/>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txBox="1">
            <a:spLocks/>
          </p:cNvSpPr>
          <p:nvPr/>
        </p:nvSpPr>
        <p:spPr>
          <a:xfrm>
            <a:off x="26307" y="930275"/>
            <a:ext cx="4982210" cy="984885"/>
          </a:xfrm>
          <a:prstGeom prst="rect">
            <a:avLst/>
          </a:prstGeom>
        </p:spPr>
        <p:txBody>
          <a:bodyPr wrap="square" lIns="0" tIns="0" rIns="0" bIns="0">
            <a:spAutoFit/>
          </a:bodyPr>
          <a:lstStyle>
            <a:lvl1pPr marL="0" algn="l">
              <a:defRPr sz="48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3200" kern="0" smtClean="0"/>
              <a:t>SISTEMAS DE ECUACIONES LINEALES</a:t>
            </a:r>
            <a:endParaRPr lang="es-CL" sz="3200" kern="0" dirty="0"/>
          </a:p>
        </p:txBody>
      </p:sp>
      <p:sp>
        <p:nvSpPr>
          <p:cNvPr id="13" name="Marcador de texto 12">
            <a:extLst>
              <a:ext uri="{FF2B5EF4-FFF2-40B4-BE49-F238E27FC236}">
                <a16:creationId xmlns:a16="http://schemas.microsoft.com/office/drawing/2014/main" id="{B9CB1D57-59A9-671F-D91A-3C7F0AA8874D}"/>
              </a:ext>
            </a:extLst>
          </p:cNvPr>
          <p:cNvSpPr txBox="1">
            <a:spLocks/>
          </p:cNvSpPr>
          <p:nvPr/>
        </p:nvSpPr>
        <p:spPr>
          <a:xfrm>
            <a:off x="5251450" y="1084163"/>
            <a:ext cx="9525000" cy="677108"/>
          </a:xfrm>
          <a:prstGeom prst="rect">
            <a:avLst/>
          </a:prstGeom>
        </p:spPr>
        <p:txBody>
          <a:bodyPr wrap="square" lIns="0" tIns="0" rIns="0" bIns="0">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4400" b="1" kern="0" smtClean="0">
                <a:solidFill>
                  <a:schemeClr val="tx1"/>
                </a:solidFill>
              </a:rPr>
              <a:t>MÉTODOS DE SOLUCIÓN</a:t>
            </a:r>
            <a:endParaRPr lang="es-CL" sz="4400" b="1" kern="0" dirty="0">
              <a:solidFill>
                <a:schemeClr val="tx1"/>
              </a:solidFill>
            </a:endParaRPr>
          </a:p>
        </p:txBody>
      </p:sp>
      <p:pic>
        <p:nvPicPr>
          <p:cNvPr id="14" name="Gráfico 16" descr="proporción áurea con relleno sólido">
            <a:extLst>
              <a:ext uri="{FF2B5EF4-FFF2-40B4-BE49-F238E27FC236}">
                <a16:creationId xmlns:a16="http://schemas.microsoft.com/office/drawing/2014/main" id="{D7E478BA-CC9A-79A4-2879-579B2E74098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3958067" y="2353131"/>
            <a:ext cx="914400" cy="914400"/>
          </a:xfrm>
          <a:prstGeom prst="rect">
            <a:avLst/>
          </a:prstGeom>
        </p:spPr>
      </p:pic>
      <p:cxnSp>
        <p:nvCxnSpPr>
          <p:cNvPr id="15" name="Conector recto 14"/>
          <p:cNvCxnSpPr/>
          <p:nvPr/>
        </p:nvCxnSpPr>
        <p:spPr>
          <a:xfrm>
            <a:off x="7274391" y="6873875"/>
            <a:ext cx="3117480" cy="1805840"/>
          </a:xfrm>
          <a:prstGeom prst="line">
            <a:avLst/>
          </a:prstGeom>
          <a:ln w="390525">
            <a:solidFill>
              <a:srgbClr val="FFFF00">
                <a:alpha val="48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159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8299450" y="1920149"/>
            <a:ext cx="9508012" cy="8217634"/>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CL" sz="2800" kern="0" spc="5" dirty="0">
                <a:solidFill>
                  <a:srgbClr val="9EA4A8"/>
                </a:solidFill>
              </a:rPr>
              <a:t>ELIMINACIÓN GAUSSIANA</a:t>
            </a:r>
            <a:endParaRPr lang="es-CL" sz="2800" kern="0" dirty="0">
              <a:solidFill>
                <a:srgbClr val="9EA4A8"/>
              </a:solidFill>
            </a:endParaRPr>
          </a:p>
          <a:p>
            <a:pPr algn="just"/>
            <a:endParaRPr lang="es-ES" sz="2800" b="0" kern="0" dirty="0">
              <a:solidFill>
                <a:srgbClr val="000000"/>
              </a:solidFill>
              <a:latin typeface="Source Sans Pro" panose="020B0503030403020204" pitchFamily="34" charset="0"/>
            </a:endParaRPr>
          </a:p>
          <a:p>
            <a:pPr algn="just"/>
            <a:r>
              <a:rPr lang="es-CL" sz="2800" b="0" kern="0" dirty="0">
                <a:solidFill>
                  <a:srgbClr val="000000"/>
                </a:solidFill>
                <a:latin typeface="Source Sans Pro" panose="020B0503030403020204" pitchFamily="34" charset="0"/>
              </a:rPr>
              <a:t>La matriz aumentada original es equivalente por reglones.</a:t>
            </a:r>
          </a:p>
          <a:p>
            <a:pPr algn="just"/>
            <a:r>
              <a:rPr lang="es-CL" sz="2800" b="0" kern="0" dirty="0">
                <a:solidFill>
                  <a:srgbClr val="000000"/>
                </a:solidFill>
                <a:latin typeface="Source Sans Pro" panose="020B0503030403020204" pitchFamily="34" charset="0"/>
              </a:rPr>
              <a:t>Esto, </a:t>
            </a:r>
            <a:r>
              <a:rPr lang="es-CL" sz="2800" i="1" kern="0" dirty="0">
                <a:solidFill>
                  <a:srgbClr val="000000"/>
                </a:solidFill>
                <a:latin typeface="Source Sans Pro" panose="020B0503030403020204" pitchFamily="34" charset="0"/>
              </a:rPr>
              <a:t>sí y sólo si pueden reducirse a la misma forma escalonada por reglones</a:t>
            </a:r>
            <a:r>
              <a:rPr lang="es-CL" sz="2800" b="0" kern="0" dirty="0">
                <a:solidFill>
                  <a:srgbClr val="000000"/>
                </a:solidFill>
                <a:latin typeface="Source Sans Pro" panose="020B0503030403020204" pitchFamily="34" charset="0"/>
              </a:rPr>
              <a:t>. </a:t>
            </a:r>
          </a:p>
          <a:p>
            <a:pPr algn="l"/>
            <a:endParaRPr lang="es-CL" sz="2800" b="0" kern="0" dirty="0">
              <a:solidFill>
                <a:srgbClr val="000000"/>
              </a:solidFill>
              <a:latin typeface="Source Sans Pro" panose="020B0503030403020204" pitchFamily="34" charset="0"/>
            </a:endParaRPr>
          </a:p>
          <a:p>
            <a:pPr algn="just"/>
            <a:r>
              <a:rPr lang="es-ES" sz="2800" b="0" kern="0" dirty="0">
                <a:solidFill>
                  <a:srgbClr val="000000"/>
                </a:solidFill>
                <a:latin typeface="Source Sans Pro" panose="020B0503030403020204" pitchFamily="34" charset="0"/>
              </a:rPr>
              <a:t>Cuando se aplica la reducción por renglones a la matriz aumentada de un sistema de ecuaciones lineales, se crea un sistema equivalente que puede resolverse mediante sustitución</a:t>
            </a:r>
          </a:p>
          <a:p>
            <a:pPr algn="just"/>
            <a:r>
              <a:rPr lang="es-ES" sz="2800" b="0" kern="0" dirty="0">
                <a:solidFill>
                  <a:srgbClr val="000000"/>
                </a:solidFill>
                <a:latin typeface="Source Sans Pro" panose="020B0503030403020204" pitchFamily="34" charset="0"/>
              </a:rPr>
              <a:t>hacia atrás. </a:t>
            </a:r>
          </a:p>
          <a:p>
            <a:pPr algn="just"/>
            <a:endParaRPr lang="es-ES" sz="2800" b="0" kern="0" dirty="0">
              <a:solidFill>
                <a:srgbClr val="000000"/>
              </a:solidFill>
              <a:latin typeface="Source Sans Pro" panose="020B0503030403020204" pitchFamily="34" charset="0"/>
            </a:endParaRPr>
          </a:p>
          <a:p>
            <a:pPr algn="just"/>
            <a:r>
              <a:rPr lang="es-ES" sz="2800" b="0" kern="0" dirty="0">
                <a:solidFill>
                  <a:srgbClr val="000000"/>
                </a:solidFill>
                <a:latin typeface="Source Sans Pro" panose="020B0503030403020204" pitchFamily="34" charset="0"/>
              </a:rPr>
              <a:t>Todo el proceso se conoce como </a:t>
            </a:r>
            <a:r>
              <a:rPr lang="es-ES" sz="2800" i="1" kern="0" dirty="0">
                <a:solidFill>
                  <a:srgbClr val="000000"/>
                </a:solidFill>
                <a:latin typeface="Source Sans Pro" panose="020B0503030403020204" pitchFamily="34" charset="0"/>
              </a:rPr>
              <a:t>eliminación gaussiana</a:t>
            </a:r>
            <a:r>
              <a:rPr lang="es-ES" sz="2800" b="0" i="1" kern="0" dirty="0">
                <a:solidFill>
                  <a:srgbClr val="000000"/>
                </a:solidFill>
                <a:latin typeface="Source Sans Pro" panose="020B0503030403020204" pitchFamily="34" charset="0"/>
              </a:rPr>
              <a:t>:</a:t>
            </a:r>
          </a:p>
          <a:p>
            <a:pPr marL="457200" indent="-457200" algn="l">
              <a:buFont typeface="+mj-lt"/>
              <a:buAutoNum type="arabicPeriod"/>
            </a:pPr>
            <a:endParaRPr lang="es-ES" sz="2400" b="0" i="1" kern="0" dirty="0">
              <a:solidFill>
                <a:srgbClr val="000000"/>
              </a:solidFill>
              <a:latin typeface="Source Sans Pro" panose="020B0503030403020204" pitchFamily="34" charset="0"/>
            </a:endParaRPr>
          </a:p>
          <a:p>
            <a:pPr marL="457200" indent="-457200" algn="l">
              <a:buFont typeface="+mj-lt"/>
              <a:buAutoNum type="arabicPeriod"/>
            </a:pPr>
            <a:r>
              <a:rPr lang="es-ES" sz="2400" b="0" kern="0" dirty="0">
                <a:solidFill>
                  <a:srgbClr val="000000"/>
                </a:solidFill>
                <a:latin typeface="Source Sans Pro" panose="020B0503030403020204" pitchFamily="34" charset="0"/>
              </a:rPr>
              <a:t>	Escriba la matriz aumentada del sistema de ecuaciones lineales.</a:t>
            </a:r>
          </a:p>
          <a:p>
            <a:pPr marL="342900" indent="-342900" algn="l">
              <a:buFont typeface="+mj-lt"/>
              <a:buAutoNum type="arabicPeriod"/>
            </a:pPr>
            <a:endParaRPr lang="es-ES" sz="2400" b="0" kern="0" dirty="0">
              <a:solidFill>
                <a:srgbClr val="000000"/>
              </a:solidFill>
              <a:latin typeface="Source Sans Pro" panose="020B0503030403020204" pitchFamily="34" charset="0"/>
            </a:endParaRPr>
          </a:p>
          <a:p>
            <a:pPr marL="457200" indent="-457200" algn="l">
              <a:buFont typeface="+mj-lt"/>
              <a:buAutoNum type="arabicPeriod"/>
            </a:pPr>
            <a:r>
              <a:rPr lang="es-ES" sz="2400" b="0" kern="0" dirty="0">
                <a:solidFill>
                  <a:srgbClr val="000000"/>
                </a:solidFill>
                <a:latin typeface="Source Sans Pro" panose="020B0503030403020204" pitchFamily="34" charset="0"/>
              </a:rPr>
              <a:t>	Use operaciones elementales con renglones para reducir la matriz         	aumentada a </a:t>
            </a:r>
            <a:r>
              <a:rPr lang="es-CL" sz="2400" b="0" kern="0" dirty="0">
                <a:solidFill>
                  <a:srgbClr val="000000"/>
                </a:solidFill>
                <a:latin typeface="Source Sans Pro" panose="020B0503030403020204" pitchFamily="34" charset="0"/>
              </a:rPr>
              <a:t>forma escalonada por renglones.</a:t>
            </a:r>
          </a:p>
          <a:p>
            <a:pPr marL="342900" indent="-342900" algn="l">
              <a:buFont typeface="+mj-lt"/>
              <a:buAutoNum type="arabicPeriod"/>
            </a:pPr>
            <a:endParaRPr lang="es-CL" sz="2400" b="0" kern="0" dirty="0">
              <a:solidFill>
                <a:srgbClr val="000000"/>
              </a:solidFill>
              <a:latin typeface="Source Sans Pro" panose="020B0503030403020204" pitchFamily="34" charset="0"/>
            </a:endParaRPr>
          </a:p>
          <a:p>
            <a:pPr marL="457200" indent="-457200" algn="l">
              <a:buFont typeface="+mj-lt"/>
              <a:buAutoNum type="arabicPeriod"/>
            </a:pPr>
            <a:r>
              <a:rPr lang="es-ES" sz="2400" b="0" kern="0" dirty="0">
                <a:solidFill>
                  <a:srgbClr val="000000"/>
                </a:solidFill>
                <a:latin typeface="Source Sans Pro" panose="020B0503030403020204" pitchFamily="34" charset="0"/>
              </a:rPr>
              <a:t>	Con sustitución hacia atrás, resuelva el sistema equivalente que 	corresponda a la matriz </a:t>
            </a:r>
            <a:r>
              <a:rPr lang="es-CL" sz="2400" b="0" kern="0" dirty="0">
                <a:solidFill>
                  <a:srgbClr val="000000"/>
                </a:solidFill>
                <a:latin typeface="Source Sans Pro" panose="020B0503030403020204" pitchFamily="34" charset="0"/>
              </a:rPr>
              <a:t>reducida por renglones.</a:t>
            </a:r>
          </a:p>
        </p:txBody>
      </p:sp>
      <p:sp>
        <p:nvSpPr>
          <p:cNvPr id="7" name="CuadroTexto 6">
            <a:extLst>
              <a:ext uri="{FF2B5EF4-FFF2-40B4-BE49-F238E27FC236}">
                <a16:creationId xmlns:a16="http://schemas.microsoft.com/office/drawing/2014/main" id="{C7302024-AF01-D9A5-A97E-F10F25476234}"/>
              </a:ext>
            </a:extLst>
          </p:cNvPr>
          <p:cNvSpPr txBox="1"/>
          <p:nvPr/>
        </p:nvSpPr>
        <p:spPr>
          <a:xfrm>
            <a:off x="7988300" y="10443435"/>
            <a:ext cx="4251805" cy="646331"/>
          </a:xfrm>
          <a:prstGeom prst="rect">
            <a:avLst/>
          </a:prstGeom>
          <a:noFill/>
        </p:spPr>
        <p:txBody>
          <a:bodyPr wrap="none" rtlCol="0">
            <a:spAutoFit/>
          </a:bodyPr>
          <a:lstStyle/>
          <a:p>
            <a:r>
              <a:rPr lang="es-CL" dirty="0"/>
              <a:t>Algebra Lineal, Una introducción moderna. </a:t>
            </a:r>
          </a:p>
          <a:p>
            <a:r>
              <a:rPr lang="es-CL" dirty="0"/>
              <a:t>David Poole</a:t>
            </a:r>
          </a:p>
        </p:txBody>
      </p:sp>
      <p:pic>
        <p:nvPicPr>
          <p:cNvPr id="5" name="Imagen 4">
            <a:extLst>
              <a:ext uri="{FF2B5EF4-FFF2-40B4-BE49-F238E27FC236}">
                <a16:creationId xmlns:a16="http://schemas.microsoft.com/office/drawing/2014/main" id="{F691BEB6-6CC1-9BFE-5542-D11648A0B8C1}"/>
              </a:ext>
            </a:extLst>
          </p:cNvPr>
          <p:cNvPicPr>
            <a:picLocks noChangeAspect="1"/>
          </p:cNvPicPr>
          <p:nvPr/>
        </p:nvPicPr>
        <p:blipFill>
          <a:blip r:embed="rId2"/>
          <a:stretch>
            <a:fillRect/>
          </a:stretch>
        </p:blipFill>
        <p:spPr>
          <a:xfrm>
            <a:off x="574040" y="5121275"/>
            <a:ext cx="7045220" cy="1752600"/>
          </a:xfrm>
          <a:prstGeom prst="rect">
            <a:avLst/>
          </a:prstGeom>
        </p:spPr>
      </p:pic>
      <p:sp>
        <p:nvSpPr>
          <p:cNvPr id="6" name="CuadroTexto 5">
            <a:extLst>
              <a:ext uri="{FF2B5EF4-FFF2-40B4-BE49-F238E27FC236}">
                <a16:creationId xmlns:a16="http://schemas.microsoft.com/office/drawing/2014/main" id="{2DE10853-7984-0E63-C56C-4315EEC9B1C7}"/>
              </a:ext>
            </a:extLst>
          </p:cNvPr>
          <p:cNvSpPr txBox="1"/>
          <p:nvPr/>
        </p:nvSpPr>
        <p:spPr>
          <a:xfrm>
            <a:off x="1517650" y="7239208"/>
            <a:ext cx="5647828" cy="461665"/>
          </a:xfrm>
          <a:prstGeom prst="rect">
            <a:avLst/>
          </a:prstGeom>
          <a:noFill/>
        </p:spPr>
        <p:txBody>
          <a:bodyPr wrap="none" rtlCol="0">
            <a:spAutoFit/>
          </a:bodyPr>
          <a:lstStyle/>
          <a:p>
            <a:r>
              <a:rPr lang="es-CL" sz="2400" b="1" dirty="0"/>
              <a:t>Las matrices son equivalentes por reglones</a:t>
            </a:r>
          </a:p>
        </p:txBody>
      </p:sp>
      <p:sp>
        <p:nvSpPr>
          <p:cNvPr id="9" name="Marcador de texto 11">
            <a:extLst>
              <a:ext uri="{FF2B5EF4-FFF2-40B4-BE49-F238E27FC236}">
                <a16:creationId xmlns:a16="http://schemas.microsoft.com/office/drawing/2014/main" id="{4B91F47D-D7D1-A24B-97C2-AEE4BD2DCDBC}"/>
              </a:ext>
            </a:extLst>
          </p:cNvPr>
          <p:cNvSpPr txBox="1">
            <a:spLocks/>
          </p:cNvSpPr>
          <p:nvPr/>
        </p:nvSpPr>
        <p:spPr>
          <a:xfrm>
            <a:off x="26307" y="930275"/>
            <a:ext cx="4982210" cy="984885"/>
          </a:xfrm>
          <a:prstGeom prst="rect">
            <a:avLst/>
          </a:prstGeom>
        </p:spPr>
        <p:txBody>
          <a:bodyPr wrap="square" lIns="0" tIns="0" rIns="0" bIns="0">
            <a:spAutoFit/>
          </a:bodyPr>
          <a:lstStyle>
            <a:lvl1pPr marL="0" algn="l">
              <a:defRPr sz="48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3200" kern="0" smtClean="0"/>
              <a:t>SISTEMAS DE ECUACIONES LINEALES</a:t>
            </a:r>
            <a:endParaRPr lang="es-CL" sz="3200" kern="0" dirty="0"/>
          </a:p>
        </p:txBody>
      </p:sp>
      <p:sp>
        <p:nvSpPr>
          <p:cNvPr id="10" name="Marcador de texto 12">
            <a:extLst>
              <a:ext uri="{FF2B5EF4-FFF2-40B4-BE49-F238E27FC236}">
                <a16:creationId xmlns:a16="http://schemas.microsoft.com/office/drawing/2014/main" id="{B9CB1D57-59A9-671F-D91A-3C7F0AA8874D}"/>
              </a:ext>
            </a:extLst>
          </p:cNvPr>
          <p:cNvSpPr txBox="1">
            <a:spLocks/>
          </p:cNvSpPr>
          <p:nvPr/>
        </p:nvSpPr>
        <p:spPr>
          <a:xfrm>
            <a:off x="5251450" y="1084163"/>
            <a:ext cx="9525000" cy="677108"/>
          </a:xfrm>
          <a:prstGeom prst="rect">
            <a:avLst/>
          </a:prstGeom>
        </p:spPr>
        <p:txBody>
          <a:bodyPr wrap="square" lIns="0" tIns="0" rIns="0" bIns="0">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4400" b="1" kern="0" smtClean="0">
                <a:solidFill>
                  <a:schemeClr val="tx1"/>
                </a:solidFill>
              </a:rPr>
              <a:t>MÉTODOS DE SOLUCIÓN</a:t>
            </a:r>
            <a:endParaRPr lang="es-CL" sz="4400" b="1" kern="0" dirty="0">
              <a:solidFill>
                <a:schemeClr val="tx1"/>
              </a:solidFill>
            </a:endParaRPr>
          </a:p>
        </p:txBody>
      </p:sp>
      <p:pic>
        <p:nvPicPr>
          <p:cNvPr id="11" name="Gráfico 16" descr="proporción áurea con relleno sólido">
            <a:extLst>
              <a:ext uri="{FF2B5EF4-FFF2-40B4-BE49-F238E27FC236}">
                <a16:creationId xmlns:a16="http://schemas.microsoft.com/office/drawing/2014/main" id="{D7E478BA-CC9A-79A4-2879-579B2E74098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170014" y="1920149"/>
            <a:ext cx="914400" cy="914400"/>
          </a:xfrm>
          <a:prstGeom prst="rect">
            <a:avLst/>
          </a:prstGeom>
        </p:spPr>
      </p:pic>
    </p:spTree>
    <p:extLst>
      <p:ext uri="{BB962C8B-B14F-4D97-AF65-F5344CB8AC3E}">
        <p14:creationId xmlns:p14="http://schemas.microsoft.com/office/powerpoint/2010/main" val="2500252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57B07CB-5E0C-C349-98D4-230C531FF574}"/>
              </a:ext>
            </a:extLst>
          </p:cNvPr>
          <p:cNvSpPr>
            <a:spLocks noGrp="1"/>
          </p:cNvSpPr>
          <p:nvPr>
            <p:ph type="title"/>
          </p:nvPr>
        </p:nvSpPr>
        <p:spPr>
          <a:xfrm>
            <a:off x="1321990" y="8235994"/>
            <a:ext cx="6048240" cy="830997"/>
          </a:xfrm>
        </p:spPr>
        <p:txBody>
          <a:bodyPr/>
          <a:lstStyle/>
          <a:p>
            <a:r>
              <a:rPr lang="es-CL" dirty="0"/>
              <a:t>MATRICES</a:t>
            </a:r>
          </a:p>
        </p:txBody>
      </p:sp>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8223250" y="8266617"/>
            <a:ext cx="11193563" cy="1107996"/>
          </a:xfrm>
        </p:spPr>
        <p:txBody>
          <a:bodyPr/>
          <a:lstStyle/>
          <a:p>
            <a:pPr algn="l"/>
            <a:r>
              <a:rPr lang="es-ES" dirty="0"/>
              <a:t>YA SE USARON MATRICES, EN FORMA DE MATRICES AUMENTADAS, PARA REGISTRAR INFORMACIÓN ACERCA DE LOS SISTEMAS DE ECUACIONES LINEALES. AHORA VEREMOS QUE LAS MATRICES TIENEN PROPIEDADES ALGEIBRAICAS PROPIAS, LO QUE PERMITE REALIZAR CÁLCULOS CON ELLAS.</a:t>
            </a:r>
            <a:endParaRPr lang="es-CL" dirty="0"/>
          </a:p>
        </p:txBody>
      </p:sp>
    </p:spTree>
    <p:extLst>
      <p:ext uri="{BB962C8B-B14F-4D97-AF65-F5344CB8AC3E}">
        <p14:creationId xmlns:p14="http://schemas.microsoft.com/office/powerpoint/2010/main" val="3376011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982210" cy="677108"/>
          </a:xfrm>
        </p:spPr>
        <p:txBody>
          <a:bodyPr/>
          <a:lstStyle/>
          <a:p>
            <a:r>
              <a:rPr lang="es-CL" sz="4400" dirty="0"/>
              <a:t>MATRICES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8" y="1122731"/>
            <a:ext cx="9225915" cy="3539430"/>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l"/>
            <a:r>
              <a:rPr lang="es-ES" sz="2800" b="0" kern="0" dirty="0">
                <a:solidFill>
                  <a:srgbClr val="000000"/>
                </a:solidFill>
                <a:latin typeface="Source Sans Pro" panose="020B0503030403020204" pitchFamily="34" charset="0"/>
              </a:rPr>
              <a:t>Una </a:t>
            </a:r>
            <a:r>
              <a:rPr lang="es-ES" sz="2800" i="1" kern="0" dirty="0">
                <a:solidFill>
                  <a:srgbClr val="000000"/>
                </a:solidFill>
                <a:latin typeface="Source Sans Pro" panose="020B0503030403020204" pitchFamily="34" charset="0"/>
              </a:rPr>
              <a:t>matriz</a:t>
            </a:r>
            <a:r>
              <a:rPr lang="es-ES" sz="2800" b="0" kern="0" dirty="0">
                <a:solidFill>
                  <a:srgbClr val="000000"/>
                </a:solidFill>
                <a:latin typeface="Source Sans Pro" panose="020B0503030403020204" pitchFamily="34" charset="0"/>
              </a:rPr>
              <a:t> es un arreglo rectangular de números llamados </a:t>
            </a:r>
            <a:r>
              <a:rPr lang="es-ES" sz="2800" i="1" kern="0" dirty="0">
                <a:solidFill>
                  <a:srgbClr val="000000"/>
                </a:solidFill>
                <a:latin typeface="Source Sans Pro" panose="020B0503030403020204" pitchFamily="34" charset="0"/>
              </a:rPr>
              <a:t>entradas</a:t>
            </a:r>
            <a:r>
              <a:rPr lang="es-ES" sz="2800" b="0" kern="0" dirty="0">
                <a:solidFill>
                  <a:srgbClr val="000000"/>
                </a:solidFill>
                <a:latin typeface="Source Sans Pro" panose="020B0503030403020204" pitchFamily="34" charset="0"/>
              </a:rPr>
              <a:t>, </a:t>
            </a:r>
            <a:r>
              <a:rPr lang="es-CL" sz="2800" b="0" kern="0" dirty="0">
                <a:solidFill>
                  <a:srgbClr val="000000"/>
                </a:solidFill>
                <a:latin typeface="Source Sans Pro" panose="020B0503030403020204" pitchFamily="34" charset="0"/>
              </a:rPr>
              <a:t>o </a:t>
            </a:r>
            <a:r>
              <a:rPr lang="es-CL" sz="2800" i="1" kern="0" dirty="0">
                <a:solidFill>
                  <a:srgbClr val="000000"/>
                </a:solidFill>
                <a:latin typeface="Source Sans Pro" panose="020B0503030403020204" pitchFamily="34" charset="0"/>
              </a:rPr>
              <a:t>elementos</a:t>
            </a:r>
            <a:r>
              <a:rPr lang="es-CL" sz="2800" b="0" kern="0" dirty="0">
                <a:solidFill>
                  <a:srgbClr val="000000"/>
                </a:solidFill>
                <a:latin typeface="Source Sans Pro" panose="020B0503030403020204" pitchFamily="34" charset="0"/>
              </a:rPr>
              <a:t>, de la matriz.</a:t>
            </a:r>
          </a:p>
          <a:p>
            <a:pPr algn="l"/>
            <a:endParaRPr lang="es-CL" sz="2800" b="0" kern="0" dirty="0">
              <a:solidFill>
                <a:srgbClr val="000000"/>
              </a:solidFill>
              <a:latin typeface="Source Sans Pro" panose="020B0503030403020204" pitchFamily="34" charset="0"/>
            </a:endParaRPr>
          </a:p>
          <a:p>
            <a:r>
              <a:rPr lang="es-ES" sz="2800" b="0" kern="0" dirty="0">
                <a:solidFill>
                  <a:srgbClr val="000000"/>
                </a:solidFill>
                <a:latin typeface="Source Sans Pro" panose="020B0503030403020204" pitchFamily="34" charset="0"/>
              </a:rPr>
              <a:t>El </a:t>
            </a:r>
            <a:r>
              <a:rPr lang="es-ES" sz="2800" i="1" kern="0" dirty="0">
                <a:solidFill>
                  <a:srgbClr val="000000"/>
                </a:solidFill>
                <a:latin typeface="Source Sans Pro" panose="020B0503030403020204" pitchFamily="34" charset="0"/>
              </a:rPr>
              <a:t>tamaño</a:t>
            </a:r>
            <a:r>
              <a:rPr lang="es-ES" sz="2800" b="0" kern="0" dirty="0">
                <a:solidFill>
                  <a:srgbClr val="000000"/>
                </a:solidFill>
                <a:latin typeface="Source Sans Pro" panose="020B0503030403020204" pitchFamily="34" charset="0"/>
              </a:rPr>
              <a:t> de una matriz es una descripción de los números de filas y columnas que tiene. Una matriz se llama de “m x n” (dígase “m por n”) si tiene m </a:t>
            </a:r>
            <a:r>
              <a:rPr lang="es-ES" sz="2800" i="1" kern="0" dirty="0">
                <a:solidFill>
                  <a:srgbClr val="000000"/>
                </a:solidFill>
                <a:latin typeface="Source Sans Pro" panose="020B0503030403020204" pitchFamily="34" charset="0"/>
              </a:rPr>
              <a:t>filas</a:t>
            </a:r>
            <a:r>
              <a:rPr lang="es-ES" sz="2800" b="0" kern="0" dirty="0">
                <a:solidFill>
                  <a:srgbClr val="000000"/>
                </a:solidFill>
                <a:latin typeface="Source Sans Pro" panose="020B0503030403020204" pitchFamily="34" charset="0"/>
              </a:rPr>
              <a:t> y n </a:t>
            </a:r>
            <a:r>
              <a:rPr lang="es-ES" sz="2800" i="1" kern="0" dirty="0">
                <a:solidFill>
                  <a:srgbClr val="000000"/>
                </a:solidFill>
                <a:latin typeface="Source Sans Pro" panose="020B0503030403020204" pitchFamily="34" charset="0"/>
              </a:rPr>
              <a:t>columnas</a:t>
            </a:r>
            <a:r>
              <a:rPr lang="es-ES" sz="2800" b="0" kern="0" dirty="0">
                <a:solidFill>
                  <a:srgbClr val="000000"/>
                </a:solidFill>
                <a:latin typeface="Source Sans Pro" panose="020B0503030403020204" pitchFamily="34" charset="0"/>
              </a:rPr>
              <a:t>.</a:t>
            </a:r>
          </a:p>
          <a:p>
            <a:endParaRPr lang="es-ES" sz="2800" b="0" kern="0" dirty="0">
              <a:solidFill>
                <a:srgbClr val="000000"/>
              </a:solidFill>
              <a:latin typeface="Source Sans Pro" panose="020B0503030403020204" pitchFamily="34" charset="0"/>
            </a:endParaRPr>
          </a:p>
          <a:p>
            <a:r>
              <a:rPr lang="es-ES" sz="2800" b="0" kern="0" dirty="0">
                <a:solidFill>
                  <a:srgbClr val="000000"/>
                </a:solidFill>
                <a:latin typeface="Source Sans Pro" panose="020B0503030403020204" pitchFamily="34" charset="0"/>
              </a:rPr>
              <a:t>Los siguientes, son ejemplos de matrices:</a:t>
            </a:r>
            <a:endParaRPr lang="es-CL" sz="7200" kern="0" dirty="0"/>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251805" cy="646331"/>
          </a:xfrm>
          <a:prstGeom prst="rect">
            <a:avLst/>
          </a:prstGeom>
          <a:noFill/>
        </p:spPr>
        <p:txBody>
          <a:bodyPr wrap="none" rtlCol="0">
            <a:spAutoFit/>
          </a:bodyPr>
          <a:lstStyle/>
          <a:p>
            <a:r>
              <a:rPr lang="es-CL" dirty="0"/>
              <a:t>Algebra Lineal, Una introducción moderna. </a:t>
            </a:r>
          </a:p>
          <a:p>
            <a:r>
              <a:rPr lang="es-CL" dirty="0"/>
              <a:t>David Poole</a:t>
            </a:r>
          </a:p>
        </p:txBody>
      </p:sp>
      <p:pic>
        <p:nvPicPr>
          <p:cNvPr id="5" name="Gráfico 4" descr="Ábaco contorno">
            <a:extLst>
              <a:ext uri="{FF2B5EF4-FFF2-40B4-BE49-F238E27FC236}">
                <a16:creationId xmlns:a16="http://schemas.microsoft.com/office/drawing/2014/main" id="{8231C6AC-9DD4-EB07-E6C2-70D99E8893E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851650" y="1122731"/>
            <a:ext cx="1066800" cy="1066800"/>
          </a:xfrm>
          <a:prstGeom prst="rect">
            <a:avLst/>
          </a:prstGeom>
        </p:spPr>
      </p:pic>
      <p:pic>
        <p:nvPicPr>
          <p:cNvPr id="9" name="Imagen 8">
            <a:extLst>
              <a:ext uri="{FF2B5EF4-FFF2-40B4-BE49-F238E27FC236}">
                <a16:creationId xmlns:a16="http://schemas.microsoft.com/office/drawing/2014/main" id="{208977E9-C06F-CD11-4958-0AA8C78C1A8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30000"/>
                    </a14:imgEffect>
                  </a14:imgLayer>
                </a14:imgProps>
              </a:ext>
            </a:extLst>
          </a:blip>
          <a:stretch>
            <a:fillRect/>
          </a:stretch>
        </p:blipFill>
        <p:spPr>
          <a:xfrm>
            <a:off x="8316438" y="5491797"/>
            <a:ext cx="10339514" cy="1610678"/>
          </a:xfrm>
          <a:prstGeom prst="rect">
            <a:avLst/>
          </a:prstGeom>
        </p:spPr>
      </p:pic>
    </p:spTree>
    <p:extLst>
      <p:ext uri="{BB962C8B-B14F-4D97-AF65-F5344CB8AC3E}">
        <p14:creationId xmlns:p14="http://schemas.microsoft.com/office/powerpoint/2010/main" val="924174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982210" cy="677108"/>
          </a:xfrm>
        </p:spPr>
        <p:txBody>
          <a:bodyPr/>
          <a:lstStyle/>
          <a:p>
            <a:r>
              <a:rPr lang="es-CL" sz="4400" dirty="0"/>
              <a:t>MATRICES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8" y="1122731"/>
            <a:ext cx="9225915" cy="5262979"/>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2800" b="0" kern="0" dirty="0">
                <a:solidFill>
                  <a:srgbClr val="000000"/>
                </a:solidFill>
                <a:latin typeface="Source Sans Pro" panose="020B0503030403020204" pitchFamily="34" charset="0"/>
              </a:rPr>
              <a:t>Sean a11, a22, a33, . . . , entradas diagonales de una matriz A y si m=n (esto es, si A tiene el mismo número de filas que de columnas), entonces A es una </a:t>
            </a:r>
            <a:r>
              <a:rPr lang="es-ES" sz="2800" i="1" kern="0" dirty="0">
                <a:solidFill>
                  <a:srgbClr val="000000"/>
                </a:solidFill>
                <a:latin typeface="Source Sans Pro" panose="020B0503030403020204" pitchFamily="34" charset="0"/>
              </a:rPr>
              <a:t>matriz cuadrada</a:t>
            </a:r>
            <a:r>
              <a:rPr lang="es-ES" sz="2800" b="0" kern="0" dirty="0">
                <a:solidFill>
                  <a:srgbClr val="000000"/>
                </a:solidFill>
                <a:latin typeface="Source Sans Pro" panose="020B0503030403020204" pitchFamily="34" charset="0"/>
              </a:rPr>
              <a:t>. </a:t>
            </a:r>
          </a:p>
          <a:p>
            <a:pPr algn="just"/>
            <a:endParaRPr lang="es-ES" sz="2800" b="0" kern="0" dirty="0">
              <a:solidFill>
                <a:srgbClr val="000000"/>
              </a:solidFill>
              <a:latin typeface="Source Sans Pro" panose="020B0503030403020204" pitchFamily="34" charset="0"/>
            </a:endParaRPr>
          </a:p>
          <a:p>
            <a:pPr algn="just"/>
            <a:r>
              <a:rPr lang="es-ES" sz="2800" b="0" kern="0" dirty="0">
                <a:solidFill>
                  <a:srgbClr val="000000"/>
                </a:solidFill>
                <a:latin typeface="Source Sans Pro" panose="020B0503030403020204" pitchFamily="34" charset="0"/>
              </a:rPr>
              <a:t>Una matriz cuadrada cuyas entradas no diagonales sean todas cero es una </a:t>
            </a:r>
            <a:r>
              <a:rPr lang="es-ES" sz="2800" i="1" kern="0" dirty="0">
                <a:solidFill>
                  <a:srgbClr val="000000"/>
                </a:solidFill>
                <a:latin typeface="Source Sans Pro" panose="020B0503030403020204" pitchFamily="34" charset="0"/>
              </a:rPr>
              <a:t>matriz diagonal</a:t>
            </a:r>
            <a:r>
              <a:rPr lang="es-ES" sz="2800" b="0" kern="0" dirty="0">
                <a:solidFill>
                  <a:srgbClr val="000000"/>
                </a:solidFill>
                <a:latin typeface="Source Sans Pro" panose="020B0503030403020204" pitchFamily="34" charset="0"/>
              </a:rPr>
              <a:t>. </a:t>
            </a:r>
          </a:p>
          <a:p>
            <a:pPr algn="just"/>
            <a:endParaRPr lang="es-ES" sz="2800" b="0" kern="0" dirty="0">
              <a:solidFill>
                <a:srgbClr val="000000"/>
              </a:solidFill>
              <a:latin typeface="Source Sans Pro" panose="020B0503030403020204" pitchFamily="34" charset="0"/>
            </a:endParaRPr>
          </a:p>
          <a:p>
            <a:pPr algn="just"/>
            <a:r>
              <a:rPr lang="es-ES" sz="2800" b="0" kern="0" dirty="0">
                <a:solidFill>
                  <a:srgbClr val="000000"/>
                </a:solidFill>
                <a:latin typeface="Source Sans Pro" panose="020B0503030403020204" pitchFamily="34" charset="0"/>
              </a:rPr>
              <a:t>Una matriz diagonal cuyas entradas diagonales sean todas iguales es una </a:t>
            </a:r>
            <a:r>
              <a:rPr lang="es-ES" sz="2800" i="1" kern="0" dirty="0">
                <a:solidFill>
                  <a:srgbClr val="000000"/>
                </a:solidFill>
                <a:latin typeface="Source Sans Pro" panose="020B0503030403020204" pitchFamily="34" charset="0"/>
              </a:rPr>
              <a:t>matriz escalar</a:t>
            </a:r>
            <a:r>
              <a:rPr lang="es-ES" sz="2800" b="0" kern="0" dirty="0">
                <a:solidFill>
                  <a:srgbClr val="000000"/>
                </a:solidFill>
                <a:latin typeface="Source Sans Pro" panose="020B0503030403020204" pitchFamily="34" charset="0"/>
              </a:rPr>
              <a:t>. </a:t>
            </a:r>
          </a:p>
          <a:p>
            <a:pPr algn="just"/>
            <a:endParaRPr lang="es-ES" sz="2800" b="0" kern="0" dirty="0">
              <a:solidFill>
                <a:srgbClr val="000000"/>
              </a:solidFill>
              <a:latin typeface="Source Sans Pro" panose="020B0503030403020204" pitchFamily="34" charset="0"/>
            </a:endParaRPr>
          </a:p>
          <a:p>
            <a:pPr algn="just"/>
            <a:r>
              <a:rPr lang="es-ES" sz="2800" b="0" kern="0" dirty="0">
                <a:solidFill>
                  <a:srgbClr val="000000"/>
                </a:solidFill>
                <a:latin typeface="Source Sans Pro" panose="020B0503030403020204" pitchFamily="34" charset="0"/>
              </a:rPr>
              <a:t>Si el escalar en la diagonal es 1, la matriz escalar es </a:t>
            </a:r>
            <a:r>
              <a:rPr lang="es-ES" sz="2800" i="1" kern="0" dirty="0">
                <a:solidFill>
                  <a:srgbClr val="000000"/>
                </a:solidFill>
                <a:latin typeface="Source Sans Pro" panose="020B0503030403020204" pitchFamily="34" charset="0"/>
              </a:rPr>
              <a:t>una matriz identidad</a:t>
            </a:r>
            <a:r>
              <a:rPr lang="es-ES" sz="2800" b="0" kern="0" dirty="0">
                <a:solidFill>
                  <a:srgbClr val="000000"/>
                </a:solidFill>
                <a:latin typeface="Source Sans Pro" panose="020B0503030403020204" pitchFamily="34" charset="0"/>
              </a:rPr>
              <a:t>.</a:t>
            </a:r>
            <a:endParaRPr lang="es-CL" sz="2800" b="0" kern="0" dirty="0">
              <a:solidFill>
                <a:srgbClr val="000000"/>
              </a:solidFill>
              <a:latin typeface="Source Sans Pro" panose="020B0503030403020204" pitchFamily="34" charset="0"/>
            </a:endParaRP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251805" cy="646331"/>
          </a:xfrm>
          <a:prstGeom prst="rect">
            <a:avLst/>
          </a:prstGeom>
          <a:noFill/>
        </p:spPr>
        <p:txBody>
          <a:bodyPr wrap="none" rtlCol="0">
            <a:spAutoFit/>
          </a:bodyPr>
          <a:lstStyle/>
          <a:p>
            <a:r>
              <a:rPr lang="es-CL" dirty="0"/>
              <a:t>Algebra Lineal, Una introducción moderna. </a:t>
            </a:r>
          </a:p>
          <a:p>
            <a:r>
              <a:rPr lang="es-CL" dirty="0"/>
              <a:t>David Poole</a:t>
            </a:r>
          </a:p>
        </p:txBody>
      </p:sp>
      <p:pic>
        <p:nvPicPr>
          <p:cNvPr id="5" name="Gráfico 4" descr="Ábaco contorno">
            <a:extLst>
              <a:ext uri="{FF2B5EF4-FFF2-40B4-BE49-F238E27FC236}">
                <a16:creationId xmlns:a16="http://schemas.microsoft.com/office/drawing/2014/main" id="{8231C6AC-9DD4-EB07-E6C2-70D99E8893E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851650" y="1122731"/>
            <a:ext cx="1066800" cy="1066800"/>
          </a:xfrm>
          <a:prstGeom prst="rect">
            <a:avLst/>
          </a:prstGeom>
        </p:spPr>
      </p:pic>
      <p:pic>
        <p:nvPicPr>
          <p:cNvPr id="4" name="Imagen 3">
            <a:extLst>
              <a:ext uri="{FF2B5EF4-FFF2-40B4-BE49-F238E27FC236}">
                <a16:creationId xmlns:a16="http://schemas.microsoft.com/office/drawing/2014/main" id="{6F7683DA-0D76-27B5-33E2-BB4CF5B31B90}"/>
              </a:ext>
            </a:extLst>
          </p:cNvPr>
          <p:cNvPicPr>
            <a:picLocks noChangeAspect="1"/>
          </p:cNvPicPr>
          <p:nvPr/>
        </p:nvPicPr>
        <p:blipFill>
          <a:blip r:embed="rId4"/>
          <a:stretch>
            <a:fillRect/>
          </a:stretch>
        </p:blipFill>
        <p:spPr>
          <a:xfrm>
            <a:off x="6830552" y="6950075"/>
            <a:ext cx="12110250" cy="1695755"/>
          </a:xfrm>
          <a:prstGeom prst="rect">
            <a:avLst/>
          </a:prstGeom>
        </p:spPr>
      </p:pic>
      <p:sp>
        <p:nvSpPr>
          <p:cNvPr id="6" name="CuadroTexto 5">
            <a:extLst>
              <a:ext uri="{FF2B5EF4-FFF2-40B4-BE49-F238E27FC236}">
                <a16:creationId xmlns:a16="http://schemas.microsoft.com/office/drawing/2014/main" id="{81DE89C2-AB48-6EF1-0BE4-2A66D030A093}"/>
              </a:ext>
            </a:extLst>
          </p:cNvPr>
          <p:cNvSpPr txBox="1"/>
          <p:nvPr/>
        </p:nvSpPr>
        <p:spPr>
          <a:xfrm>
            <a:off x="10145680" y="8748530"/>
            <a:ext cx="2268570" cy="461665"/>
          </a:xfrm>
          <a:prstGeom prst="rect">
            <a:avLst/>
          </a:prstGeom>
          <a:noFill/>
        </p:spPr>
        <p:txBody>
          <a:bodyPr wrap="none" rtlCol="0">
            <a:spAutoFit/>
          </a:bodyPr>
          <a:lstStyle/>
          <a:p>
            <a:r>
              <a:rPr lang="es-CL" sz="2400" b="1" dirty="0"/>
              <a:t>Matriz cuadrada</a:t>
            </a:r>
          </a:p>
        </p:txBody>
      </p:sp>
      <p:sp>
        <p:nvSpPr>
          <p:cNvPr id="7" name="CuadroTexto 6">
            <a:extLst>
              <a:ext uri="{FF2B5EF4-FFF2-40B4-BE49-F238E27FC236}">
                <a16:creationId xmlns:a16="http://schemas.microsoft.com/office/drawing/2014/main" id="{9611DBE4-8FB3-81A7-9007-AE9DF4640E3E}"/>
              </a:ext>
            </a:extLst>
          </p:cNvPr>
          <p:cNvSpPr txBox="1"/>
          <p:nvPr/>
        </p:nvSpPr>
        <p:spPr>
          <a:xfrm>
            <a:off x="13176250" y="8748529"/>
            <a:ext cx="2179315" cy="461665"/>
          </a:xfrm>
          <a:prstGeom prst="rect">
            <a:avLst/>
          </a:prstGeom>
          <a:noFill/>
        </p:spPr>
        <p:txBody>
          <a:bodyPr wrap="none" rtlCol="0">
            <a:spAutoFit/>
          </a:bodyPr>
          <a:lstStyle/>
          <a:p>
            <a:r>
              <a:rPr lang="es-CL" sz="2400" b="1" dirty="0"/>
              <a:t>Matriz diagonal</a:t>
            </a:r>
          </a:p>
        </p:txBody>
      </p:sp>
      <p:sp>
        <p:nvSpPr>
          <p:cNvPr id="10" name="CuadroTexto 9">
            <a:extLst>
              <a:ext uri="{FF2B5EF4-FFF2-40B4-BE49-F238E27FC236}">
                <a16:creationId xmlns:a16="http://schemas.microsoft.com/office/drawing/2014/main" id="{FD03A072-274B-A8DE-8783-342A0D6FABAF}"/>
              </a:ext>
            </a:extLst>
          </p:cNvPr>
          <p:cNvSpPr txBox="1"/>
          <p:nvPr/>
        </p:nvSpPr>
        <p:spPr>
          <a:xfrm>
            <a:off x="16452695" y="8748528"/>
            <a:ext cx="2309287" cy="461665"/>
          </a:xfrm>
          <a:prstGeom prst="rect">
            <a:avLst/>
          </a:prstGeom>
          <a:noFill/>
        </p:spPr>
        <p:txBody>
          <a:bodyPr wrap="none" rtlCol="0">
            <a:spAutoFit/>
          </a:bodyPr>
          <a:lstStyle/>
          <a:p>
            <a:r>
              <a:rPr lang="es-CL" sz="2400" b="1" dirty="0"/>
              <a:t>Matriz identidad</a:t>
            </a:r>
          </a:p>
        </p:txBody>
      </p:sp>
      <p:sp>
        <p:nvSpPr>
          <p:cNvPr id="11" name="CuadroTexto 10">
            <a:extLst>
              <a:ext uri="{FF2B5EF4-FFF2-40B4-BE49-F238E27FC236}">
                <a16:creationId xmlns:a16="http://schemas.microsoft.com/office/drawing/2014/main" id="{C33AA283-64DF-185F-13E6-2B784CF970BE}"/>
              </a:ext>
            </a:extLst>
          </p:cNvPr>
          <p:cNvSpPr txBox="1"/>
          <p:nvPr/>
        </p:nvSpPr>
        <p:spPr>
          <a:xfrm>
            <a:off x="7139712" y="8737055"/>
            <a:ext cx="2667718" cy="461665"/>
          </a:xfrm>
          <a:prstGeom prst="rect">
            <a:avLst/>
          </a:prstGeom>
          <a:noFill/>
        </p:spPr>
        <p:txBody>
          <a:bodyPr wrap="none" rtlCol="0">
            <a:spAutoFit/>
          </a:bodyPr>
          <a:lstStyle/>
          <a:p>
            <a:r>
              <a:rPr lang="es-CL" sz="2400" b="1" dirty="0"/>
              <a:t>Matriz no cuadrada</a:t>
            </a:r>
          </a:p>
        </p:txBody>
      </p:sp>
    </p:spTree>
    <p:extLst>
      <p:ext uri="{BB962C8B-B14F-4D97-AF65-F5344CB8AC3E}">
        <p14:creationId xmlns:p14="http://schemas.microsoft.com/office/powerpoint/2010/main" val="580025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982210" cy="677108"/>
          </a:xfrm>
        </p:spPr>
        <p:txBody>
          <a:bodyPr/>
          <a:lstStyle/>
          <a:p>
            <a:r>
              <a:rPr lang="es-CL" sz="4400" dirty="0"/>
              <a:t>MATRICES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8" y="1122731"/>
            <a:ext cx="9225915" cy="6986528"/>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l"/>
            <a:r>
              <a:rPr lang="es-ES" sz="2800" b="0" kern="0" dirty="0">
                <a:solidFill>
                  <a:srgbClr val="000000"/>
                </a:solidFill>
                <a:latin typeface="Source Sans Pro" panose="020B0503030403020204" pitchFamily="34" charset="0"/>
              </a:rPr>
              <a:t>Si A son matrices de m x n, su suma es </a:t>
            </a:r>
            <a:r>
              <a:rPr lang="es-ES" sz="2800" b="0" kern="0" dirty="0" err="1">
                <a:solidFill>
                  <a:srgbClr val="000000"/>
                </a:solidFill>
                <a:latin typeface="Source Sans Pro" panose="020B0503030403020204" pitchFamily="34" charset="0"/>
              </a:rPr>
              <a:t>es</a:t>
            </a:r>
            <a:r>
              <a:rPr lang="es-ES" sz="2800" b="0" kern="0" dirty="0">
                <a:solidFill>
                  <a:srgbClr val="000000"/>
                </a:solidFill>
                <a:latin typeface="Source Sans Pro" panose="020B0503030403020204" pitchFamily="34" charset="0"/>
              </a:rPr>
              <a:t> la matriz m x n que se obtiene al sumar las entradas correspondientes:</a:t>
            </a:r>
          </a:p>
          <a:p>
            <a:pPr algn="l"/>
            <a:endParaRPr lang="es-ES" sz="2800" b="0" kern="0" dirty="0">
              <a:solidFill>
                <a:srgbClr val="000000"/>
              </a:solidFill>
              <a:latin typeface="Source Sans Pro" panose="020B0503030403020204" pitchFamily="34" charset="0"/>
            </a:endParaRPr>
          </a:p>
          <a:p>
            <a:pPr algn="l"/>
            <a:endParaRPr lang="es-ES" sz="2800" b="0" kern="0" dirty="0">
              <a:solidFill>
                <a:srgbClr val="000000"/>
              </a:solidFill>
              <a:latin typeface="Source Sans Pro" panose="020B0503030403020204" pitchFamily="34" charset="0"/>
            </a:endParaRPr>
          </a:p>
          <a:p>
            <a:pPr algn="l"/>
            <a:endParaRPr lang="es-ES" sz="2800" b="0" kern="0" dirty="0">
              <a:solidFill>
                <a:srgbClr val="000000"/>
              </a:solidFill>
              <a:latin typeface="Source Sans Pro" panose="020B0503030403020204" pitchFamily="34" charset="0"/>
            </a:endParaRPr>
          </a:p>
          <a:p>
            <a:pPr algn="l"/>
            <a:endParaRPr lang="es-ES" sz="2800" b="0" kern="0" dirty="0">
              <a:solidFill>
                <a:srgbClr val="000000"/>
              </a:solidFill>
              <a:latin typeface="Source Sans Pro" panose="020B0503030403020204" pitchFamily="34" charset="0"/>
            </a:endParaRPr>
          </a:p>
          <a:p>
            <a:pPr algn="l"/>
            <a:endParaRPr lang="es-ES" sz="2800" b="0" kern="0" dirty="0">
              <a:solidFill>
                <a:srgbClr val="000000"/>
              </a:solidFill>
              <a:latin typeface="Source Sans Pro" panose="020B0503030403020204" pitchFamily="34" charset="0"/>
            </a:endParaRPr>
          </a:p>
          <a:p>
            <a:pPr algn="l"/>
            <a:endParaRPr lang="es-ES" sz="2800" b="0" kern="0" dirty="0">
              <a:solidFill>
                <a:srgbClr val="000000"/>
              </a:solidFill>
              <a:latin typeface="Source Sans Pro" panose="020B0503030403020204" pitchFamily="34" charset="0"/>
            </a:endParaRPr>
          </a:p>
          <a:p>
            <a:pPr algn="l"/>
            <a:endParaRPr lang="es-ES" sz="2800" b="0" kern="0" dirty="0">
              <a:solidFill>
                <a:srgbClr val="000000"/>
              </a:solidFill>
              <a:latin typeface="Source Sans Pro" panose="020B0503030403020204" pitchFamily="34" charset="0"/>
            </a:endParaRPr>
          </a:p>
          <a:p>
            <a:pPr algn="l"/>
            <a:endParaRPr lang="es-ES" sz="2800" b="0" kern="0" dirty="0">
              <a:solidFill>
                <a:srgbClr val="000000"/>
              </a:solidFill>
              <a:latin typeface="Source Sans Pro" panose="020B0503030403020204" pitchFamily="34" charset="0"/>
            </a:endParaRPr>
          </a:p>
          <a:p>
            <a:pPr algn="l"/>
            <a:endParaRPr lang="es-ES" sz="2800" b="0" kern="0" dirty="0">
              <a:solidFill>
                <a:srgbClr val="000000"/>
              </a:solidFill>
              <a:latin typeface="Source Sans Pro" panose="020B0503030403020204" pitchFamily="34" charset="0"/>
            </a:endParaRPr>
          </a:p>
          <a:p>
            <a:pPr algn="l"/>
            <a:endParaRPr lang="es-ES" sz="2800" b="0" kern="0" dirty="0">
              <a:solidFill>
                <a:srgbClr val="000000"/>
              </a:solidFill>
              <a:latin typeface="Source Sans Pro" panose="020B0503030403020204" pitchFamily="34" charset="0"/>
            </a:endParaRPr>
          </a:p>
          <a:p>
            <a:pPr algn="l"/>
            <a:endParaRPr lang="es-ES" sz="2800" b="0" kern="0" dirty="0">
              <a:solidFill>
                <a:srgbClr val="000000"/>
              </a:solidFill>
              <a:latin typeface="Source Sans Pro" panose="020B0503030403020204" pitchFamily="34" charset="0"/>
            </a:endParaRPr>
          </a:p>
          <a:p>
            <a:pPr algn="l"/>
            <a:endParaRPr lang="es-ES" sz="2800" b="0" kern="0" dirty="0">
              <a:solidFill>
                <a:srgbClr val="000000"/>
              </a:solidFill>
              <a:latin typeface="Source Sans Pro" panose="020B0503030403020204" pitchFamily="34" charset="0"/>
            </a:endParaRPr>
          </a:p>
          <a:p>
            <a:pPr algn="l"/>
            <a:r>
              <a:rPr lang="es-ES" sz="2800" b="0" kern="0" dirty="0">
                <a:solidFill>
                  <a:srgbClr val="000000"/>
                </a:solidFill>
                <a:latin typeface="Source Sans Pro" panose="020B0503030403020204" pitchFamily="34" charset="0"/>
              </a:rPr>
              <a:t>Si A es una matriz m x n y C es un escalar, entonces el </a:t>
            </a:r>
            <a:r>
              <a:rPr lang="es-ES" sz="2800" i="1" kern="0" dirty="0">
                <a:solidFill>
                  <a:srgbClr val="000000"/>
                </a:solidFill>
                <a:latin typeface="Source Sans Pro" panose="020B0503030403020204" pitchFamily="34" charset="0"/>
              </a:rPr>
              <a:t>múltiplo escalar</a:t>
            </a:r>
            <a:r>
              <a:rPr lang="es-ES" sz="2800" b="0" kern="0" dirty="0">
                <a:solidFill>
                  <a:srgbClr val="000000"/>
                </a:solidFill>
                <a:latin typeface="Source Sans Pro" panose="020B0503030403020204" pitchFamily="34" charset="0"/>
              </a:rPr>
              <a:t> es:</a:t>
            </a:r>
            <a:endParaRPr lang="es-CL" sz="7200" kern="0" dirty="0"/>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251805" cy="646331"/>
          </a:xfrm>
          <a:prstGeom prst="rect">
            <a:avLst/>
          </a:prstGeom>
          <a:noFill/>
        </p:spPr>
        <p:txBody>
          <a:bodyPr wrap="none" rtlCol="0">
            <a:spAutoFit/>
          </a:bodyPr>
          <a:lstStyle/>
          <a:p>
            <a:r>
              <a:rPr lang="es-CL" dirty="0"/>
              <a:t>Algebra Lineal, Una introducción moderna. </a:t>
            </a:r>
          </a:p>
          <a:p>
            <a:r>
              <a:rPr lang="es-CL" dirty="0"/>
              <a:t>David Poole</a:t>
            </a:r>
          </a:p>
        </p:txBody>
      </p:sp>
      <p:pic>
        <p:nvPicPr>
          <p:cNvPr id="5" name="Gráfico 4" descr="Ábaco contorno">
            <a:extLst>
              <a:ext uri="{FF2B5EF4-FFF2-40B4-BE49-F238E27FC236}">
                <a16:creationId xmlns:a16="http://schemas.microsoft.com/office/drawing/2014/main" id="{8231C6AC-9DD4-EB07-E6C2-70D99E8893E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851650" y="1122731"/>
            <a:ext cx="1066800" cy="1066800"/>
          </a:xfrm>
          <a:prstGeom prst="rect">
            <a:avLst/>
          </a:prstGeom>
        </p:spPr>
      </p:pic>
      <p:sp>
        <p:nvSpPr>
          <p:cNvPr id="4" name="Marcador de texto 12">
            <a:extLst>
              <a:ext uri="{FF2B5EF4-FFF2-40B4-BE49-F238E27FC236}">
                <a16:creationId xmlns:a16="http://schemas.microsoft.com/office/drawing/2014/main" id="{8571FBED-0178-70E7-BC02-5969E89790EA}"/>
              </a:ext>
            </a:extLst>
          </p:cNvPr>
          <p:cNvSpPr>
            <a:spLocks noGrp="1"/>
          </p:cNvSpPr>
          <p:nvPr>
            <p:ph type="body" sz="quarter" idx="12"/>
          </p:nvPr>
        </p:nvSpPr>
        <p:spPr>
          <a:xfrm>
            <a:off x="574040" y="3598763"/>
            <a:ext cx="4343400" cy="1477328"/>
          </a:xfrm>
        </p:spPr>
        <p:txBody>
          <a:bodyPr/>
          <a:lstStyle/>
          <a:p>
            <a:r>
              <a:rPr lang="es-CL" sz="3200" dirty="0"/>
              <a:t>SUMA DE MATRICES Y MULTIPLICACIÓN POR UN ESCALAR</a:t>
            </a:r>
          </a:p>
        </p:txBody>
      </p:sp>
      <p:pic>
        <p:nvPicPr>
          <p:cNvPr id="7" name="Imagen 6">
            <a:extLst>
              <a:ext uri="{FF2B5EF4-FFF2-40B4-BE49-F238E27FC236}">
                <a16:creationId xmlns:a16="http://schemas.microsoft.com/office/drawing/2014/main" id="{25B1B125-2D29-D195-3AFC-AD8AA6EB37C8}"/>
              </a:ext>
            </a:extLst>
          </p:cNvPr>
          <p:cNvPicPr>
            <a:picLocks noChangeAspect="1"/>
          </p:cNvPicPr>
          <p:nvPr/>
        </p:nvPicPr>
        <p:blipFill>
          <a:blip r:embed="rId4"/>
          <a:stretch>
            <a:fillRect/>
          </a:stretch>
        </p:blipFill>
        <p:spPr>
          <a:xfrm>
            <a:off x="8451850" y="2563971"/>
            <a:ext cx="7137149" cy="1676400"/>
          </a:xfrm>
          <a:prstGeom prst="rect">
            <a:avLst/>
          </a:prstGeom>
        </p:spPr>
      </p:pic>
      <p:pic>
        <p:nvPicPr>
          <p:cNvPr id="11" name="Imagen 10">
            <a:extLst>
              <a:ext uri="{FF2B5EF4-FFF2-40B4-BE49-F238E27FC236}">
                <a16:creationId xmlns:a16="http://schemas.microsoft.com/office/drawing/2014/main" id="{F93DFC39-475D-7459-8DF9-EC448A36D727}"/>
              </a:ext>
            </a:extLst>
          </p:cNvPr>
          <p:cNvPicPr>
            <a:picLocks noChangeAspect="1"/>
          </p:cNvPicPr>
          <p:nvPr/>
        </p:nvPicPr>
        <p:blipFill>
          <a:blip r:embed="rId5"/>
          <a:stretch>
            <a:fillRect/>
          </a:stretch>
        </p:blipFill>
        <p:spPr>
          <a:xfrm>
            <a:off x="9120064" y="4639027"/>
            <a:ext cx="4771293" cy="1676400"/>
          </a:xfrm>
          <a:prstGeom prst="rect">
            <a:avLst/>
          </a:prstGeom>
        </p:spPr>
      </p:pic>
      <p:sp>
        <p:nvSpPr>
          <p:cNvPr id="13" name="Flecha: hacia abajo 12">
            <a:extLst>
              <a:ext uri="{FF2B5EF4-FFF2-40B4-BE49-F238E27FC236}">
                <a16:creationId xmlns:a16="http://schemas.microsoft.com/office/drawing/2014/main" id="{2300E55C-8065-6874-2D3E-3761CF53291F}"/>
              </a:ext>
            </a:extLst>
          </p:cNvPr>
          <p:cNvSpPr/>
          <p:nvPr/>
        </p:nvSpPr>
        <p:spPr>
          <a:xfrm>
            <a:off x="11423650" y="4054475"/>
            <a:ext cx="1600200" cy="6730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5" name="Imagen 14">
            <a:extLst>
              <a:ext uri="{FF2B5EF4-FFF2-40B4-BE49-F238E27FC236}">
                <a16:creationId xmlns:a16="http://schemas.microsoft.com/office/drawing/2014/main" id="{F442F898-2AB1-95D6-7274-2C04103CA701}"/>
              </a:ext>
            </a:extLst>
          </p:cNvPr>
          <p:cNvPicPr>
            <a:picLocks noChangeAspect="1"/>
          </p:cNvPicPr>
          <p:nvPr/>
        </p:nvPicPr>
        <p:blipFill>
          <a:blip r:embed="rId6"/>
          <a:stretch>
            <a:fillRect/>
          </a:stretch>
        </p:blipFill>
        <p:spPr>
          <a:xfrm>
            <a:off x="7766050" y="8342205"/>
            <a:ext cx="10060464" cy="1257558"/>
          </a:xfrm>
          <a:prstGeom prst="rect">
            <a:avLst/>
          </a:prstGeom>
        </p:spPr>
      </p:pic>
    </p:spTree>
    <p:extLst>
      <p:ext uri="{BB962C8B-B14F-4D97-AF65-F5344CB8AC3E}">
        <p14:creationId xmlns:p14="http://schemas.microsoft.com/office/powerpoint/2010/main" val="3126641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982210" cy="677108"/>
          </a:xfrm>
        </p:spPr>
        <p:txBody>
          <a:bodyPr/>
          <a:lstStyle/>
          <a:p>
            <a:r>
              <a:rPr lang="es-CL" sz="4400" dirty="0"/>
              <a:t>MATRICES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8" y="1122731"/>
            <a:ext cx="9225915" cy="2677656"/>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l"/>
            <a:r>
              <a:rPr lang="es-ES" sz="2800" b="0" kern="0" dirty="0">
                <a:solidFill>
                  <a:srgbClr val="000000"/>
                </a:solidFill>
                <a:latin typeface="Source Sans Pro" panose="020B0503030403020204" pitchFamily="34" charset="0"/>
              </a:rPr>
              <a:t>Si A es una matriz de m x n y B es una matriz de n x r, entonces el producto C =  AB es una matriz de m x r.</a:t>
            </a:r>
          </a:p>
          <a:p>
            <a:pPr algn="l"/>
            <a:endParaRPr lang="es-ES" sz="2800" b="0" kern="0" dirty="0">
              <a:solidFill>
                <a:srgbClr val="000000"/>
              </a:solidFill>
              <a:latin typeface="Source Sans Pro" panose="020B0503030403020204" pitchFamily="34" charset="0"/>
            </a:endParaRPr>
          </a:p>
          <a:p>
            <a:pPr algn="just"/>
            <a:r>
              <a:rPr lang="es-ES" sz="2800" b="0" kern="0" dirty="0">
                <a:solidFill>
                  <a:srgbClr val="000000"/>
                </a:solidFill>
                <a:latin typeface="Source Sans Pro" panose="020B0503030403020204" pitchFamily="34" charset="0"/>
              </a:rPr>
              <a:t>Note que A y B no tienen que ser del mismo tamaño. Sin embargo, el número de columnas de A debe ser igual al número de filas de B.</a:t>
            </a:r>
            <a:endParaRPr lang="es-CL" sz="2800" b="0" kern="0" dirty="0">
              <a:solidFill>
                <a:srgbClr val="000000"/>
              </a:solidFill>
              <a:latin typeface="Source Sans Pro" panose="020B0503030403020204" pitchFamily="34" charset="0"/>
            </a:endParaRP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251805" cy="646331"/>
          </a:xfrm>
          <a:prstGeom prst="rect">
            <a:avLst/>
          </a:prstGeom>
          <a:noFill/>
        </p:spPr>
        <p:txBody>
          <a:bodyPr wrap="none" rtlCol="0">
            <a:spAutoFit/>
          </a:bodyPr>
          <a:lstStyle/>
          <a:p>
            <a:r>
              <a:rPr lang="es-CL" dirty="0"/>
              <a:t>Algebra Lineal, Una introducción moderna. </a:t>
            </a:r>
          </a:p>
          <a:p>
            <a:r>
              <a:rPr lang="es-CL" dirty="0"/>
              <a:t>David Poole</a:t>
            </a:r>
          </a:p>
        </p:txBody>
      </p:sp>
      <p:pic>
        <p:nvPicPr>
          <p:cNvPr id="5" name="Gráfico 4" descr="Ábaco contorno">
            <a:extLst>
              <a:ext uri="{FF2B5EF4-FFF2-40B4-BE49-F238E27FC236}">
                <a16:creationId xmlns:a16="http://schemas.microsoft.com/office/drawing/2014/main" id="{8231C6AC-9DD4-EB07-E6C2-70D99E8893E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851650" y="1122731"/>
            <a:ext cx="1066800" cy="1066800"/>
          </a:xfrm>
          <a:prstGeom prst="rect">
            <a:avLst/>
          </a:prstGeom>
        </p:spPr>
      </p:pic>
      <p:sp>
        <p:nvSpPr>
          <p:cNvPr id="4" name="Marcador de texto 12">
            <a:extLst>
              <a:ext uri="{FF2B5EF4-FFF2-40B4-BE49-F238E27FC236}">
                <a16:creationId xmlns:a16="http://schemas.microsoft.com/office/drawing/2014/main" id="{8571FBED-0178-70E7-BC02-5969E89790EA}"/>
              </a:ext>
            </a:extLst>
          </p:cNvPr>
          <p:cNvSpPr>
            <a:spLocks noGrp="1"/>
          </p:cNvSpPr>
          <p:nvPr>
            <p:ph type="body" sz="quarter" idx="12"/>
          </p:nvPr>
        </p:nvSpPr>
        <p:spPr>
          <a:xfrm>
            <a:off x="574040" y="3598763"/>
            <a:ext cx="4343400" cy="984885"/>
          </a:xfrm>
        </p:spPr>
        <p:txBody>
          <a:bodyPr/>
          <a:lstStyle/>
          <a:p>
            <a:r>
              <a:rPr lang="es-CL" sz="3200" dirty="0"/>
              <a:t>MULTIPLICACIÓN DE MATRICES</a:t>
            </a:r>
          </a:p>
        </p:txBody>
      </p:sp>
      <p:pic>
        <p:nvPicPr>
          <p:cNvPr id="6" name="Imagen 5">
            <a:extLst>
              <a:ext uri="{FF2B5EF4-FFF2-40B4-BE49-F238E27FC236}">
                <a16:creationId xmlns:a16="http://schemas.microsoft.com/office/drawing/2014/main" id="{03C9CD18-D53F-2ABE-B7C0-77974BBD3E6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40000"/>
                    </a14:imgEffect>
                  </a14:imgLayer>
                </a14:imgProps>
              </a:ext>
            </a:extLst>
          </a:blip>
          <a:stretch>
            <a:fillRect/>
          </a:stretch>
        </p:blipFill>
        <p:spPr>
          <a:xfrm>
            <a:off x="10661650" y="4364422"/>
            <a:ext cx="4876800" cy="3256825"/>
          </a:xfrm>
          <a:prstGeom prst="rect">
            <a:avLst/>
          </a:prstGeom>
        </p:spPr>
      </p:pic>
    </p:spTree>
    <p:extLst>
      <p:ext uri="{BB962C8B-B14F-4D97-AF65-F5344CB8AC3E}">
        <p14:creationId xmlns:p14="http://schemas.microsoft.com/office/powerpoint/2010/main" val="2181835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982210" cy="677108"/>
          </a:xfrm>
        </p:spPr>
        <p:txBody>
          <a:bodyPr/>
          <a:lstStyle/>
          <a:p>
            <a:r>
              <a:rPr lang="es-CL" sz="4400" dirty="0"/>
              <a:t>MATRICES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8" y="1122731"/>
            <a:ext cx="9225915" cy="1815882"/>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2800" b="0" kern="0" dirty="0">
                <a:solidFill>
                  <a:srgbClr val="000000"/>
                </a:solidFill>
                <a:latin typeface="Source Sans Pro" panose="020B0503030403020204" pitchFamily="34" charset="0"/>
              </a:rPr>
              <a:t>La fórmula para las entradas del producto parece un </a:t>
            </a:r>
            <a:r>
              <a:rPr lang="es-ES" sz="2800" kern="0" dirty="0">
                <a:solidFill>
                  <a:srgbClr val="000000"/>
                </a:solidFill>
                <a:latin typeface="Source Sans Pro" panose="020B0503030403020204" pitchFamily="34" charset="0"/>
              </a:rPr>
              <a:t>producto punto</a:t>
            </a:r>
            <a:r>
              <a:rPr lang="es-ES" sz="2800" b="0" kern="0" dirty="0">
                <a:solidFill>
                  <a:srgbClr val="000000"/>
                </a:solidFill>
                <a:latin typeface="Source Sans Pro" panose="020B0503030403020204" pitchFamily="34" charset="0"/>
              </a:rPr>
              <a:t>, y de hecho lo es. Se dice que la entrada (i, j) de la matriz AB es el </a:t>
            </a:r>
            <a:r>
              <a:rPr lang="es-ES" sz="2800" kern="0" dirty="0">
                <a:solidFill>
                  <a:srgbClr val="000000"/>
                </a:solidFill>
                <a:latin typeface="Source Sans Pro" panose="020B0503030403020204" pitchFamily="34" charset="0"/>
              </a:rPr>
              <a:t>producto punto </a:t>
            </a:r>
            <a:r>
              <a:rPr lang="es-ES" sz="2800" b="0" kern="0" dirty="0">
                <a:solidFill>
                  <a:srgbClr val="000000"/>
                </a:solidFill>
                <a:latin typeface="Source Sans Pro" panose="020B0503030403020204" pitchFamily="34" charset="0"/>
              </a:rPr>
              <a:t>del i-</a:t>
            </a:r>
            <a:r>
              <a:rPr lang="es-ES" sz="2800" b="0" kern="0" dirty="0" err="1">
                <a:solidFill>
                  <a:srgbClr val="000000"/>
                </a:solidFill>
                <a:latin typeface="Source Sans Pro" panose="020B0503030403020204" pitchFamily="34" charset="0"/>
              </a:rPr>
              <a:t>ésimo</a:t>
            </a:r>
            <a:r>
              <a:rPr lang="es-ES" sz="2800" b="0" kern="0" dirty="0">
                <a:solidFill>
                  <a:srgbClr val="000000"/>
                </a:solidFill>
                <a:latin typeface="Source Sans Pro" panose="020B0503030403020204" pitchFamily="34" charset="0"/>
              </a:rPr>
              <a:t> renglón de A y la j-</a:t>
            </a:r>
            <a:r>
              <a:rPr lang="es-ES" sz="2800" b="0" kern="0" dirty="0" err="1">
                <a:solidFill>
                  <a:srgbClr val="000000"/>
                </a:solidFill>
                <a:latin typeface="Source Sans Pro" panose="020B0503030403020204" pitchFamily="34" charset="0"/>
              </a:rPr>
              <a:t>ésima</a:t>
            </a:r>
            <a:r>
              <a:rPr lang="es-ES" sz="2800" b="0" kern="0" dirty="0">
                <a:solidFill>
                  <a:srgbClr val="000000"/>
                </a:solidFill>
                <a:latin typeface="Source Sans Pro" panose="020B0503030403020204" pitchFamily="34" charset="0"/>
              </a:rPr>
              <a:t> columna de B:</a:t>
            </a:r>
            <a:endParaRPr lang="es-CL" sz="2800" b="0" kern="0" dirty="0">
              <a:solidFill>
                <a:srgbClr val="000000"/>
              </a:solidFill>
              <a:latin typeface="Source Sans Pro" panose="020B0503030403020204" pitchFamily="34" charset="0"/>
            </a:endParaRP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251805" cy="646331"/>
          </a:xfrm>
          <a:prstGeom prst="rect">
            <a:avLst/>
          </a:prstGeom>
          <a:noFill/>
        </p:spPr>
        <p:txBody>
          <a:bodyPr wrap="none" rtlCol="0">
            <a:spAutoFit/>
          </a:bodyPr>
          <a:lstStyle/>
          <a:p>
            <a:r>
              <a:rPr lang="es-CL" dirty="0"/>
              <a:t>Algebra Lineal, Una introducción moderna. </a:t>
            </a:r>
          </a:p>
          <a:p>
            <a:r>
              <a:rPr lang="es-CL" dirty="0"/>
              <a:t>David Poole</a:t>
            </a:r>
          </a:p>
        </p:txBody>
      </p:sp>
      <p:pic>
        <p:nvPicPr>
          <p:cNvPr id="5" name="Gráfico 4" descr="Ábaco contorno">
            <a:extLst>
              <a:ext uri="{FF2B5EF4-FFF2-40B4-BE49-F238E27FC236}">
                <a16:creationId xmlns:a16="http://schemas.microsoft.com/office/drawing/2014/main" id="{8231C6AC-9DD4-EB07-E6C2-70D99E8893E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851650" y="1122731"/>
            <a:ext cx="1066800" cy="1066800"/>
          </a:xfrm>
          <a:prstGeom prst="rect">
            <a:avLst/>
          </a:prstGeom>
        </p:spPr>
      </p:pic>
      <p:sp>
        <p:nvSpPr>
          <p:cNvPr id="4" name="Marcador de texto 12">
            <a:extLst>
              <a:ext uri="{FF2B5EF4-FFF2-40B4-BE49-F238E27FC236}">
                <a16:creationId xmlns:a16="http://schemas.microsoft.com/office/drawing/2014/main" id="{8571FBED-0178-70E7-BC02-5969E89790EA}"/>
              </a:ext>
            </a:extLst>
          </p:cNvPr>
          <p:cNvSpPr>
            <a:spLocks noGrp="1"/>
          </p:cNvSpPr>
          <p:nvPr>
            <p:ph type="body" sz="quarter" idx="12"/>
          </p:nvPr>
        </p:nvSpPr>
        <p:spPr>
          <a:xfrm>
            <a:off x="574040" y="3598763"/>
            <a:ext cx="4343400" cy="1477328"/>
          </a:xfrm>
        </p:spPr>
        <p:txBody>
          <a:bodyPr/>
          <a:lstStyle/>
          <a:p>
            <a:r>
              <a:rPr lang="es-CL" sz="3200" dirty="0"/>
              <a:t>MULTIPLICACIÓN DE MATRICES -</a:t>
            </a:r>
          </a:p>
          <a:p>
            <a:r>
              <a:rPr lang="es-CL" sz="3200" dirty="0"/>
              <a:t>PRODUCTO PUNTO</a:t>
            </a:r>
          </a:p>
        </p:txBody>
      </p:sp>
      <p:pic>
        <p:nvPicPr>
          <p:cNvPr id="7" name="Imagen 6">
            <a:extLst>
              <a:ext uri="{FF2B5EF4-FFF2-40B4-BE49-F238E27FC236}">
                <a16:creationId xmlns:a16="http://schemas.microsoft.com/office/drawing/2014/main" id="{C095BADD-EF38-70C3-C6F8-E2F29BA8CACC}"/>
              </a:ext>
            </a:extLst>
          </p:cNvPr>
          <p:cNvPicPr>
            <a:picLocks noChangeAspect="1"/>
          </p:cNvPicPr>
          <p:nvPr/>
        </p:nvPicPr>
        <p:blipFill>
          <a:blip r:embed="rId4"/>
          <a:stretch>
            <a:fillRect/>
          </a:stretch>
        </p:blipFill>
        <p:spPr>
          <a:xfrm>
            <a:off x="6165849" y="4156928"/>
            <a:ext cx="7699245" cy="2793147"/>
          </a:xfrm>
          <a:prstGeom prst="rect">
            <a:avLst/>
          </a:prstGeom>
        </p:spPr>
      </p:pic>
      <p:pic>
        <p:nvPicPr>
          <p:cNvPr id="10" name="Imagen 9">
            <a:extLst>
              <a:ext uri="{FF2B5EF4-FFF2-40B4-BE49-F238E27FC236}">
                <a16:creationId xmlns:a16="http://schemas.microsoft.com/office/drawing/2014/main" id="{ABEDB56D-BBD3-13BF-75F2-B97924115462}"/>
              </a:ext>
            </a:extLst>
          </p:cNvPr>
          <p:cNvPicPr>
            <a:picLocks noChangeAspect="1"/>
          </p:cNvPicPr>
          <p:nvPr/>
        </p:nvPicPr>
        <p:blipFill>
          <a:blip r:embed="rId5"/>
          <a:stretch>
            <a:fillRect/>
          </a:stretch>
        </p:blipFill>
        <p:spPr>
          <a:xfrm>
            <a:off x="14624050" y="4511675"/>
            <a:ext cx="4010891" cy="2286000"/>
          </a:xfrm>
          <a:prstGeom prst="rect">
            <a:avLst/>
          </a:prstGeom>
        </p:spPr>
      </p:pic>
      <p:sp>
        <p:nvSpPr>
          <p:cNvPr id="11" name="Flecha: a la derecha 10">
            <a:extLst>
              <a:ext uri="{FF2B5EF4-FFF2-40B4-BE49-F238E27FC236}">
                <a16:creationId xmlns:a16="http://schemas.microsoft.com/office/drawing/2014/main" id="{9840705A-62BC-7B0D-2BDA-6FADAF441716}"/>
              </a:ext>
            </a:extLst>
          </p:cNvPr>
          <p:cNvSpPr/>
          <p:nvPr/>
        </p:nvSpPr>
        <p:spPr>
          <a:xfrm>
            <a:off x="14014450" y="5197475"/>
            <a:ext cx="8382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48345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8236" y="611351"/>
            <a:ext cx="7191350" cy="1477328"/>
          </a:xfrm>
        </p:spPr>
        <p:txBody>
          <a:bodyPr/>
          <a:lstStyle/>
          <a:p>
            <a:r>
              <a:rPr lang="es-CL" dirty="0"/>
              <a:t>Machine Learning y </a:t>
            </a:r>
            <a:r>
              <a:rPr lang="es-CL" dirty="0" smtClean="0"/>
              <a:t>Álgebra </a:t>
            </a:r>
            <a:r>
              <a:rPr lang="es-CL" dirty="0"/>
              <a:t>Lineal</a:t>
            </a:r>
          </a:p>
        </p:txBody>
      </p:sp>
      <p:sp>
        <p:nvSpPr>
          <p:cNvPr id="5" name="object 12">
            <a:extLst>
              <a:ext uri="{FF2B5EF4-FFF2-40B4-BE49-F238E27FC236}">
                <a16:creationId xmlns:a16="http://schemas.microsoft.com/office/drawing/2014/main" id="{3F4592E0-FA1B-C244-A3E8-ACDB2D412B6E}"/>
              </a:ext>
            </a:extLst>
          </p:cNvPr>
          <p:cNvSpPr/>
          <p:nvPr/>
        </p:nvSpPr>
        <p:spPr>
          <a:xfrm>
            <a:off x="4744836" y="6688821"/>
            <a:ext cx="791845" cy="734695"/>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6013450" y="3463063"/>
            <a:ext cx="9225915" cy="2253117"/>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dirty="0">
                <a:solidFill>
                  <a:srgbClr val="000000"/>
                </a:solidFill>
                <a:latin typeface="Source Sans Pro" panose="020B0503030403020204" pitchFamily="34" charset="0"/>
              </a:rPr>
              <a:t>Dentro de </a:t>
            </a:r>
            <a:r>
              <a:rPr lang="es-ES" sz="2800" b="0" i="0" dirty="0">
                <a:solidFill>
                  <a:srgbClr val="000000"/>
                </a:solidFill>
                <a:effectLst/>
                <a:latin typeface="Source Sans Pro" panose="020B0503030403020204" pitchFamily="34" charset="0"/>
              </a:rPr>
              <a:t>Machine </a:t>
            </a:r>
            <a:r>
              <a:rPr lang="es-ES" sz="2800" b="0" i="0" dirty="0" err="1">
                <a:solidFill>
                  <a:srgbClr val="000000"/>
                </a:solidFill>
                <a:effectLst/>
                <a:latin typeface="Source Sans Pro" panose="020B0503030403020204" pitchFamily="34" charset="0"/>
              </a:rPr>
              <a:t>Learning</a:t>
            </a:r>
            <a:r>
              <a:rPr lang="es-ES" sz="2800" b="0" i="0" dirty="0">
                <a:solidFill>
                  <a:srgbClr val="000000"/>
                </a:solidFill>
                <a:effectLst/>
                <a:latin typeface="Source Sans Pro" panose="020B0503030403020204" pitchFamily="34" charset="0"/>
              </a:rPr>
              <a:t>, </a:t>
            </a:r>
            <a:r>
              <a:rPr lang="es-ES" sz="2800" b="0" dirty="0">
                <a:solidFill>
                  <a:srgbClr val="000000"/>
                </a:solidFill>
                <a:latin typeface="Source Sans Pro" panose="020B0503030403020204" pitchFamily="34" charset="0"/>
              </a:rPr>
              <a:t>el álgebra lineal sirve para describir los parámetros, los pesos y la estructura de los diferentes algoritmos.  Otra utilidad está dado por el volumen de datos, los cuales son más simples de manipular convirtiéndolos en matrices.</a:t>
            </a:r>
            <a:endParaRPr lang="es-CL" sz="2800" b="0" dirty="0">
              <a:solidFill>
                <a:srgbClr val="000000"/>
              </a:solidFill>
              <a:latin typeface="Source Sans Pro" panose="020B0503030403020204" pitchFamily="34" charset="0"/>
            </a:endParaRPr>
          </a:p>
        </p:txBody>
      </p:sp>
      <p:sp>
        <p:nvSpPr>
          <p:cNvPr id="9" name="object 16">
            <a:extLst>
              <a:ext uri="{FF2B5EF4-FFF2-40B4-BE49-F238E27FC236}">
                <a16:creationId xmlns:a16="http://schemas.microsoft.com/office/drawing/2014/main" id="{9960FC2D-3887-1646-A0CD-D2FB86584638}"/>
              </a:ext>
            </a:extLst>
          </p:cNvPr>
          <p:cNvSpPr txBox="1"/>
          <p:nvPr/>
        </p:nvSpPr>
        <p:spPr>
          <a:xfrm>
            <a:off x="6013450" y="5714304"/>
            <a:ext cx="9225915" cy="4357218"/>
          </a:xfrm>
          <a:prstGeom prst="rect">
            <a:avLst/>
          </a:prstGeom>
        </p:spPr>
        <p:txBody>
          <a:bodyPr vert="horz" wrap="square" lIns="0" tIns="91440" rIns="0" bIns="0" rtlCol="0">
            <a:spAutoFit/>
          </a:bodyPr>
          <a:lstStyle/>
          <a:p>
            <a:pPr marL="46355" marR="5080" algn="just">
              <a:lnSpc>
                <a:spcPct val="101499"/>
              </a:lnSpc>
              <a:spcBef>
                <a:spcPts val="345"/>
              </a:spcBef>
            </a:pPr>
            <a:endParaRPr lang="es-CL" sz="1950" spc="10" dirty="0">
              <a:latin typeface="Arial"/>
              <a:cs typeface="Arial"/>
            </a:endParaRPr>
          </a:p>
          <a:p>
            <a:pPr marL="46355" marR="5080" algn="just">
              <a:lnSpc>
                <a:spcPct val="101499"/>
              </a:lnSpc>
              <a:spcBef>
                <a:spcPts val="345"/>
              </a:spcBef>
            </a:pPr>
            <a:endParaRPr lang="es-CL" sz="1950" spc="10" dirty="0">
              <a:latin typeface="Arial"/>
              <a:cs typeface="Arial"/>
            </a:endParaRPr>
          </a:p>
          <a:p>
            <a:pPr marL="46355" marR="5080" algn="just">
              <a:lnSpc>
                <a:spcPct val="101499"/>
              </a:lnSpc>
              <a:spcBef>
                <a:spcPts val="345"/>
              </a:spcBef>
            </a:pPr>
            <a:r>
              <a:rPr lang="es-ES" sz="2800" b="0" dirty="0">
                <a:solidFill>
                  <a:srgbClr val="000000"/>
                </a:solidFill>
                <a:latin typeface="Source Sans Pro" panose="020B0503030403020204" pitchFamily="34" charset="0"/>
              </a:rPr>
              <a:t>El Algebra Lineal, nos proporciona una caja herramientas matemáticas que ofrece técnicas útiles para manipular grupos de números simultáneamente.</a:t>
            </a:r>
            <a:endParaRPr lang="es-ES" sz="280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endParaRPr lang="es-ES" sz="280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endParaRPr lang="es-ES" sz="2800" b="0" dirty="0">
              <a:solidFill>
                <a:srgbClr val="000000"/>
              </a:solidFill>
              <a:latin typeface="Source Sans Pro" panose="020B0503030403020204" pitchFamily="34" charset="0"/>
            </a:endParaRPr>
          </a:p>
          <a:p>
            <a:pPr marL="46355" marR="5080" algn="just">
              <a:lnSpc>
                <a:spcPct val="101499"/>
              </a:lnSpc>
              <a:spcBef>
                <a:spcPts val="345"/>
              </a:spcBef>
            </a:pPr>
            <a:r>
              <a:rPr lang="es-ES" sz="2800" dirty="0">
                <a:solidFill>
                  <a:srgbClr val="000000"/>
                </a:solidFill>
                <a:latin typeface="Source Sans Pro" panose="020B0503030403020204" pitchFamily="34" charset="0"/>
              </a:rPr>
              <a:t>Al p</a:t>
            </a:r>
            <a:r>
              <a:rPr lang="es-ES" sz="2800" b="0" dirty="0">
                <a:solidFill>
                  <a:srgbClr val="000000"/>
                </a:solidFill>
                <a:latin typeface="Source Sans Pro" panose="020B0503030403020204" pitchFamily="34" charset="0"/>
              </a:rPr>
              <a:t>roporcionar estructuras como vectores y matrices para contener números, permite operar nuevas reglas sobre cómo sumarlos, restarlos, multiplicarlos y dividirlos.</a:t>
            </a:r>
            <a:endParaRPr sz="2800" dirty="0">
              <a:solidFill>
                <a:srgbClr val="000000"/>
              </a:solidFill>
              <a:latin typeface="Source Sans Pro" panose="020B0503030403020204" pitchFamily="34" charset="0"/>
              <a:ea typeface="+mj-ea"/>
              <a:cs typeface="Arial"/>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522612" y="4051384"/>
            <a:ext cx="1236292" cy="1236292"/>
          </a:xfrm>
          <a:prstGeom prst="rect">
            <a:avLst/>
          </a:prstGeom>
        </p:spPr>
      </p:pic>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4744836" y="8824661"/>
            <a:ext cx="1066800" cy="1066800"/>
          </a:xfrm>
          <a:prstGeom prst="rect">
            <a:avLst/>
          </a:prstGeom>
        </p:spPr>
      </p:pic>
    </p:spTree>
    <p:extLst>
      <p:ext uri="{BB962C8B-B14F-4D97-AF65-F5344CB8AC3E}">
        <p14:creationId xmlns:p14="http://schemas.microsoft.com/office/powerpoint/2010/main" val="2531329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982210" cy="677108"/>
          </a:xfrm>
        </p:spPr>
        <p:txBody>
          <a:bodyPr/>
          <a:lstStyle/>
          <a:p>
            <a:r>
              <a:rPr lang="es-CL" sz="4400" dirty="0"/>
              <a:t>MATRICES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8" y="1122731"/>
            <a:ext cx="9225915" cy="523220"/>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2800" b="0" kern="0" dirty="0">
                <a:solidFill>
                  <a:srgbClr val="000000"/>
                </a:solidFill>
                <a:latin typeface="Source Sans Pro" panose="020B0503030403020204" pitchFamily="34" charset="0"/>
              </a:rPr>
              <a:t>Calculemos con un ejemplo:</a:t>
            </a:r>
            <a:endParaRPr lang="es-CL" sz="2800" b="0" kern="0" dirty="0">
              <a:solidFill>
                <a:srgbClr val="000000"/>
              </a:solidFill>
              <a:latin typeface="Source Sans Pro" panose="020B0503030403020204" pitchFamily="34" charset="0"/>
            </a:endParaRP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251805" cy="646331"/>
          </a:xfrm>
          <a:prstGeom prst="rect">
            <a:avLst/>
          </a:prstGeom>
          <a:noFill/>
        </p:spPr>
        <p:txBody>
          <a:bodyPr wrap="none" rtlCol="0">
            <a:spAutoFit/>
          </a:bodyPr>
          <a:lstStyle/>
          <a:p>
            <a:r>
              <a:rPr lang="es-CL" dirty="0"/>
              <a:t>Algebra Lineal, Una introducción moderna. </a:t>
            </a:r>
          </a:p>
          <a:p>
            <a:r>
              <a:rPr lang="es-CL" dirty="0"/>
              <a:t>David Poole</a:t>
            </a:r>
          </a:p>
        </p:txBody>
      </p:sp>
      <p:pic>
        <p:nvPicPr>
          <p:cNvPr id="5" name="Gráfico 4" descr="Ábaco contorno">
            <a:extLst>
              <a:ext uri="{FF2B5EF4-FFF2-40B4-BE49-F238E27FC236}">
                <a16:creationId xmlns:a16="http://schemas.microsoft.com/office/drawing/2014/main" id="{8231C6AC-9DD4-EB07-E6C2-70D99E8893E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851650" y="1122731"/>
            <a:ext cx="1066800" cy="1066800"/>
          </a:xfrm>
          <a:prstGeom prst="rect">
            <a:avLst/>
          </a:prstGeom>
        </p:spPr>
      </p:pic>
      <p:sp>
        <p:nvSpPr>
          <p:cNvPr id="4" name="Marcador de texto 12">
            <a:extLst>
              <a:ext uri="{FF2B5EF4-FFF2-40B4-BE49-F238E27FC236}">
                <a16:creationId xmlns:a16="http://schemas.microsoft.com/office/drawing/2014/main" id="{8571FBED-0178-70E7-BC02-5969E89790EA}"/>
              </a:ext>
            </a:extLst>
          </p:cNvPr>
          <p:cNvSpPr>
            <a:spLocks noGrp="1"/>
          </p:cNvSpPr>
          <p:nvPr>
            <p:ph type="body" sz="quarter" idx="12"/>
          </p:nvPr>
        </p:nvSpPr>
        <p:spPr>
          <a:xfrm>
            <a:off x="574040" y="3598763"/>
            <a:ext cx="4343400" cy="1477328"/>
          </a:xfrm>
        </p:spPr>
        <p:txBody>
          <a:bodyPr/>
          <a:lstStyle/>
          <a:p>
            <a:r>
              <a:rPr lang="es-CL" sz="3200" dirty="0"/>
              <a:t>MULTIPLICACIÓN DE MATRICES -</a:t>
            </a:r>
          </a:p>
          <a:p>
            <a:r>
              <a:rPr lang="es-CL" sz="3200" dirty="0"/>
              <a:t>PRODUCTO PUNTO</a:t>
            </a:r>
          </a:p>
        </p:txBody>
      </p:sp>
      <p:pic>
        <p:nvPicPr>
          <p:cNvPr id="6" name="Imagen 5">
            <a:extLst>
              <a:ext uri="{FF2B5EF4-FFF2-40B4-BE49-F238E27FC236}">
                <a16:creationId xmlns:a16="http://schemas.microsoft.com/office/drawing/2014/main" id="{A6782D4E-105B-3A98-F282-7067759F462F}"/>
              </a:ext>
            </a:extLst>
          </p:cNvPr>
          <p:cNvPicPr>
            <a:picLocks noChangeAspect="1"/>
          </p:cNvPicPr>
          <p:nvPr/>
        </p:nvPicPr>
        <p:blipFill>
          <a:blip r:embed="rId4"/>
          <a:stretch>
            <a:fillRect/>
          </a:stretch>
        </p:blipFill>
        <p:spPr>
          <a:xfrm>
            <a:off x="8316438" y="2548683"/>
            <a:ext cx="9379240" cy="1788744"/>
          </a:xfrm>
          <a:prstGeom prst="rect">
            <a:avLst/>
          </a:prstGeom>
        </p:spPr>
      </p:pic>
      <p:pic>
        <p:nvPicPr>
          <p:cNvPr id="13" name="Imagen 12">
            <a:extLst>
              <a:ext uri="{FF2B5EF4-FFF2-40B4-BE49-F238E27FC236}">
                <a16:creationId xmlns:a16="http://schemas.microsoft.com/office/drawing/2014/main" id="{249F310B-B15E-8992-1A6F-190CBA035BDF}"/>
              </a:ext>
            </a:extLst>
          </p:cNvPr>
          <p:cNvPicPr>
            <a:picLocks noChangeAspect="1"/>
          </p:cNvPicPr>
          <p:nvPr/>
        </p:nvPicPr>
        <p:blipFill>
          <a:blip r:embed="rId5"/>
          <a:stretch>
            <a:fillRect/>
          </a:stretch>
        </p:blipFill>
        <p:spPr>
          <a:xfrm>
            <a:off x="6134932" y="4648405"/>
            <a:ext cx="5734314" cy="2099890"/>
          </a:xfrm>
          <a:prstGeom prst="rect">
            <a:avLst/>
          </a:prstGeom>
        </p:spPr>
      </p:pic>
      <p:pic>
        <p:nvPicPr>
          <p:cNvPr id="15" name="Imagen 14">
            <a:extLst>
              <a:ext uri="{FF2B5EF4-FFF2-40B4-BE49-F238E27FC236}">
                <a16:creationId xmlns:a16="http://schemas.microsoft.com/office/drawing/2014/main" id="{A71B8D94-240B-97EC-7F47-FAF02EF6A730}"/>
              </a:ext>
            </a:extLst>
          </p:cNvPr>
          <p:cNvPicPr>
            <a:picLocks noChangeAspect="1"/>
          </p:cNvPicPr>
          <p:nvPr/>
        </p:nvPicPr>
        <p:blipFill>
          <a:blip r:embed="rId6"/>
          <a:stretch>
            <a:fillRect/>
          </a:stretch>
        </p:blipFill>
        <p:spPr>
          <a:xfrm>
            <a:off x="6032248" y="7309456"/>
            <a:ext cx="5975930" cy="2043053"/>
          </a:xfrm>
          <a:prstGeom prst="rect">
            <a:avLst/>
          </a:prstGeom>
        </p:spPr>
      </p:pic>
      <p:pic>
        <p:nvPicPr>
          <p:cNvPr id="17" name="Imagen 16">
            <a:extLst>
              <a:ext uri="{FF2B5EF4-FFF2-40B4-BE49-F238E27FC236}">
                <a16:creationId xmlns:a16="http://schemas.microsoft.com/office/drawing/2014/main" id="{B35780EB-A2EF-1224-590D-17DD8287A71B}"/>
              </a:ext>
            </a:extLst>
          </p:cNvPr>
          <p:cNvPicPr>
            <a:picLocks noChangeAspect="1"/>
          </p:cNvPicPr>
          <p:nvPr/>
        </p:nvPicPr>
        <p:blipFill>
          <a:blip r:embed="rId7"/>
          <a:stretch>
            <a:fillRect/>
          </a:stretch>
        </p:blipFill>
        <p:spPr>
          <a:xfrm>
            <a:off x="13006058" y="6223611"/>
            <a:ext cx="6177403" cy="1788743"/>
          </a:xfrm>
          <a:prstGeom prst="rect">
            <a:avLst/>
          </a:prstGeom>
        </p:spPr>
      </p:pic>
      <p:sp>
        <p:nvSpPr>
          <p:cNvPr id="18" name="Cerrar llave 17">
            <a:extLst>
              <a:ext uri="{FF2B5EF4-FFF2-40B4-BE49-F238E27FC236}">
                <a16:creationId xmlns:a16="http://schemas.microsoft.com/office/drawing/2014/main" id="{CA687DA9-851C-4085-D26E-39D8DD5DC675}"/>
              </a:ext>
            </a:extLst>
          </p:cNvPr>
          <p:cNvSpPr/>
          <p:nvPr/>
        </p:nvSpPr>
        <p:spPr>
          <a:xfrm>
            <a:off x="12112009" y="4930032"/>
            <a:ext cx="924908" cy="4083784"/>
          </a:xfrm>
          <a:prstGeom prst="rightBrace">
            <a:avLst>
              <a:gd name="adj1" fmla="val 8333"/>
              <a:gd name="adj2" fmla="val 51083"/>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s-CL"/>
          </a:p>
        </p:txBody>
      </p:sp>
    </p:spTree>
    <p:extLst>
      <p:ext uri="{BB962C8B-B14F-4D97-AF65-F5344CB8AC3E}">
        <p14:creationId xmlns:p14="http://schemas.microsoft.com/office/powerpoint/2010/main" val="920961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982210" cy="677108"/>
          </a:xfrm>
        </p:spPr>
        <p:txBody>
          <a:bodyPr/>
          <a:lstStyle/>
          <a:p>
            <a:r>
              <a:rPr lang="es-CL" sz="4400" dirty="0"/>
              <a:t>MATRICES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8" y="1122731"/>
            <a:ext cx="9225915" cy="6124754"/>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2800" b="0" kern="0" dirty="0">
                <a:solidFill>
                  <a:srgbClr val="000000"/>
                </a:solidFill>
                <a:latin typeface="Source Sans Pro" panose="020B0503030403020204" pitchFamily="34" charset="0"/>
              </a:rPr>
              <a:t>La transpuesta de una matriz A de </a:t>
            </a:r>
            <a:r>
              <a:rPr lang="es-ES" sz="2800" b="0" kern="0" dirty="0" err="1">
                <a:solidFill>
                  <a:srgbClr val="000000"/>
                </a:solidFill>
                <a:latin typeface="Source Sans Pro" panose="020B0503030403020204" pitchFamily="34" charset="0"/>
              </a:rPr>
              <a:t>m</a:t>
            </a:r>
            <a:r>
              <a:rPr lang="es-ES" sz="2000" b="0" kern="0" dirty="0" err="1">
                <a:solidFill>
                  <a:srgbClr val="000000"/>
                </a:solidFill>
                <a:latin typeface="Source Sans Pro" panose="020B0503030403020204" pitchFamily="34" charset="0"/>
              </a:rPr>
              <a:t>x</a:t>
            </a:r>
            <a:r>
              <a:rPr lang="es-ES" sz="2800" b="0" kern="0" dirty="0" err="1">
                <a:solidFill>
                  <a:srgbClr val="000000"/>
                </a:solidFill>
                <a:latin typeface="Source Sans Pro" panose="020B0503030403020204" pitchFamily="34" charset="0"/>
              </a:rPr>
              <a:t>n</a:t>
            </a:r>
            <a:r>
              <a:rPr lang="es-ES" sz="2800" b="0" kern="0" dirty="0">
                <a:solidFill>
                  <a:srgbClr val="000000"/>
                </a:solidFill>
                <a:latin typeface="Source Sans Pro" panose="020B0503030403020204" pitchFamily="34" charset="0"/>
              </a:rPr>
              <a:t> es la matriz A</a:t>
            </a:r>
            <a:r>
              <a:rPr lang="es-ES" sz="2800" b="0" kern="0" baseline="30000" dirty="0">
                <a:solidFill>
                  <a:srgbClr val="000000"/>
                </a:solidFill>
                <a:latin typeface="Source Sans Pro" panose="020B0503030403020204" pitchFamily="34" charset="0"/>
              </a:rPr>
              <a:t>T</a:t>
            </a:r>
            <a:r>
              <a:rPr lang="es-ES" sz="2800" b="0" kern="0" dirty="0">
                <a:solidFill>
                  <a:srgbClr val="000000"/>
                </a:solidFill>
                <a:latin typeface="Source Sans Pro" panose="020B0503030403020204" pitchFamily="34" charset="0"/>
              </a:rPr>
              <a:t> de </a:t>
            </a:r>
            <a:r>
              <a:rPr lang="es-ES" sz="2800" b="0" kern="0" dirty="0" err="1">
                <a:solidFill>
                  <a:srgbClr val="000000"/>
                </a:solidFill>
                <a:latin typeface="Source Sans Pro" panose="020B0503030403020204" pitchFamily="34" charset="0"/>
              </a:rPr>
              <a:t>n</a:t>
            </a:r>
            <a:r>
              <a:rPr lang="es-ES" sz="2000" b="0" kern="0" dirty="0" err="1">
                <a:solidFill>
                  <a:srgbClr val="000000"/>
                </a:solidFill>
                <a:latin typeface="Source Sans Pro" panose="020B0503030403020204" pitchFamily="34" charset="0"/>
              </a:rPr>
              <a:t>x</a:t>
            </a:r>
            <a:r>
              <a:rPr lang="es-ES" sz="2800" b="0" kern="0" dirty="0" err="1">
                <a:solidFill>
                  <a:srgbClr val="000000"/>
                </a:solidFill>
                <a:latin typeface="Source Sans Pro" panose="020B0503030403020204" pitchFamily="34" charset="0"/>
              </a:rPr>
              <a:t>m</a:t>
            </a:r>
            <a:r>
              <a:rPr lang="es-ES" sz="2800" b="0" kern="0" dirty="0">
                <a:solidFill>
                  <a:srgbClr val="000000"/>
                </a:solidFill>
                <a:latin typeface="Source Sans Pro" panose="020B0503030403020204" pitchFamily="34" charset="0"/>
              </a:rPr>
              <a:t> que se obtiene al intercambiar las  filas y columnas de A.</a:t>
            </a:r>
          </a:p>
          <a:p>
            <a:pPr algn="just"/>
            <a:endParaRPr lang="es-ES" sz="2800" b="0" kern="0" dirty="0">
              <a:solidFill>
                <a:srgbClr val="000000"/>
              </a:solidFill>
              <a:latin typeface="Source Sans Pro" panose="020B0503030403020204" pitchFamily="34" charset="0"/>
            </a:endParaRPr>
          </a:p>
          <a:p>
            <a:pPr algn="just"/>
            <a:r>
              <a:rPr lang="es-ES" sz="2800" b="0" kern="0" dirty="0">
                <a:solidFill>
                  <a:srgbClr val="000000"/>
                </a:solidFill>
                <a:latin typeface="Source Sans Pro" panose="020B0503030403020204" pitchFamily="34" charset="0"/>
              </a:rPr>
              <a:t>Si:</a:t>
            </a:r>
          </a:p>
          <a:p>
            <a:pPr algn="just"/>
            <a:endParaRPr lang="es-ES" sz="2800" b="0" kern="0" dirty="0">
              <a:solidFill>
                <a:srgbClr val="000000"/>
              </a:solidFill>
              <a:latin typeface="Source Sans Pro" panose="020B0503030403020204" pitchFamily="34" charset="0"/>
            </a:endParaRPr>
          </a:p>
          <a:p>
            <a:pPr algn="just"/>
            <a:endParaRPr lang="es-ES" sz="2800" b="0" kern="0" dirty="0">
              <a:solidFill>
                <a:srgbClr val="000000"/>
              </a:solidFill>
              <a:latin typeface="Source Sans Pro" panose="020B0503030403020204" pitchFamily="34" charset="0"/>
            </a:endParaRPr>
          </a:p>
          <a:p>
            <a:pPr algn="just"/>
            <a:endParaRPr lang="es-ES" sz="2800" b="0" kern="0" dirty="0">
              <a:solidFill>
                <a:srgbClr val="000000"/>
              </a:solidFill>
              <a:latin typeface="Source Sans Pro" panose="020B0503030403020204" pitchFamily="34" charset="0"/>
            </a:endParaRPr>
          </a:p>
          <a:p>
            <a:pPr algn="just"/>
            <a:endParaRPr lang="es-ES" sz="2800" b="0" kern="0" dirty="0">
              <a:solidFill>
                <a:srgbClr val="000000"/>
              </a:solidFill>
              <a:latin typeface="Source Sans Pro" panose="020B0503030403020204" pitchFamily="34" charset="0"/>
            </a:endParaRPr>
          </a:p>
          <a:p>
            <a:pPr algn="just"/>
            <a:endParaRPr lang="es-ES" sz="2800" b="0" kern="0" dirty="0">
              <a:solidFill>
                <a:srgbClr val="000000"/>
              </a:solidFill>
              <a:latin typeface="Source Sans Pro" panose="020B0503030403020204" pitchFamily="34" charset="0"/>
            </a:endParaRPr>
          </a:p>
          <a:p>
            <a:pPr algn="just"/>
            <a:endParaRPr lang="es-ES" sz="2800" b="0" kern="0" dirty="0">
              <a:solidFill>
                <a:srgbClr val="000000"/>
              </a:solidFill>
              <a:latin typeface="Source Sans Pro" panose="020B0503030403020204" pitchFamily="34" charset="0"/>
            </a:endParaRPr>
          </a:p>
          <a:p>
            <a:pPr algn="just"/>
            <a:endParaRPr lang="es-ES" sz="2800" b="0" kern="0" dirty="0">
              <a:solidFill>
                <a:srgbClr val="000000"/>
              </a:solidFill>
              <a:latin typeface="Source Sans Pro" panose="020B0503030403020204" pitchFamily="34" charset="0"/>
            </a:endParaRPr>
          </a:p>
          <a:p>
            <a:pPr algn="just"/>
            <a:r>
              <a:rPr lang="es-ES" sz="2800" b="0" kern="0" dirty="0">
                <a:solidFill>
                  <a:srgbClr val="000000"/>
                </a:solidFill>
                <a:latin typeface="Source Sans Pro" panose="020B0503030403020204" pitchFamily="34" charset="0"/>
              </a:rPr>
              <a:t>Entonces, sus transpuestas son:</a:t>
            </a:r>
          </a:p>
          <a:p>
            <a:pPr algn="just"/>
            <a:endParaRPr lang="es-ES"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251805" cy="646331"/>
          </a:xfrm>
          <a:prstGeom prst="rect">
            <a:avLst/>
          </a:prstGeom>
          <a:noFill/>
        </p:spPr>
        <p:txBody>
          <a:bodyPr wrap="none" rtlCol="0">
            <a:spAutoFit/>
          </a:bodyPr>
          <a:lstStyle/>
          <a:p>
            <a:r>
              <a:rPr lang="es-CL" dirty="0"/>
              <a:t>Algebra Lineal, Una introducción moderna. </a:t>
            </a:r>
          </a:p>
          <a:p>
            <a:r>
              <a:rPr lang="es-CL" dirty="0"/>
              <a:t>David Poole</a:t>
            </a:r>
          </a:p>
        </p:txBody>
      </p:sp>
      <p:pic>
        <p:nvPicPr>
          <p:cNvPr id="5" name="Gráfico 4" descr="Ábaco contorno">
            <a:extLst>
              <a:ext uri="{FF2B5EF4-FFF2-40B4-BE49-F238E27FC236}">
                <a16:creationId xmlns:a16="http://schemas.microsoft.com/office/drawing/2014/main" id="{8231C6AC-9DD4-EB07-E6C2-70D99E8893E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851650" y="1122731"/>
            <a:ext cx="1066800" cy="1066800"/>
          </a:xfrm>
          <a:prstGeom prst="rect">
            <a:avLst/>
          </a:prstGeom>
        </p:spPr>
      </p:pic>
      <p:sp>
        <p:nvSpPr>
          <p:cNvPr id="4" name="Marcador de texto 12">
            <a:extLst>
              <a:ext uri="{FF2B5EF4-FFF2-40B4-BE49-F238E27FC236}">
                <a16:creationId xmlns:a16="http://schemas.microsoft.com/office/drawing/2014/main" id="{8571FBED-0178-70E7-BC02-5969E89790EA}"/>
              </a:ext>
            </a:extLst>
          </p:cNvPr>
          <p:cNvSpPr>
            <a:spLocks noGrp="1"/>
          </p:cNvSpPr>
          <p:nvPr>
            <p:ph type="body" sz="quarter" idx="12"/>
          </p:nvPr>
        </p:nvSpPr>
        <p:spPr>
          <a:xfrm>
            <a:off x="574040" y="3598763"/>
            <a:ext cx="4343400" cy="984885"/>
          </a:xfrm>
        </p:spPr>
        <p:txBody>
          <a:bodyPr/>
          <a:lstStyle/>
          <a:p>
            <a:r>
              <a:rPr lang="es-CL" sz="3200" dirty="0"/>
              <a:t>TRANSPUESTA DE UNA MATRIZ</a:t>
            </a:r>
          </a:p>
        </p:txBody>
      </p:sp>
      <p:pic>
        <p:nvPicPr>
          <p:cNvPr id="7" name="Imagen 6">
            <a:extLst>
              <a:ext uri="{FF2B5EF4-FFF2-40B4-BE49-F238E27FC236}">
                <a16:creationId xmlns:a16="http://schemas.microsoft.com/office/drawing/2014/main" id="{9D3B1B66-02FA-729F-98BB-49F0408F818D}"/>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30000"/>
                    </a14:imgEffect>
                  </a14:imgLayer>
                </a14:imgProps>
              </a:ext>
            </a:extLst>
          </a:blip>
          <a:stretch>
            <a:fillRect/>
          </a:stretch>
        </p:blipFill>
        <p:spPr>
          <a:xfrm>
            <a:off x="8316438" y="3216275"/>
            <a:ext cx="9050812" cy="1628188"/>
          </a:xfrm>
          <a:prstGeom prst="rect">
            <a:avLst/>
          </a:prstGeom>
        </p:spPr>
      </p:pic>
      <p:pic>
        <p:nvPicPr>
          <p:cNvPr id="10" name="Imagen 9">
            <a:extLst>
              <a:ext uri="{FF2B5EF4-FFF2-40B4-BE49-F238E27FC236}">
                <a16:creationId xmlns:a16="http://schemas.microsoft.com/office/drawing/2014/main" id="{544CE156-4557-F1A5-859F-2ABCEC1B2E05}"/>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30000"/>
                    </a14:imgEffect>
                  </a14:imgLayer>
                </a14:imgProps>
              </a:ext>
            </a:extLst>
          </a:blip>
          <a:stretch>
            <a:fillRect/>
          </a:stretch>
        </p:blipFill>
        <p:spPr>
          <a:xfrm>
            <a:off x="8528050" y="6661697"/>
            <a:ext cx="8744678" cy="2040978"/>
          </a:xfrm>
          <a:prstGeom prst="rect">
            <a:avLst/>
          </a:prstGeom>
        </p:spPr>
      </p:pic>
    </p:spTree>
    <p:extLst>
      <p:ext uri="{BB962C8B-B14F-4D97-AF65-F5344CB8AC3E}">
        <p14:creationId xmlns:p14="http://schemas.microsoft.com/office/powerpoint/2010/main" val="2767411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982210" cy="677108"/>
          </a:xfrm>
        </p:spPr>
        <p:txBody>
          <a:bodyPr/>
          <a:lstStyle/>
          <a:p>
            <a:r>
              <a:rPr lang="es-CL" sz="4400" dirty="0"/>
              <a:t>MATRICES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8" y="1122731"/>
            <a:ext cx="9355612" cy="4401205"/>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l"/>
            <a:r>
              <a:rPr lang="es-CL" sz="2800" b="0" kern="0" dirty="0">
                <a:solidFill>
                  <a:srgbClr val="000000"/>
                </a:solidFill>
                <a:latin typeface="Source Sans Pro" panose="020B0503030403020204" pitchFamily="34" charset="0"/>
              </a:rPr>
              <a:t>Si A es una matriz de </a:t>
            </a:r>
            <a:r>
              <a:rPr lang="es-CL" sz="2800" b="0" kern="0" dirty="0" err="1">
                <a:solidFill>
                  <a:srgbClr val="000000"/>
                </a:solidFill>
                <a:latin typeface="Source Sans Pro" panose="020B0503030403020204" pitchFamily="34" charset="0"/>
              </a:rPr>
              <a:t>n</a:t>
            </a:r>
            <a:r>
              <a:rPr lang="es-CL" sz="2000" b="0" kern="0" dirty="0" err="1">
                <a:solidFill>
                  <a:srgbClr val="000000"/>
                </a:solidFill>
                <a:latin typeface="Source Sans Pro" panose="020B0503030403020204" pitchFamily="34" charset="0"/>
              </a:rPr>
              <a:t>x</a:t>
            </a:r>
            <a:r>
              <a:rPr lang="es-CL" sz="2800" b="0" kern="0" dirty="0" err="1">
                <a:solidFill>
                  <a:srgbClr val="000000"/>
                </a:solidFill>
                <a:latin typeface="Source Sans Pro" panose="020B0503030403020204" pitchFamily="34" charset="0"/>
              </a:rPr>
              <a:t>n</a:t>
            </a:r>
            <a:r>
              <a:rPr lang="es-CL" sz="2800" b="0" kern="0" dirty="0">
                <a:solidFill>
                  <a:srgbClr val="000000"/>
                </a:solidFill>
                <a:latin typeface="Source Sans Pro" panose="020B0503030403020204" pitchFamily="34" charset="0"/>
              </a:rPr>
              <a:t>, una </a:t>
            </a:r>
            <a:r>
              <a:rPr lang="es-CL" sz="2800" i="1" kern="0" dirty="0">
                <a:solidFill>
                  <a:srgbClr val="000000"/>
                </a:solidFill>
                <a:latin typeface="Source Sans Pro" panose="020B0503030403020204" pitchFamily="34" charset="0"/>
              </a:rPr>
              <a:t>inversa</a:t>
            </a:r>
            <a:r>
              <a:rPr lang="es-CL" sz="2800" b="0" kern="0" dirty="0">
                <a:solidFill>
                  <a:srgbClr val="000000"/>
                </a:solidFill>
                <a:latin typeface="Source Sans Pro" panose="020B0503030403020204" pitchFamily="34" charset="0"/>
              </a:rPr>
              <a:t> de A es una matriz A’ de</a:t>
            </a:r>
          </a:p>
          <a:p>
            <a:pPr algn="l"/>
            <a:r>
              <a:rPr lang="es-ES" sz="2800" b="0" kern="0" dirty="0" err="1">
                <a:solidFill>
                  <a:srgbClr val="000000"/>
                </a:solidFill>
                <a:latin typeface="Source Sans Pro" panose="020B0503030403020204" pitchFamily="34" charset="0"/>
              </a:rPr>
              <a:t>n</a:t>
            </a:r>
            <a:r>
              <a:rPr lang="es-ES" sz="2000" b="0" kern="0" dirty="0" err="1">
                <a:solidFill>
                  <a:srgbClr val="000000"/>
                </a:solidFill>
                <a:latin typeface="Source Sans Pro" panose="020B0503030403020204" pitchFamily="34" charset="0"/>
              </a:rPr>
              <a:t>x</a:t>
            </a:r>
            <a:r>
              <a:rPr lang="es-ES" sz="2800" b="0" kern="0" dirty="0" err="1">
                <a:solidFill>
                  <a:srgbClr val="000000"/>
                </a:solidFill>
                <a:latin typeface="Source Sans Pro" panose="020B0503030403020204" pitchFamily="34" charset="0"/>
              </a:rPr>
              <a:t>n</a:t>
            </a:r>
            <a:r>
              <a:rPr lang="es-ES" sz="2800" b="0" kern="0" dirty="0">
                <a:solidFill>
                  <a:srgbClr val="000000"/>
                </a:solidFill>
                <a:latin typeface="Source Sans Pro" panose="020B0503030403020204" pitchFamily="34" charset="0"/>
              </a:rPr>
              <a:t> con la siguiente propiedad:</a:t>
            </a:r>
          </a:p>
          <a:p>
            <a:pPr algn="l"/>
            <a:endParaRPr lang="es-ES" sz="2800" b="0" kern="0" dirty="0">
              <a:solidFill>
                <a:srgbClr val="000000"/>
              </a:solidFill>
              <a:latin typeface="Source Sans Pro" panose="020B0503030403020204" pitchFamily="34" charset="0"/>
            </a:endParaRPr>
          </a:p>
          <a:p>
            <a:pPr algn="l"/>
            <a:endParaRPr lang="es-ES" sz="2800" b="0" kern="0" dirty="0">
              <a:solidFill>
                <a:srgbClr val="000000"/>
              </a:solidFill>
              <a:latin typeface="Source Sans Pro" panose="020B0503030403020204" pitchFamily="34" charset="0"/>
            </a:endParaRPr>
          </a:p>
          <a:p>
            <a:pPr algn="l"/>
            <a:endParaRPr lang="es-ES" sz="2800" b="0" kern="0" dirty="0">
              <a:solidFill>
                <a:srgbClr val="000000"/>
              </a:solidFill>
              <a:latin typeface="Source Sans Pro" panose="020B0503030403020204" pitchFamily="34" charset="0"/>
            </a:endParaRPr>
          </a:p>
          <a:p>
            <a:pPr algn="l"/>
            <a:endParaRPr lang="es-ES" sz="2800" b="0" kern="0" dirty="0">
              <a:solidFill>
                <a:srgbClr val="000000"/>
              </a:solidFill>
              <a:latin typeface="Source Sans Pro" panose="020B0503030403020204" pitchFamily="34" charset="0"/>
            </a:endParaRPr>
          </a:p>
          <a:p>
            <a:pPr algn="l"/>
            <a:endParaRPr lang="es-ES" sz="2800" b="0" kern="0" dirty="0">
              <a:solidFill>
                <a:srgbClr val="000000"/>
              </a:solidFill>
              <a:latin typeface="Source Sans Pro" panose="020B0503030403020204" pitchFamily="34" charset="0"/>
            </a:endParaRPr>
          </a:p>
          <a:p>
            <a:pPr algn="l"/>
            <a:endParaRPr lang="es-ES" sz="2800" b="0" kern="0" dirty="0">
              <a:solidFill>
                <a:srgbClr val="000000"/>
              </a:solidFill>
              <a:latin typeface="Source Sans Pro" panose="020B0503030403020204" pitchFamily="34" charset="0"/>
            </a:endParaRPr>
          </a:p>
          <a:p>
            <a:pPr algn="l"/>
            <a:r>
              <a:rPr lang="es-ES" sz="2800" b="0" kern="0" dirty="0">
                <a:solidFill>
                  <a:srgbClr val="000000"/>
                </a:solidFill>
                <a:latin typeface="Source Sans Pro" panose="020B0503030403020204" pitchFamily="34" charset="0"/>
              </a:rPr>
              <a:t>donde I =I</a:t>
            </a:r>
            <a:r>
              <a:rPr lang="es-ES" sz="2800" b="0" kern="0" baseline="-25000" dirty="0">
                <a:solidFill>
                  <a:srgbClr val="000000"/>
                </a:solidFill>
                <a:latin typeface="Source Sans Pro" panose="020B0503030403020204" pitchFamily="34" charset="0"/>
              </a:rPr>
              <a:t>n</a:t>
            </a:r>
            <a:r>
              <a:rPr lang="es-ES" sz="2800" b="0" kern="0" dirty="0">
                <a:solidFill>
                  <a:srgbClr val="000000"/>
                </a:solidFill>
                <a:latin typeface="Source Sans Pro" panose="020B0503030403020204" pitchFamily="34" charset="0"/>
              </a:rPr>
              <a:t> es la </a:t>
            </a:r>
            <a:r>
              <a:rPr lang="es-ES" sz="2800" i="1" kern="0" dirty="0">
                <a:solidFill>
                  <a:srgbClr val="000000"/>
                </a:solidFill>
                <a:latin typeface="Source Sans Pro" panose="020B0503030403020204" pitchFamily="34" charset="0"/>
              </a:rPr>
              <a:t>matriz identidad</a:t>
            </a:r>
            <a:r>
              <a:rPr lang="es-ES" sz="2800" b="0" kern="0" dirty="0">
                <a:solidFill>
                  <a:srgbClr val="000000"/>
                </a:solidFill>
                <a:latin typeface="Source Sans Pro" panose="020B0503030403020204" pitchFamily="34" charset="0"/>
              </a:rPr>
              <a:t>. Si tal A’ existe, entonces A es invertible.</a:t>
            </a:r>
            <a:endParaRPr lang="es-CL" sz="2800" b="0" kern="0" dirty="0">
              <a:solidFill>
                <a:srgbClr val="000000"/>
              </a:solidFill>
              <a:latin typeface="Source Sans Pro" panose="020B0503030403020204" pitchFamily="34" charset="0"/>
            </a:endParaRP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251805" cy="646331"/>
          </a:xfrm>
          <a:prstGeom prst="rect">
            <a:avLst/>
          </a:prstGeom>
          <a:noFill/>
        </p:spPr>
        <p:txBody>
          <a:bodyPr wrap="none" rtlCol="0">
            <a:spAutoFit/>
          </a:bodyPr>
          <a:lstStyle/>
          <a:p>
            <a:r>
              <a:rPr lang="es-CL" dirty="0"/>
              <a:t>Algebra Lineal, Una introducción moderna. </a:t>
            </a:r>
          </a:p>
          <a:p>
            <a:r>
              <a:rPr lang="es-CL" dirty="0"/>
              <a:t>David Poole</a:t>
            </a:r>
          </a:p>
        </p:txBody>
      </p:sp>
      <p:pic>
        <p:nvPicPr>
          <p:cNvPr id="5" name="Gráfico 4" descr="Ábaco contorno">
            <a:extLst>
              <a:ext uri="{FF2B5EF4-FFF2-40B4-BE49-F238E27FC236}">
                <a16:creationId xmlns:a16="http://schemas.microsoft.com/office/drawing/2014/main" id="{8231C6AC-9DD4-EB07-E6C2-70D99E8893E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851650" y="1122731"/>
            <a:ext cx="1066800" cy="1066800"/>
          </a:xfrm>
          <a:prstGeom prst="rect">
            <a:avLst/>
          </a:prstGeom>
        </p:spPr>
      </p:pic>
      <p:sp>
        <p:nvSpPr>
          <p:cNvPr id="4" name="Marcador de texto 12">
            <a:extLst>
              <a:ext uri="{FF2B5EF4-FFF2-40B4-BE49-F238E27FC236}">
                <a16:creationId xmlns:a16="http://schemas.microsoft.com/office/drawing/2014/main" id="{8571FBED-0178-70E7-BC02-5969E89790EA}"/>
              </a:ext>
            </a:extLst>
          </p:cNvPr>
          <p:cNvSpPr>
            <a:spLocks noGrp="1"/>
          </p:cNvSpPr>
          <p:nvPr>
            <p:ph type="body" sz="quarter" idx="12"/>
          </p:nvPr>
        </p:nvSpPr>
        <p:spPr>
          <a:xfrm>
            <a:off x="574040" y="3598763"/>
            <a:ext cx="4343400" cy="984885"/>
          </a:xfrm>
        </p:spPr>
        <p:txBody>
          <a:bodyPr/>
          <a:lstStyle/>
          <a:p>
            <a:r>
              <a:rPr lang="es-CL" sz="3200" dirty="0"/>
              <a:t>INVERSA DE UNA MATRIZ</a:t>
            </a:r>
          </a:p>
        </p:txBody>
      </p:sp>
      <p:pic>
        <p:nvPicPr>
          <p:cNvPr id="6" name="Imagen 5">
            <a:extLst>
              <a:ext uri="{FF2B5EF4-FFF2-40B4-BE49-F238E27FC236}">
                <a16:creationId xmlns:a16="http://schemas.microsoft.com/office/drawing/2014/main" id="{63074B02-2992-B540-477E-5EA58E5981AA}"/>
              </a:ext>
            </a:extLst>
          </p:cNvPr>
          <p:cNvPicPr>
            <a:picLocks noChangeAspect="1"/>
          </p:cNvPicPr>
          <p:nvPr/>
        </p:nvPicPr>
        <p:blipFill>
          <a:blip r:embed="rId4"/>
          <a:stretch>
            <a:fillRect/>
          </a:stretch>
        </p:blipFill>
        <p:spPr>
          <a:xfrm>
            <a:off x="9671050" y="2682875"/>
            <a:ext cx="5649191" cy="1066800"/>
          </a:xfrm>
          <a:prstGeom prst="rect">
            <a:avLst/>
          </a:prstGeom>
          <a:ln w="25400">
            <a:solidFill>
              <a:schemeClr val="accent5"/>
            </a:solidFill>
          </a:ln>
        </p:spPr>
      </p:pic>
      <p:pic>
        <p:nvPicPr>
          <p:cNvPr id="11" name="Imagen 10">
            <a:extLst>
              <a:ext uri="{FF2B5EF4-FFF2-40B4-BE49-F238E27FC236}">
                <a16:creationId xmlns:a16="http://schemas.microsoft.com/office/drawing/2014/main" id="{B8F516C0-B18C-4C83-AA6B-0509DD4F2A7A}"/>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30000"/>
                    </a14:imgEffect>
                  </a14:imgLayer>
                </a14:imgProps>
              </a:ext>
            </a:extLst>
          </a:blip>
          <a:stretch>
            <a:fillRect/>
          </a:stretch>
        </p:blipFill>
        <p:spPr>
          <a:xfrm>
            <a:off x="8147050" y="6264275"/>
            <a:ext cx="10692063" cy="2362200"/>
          </a:xfrm>
          <a:prstGeom prst="rect">
            <a:avLst/>
          </a:prstGeom>
        </p:spPr>
      </p:pic>
    </p:spTree>
    <p:extLst>
      <p:ext uri="{BB962C8B-B14F-4D97-AF65-F5344CB8AC3E}">
        <p14:creationId xmlns:p14="http://schemas.microsoft.com/office/powerpoint/2010/main" val="3437503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603DA2E-324C-2D49-98F4-B3B677F4C008}"/>
              </a:ext>
            </a:extLst>
          </p:cNvPr>
          <p:cNvSpPr>
            <a:spLocks noGrp="1"/>
          </p:cNvSpPr>
          <p:nvPr>
            <p:ph type="title"/>
          </p:nvPr>
        </p:nvSpPr>
        <p:spPr>
          <a:xfrm>
            <a:off x="1321990" y="8235994"/>
            <a:ext cx="6048240" cy="830997"/>
          </a:xfrm>
        </p:spPr>
        <p:txBody>
          <a:bodyPr/>
          <a:lstStyle/>
          <a:p>
            <a:r>
              <a:rPr lang="es-CL" dirty="0"/>
              <a:t>RESUMEN</a:t>
            </a:r>
          </a:p>
        </p:txBody>
      </p:sp>
      <p:sp>
        <p:nvSpPr>
          <p:cNvPr id="5" name="Marcador de texto 4">
            <a:extLst>
              <a:ext uri="{FF2B5EF4-FFF2-40B4-BE49-F238E27FC236}">
                <a16:creationId xmlns:a16="http://schemas.microsoft.com/office/drawing/2014/main" id="{4CB6D1FD-E903-2649-A9B2-75783A6DD76D}"/>
              </a:ext>
            </a:extLst>
          </p:cNvPr>
          <p:cNvSpPr>
            <a:spLocks noGrp="1"/>
          </p:cNvSpPr>
          <p:nvPr>
            <p:ph type="body" sz="quarter" idx="10"/>
          </p:nvPr>
        </p:nvSpPr>
        <p:spPr>
          <a:xfrm>
            <a:off x="8375650" y="8016875"/>
            <a:ext cx="11193563" cy="1969770"/>
          </a:xfrm>
        </p:spPr>
        <p:txBody>
          <a:bodyPr/>
          <a:lstStyle/>
          <a:p>
            <a:pPr marL="285750" indent="-285750">
              <a:buFont typeface="Wingdings" panose="05000000000000000000" pitchFamily="2" charset="2"/>
              <a:buChar char="§"/>
            </a:pPr>
            <a:r>
              <a:rPr lang="es-CL" sz="3200" dirty="0"/>
              <a:t>Sistemas de Ecuaciones Lineales</a:t>
            </a:r>
          </a:p>
          <a:p>
            <a:pPr marL="285750" indent="-285750">
              <a:buFont typeface="Wingdings" panose="05000000000000000000" pitchFamily="2" charset="2"/>
              <a:buChar char="§"/>
            </a:pPr>
            <a:endParaRPr lang="es-CL" sz="3200" dirty="0"/>
          </a:p>
          <a:p>
            <a:pPr marL="285750" indent="-285750">
              <a:buFont typeface="Wingdings" panose="05000000000000000000" pitchFamily="2" charset="2"/>
              <a:buChar char="§"/>
            </a:pPr>
            <a:r>
              <a:rPr lang="es-CL" sz="3200" dirty="0"/>
              <a:t>Matrices</a:t>
            </a:r>
          </a:p>
          <a:p>
            <a:pPr marL="285750" indent="-285750">
              <a:buFont typeface="Wingdings" panose="05000000000000000000" pitchFamily="2" charset="2"/>
              <a:buChar char="§"/>
            </a:pPr>
            <a:endParaRPr lang="es-CL" sz="3200" dirty="0"/>
          </a:p>
        </p:txBody>
      </p:sp>
    </p:spTree>
    <p:extLst>
      <p:ext uri="{BB962C8B-B14F-4D97-AF65-F5344CB8AC3E}">
        <p14:creationId xmlns:p14="http://schemas.microsoft.com/office/powerpoint/2010/main" val="1313017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57B07CB-5E0C-C349-98D4-230C531FF574}"/>
              </a:ext>
            </a:extLst>
          </p:cNvPr>
          <p:cNvSpPr>
            <a:spLocks noGrp="1"/>
          </p:cNvSpPr>
          <p:nvPr>
            <p:ph type="title"/>
          </p:nvPr>
        </p:nvSpPr>
        <p:spPr>
          <a:xfrm>
            <a:off x="1321990" y="8235994"/>
            <a:ext cx="6048240" cy="2492990"/>
          </a:xfrm>
        </p:spPr>
        <p:txBody>
          <a:bodyPr/>
          <a:lstStyle/>
          <a:p>
            <a:r>
              <a:rPr lang="es-CL" dirty="0"/>
              <a:t>SISTEMAS DE ECUACIONES LINEALES</a:t>
            </a:r>
          </a:p>
        </p:txBody>
      </p:sp>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8299450" y="8651491"/>
            <a:ext cx="11193563" cy="553998"/>
          </a:xfrm>
        </p:spPr>
        <p:txBody>
          <a:bodyPr/>
          <a:lstStyle/>
          <a:p>
            <a:r>
              <a:rPr lang="es-CL" dirty="0"/>
              <a:t>UN SISTEMA DE ECUACIONES LINEALES</a:t>
            </a:r>
            <a:r>
              <a:rPr lang="es-ES" dirty="0"/>
              <a:t>, ES UN CONJUNTO DE ECUACIONES, DONDE CADA ECUACION ES DE PRIMER GRADO.</a:t>
            </a:r>
            <a:endParaRPr lang="es-CL" dirty="0"/>
          </a:p>
        </p:txBody>
      </p:sp>
    </p:spTree>
    <p:extLst>
      <p:ext uri="{BB962C8B-B14F-4D97-AF65-F5344CB8AC3E}">
        <p14:creationId xmlns:p14="http://schemas.microsoft.com/office/powerpoint/2010/main" val="3940723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19688" y="1053776"/>
            <a:ext cx="10904561" cy="2031325"/>
          </a:xfrm>
        </p:spPr>
        <p:txBody>
          <a:bodyPr/>
          <a:lstStyle/>
          <a:p>
            <a:r>
              <a:rPr lang="es-CL" sz="4400" dirty="0"/>
              <a:t>SISTEMAS DE ECUACIONES LINEALES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5319689" y="2353131"/>
            <a:ext cx="9225915" cy="7153177"/>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3200" b="0" kern="0" dirty="0">
                <a:solidFill>
                  <a:srgbClr val="000000"/>
                </a:solidFill>
                <a:latin typeface="Source Sans Pro" panose="020B0503030403020204" pitchFamily="34" charset="0"/>
              </a:rPr>
              <a:t>Una ecuación lineal de </a:t>
            </a:r>
            <a:r>
              <a:rPr lang="es-ES" sz="3200" i="1" kern="0" dirty="0">
                <a:solidFill>
                  <a:srgbClr val="000000"/>
                </a:solidFill>
                <a:latin typeface="Source Sans Pro" panose="020B0503030403020204" pitchFamily="34" charset="0"/>
              </a:rPr>
              <a:t>n</a:t>
            </a:r>
            <a:r>
              <a:rPr lang="es-ES" sz="3200" b="0" kern="0" dirty="0">
                <a:solidFill>
                  <a:srgbClr val="000000"/>
                </a:solidFill>
                <a:latin typeface="Source Sans Pro" panose="020B0503030403020204" pitchFamily="34" charset="0"/>
              </a:rPr>
              <a:t> variables </a:t>
            </a:r>
            <a:r>
              <a:rPr lang="es-ES" sz="3200" i="1" kern="0" dirty="0">
                <a:solidFill>
                  <a:srgbClr val="000000"/>
                </a:solidFill>
                <a:latin typeface="Source Sans Pro" panose="020B0503030403020204" pitchFamily="34" charset="0"/>
              </a:rPr>
              <a:t>x</a:t>
            </a:r>
            <a:r>
              <a:rPr lang="es-ES" sz="3200" i="1" kern="0" baseline="-25000" dirty="0">
                <a:solidFill>
                  <a:srgbClr val="000000"/>
                </a:solidFill>
                <a:latin typeface="Source Sans Pro" panose="020B0503030403020204" pitchFamily="34" charset="0"/>
              </a:rPr>
              <a:t>1</a:t>
            </a:r>
            <a:r>
              <a:rPr lang="es-ES" sz="3200" i="1" kern="0" dirty="0">
                <a:solidFill>
                  <a:srgbClr val="000000"/>
                </a:solidFill>
                <a:latin typeface="Source Sans Pro" panose="020B0503030403020204" pitchFamily="34" charset="0"/>
              </a:rPr>
              <a:t>, x</a:t>
            </a:r>
            <a:r>
              <a:rPr lang="es-ES" sz="3200" i="1" kern="0" baseline="-25000" dirty="0">
                <a:solidFill>
                  <a:srgbClr val="000000"/>
                </a:solidFill>
                <a:latin typeface="Source Sans Pro" panose="020B0503030403020204" pitchFamily="34" charset="0"/>
              </a:rPr>
              <a:t>2</a:t>
            </a:r>
            <a:r>
              <a:rPr lang="es-ES" sz="3200" i="1" kern="0" dirty="0">
                <a:solidFill>
                  <a:srgbClr val="000000"/>
                </a:solidFill>
                <a:latin typeface="Source Sans Pro" panose="020B0503030403020204" pitchFamily="34" charset="0"/>
              </a:rPr>
              <a:t>, …, </a:t>
            </a:r>
            <a:r>
              <a:rPr lang="es-ES" sz="3200" i="1" kern="0" dirty="0" err="1">
                <a:solidFill>
                  <a:srgbClr val="000000"/>
                </a:solidFill>
                <a:latin typeface="Source Sans Pro" panose="020B0503030403020204" pitchFamily="34" charset="0"/>
              </a:rPr>
              <a:t>x</a:t>
            </a:r>
            <a:r>
              <a:rPr lang="es-ES" sz="3200" i="1" kern="0" baseline="-25000" dirty="0" err="1">
                <a:solidFill>
                  <a:srgbClr val="000000"/>
                </a:solidFill>
                <a:latin typeface="Source Sans Pro" panose="020B0503030403020204" pitchFamily="34" charset="0"/>
              </a:rPr>
              <a:t>n</a:t>
            </a:r>
            <a:r>
              <a:rPr lang="es-ES" sz="3200" i="1" kern="0" dirty="0">
                <a:solidFill>
                  <a:srgbClr val="000000"/>
                </a:solidFill>
                <a:latin typeface="Source Sans Pro" panose="020B0503030403020204" pitchFamily="34" charset="0"/>
              </a:rPr>
              <a:t> </a:t>
            </a:r>
            <a:r>
              <a:rPr lang="es-ES" sz="3200" b="0" kern="0" dirty="0">
                <a:solidFill>
                  <a:srgbClr val="000000"/>
                </a:solidFill>
                <a:latin typeface="Source Sans Pro" panose="020B0503030403020204" pitchFamily="34" charset="0"/>
              </a:rPr>
              <a:t>es una ecuación que puede escribirse en la forma:</a:t>
            </a:r>
          </a:p>
          <a:p>
            <a:pPr marL="46355" marR="5080" algn="just">
              <a:lnSpc>
                <a:spcPct val="101499"/>
              </a:lnSpc>
              <a:spcBef>
                <a:spcPts val="345"/>
              </a:spcBef>
            </a:pPr>
            <a:endParaRPr lang="es-ES" sz="3200" b="0" kern="0" dirty="0">
              <a:solidFill>
                <a:srgbClr val="000000"/>
              </a:solidFill>
              <a:latin typeface="Source Sans Pro" panose="020B0503030403020204" pitchFamily="34" charset="0"/>
            </a:endParaRPr>
          </a:p>
          <a:p>
            <a:pPr marL="46355" marR="5080" algn="just">
              <a:lnSpc>
                <a:spcPct val="101499"/>
              </a:lnSpc>
              <a:spcBef>
                <a:spcPts val="345"/>
              </a:spcBef>
            </a:pPr>
            <a:endParaRPr lang="es-ES" sz="3200" b="0" kern="0" dirty="0">
              <a:solidFill>
                <a:srgbClr val="000000"/>
              </a:solidFill>
              <a:latin typeface="Source Sans Pro" panose="020B0503030403020204" pitchFamily="34" charset="0"/>
            </a:endParaRPr>
          </a:p>
          <a:p>
            <a:pPr marL="46355" marR="5080" algn="just">
              <a:lnSpc>
                <a:spcPct val="101499"/>
              </a:lnSpc>
              <a:spcBef>
                <a:spcPts val="345"/>
              </a:spcBef>
            </a:pPr>
            <a:endParaRPr lang="es-ES" sz="3200" b="0" kern="0" dirty="0">
              <a:solidFill>
                <a:srgbClr val="000000"/>
              </a:solidFill>
              <a:latin typeface="Source Sans Pro" panose="020B0503030403020204" pitchFamily="34" charset="0"/>
            </a:endParaRPr>
          </a:p>
          <a:p>
            <a:pPr marL="46355" marR="5080" algn="just">
              <a:lnSpc>
                <a:spcPct val="101499"/>
              </a:lnSpc>
              <a:spcBef>
                <a:spcPts val="345"/>
              </a:spcBef>
            </a:pPr>
            <a:endParaRPr lang="es-ES" sz="3200" b="0" kern="0" dirty="0">
              <a:solidFill>
                <a:srgbClr val="000000"/>
              </a:solidFill>
              <a:latin typeface="Source Sans Pro" panose="020B0503030403020204" pitchFamily="34" charset="0"/>
            </a:endParaRPr>
          </a:p>
          <a:p>
            <a:pPr marL="46355" marR="5080" algn="just">
              <a:lnSpc>
                <a:spcPct val="101499"/>
              </a:lnSpc>
              <a:spcBef>
                <a:spcPts val="345"/>
              </a:spcBef>
            </a:pPr>
            <a:endParaRPr lang="es-ES" sz="3200" b="0" kern="0" dirty="0">
              <a:solidFill>
                <a:srgbClr val="000000"/>
              </a:solidFill>
              <a:latin typeface="Source Sans Pro" panose="020B0503030403020204" pitchFamily="34" charset="0"/>
            </a:endParaRPr>
          </a:p>
          <a:p>
            <a:pPr marL="46355" marR="5080" algn="just">
              <a:lnSpc>
                <a:spcPct val="101499"/>
              </a:lnSpc>
              <a:spcBef>
                <a:spcPts val="345"/>
              </a:spcBef>
            </a:pPr>
            <a:r>
              <a:rPr lang="es-ES" sz="3200" b="0" kern="0" dirty="0">
                <a:solidFill>
                  <a:srgbClr val="000000"/>
                </a:solidFill>
                <a:latin typeface="Source Sans Pro" panose="020B0503030403020204" pitchFamily="34" charset="0"/>
              </a:rPr>
              <a:t>donde los coeficientes </a:t>
            </a:r>
            <a:r>
              <a:rPr lang="es-ES" sz="3200" i="1" kern="0" dirty="0">
                <a:solidFill>
                  <a:srgbClr val="000000"/>
                </a:solidFill>
                <a:latin typeface="Source Sans Pro" panose="020B0503030403020204" pitchFamily="34" charset="0"/>
              </a:rPr>
              <a:t>a</a:t>
            </a:r>
            <a:r>
              <a:rPr lang="es-ES" sz="3200" i="1" kern="0" baseline="-25000" dirty="0">
                <a:solidFill>
                  <a:srgbClr val="000000"/>
                </a:solidFill>
                <a:latin typeface="Source Sans Pro" panose="020B0503030403020204" pitchFamily="34" charset="0"/>
              </a:rPr>
              <a:t>1</a:t>
            </a:r>
            <a:r>
              <a:rPr lang="es-ES" sz="3200" i="1" kern="0" dirty="0">
                <a:solidFill>
                  <a:srgbClr val="000000"/>
                </a:solidFill>
                <a:latin typeface="Source Sans Pro" panose="020B0503030403020204" pitchFamily="34" charset="0"/>
              </a:rPr>
              <a:t>, a</a:t>
            </a:r>
            <a:r>
              <a:rPr lang="es-ES" sz="3200" i="1" kern="0" baseline="-25000" dirty="0">
                <a:solidFill>
                  <a:srgbClr val="000000"/>
                </a:solidFill>
                <a:latin typeface="Source Sans Pro" panose="020B0503030403020204" pitchFamily="34" charset="0"/>
              </a:rPr>
              <a:t>2</a:t>
            </a:r>
            <a:r>
              <a:rPr lang="es-ES" sz="3200" i="1" kern="0" dirty="0">
                <a:solidFill>
                  <a:srgbClr val="000000"/>
                </a:solidFill>
                <a:latin typeface="Source Sans Pro" panose="020B0503030403020204" pitchFamily="34" charset="0"/>
              </a:rPr>
              <a:t>, …</a:t>
            </a:r>
            <a:r>
              <a:rPr lang="es-ES" sz="3200" i="1" kern="0" dirty="0" err="1">
                <a:solidFill>
                  <a:srgbClr val="000000"/>
                </a:solidFill>
                <a:latin typeface="Source Sans Pro" panose="020B0503030403020204" pitchFamily="34" charset="0"/>
              </a:rPr>
              <a:t>a</a:t>
            </a:r>
            <a:r>
              <a:rPr lang="es-ES" sz="3200" i="1" kern="0" baseline="-25000" dirty="0" err="1">
                <a:solidFill>
                  <a:srgbClr val="000000"/>
                </a:solidFill>
                <a:latin typeface="Source Sans Pro" panose="020B0503030403020204" pitchFamily="34" charset="0"/>
              </a:rPr>
              <a:t>n</a:t>
            </a:r>
            <a:r>
              <a:rPr lang="es-ES" sz="3200" i="1" kern="0" dirty="0">
                <a:solidFill>
                  <a:srgbClr val="000000"/>
                </a:solidFill>
                <a:latin typeface="Source Sans Pro" panose="020B0503030403020204" pitchFamily="34" charset="0"/>
              </a:rPr>
              <a:t> </a:t>
            </a:r>
            <a:r>
              <a:rPr lang="es-ES" sz="3200" b="0" kern="0" dirty="0">
                <a:solidFill>
                  <a:srgbClr val="000000"/>
                </a:solidFill>
                <a:latin typeface="Source Sans Pro" panose="020B0503030403020204" pitchFamily="34" charset="0"/>
              </a:rPr>
              <a:t>y el término constante </a:t>
            </a:r>
            <a:r>
              <a:rPr lang="es-ES" sz="3200" i="1" kern="0" dirty="0">
                <a:solidFill>
                  <a:srgbClr val="000000"/>
                </a:solidFill>
                <a:latin typeface="Source Sans Pro" panose="020B0503030403020204" pitchFamily="34" charset="0"/>
              </a:rPr>
              <a:t>b</a:t>
            </a:r>
            <a:r>
              <a:rPr lang="es-ES" sz="3200" b="0" kern="0" dirty="0">
                <a:solidFill>
                  <a:srgbClr val="000000"/>
                </a:solidFill>
                <a:latin typeface="Source Sans Pro" panose="020B0503030403020204" pitchFamily="34" charset="0"/>
              </a:rPr>
              <a:t> son constante.</a:t>
            </a:r>
          </a:p>
          <a:p>
            <a:pPr marL="46355" marR="5080" algn="just">
              <a:lnSpc>
                <a:spcPct val="101499"/>
              </a:lnSpc>
              <a:spcBef>
                <a:spcPts val="345"/>
              </a:spcBef>
            </a:pPr>
            <a:endParaRPr lang="es-ES" sz="3200" b="0" kern="0" dirty="0">
              <a:solidFill>
                <a:srgbClr val="000000"/>
              </a:solidFill>
              <a:latin typeface="Source Sans Pro" panose="020B0503030403020204" pitchFamily="34" charset="0"/>
            </a:endParaRPr>
          </a:p>
          <a:p>
            <a:pPr marL="46355" marR="5080" algn="just">
              <a:lnSpc>
                <a:spcPct val="101499"/>
              </a:lnSpc>
              <a:spcBef>
                <a:spcPts val="345"/>
              </a:spcBef>
            </a:pPr>
            <a:r>
              <a:rPr lang="es-ES" sz="3200" b="0" kern="0" dirty="0">
                <a:solidFill>
                  <a:srgbClr val="000000"/>
                </a:solidFill>
                <a:latin typeface="Source Sans Pro" panose="020B0503030403020204" pitchFamily="34" charset="0"/>
              </a:rPr>
              <a:t>Las siguientes ecuaciones son lineales:</a:t>
            </a:r>
          </a:p>
          <a:p>
            <a:pPr marL="46355" marR="5080" algn="just">
              <a:lnSpc>
                <a:spcPct val="101499"/>
              </a:lnSpc>
              <a:spcBef>
                <a:spcPts val="345"/>
              </a:spcBef>
            </a:pPr>
            <a:endParaRPr lang="es-CL" sz="8000" kern="0" dirty="0"/>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251805" cy="646331"/>
          </a:xfrm>
          <a:prstGeom prst="rect">
            <a:avLst/>
          </a:prstGeom>
          <a:noFill/>
        </p:spPr>
        <p:txBody>
          <a:bodyPr wrap="none" rtlCol="0">
            <a:spAutoFit/>
          </a:bodyPr>
          <a:lstStyle/>
          <a:p>
            <a:r>
              <a:rPr lang="es-CL" dirty="0"/>
              <a:t>Algebra Lineal, Una introducción moderna. </a:t>
            </a:r>
          </a:p>
          <a:p>
            <a:r>
              <a:rPr lang="es-CL" dirty="0"/>
              <a:t>David Poole</a:t>
            </a:r>
          </a:p>
        </p:txBody>
      </p:sp>
      <p:pic>
        <p:nvPicPr>
          <p:cNvPr id="4" name="Imagen 3">
            <a:extLst>
              <a:ext uri="{FF2B5EF4-FFF2-40B4-BE49-F238E27FC236}">
                <a16:creationId xmlns:a16="http://schemas.microsoft.com/office/drawing/2014/main" id="{942A0446-6A17-DA04-5077-1C5B6744C59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34000"/>
                    </a14:imgEffect>
                    <a14:imgEffect>
                      <a14:saturation sat="0"/>
                    </a14:imgEffect>
                  </a14:imgLayer>
                </a14:imgProps>
              </a:ext>
            </a:extLst>
          </a:blip>
          <a:stretch>
            <a:fillRect/>
          </a:stretch>
        </p:blipFill>
        <p:spPr>
          <a:xfrm>
            <a:off x="6851650" y="4206875"/>
            <a:ext cx="6161994" cy="1004879"/>
          </a:xfrm>
          <a:prstGeom prst="rect">
            <a:avLst/>
          </a:prstGeom>
          <a:ln w="25400">
            <a:solidFill>
              <a:schemeClr val="accent1"/>
            </a:solidFill>
          </a:ln>
        </p:spPr>
      </p:pic>
      <p:pic>
        <p:nvPicPr>
          <p:cNvPr id="7" name="Imagen 6">
            <a:extLst>
              <a:ext uri="{FF2B5EF4-FFF2-40B4-BE49-F238E27FC236}">
                <a16:creationId xmlns:a16="http://schemas.microsoft.com/office/drawing/2014/main" id="{1BC7AF88-A201-A29D-6354-92EF37ACCEDE}"/>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9000"/>
                    </a14:imgEffect>
                  </a14:imgLayer>
                </a14:imgProps>
              </a:ext>
            </a:extLst>
          </a:blip>
          <a:stretch>
            <a:fillRect/>
          </a:stretch>
        </p:blipFill>
        <p:spPr>
          <a:xfrm>
            <a:off x="5584462" y="8337185"/>
            <a:ext cx="9059480" cy="1704974"/>
          </a:xfrm>
          <a:prstGeom prst="rect">
            <a:avLst/>
          </a:prstGeom>
        </p:spPr>
      </p:pic>
      <p:pic>
        <p:nvPicPr>
          <p:cNvPr id="17" name="Gráfico 16" descr="proporción áurea con relleno sólido">
            <a:extLst>
              <a:ext uri="{FF2B5EF4-FFF2-40B4-BE49-F238E27FC236}">
                <a16:creationId xmlns:a16="http://schemas.microsoft.com/office/drawing/2014/main" id="{D7E478BA-CC9A-79A4-2879-579B2E74098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3958067" y="2353131"/>
            <a:ext cx="914400" cy="914400"/>
          </a:xfrm>
          <a:prstGeom prst="rect">
            <a:avLst/>
          </a:prstGeom>
        </p:spPr>
      </p:pic>
    </p:spTree>
    <p:extLst>
      <p:ext uri="{BB962C8B-B14F-4D97-AF65-F5344CB8AC3E}">
        <p14:creationId xmlns:p14="http://schemas.microsoft.com/office/powerpoint/2010/main" val="2473752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5321935" y="2353131"/>
            <a:ext cx="11349535" cy="6555641"/>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2800" b="0" kern="0" dirty="0">
                <a:solidFill>
                  <a:srgbClr val="000000"/>
                </a:solidFill>
                <a:latin typeface="Source Sans Pro" panose="020B0503030403020204" pitchFamily="34" charset="0"/>
              </a:rPr>
              <a:t>Una </a:t>
            </a:r>
            <a:r>
              <a:rPr lang="es-ES" sz="2800" i="1" kern="0" dirty="0">
                <a:solidFill>
                  <a:srgbClr val="000000"/>
                </a:solidFill>
                <a:latin typeface="Source Sans Pro" panose="020B0503030403020204" pitchFamily="34" charset="0"/>
              </a:rPr>
              <a:t>sistema de ecuaciones lineales </a:t>
            </a:r>
            <a:r>
              <a:rPr lang="es-ES" sz="2800" b="0" kern="0" dirty="0">
                <a:solidFill>
                  <a:srgbClr val="000000"/>
                </a:solidFill>
                <a:latin typeface="Source Sans Pro" panose="020B0503030403020204" pitchFamily="34" charset="0"/>
              </a:rPr>
              <a:t>es un conjunto finito de ecuaciones lineales, cada una con las mismas variables. Una </a:t>
            </a:r>
            <a:r>
              <a:rPr lang="es-ES" sz="2800" i="1" kern="0" dirty="0">
                <a:solidFill>
                  <a:srgbClr val="000000"/>
                </a:solidFill>
                <a:latin typeface="Source Sans Pro" panose="020B0503030403020204" pitchFamily="34" charset="0"/>
              </a:rPr>
              <a:t>solución</a:t>
            </a:r>
            <a:r>
              <a:rPr lang="es-ES" sz="2800" b="0" kern="0" dirty="0">
                <a:solidFill>
                  <a:srgbClr val="000000"/>
                </a:solidFill>
                <a:latin typeface="Source Sans Pro" panose="020B0503030403020204" pitchFamily="34" charset="0"/>
              </a:rPr>
              <a:t> de un sistema de ecuaciones lineales es un vector que simultáneamente es una solución de cada ecuación en el sistema. El </a:t>
            </a:r>
            <a:r>
              <a:rPr lang="es-ES" sz="2800" i="1" kern="0" dirty="0">
                <a:solidFill>
                  <a:srgbClr val="000000"/>
                </a:solidFill>
                <a:latin typeface="Source Sans Pro" panose="020B0503030403020204" pitchFamily="34" charset="0"/>
              </a:rPr>
              <a:t>conjunto solución </a:t>
            </a:r>
            <a:r>
              <a:rPr lang="es-ES" sz="2800" b="0" kern="0" dirty="0">
                <a:solidFill>
                  <a:srgbClr val="000000"/>
                </a:solidFill>
                <a:latin typeface="Source Sans Pro" panose="020B0503030403020204" pitchFamily="34" charset="0"/>
              </a:rPr>
              <a:t>de un sistema de ecuaciones lineales es el conjunto de todas las soluciones del </a:t>
            </a:r>
            <a:r>
              <a:rPr lang="es-CL" sz="2800" b="0" kern="0" dirty="0">
                <a:solidFill>
                  <a:srgbClr val="000000"/>
                </a:solidFill>
                <a:latin typeface="Source Sans Pro" panose="020B0503030403020204" pitchFamily="34" charset="0"/>
              </a:rPr>
              <a:t>sistema.</a:t>
            </a: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r>
              <a:rPr lang="es-CL" sz="2800" b="0" kern="0" dirty="0">
                <a:solidFill>
                  <a:srgbClr val="000000"/>
                </a:solidFill>
                <a:latin typeface="Source Sans Pro" panose="020B0503030403020204" pitchFamily="34" charset="0"/>
              </a:rPr>
              <a:t>El sistema :</a:t>
            </a: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endParaRPr lang="es-ES" sz="2800" b="0" kern="0" dirty="0">
              <a:solidFill>
                <a:srgbClr val="000000"/>
              </a:solidFill>
              <a:latin typeface="Source Sans Pro" panose="020B0503030403020204" pitchFamily="34" charset="0"/>
            </a:endParaRPr>
          </a:p>
          <a:p>
            <a:pPr algn="just"/>
            <a:r>
              <a:rPr lang="es-ES" sz="2800" b="0" kern="0" dirty="0">
                <a:solidFill>
                  <a:srgbClr val="000000"/>
                </a:solidFill>
                <a:latin typeface="Source Sans Pro" panose="020B0503030403020204" pitchFamily="34" charset="0"/>
              </a:rPr>
              <a:t>tiene [2,1] como una solución, pues es una solución de ambas ecuaciones. </a:t>
            </a:r>
          </a:p>
          <a:p>
            <a:pPr algn="just"/>
            <a:endParaRPr lang="es-ES" sz="2800" b="0" kern="0" dirty="0">
              <a:solidFill>
                <a:srgbClr val="000000"/>
              </a:solidFill>
              <a:latin typeface="Source Sans Pro" panose="020B0503030403020204" pitchFamily="34" charset="0"/>
            </a:endParaRPr>
          </a:p>
          <a:p>
            <a:pPr algn="just"/>
            <a:r>
              <a:rPr lang="es-ES" sz="2800" b="0" kern="0" dirty="0">
                <a:solidFill>
                  <a:srgbClr val="000000"/>
                </a:solidFill>
                <a:latin typeface="Source Sans Pro" panose="020B0503030403020204" pitchFamily="34" charset="0"/>
              </a:rPr>
              <a:t>Por otra parte, [1,-1] no es una solución del sistema, porque sólo satisface la primera ecuación.</a:t>
            </a:r>
            <a:endParaRPr lang="es-CL" sz="2800" b="0" kern="0" dirty="0">
              <a:solidFill>
                <a:srgbClr val="000000"/>
              </a:solidFill>
              <a:latin typeface="Source Sans Pro" panose="020B0503030403020204" pitchFamily="34" charset="0"/>
            </a:endParaRP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251805" cy="646331"/>
          </a:xfrm>
          <a:prstGeom prst="rect">
            <a:avLst/>
          </a:prstGeom>
          <a:noFill/>
        </p:spPr>
        <p:txBody>
          <a:bodyPr wrap="none" rtlCol="0">
            <a:spAutoFit/>
          </a:bodyPr>
          <a:lstStyle/>
          <a:p>
            <a:r>
              <a:rPr lang="es-CL" dirty="0"/>
              <a:t>Algebra Lineal, Una introducción moderna. </a:t>
            </a:r>
          </a:p>
          <a:p>
            <a:r>
              <a:rPr lang="es-CL" dirty="0"/>
              <a:t>David Poole</a:t>
            </a:r>
          </a:p>
        </p:txBody>
      </p:sp>
      <p:pic>
        <p:nvPicPr>
          <p:cNvPr id="5" name="Imagen 4">
            <a:extLst>
              <a:ext uri="{FF2B5EF4-FFF2-40B4-BE49-F238E27FC236}">
                <a16:creationId xmlns:a16="http://schemas.microsoft.com/office/drawing/2014/main" id="{4A167E27-9880-14BD-BEDE-0A086D5BC16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30000"/>
                    </a14:imgEffect>
                    <a14:imgEffect>
                      <a14:brightnessContrast contrast="21000"/>
                    </a14:imgEffect>
                  </a14:imgLayer>
                </a14:imgProps>
              </a:ext>
            </a:extLst>
          </a:blip>
          <a:stretch>
            <a:fillRect/>
          </a:stretch>
        </p:blipFill>
        <p:spPr>
          <a:xfrm>
            <a:off x="6591766" y="5081675"/>
            <a:ext cx="3505200" cy="1884045"/>
          </a:xfrm>
          <a:prstGeom prst="rect">
            <a:avLst/>
          </a:prstGeom>
        </p:spPr>
      </p:pic>
      <p:sp>
        <p:nvSpPr>
          <p:cNvPr id="7"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19688" y="1053776"/>
            <a:ext cx="10904561" cy="2031325"/>
          </a:xfrm>
        </p:spPr>
        <p:txBody>
          <a:bodyPr/>
          <a:lstStyle/>
          <a:p>
            <a:r>
              <a:rPr lang="es-CL" sz="4400" dirty="0"/>
              <a:t>SISTEMAS DE ECUACIONES LINEALES</a:t>
            </a:r>
          </a:p>
        </p:txBody>
      </p:sp>
      <p:pic>
        <p:nvPicPr>
          <p:cNvPr id="9" name="Gráfico 16" descr="proporción áurea con relleno sólido">
            <a:extLst>
              <a:ext uri="{FF2B5EF4-FFF2-40B4-BE49-F238E27FC236}">
                <a16:creationId xmlns:a16="http://schemas.microsoft.com/office/drawing/2014/main" id="{D7E478BA-CC9A-79A4-2879-579B2E74098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3958067" y="2353131"/>
            <a:ext cx="914400" cy="914400"/>
          </a:xfrm>
          <a:prstGeom prst="rect">
            <a:avLst/>
          </a:prstGeom>
        </p:spPr>
      </p:pic>
    </p:spTree>
    <p:extLst>
      <p:ext uri="{BB962C8B-B14F-4D97-AF65-F5344CB8AC3E}">
        <p14:creationId xmlns:p14="http://schemas.microsoft.com/office/powerpoint/2010/main" val="231115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5327650" y="2196257"/>
            <a:ext cx="12496800" cy="7663636"/>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2800" b="0" kern="0" dirty="0">
                <a:solidFill>
                  <a:srgbClr val="000000"/>
                </a:solidFill>
                <a:latin typeface="Source Sans Pro" panose="020B0503030403020204" pitchFamily="34" charset="0"/>
              </a:rPr>
              <a:t>Al proceso de encontrar el conjunto de solución de un sistema de ecuaciones lineales se le conocerá como </a:t>
            </a:r>
            <a:r>
              <a:rPr lang="es-ES" sz="2800" i="1" kern="0" dirty="0">
                <a:solidFill>
                  <a:srgbClr val="000000"/>
                </a:solidFill>
                <a:latin typeface="Source Sans Pro" panose="020B0503030403020204" pitchFamily="34" charset="0"/>
              </a:rPr>
              <a:t>resolver el sistema</a:t>
            </a:r>
            <a:r>
              <a:rPr lang="es-ES" sz="2800" b="0" kern="0" dirty="0">
                <a:solidFill>
                  <a:srgbClr val="000000"/>
                </a:solidFill>
                <a:latin typeface="Source Sans Pro" panose="020B0503030403020204" pitchFamily="34" charset="0"/>
              </a:rPr>
              <a:t>.</a:t>
            </a:r>
          </a:p>
          <a:p>
            <a:pPr algn="just"/>
            <a:endParaRPr lang="es-ES" sz="2800" b="0" kern="0" dirty="0">
              <a:solidFill>
                <a:srgbClr val="000000"/>
              </a:solidFill>
              <a:latin typeface="Source Sans Pro" panose="020B0503030403020204" pitchFamily="34" charset="0"/>
            </a:endParaRPr>
          </a:p>
          <a:p>
            <a:pPr algn="just"/>
            <a:r>
              <a:rPr lang="es-ES" sz="2800" b="0" kern="0" dirty="0">
                <a:solidFill>
                  <a:srgbClr val="000000"/>
                </a:solidFill>
                <a:latin typeface="Source Sans Pro" panose="020B0503030403020204" pitchFamily="34" charset="0"/>
              </a:rPr>
              <a:t>Por ejemplo veamos las soluciones de estos tres sistemas</a:t>
            </a:r>
            <a:r>
              <a:rPr lang="es-ES" sz="2800" b="0" kern="0" dirty="0" smtClean="0">
                <a:solidFill>
                  <a:srgbClr val="000000"/>
                </a:solidFill>
                <a:latin typeface="Source Sans Pro" panose="020B0503030403020204" pitchFamily="34" charset="0"/>
              </a:rPr>
              <a:t>:</a:t>
            </a:r>
            <a:endParaRPr lang="es-ES" sz="2800" b="0" kern="0" dirty="0">
              <a:solidFill>
                <a:srgbClr val="000000"/>
              </a:solidFill>
              <a:latin typeface="Source Sans Pro" panose="020B0503030403020204" pitchFamily="34" charset="0"/>
            </a:endParaRPr>
          </a:p>
          <a:p>
            <a:pPr algn="just"/>
            <a:endParaRPr lang="es-ES" sz="2800" b="0" kern="0" dirty="0">
              <a:solidFill>
                <a:srgbClr val="000000"/>
              </a:solidFill>
              <a:latin typeface="Source Sans Pro" panose="020B0503030403020204" pitchFamily="34" charset="0"/>
            </a:endParaRPr>
          </a:p>
          <a:p>
            <a:pPr algn="just"/>
            <a:endParaRPr lang="es-ES" sz="2800" b="0" kern="0" dirty="0">
              <a:solidFill>
                <a:srgbClr val="000000"/>
              </a:solidFill>
              <a:latin typeface="Source Sans Pro" panose="020B0503030403020204" pitchFamily="34" charset="0"/>
            </a:endParaRPr>
          </a:p>
          <a:p>
            <a:pPr algn="just"/>
            <a:endParaRPr lang="es-ES" sz="2800" b="0" kern="0" dirty="0">
              <a:solidFill>
                <a:srgbClr val="000000"/>
              </a:solidFill>
              <a:latin typeface="Source Sans Pro" panose="020B0503030403020204" pitchFamily="34" charset="0"/>
            </a:endParaRPr>
          </a:p>
          <a:p>
            <a:pPr algn="just"/>
            <a:endParaRPr lang="es-ES" sz="2800" b="0" kern="0" dirty="0">
              <a:solidFill>
                <a:srgbClr val="000000"/>
              </a:solidFill>
              <a:latin typeface="Source Sans Pro" panose="020B0503030403020204" pitchFamily="34" charset="0"/>
            </a:endParaRPr>
          </a:p>
          <a:p>
            <a:pPr algn="just"/>
            <a:endParaRPr lang="es-ES" sz="2800" b="0" kern="0" dirty="0">
              <a:solidFill>
                <a:srgbClr val="000000"/>
              </a:solidFill>
              <a:latin typeface="Source Sans Pro" panose="020B0503030403020204" pitchFamily="34" charset="0"/>
            </a:endParaRPr>
          </a:p>
          <a:p>
            <a:pPr algn="just"/>
            <a:endParaRPr lang="es-ES" sz="2800" b="0" kern="0" dirty="0">
              <a:solidFill>
                <a:srgbClr val="000000"/>
              </a:solidFill>
              <a:latin typeface="Source Sans Pro" panose="020B0503030403020204" pitchFamily="34" charset="0"/>
            </a:endParaRPr>
          </a:p>
          <a:p>
            <a:pPr algn="just"/>
            <a:endParaRPr lang="es-ES" sz="2800" b="0" kern="0" dirty="0">
              <a:solidFill>
                <a:srgbClr val="000000"/>
              </a:solidFill>
              <a:latin typeface="Source Sans Pro" panose="020B0503030403020204" pitchFamily="34" charset="0"/>
            </a:endParaRPr>
          </a:p>
          <a:p>
            <a:pPr algn="just"/>
            <a:endParaRPr lang="es-ES" sz="2800" b="0" kern="0" dirty="0">
              <a:solidFill>
                <a:srgbClr val="000000"/>
              </a:solidFill>
              <a:latin typeface="Source Sans Pro" panose="020B0503030403020204" pitchFamily="34" charset="0"/>
            </a:endParaRPr>
          </a:p>
          <a:p>
            <a:pPr algn="just"/>
            <a:endParaRPr lang="es-ES" sz="2800" b="0" kern="0" dirty="0">
              <a:solidFill>
                <a:srgbClr val="000000"/>
              </a:solidFill>
              <a:latin typeface="Source Sans Pro" panose="020B0503030403020204" pitchFamily="34" charset="0"/>
            </a:endParaRPr>
          </a:p>
          <a:p>
            <a:pPr algn="l"/>
            <a:r>
              <a:rPr lang="es-ES" sz="2800" b="0" kern="0" dirty="0">
                <a:solidFill>
                  <a:srgbClr val="000000"/>
                </a:solidFill>
                <a:latin typeface="Source Sans Pro" panose="020B0503030403020204" pitchFamily="34" charset="0"/>
              </a:rPr>
              <a:t>Un sistema de ecuaciones lineales con coeficientes reales tiene:</a:t>
            </a:r>
          </a:p>
          <a:p>
            <a:pPr algn="l"/>
            <a:endParaRPr lang="es-ES" sz="2800" b="0" kern="0" dirty="0">
              <a:solidFill>
                <a:srgbClr val="000000"/>
              </a:solidFill>
              <a:latin typeface="Source Sans Pro" panose="020B0503030403020204" pitchFamily="34" charset="0"/>
            </a:endParaRPr>
          </a:p>
          <a:p>
            <a:pPr algn="l"/>
            <a:r>
              <a:rPr lang="es-CL" sz="2400" b="0" kern="0" dirty="0">
                <a:solidFill>
                  <a:srgbClr val="000000"/>
                </a:solidFill>
                <a:latin typeface="Source Sans Pro" panose="020B0503030403020204" pitchFamily="34" charset="0"/>
              </a:rPr>
              <a:t>	(a) una solución única (un sistema consistente) o</a:t>
            </a:r>
          </a:p>
          <a:p>
            <a:pPr algn="l"/>
            <a:r>
              <a:rPr lang="es-CL" sz="2400" b="0" kern="0" dirty="0">
                <a:solidFill>
                  <a:srgbClr val="000000"/>
                </a:solidFill>
                <a:latin typeface="Source Sans Pro" panose="020B0503030403020204" pitchFamily="34" charset="0"/>
              </a:rPr>
              <a:t>	(b) un número infinito de soluciones (un sistema consistente) o</a:t>
            </a:r>
          </a:p>
          <a:p>
            <a:pPr algn="l"/>
            <a:r>
              <a:rPr lang="es-ES" sz="2400" b="0" kern="0" dirty="0">
                <a:solidFill>
                  <a:srgbClr val="000000"/>
                </a:solidFill>
                <a:latin typeface="Source Sans Pro" panose="020B0503030403020204" pitchFamily="34" charset="0"/>
              </a:rPr>
              <a:t>	(c) ninguna solución (un sistema inconsistente).</a:t>
            </a:r>
            <a:endParaRPr lang="es-CL" sz="2800" b="0" kern="0" dirty="0">
              <a:solidFill>
                <a:srgbClr val="000000"/>
              </a:solidFill>
              <a:latin typeface="Source Sans Pro" panose="020B0503030403020204" pitchFamily="34" charset="0"/>
            </a:endParaRP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251805" cy="646331"/>
          </a:xfrm>
          <a:prstGeom prst="rect">
            <a:avLst/>
          </a:prstGeom>
          <a:noFill/>
        </p:spPr>
        <p:txBody>
          <a:bodyPr wrap="none" rtlCol="0">
            <a:spAutoFit/>
          </a:bodyPr>
          <a:lstStyle/>
          <a:p>
            <a:r>
              <a:rPr lang="es-CL" dirty="0"/>
              <a:t>Algebra Lineal, Una introducción moderna. </a:t>
            </a:r>
          </a:p>
          <a:p>
            <a:r>
              <a:rPr lang="es-CL" dirty="0"/>
              <a:t>David Poole</a:t>
            </a:r>
          </a:p>
        </p:txBody>
      </p:sp>
      <p:pic>
        <p:nvPicPr>
          <p:cNvPr id="4" name="Imagen 3">
            <a:extLst>
              <a:ext uri="{FF2B5EF4-FFF2-40B4-BE49-F238E27FC236}">
                <a16:creationId xmlns:a16="http://schemas.microsoft.com/office/drawing/2014/main" id="{95240E2F-9DC9-3870-B272-D8DED8058C0E}"/>
              </a:ext>
            </a:extLst>
          </p:cNvPr>
          <p:cNvPicPr>
            <a:picLocks noChangeAspect="1"/>
          </p:cNvPicPr>
          <p:nvPr/>
        </p:nvPicPr>
        <p:blipFill>
          <a:blip r:embed="rId2"/>
          <a:stretch>
            <a:fillRect/>
          </a:stretch>
        </p:blipFill>
        <p:spPr>
          <a:xfrm>
            <a:off x="574040" y="5536575"/>
            <a:ext cx="6394573" cy="1404482"/>
          </a:xfrm>
          <a:prstGeom prst="rect">
            <a:avLst/>
          </a:prstGeom>
        </p:spPr>
      </p:pic>
      <p:pic>
        <p:nvPicPr>
          <p:cNvPr id="7" name="Imagen 6">
            <a:extLst>
              <a:ext uri="{FF2B5EF4-FFF2-40B4-BE49-F238E27FC236}">
                <a16:creationId xmlns:a16="http://schemas.microsoft.com/office/drawing/2014/main" id="{ADBEE3C3-4F00-1180-8BED-897BA172F8D2}"/>
              </a:ext>
            </a:extLst>
          </p:cNvPr>
          <p:cNvPicPr>
            <a:picLocks noChangeAspect="1"/>
          </p:cNvPicPr>
          <p:nvPr/>
        </p:nvPicPr>
        <p:blipFill>
          <a:blip r:embed="rId3"/>
          <a:stretch>
            <a:fillRect/>
          </a:stretch>
        </p:blipFill>
        <p:spPr>
          <a:xfrm>
            <a:off x="8136024" y="4380250"/>
            <a:ext cx="11315700" cy="3295650"/>
          </a:xfrm>
          <a:prstGeom prst="rect">
            <a:avLst/>
          </a:prstGeom>
        </p:spPr>
      </p:pic>
      <p:sp>
        <p:nvSpPr>
          <p:cNvPr id="9" name="Flecha: a la derecha 8">
            <a:extLst>
              <a:ext uri="{FF2B5EF4-FFF2-40B4-BE49-F238E27FC236}">
                <a16:creationId xmlns:a16="http://schemas.microsoft.com/office/drawing/2014/main" id="{0D5F26D1-1CD2-2962-AA32-0BC8BD88B4F2}"/>
              </a:ext>
            </a:extLst>
          </p:cNvPr>
          <p:cNvSpPr/>
          <p:nvPr/>
        </p:nvSpPr>
        <p:spPr>
          <a:xfrm>
            <a:off x="7137841" y="5536575"/>
            <a:ext cx="946273" cy="98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0" name="Gráfico 16" descr="proporción áurea con relleno sólido">
            <a:extLst>
              <a:ext uri="{FF2B5EF4-FFF2-40B4-BE49-F238E27FC236}">
                <a16:creationId xmlns:a16="http://schemas.microsoft.com/office/drawing/2014/main" id="{D7E478BA-CC9A-79A4-2879-579B2E74098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3958067" y="2353131"/>
            <a:ext cx="914400" cy="914400"/>
          </a:xfrm>
          <a:prstGeom prst="rect">
            <a:avLst/>
          </a:prstGeom>
        </p:spPr>
      </p:pic>
      <p:sp>
        <p:nvSpPr>
          <p:cNvPr id="11"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19688" y="1053776"/>
            <a:ext cx="10904561" cy="2031325"/>
          </a:xfrm>
        </p:spPr>
        <p:txBody>
          <a:bodyPr/>
          <a:lstStyle/>
          <a:p>
            <a:r>
              <a:rPr lang="es-CL" sz="4400" dirty="0"/>
              <a:t>SISTEMAS DE ECUACIONES LINEALES</a:t>
            </a:r>
          </a:p>
        </p:txBody>
      </p:sp>
    </p:spTree>
    <p:extLst>
      <p:ext uri="{BB962C8B-B14F-4D97-AF65-F5344CB8AC3E}">
        <p14:creationId xmlns:p14="http://schemas.microsoft.com/office/powerpoint/2010/main" val="385280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5319688" y="2342718"/>
            <a:ext cx="10465136" cy="1815882"/>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2800" b="0" kern="0" dirty="0">
                <a:solidFill>
                  <a:srgbClr val="000000"/>
                </a:solidFill>
                <a:latin typeface="Source Sans Pro" panose="020B0503030403020204" pitchFamily="34" charset="0"/>
              </a:rPr>
              <a:t>Existen dos importantes  matrices asociadas con un sistema lineal. La </a:t>
            </a:r>
            <a:r>
              <a:rPr lang="es-ES" sz="2800" i="1" kern="0" dirty="0">
                <a:solidFill>
                  <a:srgbClr val="000000"/>
                </a:solidFill>
                <a:latin typeface="Source Sans Pro" panose="020B0503030403020204" pitchFamily="34" charset="0"/>
              </a:rPr>
              <a:t>matriz de coeficientes </a:t>
            </a:r>
            <a:r>
              <a:rPr lang="es-ES" sz="2800" b="0" kern="0" dirty="0">
                <a:solidFill>
                  <a:srgbClr val="000000"/>
                </a:solidFill>
                <a:latin typeface="Source Sans Pro" panose="020B0503030403020204" pitchFamily="34" charset="0"/>
              </a:rPr>
              <a:t>contiene los coeficientes de las variables y la </a:t>
            </a:r>
            <a:r>
              <a:rPr lang="es-ES" sz="2800" i="1" kern="0" dirty="0">
                <a:solidFill>
                  <a:srgbClr val="000000"/>
                </a:solidFill>
                <a:latin typeface="Source Sans Pro" panose="020B0503030403020204" pitchFamily="34" charset="0"/>
              </a:rPr>
              <a:t>matriz aumentada</a:t>
            </a:r>
            <a:r>
              <a:rPr lang="es-ES" sz="2800" b="0" kern="0" dirty="0">
                <a:solidFill>
                  <a:srgbClr val="000000"/>
                </a:solidFill>
                <a:latin typeface="Source Sans Pro" panose="020B0503030403020204" pitchFamily="34" charset="0"/>
              </a:rPr>
              <a:t>, es la matriz de coeficiente aumentada por una columna adicional que contiene los términos contantes.</a:t>
            </a:r>
          </a:p>
          <a:p>
            <a:pPr algn="just"/>
            <a:endParaRPr lang="es-CL" sz="2800" b="0" kern="0" dirty="0">
              <a:solidFill>
                <a:srgbClr val="000000"/>
              </a:solidFill>
              <a:latin typeface="Source Sans Pro" panose="020B0503030403020204" pitchFamily="34" charset="0"/>
            </a:endParaRP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251805" cy="646331"/>
          </a:xfrm>
          <a:prstGeom prst="rect">
            <a:avLst/>
          </a:prstGeom>
          <a:noFill/>
        </p:spPr>
        <p:txBody>
          <a:bodyPr wrap="none" rtlCol="0">
            <a:spAutoFit/>
          </a:bodyPr>
          <a:lstStyle/>
          <a:p>
            <a:r>
              <a:rPr lang="es-CL" dirty="0"/>
              <a:t>Algebra Lineal, Una introducción moderna. </a:t>
            </a:r>
          </a:p>
          <a:p>
            <a:r>
              <a:rPr lang="es-CL" dirty="0"/>
              <a:t>David Poole</a:t>
            </a:r>
          </a:p>
        </p:txBody>
      </p:sp>
      <p:pic>
        <p:nvPicPr>
          <p:cNvPr id="5" name="Imagen 4">
            <a:extLst>
              <a:ext uri="{FF2B5EF4-FFF2-40B4-BE49-F238E27FC236}">
                <a16:creationId xmlns:a16="http://schemas.microsoft.com/office/drawing/2014/main" id="{E421C4B0-990A-49C3-4DBC-EA4066F607E1}"/>
              </a:ext>
            </a:extLst>
          </p:cNvPr>
          <p:cNvPicPr>
            <a:picLocks noChangeAspect="1"/>
          </p:cNvPicPr>
          <p:nvPr/>
        </p:nvPicPr>
        <p:blipFill>
          <a:blip r:embed="rId2"/>
          <a:stretch>
            <a:fillRect/>
          </a:stretch>
        </p:blipFill>
        <p:spPr>
          <a:xfrm>
            <a:off x="1822450" y="4892675"/>
            <a:ext cx="4240161" cy="2190750"/>
          </a:xfrm>
          <a:prstGeom prst="rect">
            <a:avLst/>
          </a:prstGeom>
        </p:spPr>
      </p:pic>
      <p:sp>
        <p:nvSpPr>
          <p:cNvPr id="6" name="Flecha: a la derecha 5">
            <a:extLst>
              <a:ext uri="{FF2B5EF4-FFF2-40B4-BE49-F238E27FC236}">
                <a16:creationId xmlns:a16="http://schemas.microsoft.com/office/drawing/2014/main" id="{0CD9A657-B3D1-A1F5-79BF-9E12E75FD6E5}"/>
              </a:ext>
            </a:extLst>
          </p:cNvPr>
          <p:cNvSpPr/>
          <p:nvPr/>
        </p:nvSpPr>
        <p:spPr>
          <a:xfrm>
            <a:off x="6242050" y="5631221"/>
            <a:ext cx="9144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1" name="Imagen 10">
            <a:extLst>
              <a:ext uri="{FF2B5EF4-FFF2-40B4-BE49-F238E27FC236}">
                <a16:creationId xmlns:a16="http://schemas.microsoft.com/office/drawing/2014/main" id="{AA63F650-3E07-507B-EC05-D67FDB61289E}"/>
              </a:ext>
            </a:extLst>
          </p:cNvPr>
          <p:cNvPicPr>
            <a:picLocks noChangeAspect="1"/>
          </p:cNvPicPr>
          <p:nvPr/>
        </p:nvPicPr>
        <p:blipFill>
          <a:blip r:embed="rId3"/>
          <a:stretch>
            <a:fillRect/>
          </a:stretch>
        </p:blipFill>
        <p:spPr>
          <a:xfrm>
            <a:off x="7291776" y="4892675"/>
            <a:ext cx="3674674" cy="2505459"/>
          </a:xfrm>
          <a:prstGeom prst="rect">
            <a:avLst/>
          </a:prstGeom>
        </p:spPr>
      </p:pic>
      <p:sp>
        <p:nvSpPr>
          <p:cNvPr id="13" name="Flecha: a la derecha 12">
            <a:extLst>
              <a:ext uri="{FF2B5EF4-FFF2-40B4-BE49-F238E27FC236}">
                <a16:creationId xmlns:a16="http://schemas.microsoft.com/office/drawing/2014/main" id="{FB1BDD19-08FF-614F-0565-CC80E432406E}"/>
              </a:ext>
            </a:extLst>
          </p:cNvPr>
          <p:cNvSpPr/>
          <p:nvPr/>
        </p:nvSpPr>
        <p:spPr>
          <a:xfrm>
            <a:off x="11118850" y="5597935"/>
            <a:ext cx="9144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5" name="Imagen 14">
            <a:extLst>
              <a:ext uri="{FF2B5EF4-FFF2-40B4-BE49-F238E27FC236}">
                <a16:creationId xmlns:a16="http://schemas.microsoft.com/office/drawing/2014/main" id="{16873262-27B4-AE03-346D-24C2F3EF8287}"/>
              </a:ext>
            </a:extLst>
          </p:cNvPr>
          <p:cNvPicPr>
            <a:picLocks noChangeAspect="1"/>
          </p:cNvPicPr>
          <p:nvPr/>
        </p:nvPicPr>
        <p:blipFill>
          <a:blip r:embed="rId4"/>
          <a:stretch>
            <a:fillRect/>
          </a:stretch>
        </p:blipFill>
        <p:spPr>
          <a:xfrm>
            <a:off x="12017768" y="5150259"/>
            <a:ext cx="3767056" cy="2028415"/>
          </a:xfrm>
          <a:prstGeom prst="rect">
            <a:avLst/>
          </a:prstGeom>
        </p:spPr>
      </p:pic>
      <p:sp>
        <p:nvSpPr>
          <p:cNvPr id="16" name="CuadroTexto 15">
            <a:extLst>
              <a:ext uri="{FF2B5EF4-FFF2-40B4-BE49-F238E27FC236}">
                <a16:creationId xmlns:a16="http://schemas.microsoft.com/office/drawing/2014/main" id="{D99E0AFC-AC51-2428-92B0-617472C15736}"/>
              </a:ext>
            </a:extLst>
          </p:cNvPr>
          <p:cNvSpPr txBox="1"/>
          <p:nvPr/>
        </p:nvSpPr>
        <p:spPr>
          <a:xfrm>
            <a:off x="2811066" y="7398134"/>
            <a:ext cx="2262927" cy="461665"/>
          </a:xfrm>
          <a:prstGeom prst="rect">
            <a:avLst/>
          </a:prstGeom>
          <a:noFill/>
        </p:spPr>
        <p:txBody>
          <a:bodyPr wrap="none" rtlCol="0">
            <a:spAutoFit/>
          </a:bodyPr>
          <a:lstStyle/>
          <a:p>
            <a:r>
              <a:rPr lang="es-CL" sz="2400" b="1" dirty="0"/>
              <a:t>Sistema Original</a:t>
            </a:r>
          </a:p>
        </p:txBody>
      </p:sp>
      <p:sp>
        <p:nvSpPr>
          <p:cNvPr id="18" name="CuadroTexto 17">
            <a:extLst>
              <a:ext uri="{FF2B5EF4-FFF2-40B4-BE49-F238E27FC236}">
                <a16:creationId xmlns:a16="http://schemas.microsoft.com/office/drawing/2014/main" id="{0F322E1A-327D-2635-EB51-40828568B47B}"/>
              </a:ext>
            </a:extLst>
          </p:cNvPr>
          <p:cNvSpPr txBox="1"/>
          <p:nvPr/>
        </p:nvSpPr>
        <p:spPr>
          <a:xfrm>
            <a:off x="7342643" y="7500654"/>
            <a:ext cx="2997487" cy="461665"/>
          </a:xfrm>
          <a:prstGeom prst="rect">
            <a:avLst/>
          </a:prstGeom>
          <a:noFill/>
        </p:spPr>
        <p:txBody>
          <a:bodyPr wrap="none" rtlCol="0">
            <a:spAutoFit/>
          </a:bodyPr>
          <a:lstStyle/>
          <a:p>
            <a:r>
              <a:rPr lang="es-CL" sz="2400" b="1" dirty="0"/>
              <a:t>Matriz de coeficientes</a:t>
            </a:r>
          </a:p>
        </p:txBody>
      </p:sp>
      <p:sp>
        <p:nvSpPr>
          <p:cNvPr id="19" name="CuadroTexto 18">
            <a:extLst>
              <a:ext uri="{FF2B5EF4-FFF2-40B4-BE49-F238E27FC236}">
                <a16:creationId xmlns:a16="http://schemas.microsoft.com/office/drawing/2014/main" id="{1C1379EB-6B8E-5569-5F27-B90F40C46D43}"/>
              </a:ext>
            </a:extLst>
          </p:cNvPr>
          <p:cNvSpPr txBox="1"/>
          <p:nvPr/>
        </p:nvSpPr>
        <p:spPr>
          <a:xfrm>
            <a:off x="12597514" y="7500653"/>
            <a:ext cx="2545120" cy="461665"/>
          </a:xfrm>
          <a:prstGeom prst="rect">
            <a:avLst/>
          </a:prstGeom>
          <a:noFill/>
        </p:spPr>
        <p:txBody>
          <a:bodyPr wrap="none" rtlCol="0">
            <a:spAutoFit/>
          </a:bodyPr>
          <a:lstStyle/>
          <a:p>
            <a:r>
              <a:rPr lang="es-CL" sz="2400" b="1" dirty="0"/>
              <a:t>Matriz aumentada</a:t>
            </a:r>
          </a:p>
        </p:txBody>
      </p:sp>
      <p:sp>
        <p:nvSpPr>
          <p:cNvPr id="14"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19688" y="1053776"/>
            <a:ext cx="10904561" cy="2031325"/>
          </a:xfrm>
        </p:spPr>
        <p:txBody>
          <a:bodyPr/>
          <a:lstStyle/>
          <a:p>
            <a:r>
              <a:rPr lang="es-CL" sz="4400" dirty="0"/>
              <a:t>SISTEMAS DE ECUACIONES LINEALES</a:t>
            </a:r>
          </a:p>
        </p:txBody>
      </p:sp>
      <p:pic>
        <p:nvPicPr>
          <p:cNvPr id="20" name="Gráfico 16" descr="proporción áurea con relleno sólido">
            <a:extLst>
              <a:ext uri="{FF2B5EF4-FFF2-40B4-BE49-F238E27FC236}">
                <a16:creationId xmlns:a16="http://schemas.microsoft.com/office/drawing/2014/main" id="{D7E478BA-CC9A-79A4-2879-579B2E74098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3958067" y="2353131"/>
            <a:ext cx="914400" cy="914400"/>
          </a:xfrm>
          <a:prstGeom prst="rect">
            <a:avLst/>
          </a:prstGeom>
        </p:spPr>
      </p:pic>
    </p:spTree>
    <p:extLst>
      <p:ext uri="{BB962C8B-B14F-4D97-AF65-F5344CB8AC3E}">
        <p14:creationId xmlns:p14="http://schemas.microsoft.com/office/powerpoint/2010/main" val="1148840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26307" y="930275"/>
            <a:ext cx="4982210" cy="984885"/>
          </a:xfrm>
        </p:spPr>
        <p:txBody>
          <a:bodyPr/>
          <a:lstStyle/>
          <a:p>
            <a:r>
              <a:rPr lang="es-CL" sz="3200" dirty="0"/>
              <a:t>SISTEMAS DE ECUACIONES LINEALES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5251450" y="2353131"/>
            <a:ext cx="11201400" cy="6370975"/>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CL" sz="2800" kern="0" spc="5" dirty="0">
                <a:solidFill>
                  <a:srgbClr val="9EA4A8"/>
                </a:solidFill>
              </a:rPr>
              <a:t>MÉTODO BÁSICO</a:t>
            </a:r>
            <a:endParaRPr lang="es-CL" sz="2800" kern="0" dirty="0">
              <a:solidFill>
                <a:srgbClr val="9EA4A8"/>
              </a:solidFill>
            </a:endParaRPr>
          </a:p>
          <a:p>
            <a:pPr algn="just"/>
            <a:endParaRPr lang="es-ES" sz="2800" b="0" kern="0" dirty="0">
              <a:solidFill>
                <a:srgbClr val="000000"/>
              </a:solidFill>
              <a:latin typeface="Source Sans Pro" panose="020B0503030403020204" pitchFamily="34" charset="0"/>
            </a:endParaRPr>
          </a:p>
          <a:p>
            <a:pPr algn="just"/>
            <a:r>
              <a:rPr lang="es-ES" sz="2800" b="0" kern="0" dirty="0">
                <a:solidFill>
                  <a:srgbClr val="000000"/>
                </a:solidFill>
                <a:latin typeface="Source Sans Pro" panose="020B0503030403020204" pitchFamily="34" charset="0"/>
              </a:rPr>
              <a:t>El </a:t>
            </a:r>
            <a:r>
              <a:rPr lang="es-ES" sz="2800" i="1" kern="0" dirty="0">
                <a:solidFill>
                  <a:srgbClr val="000000"/>
                </a:solidFill>
                <a:latin typeface="Source Sans Pro" panose="020B0503030403020204" pitchFamily="34" charset="0"/>
              </a:rPr>
              <a:t>método básico </a:t>
            </a:r>
            <a:r>
              <a:rPr lang="es-ES" sz="2800" b="0" kern="0" dirty="0">
                <a:solidFill>
                  <a:srgbClr val="000000"/>
                </a:solidFill>
                <a:latin typeface="Source Sans Pro" panose="020B0503030403020204" pitchFamily="34" charset="0"/>
              </a:rPr>
              <a:t>para resolver un sistema de ecuaciones lineales es reemplazar el sistema dado por uno nuevo que tenga el mismo conjunto solución, pero que sea más fácil de resolver. Para esto, se aplican varios pasos:</a:t>
            </a:r>
          </a:p>
          <a:p>
            <a:pPr algn="just"/>
            <a:endParaRPr lang="es-ES" sz="2800" b="0" kern="0" dirty="0">
              <a:solidFill>
                <a:srgbClr val="000000"/>
              </a:solidFill>
              <a:latin typeface="Source Sans Pro" panose="020B0503030403020204" pitchFamily="34" charset="0"/>
            </a:endParaRPr>
          </a:p>
          <a:p>
            <a:pPr marL="514350" indent="-514350" algn="just">
              <a:buFont typeface="+mj-lt"/>
              <a:buAutoNum type="arabicPeriod"/>
            </a:pPr>
            <a:r>
              <a:rPr lang="es-ES" sz="2400" b="0" kern="0" dirty="0">
                <a:solidFill>
                  <a:srgbClr val="000000"/>
                </a:solidFill>
                <a:latin typeface="Source Sans Pro" panose="020B0503030403020204" pitchFamily="34" charset="0"/>
              </a:rPr>
              <a:t>Multiplicar una de las ecuaciones por una constante diferente de cero.</a:t>
            </a:r>
          </a:p>
          <a:p>
            <a:pPr marL="514350" indent="-514350" algn="just">
              <a:buFont typeface="+mj-lt"/>
              <a:buAutoNum type="arabicPeriod"/>
            </a:pPr>
            <a:r>
              <a:rPr lang="es-ES" sz="2400" b="0" kern="0" dirty="0">
                <a:solidFill>
                  <a:srgbClr val="000000"/>
                </a:solidFill>
                <a:latin typeface="Source Sans Pro" panose="020B0503030403020204" pitchFamily="34" charset="0"/>
              </a:rPr>
              <a:t>Intercambiar dos de las ecuaciones.</a:t>
            </a:r>
          </a:p>
          <a:p>
            <a:pPr marL="514350" indent="-514350" algn="just">
              <a:buFont typeface="+mj-lt"/>
              <a:buAutoNum type="arabicPeriod"/>
            </a:pPr>
            <a:r>
              <a:rPr lang="es-ES" sz="2400" b="0" kern="0" dirty="0">
                <a:solidFill>
                  <a:srgbClr val="000000"/>
                </a:solidFill>
                <a:latin typeface="Source Sans Pro" panose="020B0503030403020204" pitchFamily="34" charset="0"/>
              </a:rPr>
              <a:t>Sumar un múltiplo de una de las ecuaciones a otra.</a:t>
            </a:r>
          </a:p>
          <a:p>
            <a:pPr algn="just"/>
            <a:endParaRPr lang="es-ES" sz="2800" b="0" kern="0" dirty="0">
              <a:solidFill>
                <a:srgbClr val="000000"/>
              </a:solidFill>
              <a:latin typeface="Source Sans Pro" panose="020B0503030403020204" pitchFamily="34" charset="0"/>
            </a:endParaRPr>
          </a:p>
          <a:p>
            <a:pPr algn="just"/>
            <a:r>
              <a:rPr lang="es-CL" sz="2800" b="0" kern="0" dirty="0">
                <a:solidFill>
                  <a:srgbClr val="000000"/>
                </a:solidFill>
                <a:latin typeface="Source Sans Pro" panose="020B0503030403020204" pitchFamily="34" charset="0"/>
              </a:rPr>
              <a:t>Puesto que los renglones (líneas horizontales) de una </a:t>
            </a:r>
            <a:r>
              <a:rPr lang="es-CL" sz="2800" i="1" kern="0" dirty="0">
                <a:solidFill>
                  <a:srgbClr val="000000"/>
                </a:solidFill>
                <a:latin typeface="Source Sans Pro" panose="020B0503030403020204" pitchFamily="34" charset="0"/>
              </a:rPr>
              <a:t>matriz aumentada</a:t>
            </a:r>
            <a:r>
              <a:rPr lang="es-CL" sz="2800" b="0" kern="0" dirty="0">
                <a:solidFill>
                  <a:srgbClr val="000000"/>
                </a:solidFill>
                <a:latin typeface="Source Sans Pro" panose="020B0503030403020204" pitchFamily="34" charset="0"/>
              </a:rPr>
              <a:t> corresponden a las ecuaciones del sistema asociado, estas tres operaciones corresponden a las </a:t>
            </a:r>
            <a:r>
              <a:rPr lang="es-CL" sz="2800" i="1" kern="0" dirty="0">
                <a:solidFill>
                  <a:srgbClr val="000000"/>
                </a:solidFill>
                <a:latin typeface="Source Sans Pro" panose="020B0503030403020204" pitchFamily="34" charset="0"/>
              </a:rPr>
              <a:t>operaciones elementales sobre los renglones</a:t>
            </a:r>
            <a:r>
              <a:rPr lang="es-CL" sz="2800" b="0" i="1" kern="0" dirty="0">
                <a:solidFill>
                  <a:srgbClr val="000000"/>
                </a:solidFill>
                <a:latin typeface="Source Sans Pro" panose="020B0503030403020204" pitchFamily="34" charset="0"/>
              </a:rPr>
              <a:t>.</a:t>
            </a:r>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2962991" cy="646331"/>
          </a:xfrm>
          <a:prstGeom prst="rect">
            <a:avLst/>
          </a:prstGeom>
          <a:noFill/>
        </p:spPr>
        <p:txBody>
          <a:bodyPr wrap="none" rtlCol="0">
            <a:spAutoFit/>
          </a:bodyPr>
          <a:lstStyle/>
          <a:p>
            <a:r>
              <a:rPr lang="es-CL" dirty="0"/>
              <a:t>Introducción al Algebra Lineal</a:t>
            </a:r>
          </a:p>
          <a:p>
            <a:r>
              <a:rPr lang="es-CL" dirty="0"/>
              <a:t>Howard </a:t>
            </a:r>
            <a:r>
              <a:rPr lang="es-CL" dirty="0" err="1"/>
              <a:t>Anton</a:t>
            </a:r>
            <a:endParaRPr lang="es-CL" dirty="0"/>
          </a:p>
        </p:txBody>
      </p:sp>
      <p:sp>
        <p:nvSpPr>
          <p:cNvPr id="3" name="Marcador de texto 12">
            <a:extLst>
              <a:ext uri="{FF2B5EF4-FFF2-40B4-BE49-F238E27FC236}">
                <a16:creationId xmlns:a16="http://schemas.microsoft.com/office/drawing/2014/main" id="{B9CB1D57-59A9-671F-D91A-3C7F0AA8874D}"/>
              </a:ext>
            </a:extLst>
          </p:cNvPr>
          <p:cNvSpPr>
            <a:spLocks noGrp="1"/>
          </p:cNvSpPr>
          <p:nvPr>
            <p:ph type="body" sz="quarter" idx="12"/>
          </p:nvPr>
        </p:nvSpPr>
        <p:spPr>
          <a:xfrm>
            <a:off x="5251450" y="1084163"/>
            <a:ext cx="9525000" cy="677108"/>
          </a:xfrm>
        </p:spPr>
        <p:txBody>
          <a:bodyPr/>
          <a:lstStyle/>
          <a:p>
            <a:r>
              <a:rPr lang="es-CL" sz="4400" b="1" dirty="0">
                <a:solidFill>
                  <a:schemeClr val="tx1"/>
                </a:solidFill>
              </a:rPr>
              <a:t>MÉTODOS </a:t>
            </a:r>
            <a:r>
              <a:rPr lang="es-CL" sz="4400" b="1" dirty="0" smtClean="0">
                <a:solidFill>
                  <a:schemeClr val="tx1"/>
                </a:solidFill>
              </a:rPr>
              <a:t>DE SOLUCIÓN</a:t>
            </a:r>
            <a:endParaRPr lang="es-CL" sz="4400" b="1" dirty="0">
              <a:solidFill>
                <a:schemeClr val="tx1"/>
              </a:solidFill>
            </a:endParaRPr>
          </a:p>
        </p:txBody>
      </p:sp>
      <p:pic>
        <p:nvPicPr>
          <p:cNvPr id="7" name="Gráfico 16" descr="proporción áurea con relleno sólido">
            <a:extLst>
              <a:ext uri="{FF2B5EF4-FFF2-40B4-BE49-F238E27FC236}">
                <a16:creationId xmlns:a16="http://schemas.microsoft.com/office/drawing/2014/main" id="{D7E478BA-CC9A-79A4-2879-579B2E74098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3958067" y="2353131"/>
            <a:ext cx="914400" cy="914400"/>
          </a:xfrm>
          <a:prstGeom prst="rect">
            <a:avLst/>
          </a:prstGeom>
        </p:spPr>
      </p:pic>
    </p:spTree>
    <p:extLst>
      <p:ext uri="{BB962C8B-B14F-4D97-AF65-F5344CB8AC3E}">
        <p14:creationId xmlns:p14="http://schemas.microsoft.com/office/powerpoint/2010/main" val="84490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5403850" y="2225675"/>
            <a:ext cx="9736612" cy="6555641"/>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CL" sz="2800" kern="0" spc="5" dirty="0">
                <a:solidFill>
                  <a:srgbClr val="9EA4A8"/>
                </a:solidFill>
              </a:rPr>
              <a:t>MÉTODO BÁSICO</a:t>
            </a:r>
            <a:endParaRPr lang="es-CL" sz="2800" kern="0" dirty="0">
              <a:solidFill>
                <a:srgbClr val="9EA4A8"/>
              </a:solidFill>
            </a:endParaRPr>
          </a:p>
          <a:p>
            <a:pPr algn="just"/>
            <a:endParaRPr lang="es-ES" sz="2800" b="0" kern="0" dirty="0">
              <a:solidFill>
                <a:srgbClr val="000000"/>
              </a:solidFill>
              <a:latin typeface="Source Sans Pro" panose="020B0503030403020204" pitchFamily="34" charset="0"/>
            </a:endParaRPr>
          </a:p>
          <a:p>
            <a:pPr algn="just"/>
            <a:r>
              <a:rPr lang="es-ES" sz="2800" b="0" kern="0" dirty="0">
                <a:solidFill>
                  <a:srgbClr val="000000"/>
                </a:solidFill>
                <a:latin typeface="Source Sans Pro" panose="020B0503030403020204" pitchFamily="34" charset="0"/>
              </a:rPr>
              <a:t>El </a:t>
            </a:r>
            <a:r>
              <a:rPr lang="es-ES" sz="2800" i="1" kern="0" dirty="0">
                <a:solidFill>
                  <a:srgbClr val="000000"/>
                </a:solidFill>
                <a:latin typeface="Source Sans Pro" panose="020B0503030403020204" pitchFamily="34" charset="0"/>
              </a:rPr>
              <a:t>método básico </a:t>
            </a:r>
            <a:r>
              <a:rPr lang="es-CL" sz="2800" b="0" kern="0" dirty="0">
                <a:solidFill>
                  <a:srgbClr val="000000"/>
                </a:solidFill>
                <a:latin typeface="Source Sans Pro" panose="020B0503030403020204" pitchFamily="34" charset="0"/>
              </a:rPr>
              <a:t>persigue construir una </a:t>
            </a:r>
            <a:r>
              <a:rPr lang="es-CL" sz="2800" i="1" kern="0" dirty="0">
                <a:solidFill>
                  <a:srgbClr val="000000"/>
                </a:solidFill>
                <a:latin typeface="Source Sans Pro" panose="020B0503030403020204" pitchFamily="34" charset="0"/>
              </a:rPr>
              <a:t>matriz escalonada </a:t>
            </a:r>
            <a:r>
              <a:rPr lang="es-CL" sz="2800" b="0" kern="0" dirty="0">
                <a:solidFill>
                  <a:srgbClr val="000000"/>
                </a:solidFill>
                <a:latin typeface="Source Sans Pro" panose="020B0503030403020204" pitchFamily="34" charset="0"/>
              </a:rPr>
              <a:t>que permita “despejar” una de las incógnitas en forma directa.</a:t>
            </a:r>
          </a:p>
          <a:p>
            <a:pPr algn="just"/>
            <a:endParaRPr lang="es-CL" sz="3200" b="0" kern="0" dirty="0">
              <a:solidFill>
                <a:srgbClr val="000000"/>
              </a:solidFill>
              <a:latin typeface="Source Sans Pro" panose="020B0503030403020204" pitchFamily="34" charset="0"/>
            </a:endParaRPr>
          </a:p>
          <a:p>
            <a:pPr algn="just"/>
            <a:r>
              <a:rPr lang="es-CL" sz="2800" b="0" kern="0" dirty="0">
                <a:solidFill>
                  <a:srgbClr val="000000"/>
                </a:solidFill>
                <a:latin typeface="Source Sans Pro" panose="020B0503030403020204" pitchFamily="34" charset="0"/>
              </a:rPr>
              <a:t>Veamos un ejemplo para el siguiente sistema:</a:t>
            </a:r>
          </a:p>
          <a:p>
            <a:pPr algn="just"/>
            <a:endParaRPr lang="es-CL" sz="2800" b="0" kern="0" dirty="0">
              <a:solidFill>
                <a:srgbClr val="000000"/>
              </a:solidFill>
              <a:latin typeface="Source Sans Pro" panose="020B0503030403020204" pitchFamily="34" charset="0"/>
            </a:endParaRPr>
          </a:p>
          <a:p>
            <a:pPr algn="just"/>
            <a:r>
              <a:rPr lang="es-CL" sz="2800" b="0" kern="0" dirty="0">
                <a:solidFill>
                  <a:srgbClr val="000000"/>
                </a:solidFill>
                <a:latin typeface="Source Sans Pro" panose="020B0503030403020204" pitchFamily="34" charset="0"/>
              </a:rPr>
              <a:t>	   w + 2x – 4y – 4z = 5</a:t>
            </a:r>
          </a:p>
          <a:p>
            <a:pPr algn="just"/>
            <a:r>
              <a:rPr lang="es-CL" sz="2800" b="0" kern="0" dirty="0">
                <a:solidFill>
                  <a:srgbClr val="000000"/>
                </a:solidFill>
                <a:latin typeface="Source Sans Pro" panose="020B0503030403020204" pitchFamily="34" charset="0"/>
              </a:rPr>
              <a:t>	2w + 4x                    = 2</a:t>
            </a:r>
          </a:p>
          <a:p>
            <a:pPr algn="just"/>
            <a:r>
              <a:rPr lang="es-CL" sz="2800" b="0" kern="0" dirty="0">
                <a:solidFill>
                  <a:srgbClr val="000000"/>
                </a:solidFill>
                <a:latin typeface="Source Sans Pro" panose="020B0503030403020204" pitchFamily="34" charset="0"/>
              </a:rPr>
              <a:t>	2w + 3x + 2y  +  z  = 5</a:t>
            </a:r>
          </a:p>
          <a:p>
            <a:pPr algn="just"/>
            <a:r>
              <a:rPr lang="es-CL" sz="2800" b="0" kern="0" dirty="0">
                <a:solidFill>
                  <a:srgbClr val="000000"/>
                </a:solidFill>
                <a:latin typeface="Source Sans Pro" panose="020B0503030403020204" pitchFamily="34" charset="0"/>
              </a:rPr>
              <a:t>	- w +   x  + 3y + 6z = 5</a:t>
            </a:r>
          </a:p>
          <a:p>
            <a:pPr algn="just"/>
            <a:endParaRPr lang="es-CL" sz="2800" b="0" kern="0" dirty="0">
              <a:solidFill>
                <a:srgbClr val="000000"/>
              </a:solidFill>
              <a:latin typeface="Source Sans Pro" panose="020B0503030403020204" pitchFamily="34" charset="0"/>
            </a:endParaRPr>
          </a:p>
          <a:p>
            <a:pPr algn="just"/>
            <a:r>
              <a:rPr lang="es-CL" sz="2800" b="0" kern="0" dirty="0">
                <a:solidFill>
                  <a:srgbClr val="000000"/>
                </a:solidFill>
                <a:latin typeface="Source Sans Pro" panose="020B0503030403020204" pitchFamily="34" charset="0"/>
              </a:rPr>
              <a:t>Cuya matriz aumentada es :</a:t>
            </a:r>
          </a:p>
          <a:p>
            <a:pPr algn="just"/>
            <a:endParaRPr lang="es-CL" sz="2800" b="0" kern="0" dirty="0">
              <a:solidFill>
                <a:srgbClr val="000000"/>
              </a:solidFill>
              <a:latin typeface="Source Sans Pro" panose="020B0503030403020204" pitchFamily="34" charset="0"/>
            </a:endParaRPr>
          </a:p>
          <a:p>
            <a:pPr algn="just"/>
            <a:endParaRPr lang="es-CL" sz="2800" b="0" kern="0" dirty="0">
              <a:solidFill>
                <a:srgbClr val="000000"/>
              </a:solidFill>
              <a:latin typeface="Source Sans Pro" panose="020B0503030403020204" pitchFamily="34" charset="0"/>
            </a:endParaRPr>
          </a:p>
        </p:txBody>
      </p:sp>
      <p:pic>
        <p:nvPicPr>
          <p:cNvPr id="5" name="Imagen 4">
            <a:extLst>
              <a:ext uri="{FF2B5EF4-FFF2-40B4-BE49-F238E27FC236}">
                <a16:creationId xmlns:a16="http://schemas.microsoft.com/office/drawing/2014/main" id="{A64D1CA2-5E30-803A-23FF-95A389E0ACD2}"/>
              </a:ext>
            </a:extLst>
          </p:cNvPr>
          <p:cNvPicPr>
            <a:picLocks noChangeAspect="1"/>
          </p:cNvPicPr>
          <p:nvPr/>
        </p:nvPicPr>
        <p:blipFill>
          <a:blip r:embed="rId2"/>
          <a:stretch>
            <a:fillRect/>
          </a:stretch>
        </p:blipFill>
        <p:spPr>
          <a:xfrm>
            <a:off x="9061450" y="7616137"/>
            <a:ext cx="4166176" cy="2562591"/>
          </a:xfrm>
          <a:prstGeom prst="rect">
            <a:avLst/>
          </a:prstGeom>
        </p:spPr>
      </p:pic>
      <p:sp>
        <p:nvSpPr>
          <p:cNvPr id="6" name="CuadroTexto 5">
            <a:extLst>
              <a:ext uri="{FF2B5EF4-FFF2-40B4-BE49-F238E27FC236}">
                <a16:creationId xmlns:a16="http://schemas.microsoft.com/office/drawing/2014/main" id="{9FA8D60A-AA3F-AF78-B5A5-D0130136C92A}"/>
              </a:ext>
            </a:extLst>
          </p:cNvPr>
          <p:cNvSpPr txBox="1"/>
          <p:nvPr/>
        </p:nvSpPr>
        <p:spPr>
          <a:xfrm>
            <a:off x="7988300" y="10443435"/>
            <a:ext cx="4251805" cy="646331"/>
          </a:xfrm>
          <a:prstGeom prst="rect">
            <a:avLst/>
          </a:prstGeom>
          <a:noFill/>
        </p:spPr>
        <p:txBody>
          <a:bodyPr wrap="none" rtlCol="0">
            <a:spAutoFit/>
          </a:bodyPr>
          <a:lstStyle/>
          <a:p>
            <a:r>
              <a:rPr lang="es-CL" dirty="0"/>
              <a:t>Algebra Lineal, Una introducción moderna. </a:t>
            </a:r>
          </a:p>
          <a:p>
            <a:r>
              <a:rPr lang="es-CL" dirty="0"/>
              <a:t>David Poole</a:t>
            </a:r>
          </a:p>
        </p:txBody>
      </p:sp>
      <p:sp>
        <p:nvSpPr>
          <p:cNvPr id="9" name="Marcador de texto 11">
            <a:extLst>
              <a:ext uri="{FF2B5EF4-FFF2-40B4-BE49-F238E27FC236}">
                <a16:creationId xmlns:a16="http://schemas.microsoft.com/office/drawing/2014/main" id="{4B91F47D-D7D1-A24B-97C2-AEE4BD2DCDBC}"/>
              </a:ext>
            </a:extLst>
          </p:cNvPr>
          <p:cNvSpPr txBox="1">
            <a:spLocks/>
          </p:cNvSpPr>
          <p:nvPr/>
        </p:nvSpPr>
        <p:spPr>
          <a:xfrm>
            <a:off x="26307" y="930275"/>
            <a:ext cx="4982210" cy="984885"/>
          </a:xfrm>
          <a:prstGeom prst="rect">
            <a:avLst/>
          </a:prstGeom>
        </p:spPr>
        <p:txBody>
          <a:bodyPr wrap="square" lIns="0" tIns="0" rIns="0" bIns="0">
            <a:spAutoFit/>
          </a:bodyPr>
          <a:lstStyle>
            <a:lvl1pPr marL="0" algn="l">
              <a:defRPr sz="48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3200" kern="0" smtClean="0"/>
              <a:t>SISTEMAS DE ECUACIONES LINEALES</a:t>
            </a:r>
            <a:endParaRPr lang="es-CL" sz="3200" kern="0" dirty="0"/>
          </a:p>
        </p:txBody>
      </p:sp>
      <p:sp>
        <p:nvSpPr>
          <p:cNvPr id="10" name="Marcador de texto 12">
            <a:extLst>
              <a:ext uri="{FF2B5EF4-FFF2-40B4-BE49-F238E27FC236}">
                <a16:creationId xmlns:a16="http://schemas.microsoft.com/office/drawing/2014/main" id="{B9CB1D57-59A9-671F-D91A-3C7F0AA8874D}"/>
              </a:ext>
            </a:extLst>
          </p:cNvPr>
          <p:cNvSpPr txBox="1">
            <a:spLocks/>
          </p:cNvSpPr>
          <p:nvPr/>
        </p:nvSpPr>
        <p:spPr>
          <a:xfrm>
            <a:off x="5251450" y="1084163"/>
            <a:ext cx="9525000" cy="677108"/>
          </a:xfrm>
          <a:prstGeom prst="rect">
            <a:avLst/>
          </a:prstGeom>
        </p:spPr>
        <p:txBody>
          <a:bodyPr wrap="square" lIns="0" tIns="0" rIns="0" bIns="0">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4400" b="1" kern="0" smtClean="0">
                <a:solidFill>
                  <a:schemeClr val="tx1"/>
                </a:solidFill>
              </a:rPr>
              <a:t>MÉTODOS DE SOLUCIÓN</a:t>
            </a:r>
            <a:endParaRPr lang="es-CL" sz="4400" b="1" kern="0" dirty="0">
              <a:solidFill>
                <a:schemeClr val="tx1"/>
              </a:solidFill>
            </a:endParaRPr>
          </a:p>
        </p:txBody>
      </p:sp>
      <p:pic>
        <p:nvPicPr>
          <p:cNvPr id="11" name="Gráfico 16" descr="proporción áurea con relleno sólido">
            <a:extLst>
              <a:ext uri="{FF2B5EF4-FFF2-40B4-BE49-F238E27FC236}">
                <a16:creationId xmlns:a16="http://schemas.microsoft.com/office/drawing/2014/main" id="{D7E478BA-CC9A-79A4-2879-579B2E74098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3958067" y="2353131"/>
            <a:ext cx="914400" cy="914400"/>
          </a:xfrm>
          <a:prstGeom prst="rect">
            <a:avLst/>
          </a:prstGeom>
        </p:spPr>
      </p:pic>
    </p:spTree>
    <p:extLst>
      <p:ext uri="{BB962C8B-B14F-4D97-AF65-F5344CB8AC3E}">
        <p14:creationId xmlns:p14="http://schemas.microsoft.com/office/powerpoint/2010/main" val="1211015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E2458228B949B479C0D95B74764B8CE" ma:contentTypeVersion="10" ma:contentTypeDescription="Crear nuevo documento." ma:contentTypeScope="" ma:versionID="734068bfad1b7fc3056ebe1a84daf5c5">
  <xsd:schema xmlns:xsd="http://www.w3.org/2001/XMLSchema" xmlns:xs="http://www.w3.org/2001/XMLSchema" xmlns:p="http://schemas.microsoft.com/office/2006/metadata/properties" xmlns:ns2="73c13b64-88fd-4eb7-a3bf-975b07d582db" xmlns:ns3="de7ac4cf-e23f-48fa-9529-c41e75b23430" targetNamespace="http://schemas.microsoft.com/office/2006/metadata/properties" ma:root="true" ma:fieldsID="f2d0ee4cb06e4d99530d64254e1556c3" ns2:_="" ns3:_="">
    <xsd:import namespace="73c13b64-88fd-4eb7-a3bf-975b07d582db"/>
    <xsd:import namespace="de7ac4cf-e23f-48fa-9529-c41e75b234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13b64-88fd-4eb7-a3bf-975b07d582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e7ac4cf-e23f-48fa-9529-c41e75b2343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2e0ce2e-47fc-4cfd-b901-939069886bd0}" ma:internalName="TaxCatchAll" ma:showField="CatchAllData" ma:web="de7ac4cf-e23f-48fa-9529-c41e75b2343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e7ac4cf-e23f-48fa-9529-c41e75b23430" xsi:nil="true"/>
    <lcf76f155ced4ddcb4097134ff3c332f xmlns="73c13b64-88fd-4eb7-a3bf-975b07d582d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9978920-EC1E-4F7F-9674-A762EB861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13b64-88fd-4eb7-a3bf-975b07d582db"/>
    <ds:schemaRef ds:uri="de7ac4cf-e23f-48fa-9529-c41e75b234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3.xml><?xml version="1.0" encoding="utf-8"?>
<ds:datastoreItem xmlns:ds="http://schemas.openxmlformats.org/officeDocument/2006/customXml" ds:itemID="{600A64F5-C04B-4FDE-9289-FEC6D6F8A495}">
  <ds:schemaRefs>
    <ds:schemaRef ds:uri="http://schemas.microsoft.com/office/2006/metadata/properties"/>
    <ds:schemaRef ds:uri="http://schemas.microsoft.com/office/infopath/2007/PartnerControls"/>
    <ds:schemaRef ds:uri="de7ac4cf-e23f-48fa-9529-c41e75b23430"/>
    <ds:schemaRef ds:uri="73c13b64-88fd-4eb7-a3bf-975b07d582db"/>
  </ds:schemaRefs>
</ds:datastoreItem>
</file>

<file path=docProps/app.xml><?xml version="1.0" encoding="utf-8"?>
<Properties xmlns="http://schemas.openxmlformats.org/officeDocument/2006/extended-properties" xmlns:vt="http://schemas.openxmlformats.org/officeDocument/2006/docPropsVTypes">
  <Template/>
  <TotalTime>1606</TotalTime>
  <Words>1547</Words>
  <Application>Microsoft Office PowerPoint</Application>
  <PresentationFormat>Personalizado</PresentationFormat>
  <Paragraphs>257</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Calibri</vt:lpstr>
      <vt:lpstr>Source Sans Pro</vt:lpstr>
      <vt:lpstr>Wingdings</vt:lpstr>
      <vt:lpstr>Office Theme</vt:lpstr>
      <vt:lpstr>Presentación de PowerPoint</vt:lpstr>
      <vt:lpstr>Presentación de PowerPoint</vt:lpstr>
      <vt:lpstr>SISTEMAS DE ECUACIONES LINEALES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MATRICES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Pamela Menares A.</cp:lastModifiedBy>
  <cp:revision>54</cp:revision>
  <dcterms:created xsi:type="dcterms:W3CDTF">2021-04-02T01:36:00Z</dcterms:created>
  <dcterms:modified xsi:type="dcterms:W3CDTF">2022-12-06T18:27:10Z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0x0101001E2458228B949B479C0D95B74764B8CE</vt:lpwstr>
  </property>
</Properties>
</file>