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67" r:id="rId5"/>
    <p:sldId id="274" r:id="rId6"/>
    <p:sldId id="290" r:id="rId7"/>
    <p:sldId id="291" r:id="rId8"/>
    <p:sldId id="292" r:id="rId9"/>
    <p:sldId id="293" r:id="rId10"/>
    <p:sldId id="271" r:id="rId11"/>
    <p:sldId id="269" r:id="rId12"/>
    <p:sldId id="286" r:id="rId13"/>
    <p:sldId id="294" r:id="rId14"/>
    <p:sldId id="295" r:id="rId15"/>
    <p:sldId id="296" r:id="rId16"/>
    <p:sldId id="297" r:id="rId17"/>
    <p:sldId id="298" r:id="rId18"/>
    <p:sldId id="276" r:id="rId19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7DE2"/>
    <a:srgbClr val="9EA4A8"/>
    <a:srgbClr val="E60C7E"/>
    <a:srgbClr val="C9D11E"/>
    <a:srgbClr val="434342"/>
    <a:srgbClr val="EB7A2C"/>
    <a:srgbClr val="D52155"/>
    <a:srgbClr val="D6833D"/>
    <a:srgbClr val="00A9D8"/>
    <a:srgbClr val="BE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0" autoAdjust="0"/>
    <p:restoredTop sz="94607" autoAdjust="0"/>
  </p:normalViewPr>
  <p:slideViewPr>
    <p:cSldViewPr>
      <p:cViewPr varScale="1">
        <p:scale>
          <a:sx n="48" d="100"/>
          <a:sy n="48" d="100"/>
        </p:scale>
        <p:origin x="1070" y="67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1339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18-11-2022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B8E2E-E098-4BC0-8EB9-C0F89AC58810}" type="datetimeFigureOut">
              <a:rPr lang="es-CL" smtClean="0"/>
              <a:t>18-11-2022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794C-3FB1-4654-B019-7F64FE40721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0248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3794C-3FB1-4654-B019-7F64FE407214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7973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CB077FE-DCD9-154D-9828-C29D45A062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7E2454E7-43C6-B849-ACDE-EEC9338394C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0952" y="1028267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0B67C3A2-010D-4140-ABF4-F72A6A7F378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">
            <a:extLst>
              <a:ext uri="{FF2B5EF4-FFF2-40B4-BE49-F238E27FC236}">
                <a16:creationId xmlns:a16="http://schemas.microsoft.com/office/drawing/2014/main" id="{D2D447AF-9C93-1A41-9207-B51827B0B3A7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4">
            <a:extLst>
              <a:ext uri="{FF2B5EF4-FFF2-40B4-BE49-F238E27FC236}">
                <a16:creationId xmlns:a16="http://schemas.microsoft.com/office/drawing/2014/main" id="{3185B5ED-2353-7F43-98D6-FB917C139291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51" name="object 5">
              <a:extLst>
                <a:ext uri="{FF2B5EF4-FFF2-40B4-BE49-F238E27FC236}">
                  <a16:creationId xmlns:a16="http://schemas.microsoft.com/office/drawing/2014/main" id="{886CB714-3245-7648-B161-D646B4D8D54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6">
              <a:extLst>
                <a:ext uri="{FF2B5EF4-FFF2-40B4-BE49-F238E27FC236}">
                  <a16:creationId xmlns:a16="http://schemas.microsoft.com/office/drawing/2014/main" id="{70D7E7E3-B924-4C4F-B481-828638FCF065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BEBF0785-D638-6446-9E71-B794CEB230F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1" y="828729"/>
            <a:ext cx="4946650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4998572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40" y="1258411"/>
            <a:ext cx="4343400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2911475"/>
            <a:ext cx="4343400" cy="1231106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F0C62AA-7E37-6845-8D8A-ED2B4A2092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7378258"/>
          </a:xfrm>
          <a:prstGeom prst="rect">
            <a:avLst/>
          </a:prstGeom>
        </p:spPr>
      </p:pic>
      <p:sp>
        <p:nvSpPr>
          <p:cNvPr id="35" name="object 2">
            <a:extLst>
              <a:ext uri="{FF2B5EF4-FFF2-40B4-BE49-F238E27FC236}">
                <a16:creationId xmlns:a16="http://schemas.microsoft.com/office/drawing/2014/main" id="{8B4706A3-2EB4-0941-8713-118E1EE44C32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1D44F9E2-5379-7E4A-83D8-2FDE2AFAFEF9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4">
            <a:extLst>
              <a:ext uri="{FF2B5EF4-FFF2-40B4-BE49-F238E27FC236}">
                <a16:creationId xmlns:a16="http://schemas.microsoft.com/office/drawing/2014/main" id="{0360ECE7-3B5A-AA42-B97A-B717880F7FD0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8" name="object 5">
              <a:extLst>
                <a:ext uri="{FF2B5EF4-FFF2-40B4-BE49-F238E27FC236}">
                  <a16:creationId xmlns:a16="http://schemas.microsoft.com/office/drawing/2014/main" id="{A6298163-CFF5-EA4A-8794-9DB6E054DA1C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6">
              <a:extLst>
                <a:ext uri="{FF2B5EF4-FFF2-40B4-BE49-F238E27FC236}">
                  <a16:creationId xmlns:a16="http://schemas.microsoft.com/office/drawing/2014/main" id="{93ED0631-D4B8-9245-AED9-7FFC3DF8BF8D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40" name="Gráfico 39">
            <a:extLst>
              <a:ext uri="{FF2B5EF4-FFF2-40B4-BE49-F238E27FC236}">
                <a16:creationId xmlns:a16="http://schemas.microsoft.com/office/drawing/2014/main" id="{753FB46B-300A-F44F-AAAA-E67F66AD18C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41" name="Título 10">
            <a:extLst>
              <a:ext uri="{FF2B5EF4-FFF2-40B4-BE49-F238E27FC236}">
                <a16:creationId xmlns:a16="http://schemas.microsoft.com/office/drawing/2014/main" id="{01AF9639-B5F6-6546-8B77-C66957275E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9205323-AC03-D74A-AEE3-E3B4BB450B70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arcador de texto 3">
            <a:extLst>
              <a:ext uri="{FF2B5EF4-FFF2-40B4-BE49-F238E27FC236}">
                <a16:creationId xmlns:a16="http://schemas.microsoft.com/office/drawing/2014/main" id="{35C72942-F7B7-3241-84D0-E36AF6C7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4323C78-91D7-DE47-86DA-6F7685E6C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196"/>
            <a:ext cx="20104100" cy="7520510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1A05C437-F6E2-1346-92B2-6EC80A6C890F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A8637DA-970F-8F4E-A3B3-DC09DAE3D0BE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F0E47495-3EF8-A445-9410-936564B2BEE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0FBC0564-595F-864D-91F5-A9613FFC17D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D3F1EA37-869B-F94C-A100-2DFE634B7A5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9B30EE24-9E48-634A-8BF4-69FBC5B32A9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574A0C90-EC12-A749-A679-5777882832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1529161-8AB8-9849-AF32-382A75BC8A61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E7FE815C-E26B-4E4E-9B6D-5856DACC3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FEDDDB6-8A33-B649-92A5-034576D1E7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0104101" cy="7407276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28E4DF60-7B12-FD4B-90A0-0B344A39F3F6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88B3FA9D-6E32-D446-872B-B566CA9B4E2C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04E82F0A-B9A8-3A48-86F4-2B5B63326C4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DA35104B-1A00-8E4E-889B-46A2606AAAAA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921D8664-4A1C-F34E-B69D-E9E24BED913B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C5F7328-7DFD-E94A-9B11-C8A589E6CFA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D40EA9E4-5463-DC4D-BD9C-81232BE20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AD04499-509E-2A4D-98D9-A2DFD8D7033E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9BEBCE5B-EF0F-114A-A1F5-52C2B2AF2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247C45-E6C5-3C47-96BC-8BE72FCCA6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2225"/>
            <a:ext cx="20112123" cy="7534688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F78E44EE-DD0C-4C42-A7F4-42B18335018E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55E93BB-BE18-F943-991A-1E2AE95C52FD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4D6FAB23-9ACA-B945-B817-394B4203D153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363A06F-D3F9-6D48-958F-B2A0ABCD81C6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E1A65BEB-C502-354A-9DF6-26D7E82604B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44EDDD6-797D-0C4A-ADDD-F94E27007C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7140EAB5-7829-CB43-936B-557CE7957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449199B-DCF6-1A40-8D03-DB7D15F657CF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0AD29CB1-6305-974E-AD7B-98DA797B8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L" dirty="0"/>
              <a:t>Machine Learning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0450" y="5246440"/>
            <a:ext cx="17983200" cy="1154870"/>
          </a:xfrm>
        </p:spPr>
        <p:txBody>
          <a:bodyPr/>
          <a:lstStyle/>
          <a:p>
            <a:r>
              <a:rPr lang="es-CL" dirty="0"/>
              <a:t>FUNDAMENTOS DE MACHINE LEARNING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A9289A-646E-C14A-8DF6-E1D5AF4155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CL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8" y="2378194"/>
            <a:ext cx="9225915" cy="7696081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Los sistemas de Machine </a:t>
            </a:r>
            <a:r>
              <a:rPr lang="es-ES" sz="2800" b="0" kern="0" dirty="0" err="1">
                <a:solidFill>
                  <a:srgbClr val="000000"/>
                </a:solidFill>
                <a:latin typeface="Source Sans Pro" panose="020B0503030403020204" pitchFamily="34" charset="0"/>
              </a:rPr>
              <a:t>Learning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 pueden calificarse según la cantidad y el tipo de supervisión que tengan durante el entrenamiento.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Hay cuatro grandes categorías: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503555" marR="5080" indent="-457200" algn="just">
              <a:lnSpc>
                <a:spcPct val="101499"/>
              </a:lnSpc>
              <a:spcBef>
                <a:spcPts val="345"/>
              </a:spcBef>
              <a:buFont typeface="Arial" panose="020B0604020202020204" pitchFamily="34" charset="0"/>
              <a:buChar char="•"/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Aprendizaje supervisado</a:t>
            </a:r>
          </a:p>
          <a:p>
            <a:pPr marL="503555" marR="5080" indent="-457200" algn="just">
              <a:lnSpc>
                <a:spcPct val="101499"/>
              </a:lnSpc>
              <a:spcBef>
                <a:spcPts val="345"/>
              </a:spcBef>
              <a:buFont typeface="Arial" panose="020B0604020202020204" pitchFamily="34" charset="0"/>
              <a:buChar char="•"/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503555" marR="5080" indent="-457200" algn="just">
              <a:lnSpc>
                <a:spcPct val="101499"/>
              </a:lnSpc>
              <a:spcBef>
                <a:spcPts val="345"/>
              </a:spcBef>
              <a:buFont typeface="Arial" panose="020B0604020202020204" pitchFamily="34" charset="0"/>
              <a:buChar char="•"/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Aprendizaje no supervisado</a:t>
            </a:r>
          </a:p>
          <a:p>
            <a:pPr marL="503555" marR="5080" indent="-457200" algn="just">
              <a:lnSpc>
                <a:spcPct val="101499"/>
              </a:lnSpc>
              <a:spcBef>
                <a:spcPts val="345"/>
              </a:spcBef>
              <a:buFont typeface="Arial" panose="020B0604020202020204" pitchFamily="34" charset="0"/>
              <a:buChar char="•"/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503555" marR="5080" indent="-457200" algn="just">
              <a:lnSpc>
                <a:spcPct val="101499"/>
              </a:lnSpc>
              <a:spcBef>
                <a:spcPts val="345"/>
              </a:spcBef>
              <a:buFont typeface="Arial" panose="020B0604020202020204" pitchFamily="34" charset="0"/>
              <a:buChar char="•"/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Aprendizaje semi supervisado</a:t>
            </a:r>
          </a:p>
          <a:p>
            <a:pPr marL="503555" marR="5080" indent="-457200" algn="just">
              <a:lnSpc>
                <a:spcPct val="101499"/>
              </a:lnSpc>
              <a:spcBef>
                <a:spcPts val="345"/>
              </a:spcBef>
              <a:buFont typeface="Arial" panose="020B0604020202020204" pitchFamily="34" charset="0"/>
              <a:buChar char="•"/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503555" marR="5080" indent="-457200" algn="just">
              <a:lnSpc>
                <a:spcPct val="101499"/>
              </a:lnSpc>
              <a:spcBef>
                <a:spcPts val="345"/>
              </a:spcBef>
              <a:buFont typeface="Arial" panose="020B0604020202020204" pitchFamily="34" charset="0"/>
              <a:buChar char="•"/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Aprendizaje por refuerzo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CL" sz="7200" kern="0" dirty="0"/>
          </a:p>
        </p:txBody>
      </p:sp>
      <p:pic>
        <p:nvPicPr>
          <p:cNvPr id="3" name="Gráfico 2" descr="Robot contorno">
            <a:extLst>
              <a:ext uri="{FF2B5EF4-FFF2-40B4-BE49-F238E27FC236}">
                <a16:creationId xmlns:a16="http://schemas.microsoft.com/office/drawing/2014/main" id="{D4AA35A6-AD9B-7F8E-5E68-CD692E6BE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5600" y="2589583"/>
            <a:ext cx="1236292" cy="123629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C1FFB4D-DDFA-293E-0BAE-03C8F51A8E39}"/>
              </a:ext>
            </a:extLst>
          </p:cNvPr>
          <p:cNvSpPr txBox="1"/>
          <p:nvPr/>
        </p:nvSpPr>
        <p:spPr>
          <a:xfrm>
            <a:off x="7988300" y="10379075"/>
            <a:ext cx="42420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APRENDE MACHINE LEARNING CON SCIKIT-</a:t>
            </a:r>
          </a:p>
          <a:p>
            <a:r>
              <a:rPr lang="es-CL" dirty="0"/>
              <a:t>LEARN, KERAS Y TENSORFLOW</a:t>
            </a:r>
          </a:p>
          <a:p>
            <a:r>
              <a:rPr lang="es-CL" dirty="0" err="1"/>
              <a:t>Aurélien</a:t>
            </a:r>
            <a:r>
              <a:rPr lang="es-CL" dirty="0"/>
              <a:t> </a:t>
            </a:r>
            <a:r>
              <a:rPr lang="es-CL" dirty="0" err="1"/>
              <a:t>Géron</a:t>
            </a:r>
            <a:endParaRPr lang="es-CL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FA94269-BBF7-87FE-4B58-6FB115616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250" y="3710357"/>
            <a:ext cx="6248400" cy="6248400"/>
          </a:xfrm>
          <a:prstGeom prst="rect">
            <a:avLst/>
          </a:prstGeom>
        </p:spPr>
      </p:pic>
      <p:sp>
        <p:nvSpPr>
          <p:cNvPr id="5" name="Marcador de texto 11">
            <a:extLst>
              <a:ext uri="{FF2B5EF4-FFF2-40B4-BE49-F238E27FC236}">
                <a16:creationId xmlns:a16="http://schemas.microsoft.com/office/drawing/2014/main" id="{5E203E42-4C0E-79C4-DE65-03B9FB24FFED}"/>
              </a:ext>
            </a:extLst>
          </p:cNvPr>
          <p:cNvSpPr txBox="1">
            <a:spLocks/>
          </p:cNvSpPr>
          <p:nvPr/>
        </p:nvSpPr>
        <p:spPr>
          <a:xfrm>
            <a:off x="1648997" y="1080621"/>
            <a:ext cx="15893356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>
              <a:defRPr sz="4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CL" kern="0" dirty="0"/>
              <a:t>FMY0100      Aprendizaje con o sin supervisión</a:t>
            </a:r>
          </a:p>
        </p:txBody>
      </p:sp>
    </p:spTree>
    <p:extLst>
      <p:ext uri="{BB962C8B-B14F-4D97-AF65-F5344CB8AC3E}">
        <p14:creationId xmlns:p14="http://schemas.microsoft.com/office/powerpoint/2010/main" val="282908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8" y="2511905"/>
            <a:ext cx="9225915" cy="588597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En el Aprendizaje Supervisado, el conjunto de datos de entrenamiento que introducimos en el algoritmo  incluye las soluciones deseadas. A esto se le denomina </a:t>
            </a: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etiquetas (o target)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Una tarea típica del aprendizaje supervisado es la </a:t>
            </a: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clasificación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. El filtro de spam es un buen ejemplo de esto.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Otra tarea típica es predecir un valor numérico “objetivo”, como el precio de una casa, según algún conjunto de </a:t>
            </a:r>
            <a:r>
              <a:rPr lang="es-ES" sz="280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características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 (barrio, tipo de construcción, cercanía a colegios, etc.) denominados </a:t>
            </a: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predictores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. Este tipo de tareas se llama </a:t>
            </a: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regresión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.</a:t>
            </a:r>
            <a:endParaRPr lang="es-CL" sz="7200" kern="0" dirty="0"/>
          </a:p>
        </p:txBody>
      </p:sp>
      <p:pic>
        <p:nvPicPr>
          <p:cNvPr id="3" name="Gráfico 2" descr="Robot contorno">
            <a:extLst>
              <a:ext uri="{FF2B5EF4-FFF2-40B4-BE49-F238E27FC236}">
                <a16:creationId xmlns:a16="http://schemas.microsoft.com/office/drawing/2014/main" id="{D4AA35A6-AD9B-7F8E-5E68-CD692E6BE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5600" y="3100226"/>
            <a:ext cx="1236292" cy="123629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C1FFB4D-DDFA-293E-0BAE-03C8F51A8E39}"/>
              </a:ext>
            </a:extLst>
          </p:cNvPr>
          <p:cNvSpPr txBox="1"/>
          <p:nvPr/>
        </p:nvSpPr>
        <p:spPr>
          <a:xfrm>
            <a:off x="7988300" y="10379075"/>
            <a:ext cx="42420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APRENDE MACHINE LEARNING CON SCIKIT-</a:t>
            </a:r>
          </a:p>
          <a:p>
            <a:r>
              <a:rPr lang="es-CL" dirty="0"/>
              <a:t>LEARN, KERAS Y TENSORFLOW</a:t>
            </a:r>
          </a:p>
          <a:p>
            <a:r>
              <a:rPr lang="es-CL" dirty="0" err="1"/>
              <a:t>Aurélien</a:t>
            </a:r>
            <a:r>
              <a:rPr lang="es-CL" dirty="0"/>
              <a:t> </a:t>
            </a:r>
            <a:r>
              <a:rPr lang="es-CL" dirty="0" err="1"/>
              <a:t>Géron</a:t>
            </a:r>
            <a:endParaRPr lang="es-CL" dirty="0"/>
          </a:p>
        </p:txBody>
      </p:sp>
      <p:sp>
        <p:nvSpPr>
          <p:cNvPr id="2" name="Marcador de texto 71">
            <a:extLst>
              <a:ext uri="{FF2B5EF4-FFF2-40B4-BE49-F238E27FC236}">
                <a16:creationId xmlns:a16="http://schemas.microsoft.com/office/drawing/2014/main" id="{791982B3-6A26-F04B-4A87-68142171D9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712" y="2653207"/>
            <a:ext cx="4981575" cy="492443"/>
          </a:xfrm>
        </p:spPr>
        <p:txBody>
          <a:bodyPr/>
          <a:lstStyle/>
          <a:p>
            <a:r>
              <a:rPr lang="es-CL" sz="3200" dirty="0"/>
              <a:t>SUPERVISADO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353C8BD-57AE-6F28-8530-236A8A6F7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290" y="4816475"/>
            <a:ext cx="6029960" cy="5825987"/>
          </a:xfrm>
          <a:prstGeom prst="rect">
            <a:avLst/>
          </a:prstGeom>
        </p:spPr>
      </p:pic>
      <p:sp>
        <p:nvSpPr>
          <p:cNvPr id="5" name="Marcador de texto 11">
            <a:extLst>
              <a:ext uri="{FF2B5EF4-FFF2-40B4-BE49-F238E27FC236}">
                <a16:creationId xmlns:a16="http://schemas.microsoft.com/office/drawing/2014/main" id="{A663DAD8-3FC6-6931-9DA3-0C8344809229}"/>
              </a:ext>
            </a:extLst>
          </p:cNvPr>
          <p:cNvSpPr txBox="1">
            <a:spLocks/>
          </p:cNvSpPr>
          <p:nvPr/>
        </p:nvSpPr>
        <p:spPr>
          <a:xfrm>
            <a:off x="1648996" y="1080621"/>
            <a:ext cx="13127453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>
              <a:defRPr sz="4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CL" kern="0" dirty="0"/>
              <a:t>FMY0100      Machine Learning - Aprendizaje</a:t>
            </a:r>
          </a:p>
        </p:txBody>
      </p:sp>
    </p:spTree>
    <p:extLst>
      <p:ext uri="{BB962C8B-B14F-4D97-AF65-F5344CB8AC3E}">
        <p14:creationId xmlns:p14="http://schemas.microsoft.com/office/powerpoint/2010/main" val="4138018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8" y="2592178"/>
            <a:ext cx="9225915" cy="6948697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En el Aprendizaje NO Supervisado, los datos de entrenamiento </a:t>
            </a: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no están etiquetados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Por ejemplo, los compradores de una tienda, para los cuales queremos generar grupos por alguna </a:t>
            </a:r>
            <a:r>
              <a:rPr lang="es-ES" sz="280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característica similar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. En este caso, no indicamos al algoritmo a que grupo pertenece el comprador, pues él encuentra las conexiones sin ayuda.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Algunos algoritmos más importantes de este tipo sirven para: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503555" marR="5080" indent="-457200" algn="just">
              <a:lnSpc>
                <a:spcPct val="101499"/>
              </a:lnSpc>
              <a:spcBef>
                <a:spcPts val="345"/>
              </a:spcBef>
              <a:buFont typeface="Arial" panose="020B0604020202020204" pitchFamily="34" charset="0"/>
              <a:buChar char="•"/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Agrupamiento</a:t>
            </a:r>
          </a:p>
          <a:p>
            <a:pPr marL="503555" marR="5080" indent="-457200" algn="just">
              <a:lnSpc>
                <a:spcPct val="101499"/>
              </a:lnSpc>
              <a:spcBef>
                <a:spcPts val="345"/>
              </a:spcBef>
              <a:buFont typeface="Arial" panose="020B0604020202020204" pitchFamily="34" charset="0"/>
              <a:buChar char="•"/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Detección de anomalías y detección de novedades</a:t>
            </a:r>
          </a:p>
          <a:p>
            <a:pPr marL="503555" marR="5080" indent="-457200" algn="just">
              <a:lnSpc>
                <a:spcPct val="101499"/>
              </a:lnSpc>
              <a:spcBef>
                <a:spcPts val="345"/>
              </a:spcBef>
              <a:buFont typeface="Arial" panose="020B0604020202020204" pitchFamily="34" charset="0"/>
              <a:buChar char="•"/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Visualización y reducción de dimensionalidad</a:t>
            </a:r>
          </a:p>
          <a:p>
            <a:pPr marL="503555" marR="5080" indent="-457200" algn="just">
              <a:lnSpc>
                <a:spcPct val="101499"/>
              </a:lnSpc>
              <a:spcBef>
                <a:spcPts val="345"/>
              </a:spcBef>
              <a:buFont typeface="Arial" panose="020B0604020202020204" pitchFamily="34" charset="0"/>
              <a:buChar char="•"/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Reglas de asociación</a:t>
            </a:r>
            <a:endParaRPr lang="es-CL" sz="7200" kern="0" dirty="0"/>
          </a:p>
        </p:txBody>
      </p:sp>
      <p:pic>
        <p:nvPicPr>
          <p:cNvPr id="3" name="Gráfico 2" descr="Robot contorno">
            <a:extLst>
              <a:ext uri="{FF2B5EF4-FFF2-40B4-BE49-F238E27FC236}">
                <a16:creationId xmlns:a16="http://schemas.microsoft.com/office/drawing/2014/main" id="{D4AA35A6-AD9B-7F8E-5E68-CD692E6BE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5600" y="3180499"/>
            <a:ext cx="1236292" cy="123629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C1FFB4D-DDFA-293E-0BAE-03C8F51A8E39}"/>
              </a:ext>
            </a:extLst>
          </p:cNvPr>
          <p:cNvSpPr txBox="1"/>
          <p:nvPr/>
        </p:nvSpPr>
        <p:spPr>
          <a:xfrm>
            <a:off x="7988300" y="10379075"/>
            <a:ext cx="42420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APRENDE MACHINE LEARNING CON SCIKIT-</a:t>
            </a:r>
          </a:p>
          <a:p>
            <a:r>
              <a:rPr lang="es-CL" dirty="0"/>
              <a:t>LEARN, KERAS Y TENSORFLOW</a:t>
            </a:r>
          </a:p>
          <a:p>
            <a:r>
              <a:rPr lang="es-CL" dirty="0" err="1"/>
              <a:t>Aurélien</a:t>
            </a:r>
            <a:r>
              <a:rPr lang="es-CL" dirty="0"/>
              <a:t> </a:t>
            </a:r>
            <a:r>
              <a:rPr lang="es-CL" dirty="0" err="1"/>
              <a:t>Géron</a:t>
            </a:r>
            <a:endParaRPr lang="es-CL" dirty="0"/>
          </a:p>
        </p:txBody>
      </p:sp>
      <p:sp>
        <p:nvSpPr>
          <p:cNvPr id="2" name="Marcador de texto 71">
            <a:extLst>
              <a:ext uri="{FF2B5EF4-FFF2-40B4-BE49-F238E27FC236}">
                <a16:creationId xmlns:a16="http://schemas.microsoft.com/office/drawing/2014/main" id="{791982B3-6A26-F04B-4A87-68142171D9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4650" y="2701122"/>
            <a:ext cx="4981575" cy="492443"/>
          </a:xfrm>
        </p:spPr>
        <p:txBody>
          <a:bodyPr/>
          <a:lstStyle/>
          <a:p>
            <a:r>
              <a:rPr lang="es-CL" sz="3200" dirty="0"/>
              <a:t>NO SUPERVISADO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D967F82-0559-B3A8-D9EA-A7E1CDAFC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39" y="4968875"/>
            <a:ext cx="6391911" cy="5367156"/>
          </a:xfrm>
          <a:prstGeom prst="rect">
            <a:avLst/>
          </a:prstGeom>
        </p:spPr>
      </p:pic>
      <p:sp>
        <p:nvSpPr>
          <p:cNvPr id="9" name="Marcador de texto 11">
            <a:extLst>
              <a:ext uri="{FF2B5EF4-FFF2-40B4-BE49-F238E27FC236}">
                <a16:creationId xmlns:a16="http://schemas.microsoft.com/office/drawing/2014/main" id="{4D9CE342-CA49-DBAA-73AE-A4D68407A4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48996" y="1080621"/>
            <a:ext cx="14956253" cy="1477328"/>
          </a:xfrm>
        </p:spPr>
        <p:txBody>
          <a:bodyPr/>
          <a:lstStyle/>
          <a:p>
            <a:r>
              <a:rPr lang="es-CL" dirty="0"/>
              <a:t>FMY0100      Machine Learning - Aprendizaje</a:t>
            </a:r>
          </a:p>
        </p:txBody>
      </p:sp>
    </p:spTree>
    <p:extLst>
      <p:ext uri="{BB962C8B-B14F-4D97-AF65-F5344CB8AC3E}">
        <p14:creationId xmlns:p14="http://schemas.microsoft.com/office/powerpoint/2010/main" val="3049936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8" y="2087100"/>
            <a:ext cx="9225915" cy="821577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Puesto que etiquetar datos suele llevar mucho tiempo y supone un gasto importante, a menudo existirán un montón de instancias sin etiquetar y unas pocas etiquetadas.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Algunos algoritmos pueden ocuparse de datos que están etiquetados en parte.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Esto se llama </a:t>
            </a: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aprendizaje semi supervisado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Un ejemplo de esto son los servicios de alojamiento de fotos, como Google Fotos. Donde en algunas fotos se reconoce a una misma persona y en otras fotos no se reconoce. Pero si nosotros etiquetamos a esa persona en una fotografía, el algoritmo podrá hacerlo en las otras.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La mayoría de los algoritmos de aprendizaje semi supervisado </a:t>
            </a:r>
            <a:r>
              <a:rPr lang="es-ES" sz="280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son combinaciones 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de algoritmos no supervisados y supervisados.</a:t>
            </a:r>
            <a:endParaRPr lang="es-CL" sz="7200" kern="0" dirty="0"/>
          </a:p>
        </p:txBody>
      </p:sp>
      <p:pic>
        <p:nvPicPr>
          <p:cNvPr id="3" name="Gráfico 2" descr="Robot contorno">
            <a:extLst>
              <a:ext uri="{FF2B5EF4-FFF2-40B4-BE49-F238E27FC236}">
                <a16:creationId xmlns:a16="http://schemas.microsoft.com/office/drawing/2014/main" id="{D4AA35A6-AD9B-7F8E-5E68-CD692E6BE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5600" y="2675421"/>
            <a:ext cx="1236292" cy="123629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C1FFB4D-DDFA-293E-0BAE-03C8F51A8E39}"/>
              </a:ext>
            </a:extLst>
          </p:cNvPr>
          <p:cNvSpPr txBox="1"/>
          <p:nvPr/>
        </p:nvSpPr>
        <p:spPr>
          <a:xfrm>
            <a:off x="7988300" y="10379075"/>
            <a:ext cx="42420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APRENDE MACHINE LEARNING CON SCIKIT-</a:t>
            </a:r>
          </a:p>
          <a:p>
            <a:r>
              <a:rPr lang="es-CL" dirty="0"/>
              <a:t>LEARN, KERAS Y TENSORFLOW</a:t>
            </a:r>
          </a:p>
          <a:p>
            <a:r>
              <a:rPr lang="es-CL" dirty="0" err="1"/>
              <a:t>Aurélien</a:t>
            </a:r>
            <a:r>
              <a:rPr lang="es-CL" dirty="0"/>
              <a:t> </a:t>
            </a:r>
            <a:r>
              <a:rPr lang="es-CL" dirty="0" err="1"/>
              <a:t>Géron</a:t>
            </a:r>
            <a:endParaRPr lang="es-CL" dirty="0"/>
          </a:p>
        </p:txBody>
      </p:sp>
      <p:sp>
        <p:nvSpPr>
          <p:cNvPr id="2" name="Marcador de texto 71">
            <a:extLst>
              <a:ext uri="{FF2B5EF4-FFF2-40B4-BE49-F238E27FC236}">
                <a16:creationId xmlns:a16="http://schemas.microsoft.com/office/drawing/2014/main" id="{791982B3-6A26-F04B-4A87-68142171D9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4650" y="2947344"/>
            <a:ext cx="4981575" cy="492443"/>
          </a:xfrm>
        </p:spPr>
        <p:txBody>
          <a:bodyPr/>
          <a:lstStyle/>
          <a:p>
            <a:r>
              <a:rPr lang="es-CL" sz="3200" dirty="0"/>
              <a:t>SEMISUPERVISADO</a:t>
            </a:r>
          </a:p>
        </p:txBody>
      </p:sp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F2A7D2F1-0204-F40B-6EBD-5855AB3D7B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48996" y="1080621"/>
            <a:ext cx="13813253" cy="1477328"/>
          </a:xfrm>
        </p:spPr>
        <p:txBody>
          <a:bodyPr/>
          <a:lstStyle/>
          <a:p>
            <a:r>
              <a:rPr lang="es-CL" dirty="0"/>
              <a:t>FMY0100      Machine Learning - Aprendizaje</a:t>
            </a:r>
          </a:p>
        </p:txBody>
      </p:sp>
    </p:spTree>
    <p:extLst>
      <p:ext uri="{BB962C8B-B14F-4D97-AF65-F5344CB8AC3E}">
        <p14:creationId xmlns:p14="http://schemas.microsoft.com/office/powerpoint/2010/main" val="3308523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8" y="2456977"/>
            <a:ext cx="9225915" cy="6398098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El </a:t>
            </a: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Aprendizaje por refuerzo 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es algo totalmente diferente.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El sistema de aprendizaje, que en este contexto se denomina </a:t>
            </a: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agente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, puede observar el entorno, seleccionar y realizar acciones y </a:t>
            </a: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recibir recompensas 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a cambio (o castigos en forma de recompensas negativas)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Debe aprender por sí mismo cual es la mejor estrategia, denominada </a:t>
            </a: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política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, para obtener la mayor recompensa con el tiempo. Una política define que acción debería elegir el agente cuando se encuentra en una situación determinada.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Un ejemplo de aprendizaje por refuerzo, son los robots que aprenden a caminar o aquellos que juegan ajedrez o </a:t>
            </a:r>
            <a:r>
              <a:rPr lang="es-ES" sz="2800" b="0" kern="0" dirty="0" err="1">
                <a:solidFill>
                  <a:srgbClr val="000000"/>
                </a:solidFill>
                <a:latin typeface="Source Sans Pro" panose="020B0503030403020204" pitchFamily="34" charset="0"/>
              </a:rPr>
              <a:t>Go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.</a:t>
            </a:r>
            <a:endParaRPr lang="es-CL" sz="7200" kern="0" dirty="0"/>
          </a:p>
        </p:txBody>
      </p:sp>
      <p:pic>
        <p:nvPicPr>
          <p:cNvPr id="3" name="Gráfico 2" descr="Robot contorno">
            <a:extLst>
              <a:ext uri="{FF2B5EF4-FFF2-40B4-BE49-F238E27FC236}">
                <a16:creationId xmlns:a16="http://schemas.microsoft.com/office/drawing/2014/main" id="{D4AA35A6-AD9B-7F8E-5E68-CD692E6BE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5600" y="3045298"/>
            <a:ext cx="1236292" cy="123629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C1FFB4D-DDFA-293E-0BAE-03C8F51A8E39}"/>
              </a:ext>
            </a:extLst>
          </p:cNvPr>
          <p:cNvSpPr txBox="1"/>
          <p:nvPr/>
        </p:nvSpPr>
        <p:spPr>
          <a:xfrm>
            <a:off x="7988300" y="10379075"/>
            <a:ext cx="42420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APRENDE MACHINE LEARNING CON SCIKIT-</a:t>
            </a:r>
          </a:p>
          <a:p>
            <a:r>
              <a:rPr lang="es-CL" dirty="0"/>
              <a:t>LEARN, KERAS Y TENSORFLOW</a:t>
            </a:r>
          </a:p>
          <a:p>
            <a:r>
              <a:rPr lang="es-CL" dirty="0" err="1"/>
              <a:t>Aurélien</a:t>
            </a:r>
            <a:r>
              <a:rPr lang="es-CL" dirty="0"/>
              <a:t> </a:t>
            </a:r>
            <a:r>
              <a:rPr lang="es-CL" dirty="0" err="1"/>
              <a:t>Géron</a:t>
            </a:r>
            <a:endParaRPr lang="es-CL" dirty="0"/>
          </a:p>
        </p:txBody>
      </p:sp>
      <p:sp>
        <p:nvSpPr>
          <p:cNvPr id="2" name="Marcador de texto 71">
            <a:extLst>
              <a:ext uri="{FF2B5EF4-FFF2-40B4-BE49-F238E27FC236}">
                <a16:creationId xmlns:a16="http://schemas.microsoft.com/office/drawing/2014/main" id="{791982B3-6A26-F04B-4A87-68142171D9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4650" y="2947344"/>
            <a:ext cx="4981575" cy="492443"/>
          </a:xfrm>
        </p:spPr>
        <p:txBody>
          <a:bodyPr/>
          <a:lstStyle/>
          <a:p>
            <a:r>
              <a:rPr lang="es-CL" sz="3200" dirty="0"/>
              <a:t>POR REFUERZO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10A4272-23D7-35C6-9347-B61D88E76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40" y="4993348"/>
            <a:ext cx="6827921" cy="3099727"/>
          </a:xfrm>
          <a:prstGeom prst="rect">
            <a:avLst/>
          </a:prstGeom>
        </p:spPr>
      </p:pic>
      <p:sp>
        <p:nvSpPr>
          <p:cNvPr id="9" name="Marcador de texto 11">
            <a:extLst>
              <a:ext uri="{FF2B5EF4-FFF2-40B4-BE49-F238E27FC236}">
                <a16:creationId xmlns:a16="http://schemas.microsoft.com/office/drawing/2014/main" id="{C54DE240-8729-FC9E-A3DB-57705E384F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48996" y="1080621"/>
            <a:ext cx="13356053" cy="1477328"/>
          </a:xfrm>
        </p:spPr>
        <p:txBody>
          <a:bodyPr/>
          <a:lstStyle/>
          <a:p>
            <a:r>
              <a:rPr lang="es-CL" dirty="0"/>
              <a:t>FMY0100      Machine Learning - Aprendizaje</a:t>
            </a:r>
          </a:p>
        </p:txBody>
      </p:sp>
    </p:spTree>
    <p:extLst>
      <p:ext uri="{BB962C8B-B14F-4D97-AF65-F5344CB8AC3E}">
        <p14:creationId xmlns:p14="http://schemas.microsoft.com/office/powerpoint/2010/main" val="2541977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603DA2E-324C-2D49-98F4-B3B677F4C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990" y="8235994"/>
            <a:ext cx="6048240" cy="830997"/>
          </a:xfrm>
        </p:spPr>
        <p:txBody>
          <a:bodyPr/>
          <a:lstStyle/>
          <a:p>
            <a:r>
              <a:rPr lang="es-CL" dirty="0"/>
              <a:t>RESUMEN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B6D1FD-E903-2649-A9B2-75783A6DD7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75650" y="8016875"/>
            <a:ext cx="11193563" cy="196977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3200" dirty="0"/>
              <a:t>Que es Machine Learning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CL" sz="3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3200" dirty="0"/>
              <a:t>Tipos de Machine Learning</a:t>
            </a:r>
          </a:p>
          <a:p>
            <a:endParaRPr lang="es-CL" sz="3200" dirty="0"/>
          </a:p>
        </p:txBody>
      </p:sp>
    </p:spTree>
    <p:extLst>
      <p:ext uri="{BB962C8B-B14F-4D97-AF65-F5344CB8AC3E}">
        <p14:creationId xmlns:p14="http://schemas.microsoft.com/office/powerpoint/2010/main" val="1313017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48997" y="1080621"/>
            <a:ext cx="10353206" cy="738664"/>
          </a:xfrm>
        </p:spPr>
        <p:txBody>
          <a:bodyPr/>
          <a:lstStyle/>
          <a:p>
            <a:r>
              <a:rPr lang="es-CL" dirty="0"/>
              <a:t>FMY0100      Machine Learning</a:t>
            </a:r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451850" y="2734199"/>
            <a:ext cx="9225915" cy="505407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Un algoritmo de aprendizaje automático es un algoritmo que puede aprender de los datos. Pero, ¿qué entendemos por aprendizaje? 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i="0" dirty="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Mitchell (1997) proporciona una definición sucinta: 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“</a:t>
            </a:r>
            <a:r>
              <a:rPr lang="es-ES" sz="280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Se dice que un programa de computadora aprende de la experiencia E con respecto a alguna clase de tarea T y medida de desempeño P, si su desempeño en T, medido por P, mejora con la experiencia E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”. </a:t>
            </a:r>
            <a:endParaRPr lang="es-CL" sz="7200" kern="0" dirty="0"/>
          </a:p>
        </p:txBody>
      </p:sp>
      <p:pic>
        <p:nvPicPr>
          <p:cNvPr id="3" name="Gráfico 2" descr="Robot contorno">
            <a:extLst>
              <a:ext uri="{FF2B5EF4-FFF2-40B4-BE49-F238E27FC236}">
                <a16:creationId xmlns:a16="http://schemas.microsoft.com/office/drawing/2014/main" id="{EDA1968B-0D4E-5574-9C7E-3FCE9ED4D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5600" y="2734199"/>
            <a:ext cx="1236292" cy="123629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0D77120-7AE5-82F0-4D3A-9455206B32B8}"/>
              </a:ext>
            </a:extLst>
          </p:cNvPr>
          <p:cNvSpPr txBox="1"/>
          <p:nvPr/>
        </p:nvSpPr>
        <p:spPr>
          <a:xfrm>
            <a:off x="7988300" y="10443435"/>
            <a:ext cx="2938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DEEP LEARNING</a:t>
            </a:r>
          </a:p>
          <a:p>
            <a:r>
              <a:rPr lang="es-CL" dirty="0" err="1"/>
              <a:t>Goodfellow</a:t>
            </a:r>
            <a:r>
              <a:rPr lang="es-CL" dirty="0"/>
              <a:t>, </a:t>
            </a:r>
            <a:r>
              <a:rPr lang="es-CL" dirty="0" err="1"/>
              <a:t>Bengio</a:t>
            </a:r>
            <a:r>
              <a:rPr lang="es-CL" dirty="0"/>
              <a:t>, </a:t>
            </a:r>
            <a:r>
              <a:rPr lang="es-CL" dirty="0" err="1"/>
              <a:t>Courville</a:t>
            </a:r>
            <a:endParaRPr lang="es-CL" dirty="0"/>
          </a:p>
        </p:txBody>
      </p:sp>
      <p:pic>
        <p:nvPicPr>
          <p:cNvPr id="6" name="Gráfico 5" descr="Mano de Robot contorno">
            <a:extLst>
              <a:ext uri="{FF2B5EF4-FFF2-40B4-BE49-F238E27FC236}">
                <a16:creationId xmlns:a16="http://schemas.microsoft.com/office/drawing/2014/main" id="{E0A3393D-3A3E-4903-C02B-13185D7F3A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86546" y="50051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2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451850" y="2370628"/>
            <a:ext cx="9225915" cy="7703647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El aprendizaje automático nos permite abordar tareas que son demasiado difíciles de resolver con </a:t>
            </a:r>
            <a:r>
              <a:rPr lang="es-ES" sz="280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programas fijos escritos y diseñados por seres humanos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. 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Las tareas de aprendizaje automático generalmente son descrito en términos de </a:t>
            </a:r>
            <a:r>
              <a:rPr lang="es-ES" sz="280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cómo el sistema de aprendizaje automático debe procesar un ejemplo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. 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Un ejemplo es una colección de </a:t>
            </a:r>
            <a:r>
              <a:rPr lang="es-ES" sz="2800" i="0" u="sng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características</a:t>
            </a:r>
            <a:r>
              <a:rPr lang="es-ES" sz="280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que se han medido cuantitativamente a partir de algún objeto o evento que queremos que procese el sistema de aprendizaje automático. 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Varias clases de tareas pueden ser resueltas por el aprendizaje automático. Algunas de las más comunes son: Clasificación, Regresión, Traducción de idiomas, Detección de anomalías, entre otras.</a:t>
            </a:r>
            <a:endParaRPr lang="es-CL" sz="7200" kern="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0D77120-7AE5-82F0-4D3A-9455206B32B8}"/>
              </a:ext>
            </a:extLst>
          </p:cNvPr>
          <p:cNvSpPr txBox="1"/>
          <p:nvPr/>
        </p:nvSpPr>
        <p:spPr>
          <a:xfrm>
            <a:off x="7988300" y="10443435"/>
            <a:ext cx="2938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DEEP LEARNING</a:t>
            </a:r>
          </a:p>
          <a:p>
            <a:r>
              <a:rPr lang="es-CL" dirty="0" err="1"/>
              <a:t>Goodfellow</a:t>
            </a:r>
            <a:r>
              <a:rPr lang="es-CL" dirty="0"/>
              <a:t>, </a:t>
            </a:r>
            <a:r>
              <a:rPr lang="es-CL" dirty="0" err="1"/>
              <a:t>Bengio</a:t>
            </a:r>
            <a:r>
              <a:rPr lang="es-CL" dirty="0"/>
              <a:t>, </a:t>
            </a:r>
            <a:r>
              <a:rPr lang="es-CL" dirty="0" err="1"/>
              <a:t>Courville</a:t>
            </a:r>
            <a:endParaRPr lang="es-CL" dirty="0"/>
          </a:p>
        </p:txBody>
      </p:sp>
      <p:sp>
        <p:nvSpPr>
          <p:cNvPr id="4" name="Marcador de texto 71">
            <a:extLst>
              <a:ext uri="{FF2B5EF4-FFF2-40B4-BE49-F238E27FC236}">
                <a16:creationId xmlns:a16="http://schemas.microsoft.com/office/drawing/2014/main" id="{6CB3F294-E0C8-914B-79EA-451B31BD7E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674" y="2911475"/>
            <a:ext cx="4981575" cy="492443"/>
          </a:xfrm>
        </p:spPr>
        <p:txBody>
          <a:bodyPr/>
          <a:lstStyle/>
          <a:p>
            <a:r>
              <a:rPr lang="es-CL" sz="3200" dirty="0"/>
              <a:t>LA TAREA</a:t>
            </a:r>
          </a:p>
        </p:txBody>
      </p:sp>
      <p:pic>
        <p:nvPicPr>
          <p:cNvPr id="7" name="Gráfico 6" descr="Mejora continua con relleno sólido">
            <a:extLst>
              <a:ext uri="{FF2B5EF4-FFF2-40B4-BE49-F238E27FC236}">
                <a16:creationId xmlns:a16="http://schemas.microsoft.com/office/drawing/2014/main" id="{B9FE1A4C-30D1-B8E2-2170-743595725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9121" y="2548096"/>
            <a:ext cx="1049179" cy="1049179"/>
          </a:xfrm>
          <a:prstGeom prst="rect">
            <a:avLst/>
          </a:prstGeom>
        </p:spPr>
      </p:pic>
      <p:sp>
        <p:nvSpPr>
          <p:cNvPr id="6" name="Marcador de texto 11">
            <a:extLst>
              <a:ext uri="{FF2B5EF4-FFF2-40B4-BE49-F238E27FC236}">
                <a16:creationId xmlns:a16="http://schemas.microsoft.com/office/drawing/2014/main" id="{75BD79E1-C9DB-8C08-6A91-87C184E15C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48997" y="1080621"/>
            <a:ext cx="10353206" cy="738664"/>
          </a:xfrm>
        </p:spPr>
        <p:txBody>
          <a:bodyPr/>
          <a:lstStyle/>
          <a:p>
            <a:r>
              <a:rPr lang="es-CL" dirty="0"/>
              <a:t>FMY0100     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40350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451850" y="2234682"/>
            <a:ext cx="9225915" cy="7229993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Para evaluar las capacidades de un algoritmo de aprendizaje automático, debemos diseñar </a:t>
            </a:r>
            <a:r>
              <a:rPr lang="es-ES" sz="280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una </a:t>
            </a:r>
            <a:r>
              <a:rPr lang="es-ES" sz="2800" i="0" u="sng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medida cuantitativa </a:t>
            </a:r>
            <a:r>
              <a:rPr lang="es-ES" sz="280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de su rendimiento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. 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Para tareas como la clasificación, a menudo medimos la </a:t>
            </a:r>
            <a:r>
              <a:rPr lang="es-ES" sz="280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precisión del modelo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. La precisión es solo la proporción de ejemplos para los cuales el modelo produce el resultado correcto. También podemos obtener información equivalente midiendo la </a:t>
            </a:r>
            <a:r>
              <a:rPr lang="es-ES" sz="280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tasa de error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, la proporción de ejemplos para los que el modelo produce una salida incorrecta.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i="0" dirty="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La elección de la medida de rendimiento puede parecer sencilla y objetiva, pero a menudo es difícil elegir una medida de rendimiento que se corresponda adecuadamente con el </a:t>
            </a:r>
            <a:r>
              <a:rPr lang="es-ES" sz="280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comportamiento deseado de el sistema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.</a:t>
            </a:r>
            <a:endParaRPr lang="es-CL" sz="7200" kern="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0D77120-7AE5-82F0-4D3A-9455206B32B8}"/>
              </a:ext>
            </a:extLst>
          </p:cNvPr>
          <p:cNvSpPr txBox="1"/>
          <p:nvPr/>
        </p:nvSpPr>
        <p:spPr>
          <a:xfrm>
            <a:off x="7988300" y="10443435"/>
            <a:ext cx="2938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DEEP LEARNING</a:t>
            </a:r>
          </a:p>
          <a:p>
            <a:r>
              <a:rPr lang="es-CL" dirty="0" err="1"/>
              <a:t>Goodfellow</a:t>
            </a:r>
            <a:r>
              <a:rPr lang="es-CL" dirty="0"/>
              <a:t>, </a:t>
            </a:r>
            <a:r>
              <a:rPr lang="es-CL" dirty="0" err="1"/>
              <a:t>Bengio</a:t>
            </a:r>
            <a:r>
              <a:rPr lang="es-CL" dirty="0"/>
              <a:t>, </a:t>
            </a:r>
            <a:r>
              <a:rPr lang="es-CL" dirty="0" err="1"/>
              <a:t>Courville</a:t>
            </a:r>
            <a:endParaRPr lang="es-CL" dirty="0"/>
          </a:p>
        </p:txBody>
      </p:sp>
      <p:sp>
        <p:nvSpPr>
          <p:cNvPr id="4" name="Marcador de texto 71">
            <a:extLst>
              <a:ext uri="{FF2B5EF4-FFF2-40B4-BE49-F238E27FC236}">
                <a16:creationId xmlns:a16="http://schemas.microsoft.com/office/drawing/2014/main" id="{6CB3F294-E0C8-914B-79EA-451B31BD7E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674" y="2911475"/>
            <a:ext cx="4981575" cy="492443"/>
          </a:xfrm>
        </p:spPr>
        <p:txBody>
          <a:bodyPr/>
          <a:lstStyle/>
          <a:p>
            <a:r>
              <a:rPr lang="es-CL" sz="3200" dirty="0"/>
              <a:t>LA MEDIDA</a:t>
            </a:r>
          </a:p>
        </p:txBody>
      </p:sp>
      <p:pic>
        <p:nvPicPr>
          <p:cNvPr id="6" name="Gráfico 5" descr="Regla triangular con relleno sólido">
            <a:extLst>
              <a:ext uri="{FF2B5EF4-FFF2-40B4-BE49-F238E27FC236}">
                <a16:creationId xmlns:a16="http://schemas.microsoft.com/office/drawing/2014/main" id="{14C23747-E3BC-F091-BEA1-43DE5A596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54424" y="2378075"/>
            <a:ext cx="1165651" cy="1165651"/>
          </a:xfrm>
          <a:prstGeom prst="rect">
            <a:avLst/>
          </a:prstGeom>
        </p:spPr>
      </p:pic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101C20AB-667F-9E8B-0386-5D0DAF4DA7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48997" y="1080621"/>
            <a:ext cx="10353206" cy="738664"/>
          </a:xfrm>
        </p:spPr>
        <p:txBody>
          <a:bodyPr/>
          <a:lstStyle/>
          <a:p>
            <a:r>
              <a:rPr lang="es-CL" dirty="0"/>
              <a:t>FMY0100     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488424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451850" y="2160800"/>
            <a:ext cx="9225915" cy="821827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Los algoritmos de aprendizaje automático se pueden clasificar en términos generales (*) como no </a:t>
            </a:r>
            <a:r>
              <a:rPr lang="es-ES" sz="280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supervisados o supervisados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según el tipo de experiencia que se les permite tener durante el proceso de aprendizaje. 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La mayoría de los algoritmos de aprendizaje se pueden entender según como experimenten sobre un </a:t>
            </a:r>
            <a:r>
              <a:rPr lang="es-ES" sz="280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conjunto de datos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Un conjunto de datos es una colección de </a:t>
            </a:r>
            <a:r>
              <a:rPr lang="es-ES" sz="280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muchos ejemplos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Uno de los conjuntos de datos más antiguos estudiados por estadísticos e investigadores de aprendizaje automático es el conjunto de datos Iris (Fisher, 1936). Es una colección de medidas de diferentes partes de 150 plantas de iris. Cada planta individual corresponde a un ejemplo.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0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(*) hay muchos más tipos de aprendizajes automáticos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0D77120-7AE5-82F0-4D3A-9455206B32B8}"/>
              </a:ext>
            </a:extLst>
          </p:cNvPr>
          <p:cNvSpPr txBox="1"/>
          <p:nvPr/>
        </p:nvSpPr>
        <p:spPr>
          <a:xfrm>
            <a:off x="7988300" y="10443435"/>
            <a:ext cx="2938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DEEP LEARNING</a:t>
            </a:r>
          </a:p>
          <a:p>
            <a:r>
              <a:rPr lang="es-CL" dirty="0" err="1"/>
              <a:t>Goodfellow</a:t>
            </a:r>
            <a:r>
              <a:rPr lang="es-CL" dirty="0"/>
              <a:t>, </a:t>
            </a:r>
            <a:r>
              <a:rPr lang="es-CL" dirty="0" err="1"/>
              <a:t>Bengio</a:t>
            </a:r>
            <a:r>
              <a:rPr lang="es-CL" dirty="0"/>
              <a:t>, </a:t>
            </a:r>
            <a:r>
              <a:rPr lang="es-CL" dirty="0" err="1"/>
              <a:t>Courville</a:t>
            </a:r>
            <a:endParaRPr lang="es-CL" dirty="0"/>
          </a:p>
        </p:txBody>
      </p:sp>
      <p:sp>
        <p:nvSpPr>
          <p:cNvPr id="4" name="Marcador de texto 71">
            <a:extLst>
              <a:ext uri="{FF2B5EF4-FFF2-40B4-BE49-F238E27FC236}">
                <a16:creationId xmlns:a16="http://schemas.microsoft.com/office/drawing/2014/main" id="{6CB3F294-E0C8-914B-79EA-451B31BD7E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674" y="2911475"/>
            <a:ext cx="4981575" cy="492443"/>
          </a:xfrm>
        </p:spPr>
        <p:txBody>
          <a:bodyPr/>
          <a:lstStyle/>
          <a:p>
            <a:r>
              <a:rPr lang="es-CL" sz="3200" dirty="0"/>
              <a:t>LA EXPERIENCIA</a:t>
            </a:r>
          </a:p>
        </p:txBody>
      </p:sp>
      <p:pic>
        <p:nvPicPr>
          <p:cNvPr id="6" name="Gráfico 5" descr="Binario con relleno sólido">
            <a:extLst>
              <a:ext uri="{FF2B5EF4-FFF2-40B4-BE49-F238E27FC236}">
                <a16:creationId xmlns:a16="http://schemas.microsoft.com/office/drawing/2014/main" id="{1AE7AEA5-6769-02AE-40AF-B27379EBF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3900" y="2530475"/>
            <a:ext cx="914400" cy="914400"/>
          </a:xfrm>
          <a:prstGeom prst="rect">
            <a:avLst/>
          </a:prstGeom>
        </p:spPr>
      </p:pic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48354CAC-231D-A07A-6FE1-EAF1AB77AA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48997" y="1080621"/>
            <a:ext cx="10353206" cy="738664"/>
          </a:xfrm>
        </p:spPr>
        <p:txBody>
          <a:bodyPr/>
          <a:lstStyle/>
          <a:p>
            <a:r>
              <a:rPr lang="es-CL" dirty="0"/>
              <a:t>FMY0100     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869135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451850" y="2248637"/>
            <a:ext cx="9225915" cy="6758838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dirty="0">
                <a:solidFill>
                  <a:srgbClr val="000000"/>
                </a:solidFill>
                <a:latin typeface="Source Sans Pro" panose="020B0503030403020204" pitchFamily="34" charset="0"/>
              </a:rPr>
              <a:t>Un filtro de </a:t>
            </a:r>
            <a:r>
              <a:rPr lang="es-ES" sz="2800" b="0" i="1" dirty="0">
                <a:solidFill>
                  <a:srgbClr val="000000"/>
                </a:solidFill>
                <a:latin typeface="Source Sans Pro" panose="020B0503030403020204" pitchFamily="34" charset="0"/>
              </a:rPr>
              <a:t>spam</a:t>
            </a:r>
            <a:r>
              <a:rPr lang="es-ES" sz="2800" b="0" dirty="0">
                <a:solidFill>
                  <a:srgbClr val="000000"/>
                </a:solidFill>
                <a:latin typeface="Source Sans Pro" panose="020B0503030403020204" pitchFamily="34" charset="0"/>
              </a:rPr>
              <a:t> es un programa de aprendizaje automático que, al recibir ejemplos de correos basura y correos aceptables , puede </a:t>
            </a:r>
            <a:r>
              <a:rPr lang="es-ES" sz="2800" dirty="0">
                <a:solidFill>
                  <a:srgbClr val="000000"/>
                </a:solidFill>
                <a:latin typeface="Source Sans Pro" panose="020B0503030403020204" pitchFamily="34" charset="0"/>
              </a:rPr>
              <a:t>aprender a marcar los </a:t>
            </a:r>
            <a:r>
              <a:rPr lang="es-ES" sz="2800" i="1" dirty="0">
                <a:solidFill>
                  <a:srgbClr val="000000"/>
                </a:solidFill>
                <a:latin typeface="Source Sans Pro" panose="020B0503030403020204" pitchFamily="34" charset="0"/>
              </a:rPr>
              <a:t>spam</a:t>
            </a:r>
            <a:r>
              <a:rPr lang="es-ES" sz="2800" b="0" dirty="0">
                <a:solidFill>
                  <a:srgbClr val="000000"/>
                </a:solidFill>
                <a:latin typeface="Source Sans Pro" panose="020B0503030403020204" pitchFamily="34" charset="0"/>
              </a:rPr>
              <a:t>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i="0" dirty="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dirty="0">
                <a:solidFill>
                  <a:srgbClr val="000000"/>
                </a:solidFill>
                <a:latin typeface="Source Sans Pro" panose="020B0503030403020204" pitchFamily="34" charset="0"/>
              </a:rPr>
              <a:t>Los correos que el sistema utiliza para “aprender” se llaman </a:t>
            </a:r>
            <a:r>
              <a:rPr lang="es-ES" sz="2800" dirty="0">
                <a:solidFill>
                  <a:srgbClr val="000000"/>
                </a:solidFill>
                <a:latin typeface="Source Sans Pro" panose="020B0503030403020204" pitchFamily="34" charset="0"/>
              </a:rPr>
              <a:t>conjunto de entrenamiento</a:t>
            </a:r>
            <a:r>
              <a:rPr lang="es-ES" sz="2800" b="0" dirty="0">
                <a:solidFill>
                  <a:srgbClr val="000000"/>
                </a:solidFill>
                <a:latin typeface="Source Sans Pro" panose="020B0503030403020204" pitchFamily="34" charset="0"/>
              </a:rPr>
              <a:t>. Cada ejemplo de entrenamiento, se llama instancia de entrenamiento o muestra.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i="0" dirty="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dirty="0">
                <a:solidFill>
                  <a:srgbClr val="000000"/>
                </a:solidFill>
                <a:latin typeface="Source Sans Pro" panose="020B0503030403020204" pitchFamily="34" charset="0"/>
              </a:rPr>
              <a:t>En este caso, la </a:t>
            </a:r>
            <a:r>
              <a:rPr lang="es-ES" sz="2800" dirty="0">
                <a:solidFill>
                  <a:srgbClr val="000000"/>
                </a:solidFill>
                <a:latin typeface="Source Sans Pro" panose="020B0503030403020204" pitchFamily="34" charset="0"/>
              </a:rPr>
              <a:t>tarea T es marcar el spam</a:t>
            </a:r>
            <a:r>
              <a:rPr lang="es-ES" sz="2800" b="0" dirty="0">
                <a:solidFill>
                  <a:srgbClr val="000000"/>
                </a:solidFill>
                <a:latin typeface="Source Sans Pro" panose="020B0503030403020204" pitchFamily="34" charset="0"/>
              </a:rPr>
              <a:t> en los correos nuevos, </a:t>
            </a:r>
            <a:r>
              <a:rPr lang="es-ES" sz="2800" dirty="0">
                <a:solidFill>
                  <a:srgbClr val="000000"/>
                </a:solidFill>
                <a:latin typeface="Source Sans Pro" panose="020B0503030403020204" pitchFamily="34" charset="0"/>
              </a:rPr>
              <a:t>la experiencia E son los datos de entrenamiento </a:t>
            </a:r>
            <a:r>
              <a:rPr lang="es-ES" sz="2800" b="0" dirty="0">
                <a:solidFill>
                  <a:srgbClr val="000000"/>
                </a:solidFill>
                <a:latin typeface="Source Sans Pro" panose="020B0503030403020204" pitchFamily="34" charset="0"/>
              </a:rPr>
              <a:t>y </a:t>
            </a:r>
            <a:r>
              <a:rPr lang="es-ES" sz="2800" dirty="0">
                <a:solidFill>
                  <a:srgbClr val="000000"/>
                </a:solidFill>
                <a:latin typeface="Source Sans Pro" panose="020B0503030403020204" pitchFamily="34" charset="0"/>
              </a:rPr>
              <a:t>la medida de rendimiento debe definirse</a:t>
            </a:r>
            <a:r>
              <a:rPr lang="es-ES" sz="2800" b="0" dirty="0">
                <a:solidFill>
                  <a:srgbClr val="000000"/>
                </a:solidFill>
                <a:latin typeface="Source Sans Pro" panose="020B0503030403020204" pitchFamily="34" charset="0"/>
              </a:rPr>
              <a:t>; por ejemplo, podemos utilizar la proporción de correos clasificados correctamente. Esta medida de rendimiento se llama exactitud y se utiliza a menudo en tareas de clasificación.</a:t>
            </a:r>
            <a:endParaRPr lang="es-ES" sz="2800" b="0" i="0" dirty="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</p:txBody>
      </p:sp>
      <p:pic>
        <p:nvPicPr>
          <p:cNvPr id="3" name="Gráfico 2" descr="Robot contorno">
            <a:extLst>
              <a:ext uri="{FF2B5EF4-FFF2-40B4-BE49-F238E27FC236}">
                <a16:creationId xmlns:a16="http://schemas.microsoft.com/office/drawing/2014/main" id="{EDA1968B-0D4E-5574-9C7E-3FCE9ED4D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5600" y="2437183"/>
            <a:ext cx="1236292" cy="123629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0D77120-7AE5-82F0-4D3A-9455206B32B8}"/>
              </a:ext>
            </a:extLst>
          </p:cNvPr>
          <p:cNvSpPr txBox="1"/>
          <p:nvPr/>
        </p:nvSpPr>
        <p:spPr>
          <a:xfrm>
            <a:off x="7988300" y="10379075"/>
            <a:ext cx="42420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APRENDE MACHINE LEARNING CON SCIKIT-</a:t>
            </a:r>
          </a:p>
          <a:p>
            <a:r>
              <a:rPr lang="es-CL" dirty="0"/>
              <a:t>LEARN, KERAS Y TENSORFLOW</a:t>
            </a:r>
          </a:p>
          <a:p>
            <a:r>
              <a:rPr lang="es-CL" dirty="0" err="1"/>
              <a:t>Aurélien</a:t>
            </a:r>
            <a:r>
              <a:rPr lang="es-CL" dirty="0"/>
              <a:t> </a:t>
            </a:r>
            <a:r>
              <a:rPr lang="es-CL" dirty="0" err="1"/>
              <a:t>Géron</a:t>
            </a:r>
            <a:endParaRPr lang="es-CL" dirty="0"/>
          </a:p>
        </p:txBody>
      </p:sp>
      <p:sp>
        <p:nvSpPr>
          <p:cNvPr id="4" name="Marcador de texto 71">
            <a:extLst>
              <a:ext uri="{FF2B5EF4-FFF2-40B4-BE49-F238E27FC236}">
                <a16:creationId xmlns:a16="http://schemas.microsoft.com/office/drawing/2014/main" id="{6CB3F294-E0C8-914B-79EA-451B31BD7E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674" y="2911475"/>
            <a:ext cx="4981575" cy="492443"/>
          </a:xfrm>
        </p:spPr>
        <p:txBody>
          <a:bodyPr/>
          <a:lstStyle/>
          <a:p>
            <a:r>
              <a:rPr lang="es-CL" sz="3200" dirty="0"/>
              <a:t>UN EJEMPLO</a:t>
            </a:r>
          </a:p>
        </p:txBody>
      </p:sp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F42C5C8F-96F4-5C6A-DE1B-B8BAB3E1D2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48997" y="1080621"/>
            <a:ext cx="10353206" cy="738664"/>
          </a:xfrm>
        </p:spPr>
        <p:txBody>
          <a:bodyPr/>
          <a:lstStyle/>
          <a:p>
            <a:r>
              <a:rPr lang="es-CL" dirty="0"/>
              <a:t>FMY0100     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279834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57B07CB-5E0C-C349-98D4-230C531FF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990" y="8235994"/>
            <a:ext cx="6048240" cy="2492990"/>
          </a:xfrm>
        </p:spPr>
        <p:txBody>
          <a:bodyPr/>
          <a:lstStyle/>
          <a:p>
            <a:r>
              <a:rPr lang="es-CL" dirty="0"/>
              <a:t>TIPOS DE APRENDIZAJE AUTOMÁTICO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99450" y="8651491"/>
            <a:ext cx="11193563" cy="553998"/>
          </a:xfrm>
        </p:spPr>
        <p:txBody>
          <a:bodyPr/>
          <a:lstStyle/>
          <a:p>
            <a:r>
              <a:rPr lang="es-CL" dirty="0"/>
              <a:t>LEXISTEN DIFERENTES SISTEMAS DE APRENDIZAJE AUTOMÁTICO (MACHINE LEARNING), POR LO CUAL RESULTA ÚTIL CLASIFICARLOS EN DIFERENTES CATEGORÍAS.</a:t>
            </a:r>
          </a:p>
        </p:txBody>
      </p:sp>
    </p:spTree>
    <p:extLst>
      <p:ext uri="{BB962C8B-B14F-4D97-AF65-F5344CB8AC3E}">
        <p14:creationId xmlns:p14="http://schemas.microsoft.com/office/powerpoint/2010/main" val="394072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9A8EE13C-F9F0-A545-8721-BAE0B01F0F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32050" y="3878262"/>
            <a:ext cx="3005299" cy="1477328"/>
          </a:xfrm>
        </p:spPr>
        <p:txBody>
          <a:bodyPr/>
          <a:lstStyle/>
          <a:p>
            <a:r>
              <a:rPr lang="es-CL" sz="2400" dirty="0"/>
              <a:t>SI SE ENTRENAN O NO BAJO LA SUPERVISIÓN HUMANA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97EC4A-DE1D-454A-ACDD-588224C6D1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4880" y="1844675"/>
            <a:ext cx="2955170" cy="2308324"/>
          </a:xfrm>
        </p:spPr>
        <p:txBody>
          <a:bodyPr/>
          <a:lstStyle/>
          <a:p>
            <a:r>
              <a:rPr lang="es-CL" dirty="0"/>
              <a:t>01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F45AFB-1376-9947-A512-CE2C17B62E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57784" y="7337244"/>
            <a:ext cx="2916442" cy="1661993"/>
          </a:xfrm>
        </p:spPr>
        <p:txBody>
          <a:bodyPr/>
          <a:lstStyle/>
          <a:p>
            <a:r>
              <a:rPr lang="es-CL" dirty="0"/>
              <a:t>Tenemos: Aprendizaje Supervisado, Aprendizaje no Supervisado, Aprendizaje Semi supervisado y Aprendizaje por refuerzo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0A6C20-F0BA-0843-B880-59E242379B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89738" y="3843020"/>
            <a:ext cx="3005299" cy="1846659"/>
          </a:xfrm>
        </p:spPr>
        <p:txBody>
          <a:bodyPr/>
          <a:lstStyle/>
          <a:p>
            <a:r>
              <a:rPr lang="es-CL" sz="2400" dirty="0"/>
              <a:t>SI PUEDEN O NO APRENDER DE FORMA GRADUAL SOBRE LA MARCHA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108FB1B-9D1C-0442-B5DC-2284214384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69873" y="1844675"/>
            <a:ext cx="2955170" cy="2308324"/>
          </a:xfrm>
        </p:spPr>
        <p:txBody>
          <a:bodyPr/>
          <a:lstStyle/>
          <a:p>
            <a:r>
              <a:rPr lang="es-CL" dirty="0"/>
              <a:t>02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039F57FA-276E-7F4D-822A-86F75FEDC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26314" y="7352843"/>
            <a:ext cx="2916442" cy="830997"/>
          </a:xfrm>
        </p:spPr>
        <p:txBody>
          <a:bodyPr/>
          <a:lstStyle/>
          <a:p>
            <a:r>
              <a:rPr lang="es-CL" dirty="0"/>
              <a:t>Tenemos Aprendizaje On Line frente a Aprendizaje por Lotes.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9568F48-DEAD-0D4F-8912-0EE6DD061FB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58262" y="3878262"/>
            <a:ext cx="3005299" cy="3323987"/>
          </a:xfrm>
        </p:spPr>
        <p:txBody>
          <a:bodyPr/>
          <a:lstStyle/>
          <a:p>
            <a:r>
              <a:rPr lang="es-CL" sz="2400" dirty="0"/>
              <a:t>SI FUNCIONAN COMPARANDO DATOS NUEVOS CON DATOS CONOCIDOS O SI DETECTAN PATRONES Y CREAN MODELOS PREDICTIVOS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9F23BE58-851C-F943-B7F2-2713ADA0F9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42730" y="1768475"/>
            <a:ext cx="2955170" cy="2308324"/>
          </a:xfrm>
        </p:spPr>
        <p:txBody>
          <a:bodyPr/>
          <a:lstStyle/>
          <a:p>
            <a:r>
              <a:rPr lang="es-CL" dirty="0"/>
              <a:t>03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C4B496F9-B980-2640-8BB9-DFC5915FEA5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687158" y="7360697"/>
            <a:ext cx="2916442" cy="1107996"/>
          </a:xfrm>
        </p:spPr>
        <p:txBody>
          <a:bodyPr/>
          <a:lstStyle/>
          <a:p>
            <a:r>
              <a:rPr lang="es-CL" dirty="0"/>
              <a:t>Tenemos Aprendizaje basado en instancias frente a aprendizaje basado en modelos.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E266A5B-5275-9AB2-C993-EBB196E24CEE}"/>
              </a:ext>
            </a:extLst>
          </p:cNvPr>
          <p:cNvSpPr/>
          <p:nvPr/>
        </p:nvSpPr>
        <p:spPr>
          <a:xfrm>
            <a:off x="14547850" y="1768475"/>
            <a:ext cx="3429000" cy="7620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BC51CB7-184D-3D03-5E90-21F8C15877EF}"/>
              </a:ext>
            </a:extLst>
          </p:cNvPr>
          <p:cNvSpPr txBox="1"/>
          <p:nvPr/>
        </p:nvSpPr>
        <p:spPr>
          <a:xfrm rot="5400000">
            <a:off x="12872608" y="4963379"/>
            <a:ext cx="67794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5400" dirty="0">
                <a:solidFill>
                  <a:schemeClr val="bg1"/>
                </a:solidFill>
              </a:rPr>
              <a:t>TIPOS DE SISTEMAS DE </a:t>
            </a:r>
          </a:p>
          <a:p>
            <a:r>
              <a:rPr lang="es-CL" sz="5400" dirty="0">
                <a:solidFill>
                  <a:schemeClr val="bg1"/>
                </a:solidFill>
              </a:rPr>
              <a:t>MACHINE LEARNING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725F015-5E2E-A4FF-1870-03A9835F1201}"/>
              </a:ext>
            </a:extLst>
          </p:cNvPr>
          <p:cNvSpPr txBox="1"/>
          <p:nvPr/>
        </p:nvSpPr>
        <p:spPr>
          <a:xfrm>
            <a:off x="7988300" y="10379075"/>
            <a:ext cx="42420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APRENDE MACHINE LEARNING CON SCIKIT-</a:t>
            </a:r>
          </a:p>
          <a:p>
            <a:r>
              <a:rPr lang="es-CL" dirty="0"/>
              <a:t>LEARN, KERAS Y TENSORFLOW</a:t>
            </a:r>
          </a:p>
          <a:p>
            <a:r>
              <a:rPr lang="es-CL" dirty="0" err="1"/>
              <a:t>Aurélien</a:t>
            </a:r>
            <a:r>
              <a:rPr lang="es-CL" dirty="0"/>
              <a:t> </a:t>
            </a:r>
            <a:r>
              <a:rPr lang="es-CL" dirty="0" err="1"/>
              <a:t>Géron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61221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8" y="2286798"/>
            <a:ext cx="9225915" cy="4815677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Los criterios anteriores no son exclusivos, pueden combinarse de diferentes formas. 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Para efectos de este curso, no centraremos en entrenamiento bajo supervisión, en particular, </a:t>
            </a:r>
            <a:r>
              <a:rPr lang="es-ES" sz="280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Aprendizaje supervisado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Y en detalle, veremos </a:t>
            </a:r>
            <a:r>
              <a:rPr lang="es-ES" sz="280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métodos de clasificación y métodos de regresión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CL" sz="7200" kern="0" dirty="0"/>
          </a:p>
        </p:txBody>
      </p:sp>
      <p:pic>
        <p:nvPicPr>
          <p:cNvPr id="3" name="Gráfico 2" descr="Robot contorno">
            <a:extLst>
              <a:ext uri="{FF2B5EF4-FFF2-40B4-BE49-F238E27FC236}">
                <a16:creationId xmlns:a16="http://schemas.microsoft.com/office/drawing/2014/main" id="{D4AA35A6-AD9B-7F8E-5E68-CD692E6BE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5600" y="2875119"/>
            <a:ext cx="1236292" cy="123629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C1FFB4D-DDFA-293E-0BAE-03C8F51A8E39}"/>
              </a:ext>
            </a:extLst>
          </p:cNvPr>
          <p:cNvSpPr txBox="1"/>
          <p:nvPr/>
        </p:nvSpPr>
        <p:spPr>
          <a:xfrm>
            <a:off x="7988300" y="10379075"/>
            <a:ext cx="42420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APRENDE MACHINE LEARNING CON SCIKIT-</a:t>
            </a:r>
          </a:p>
          <a:p>
            <a:r>
              <a:rPr lang="es-CL" dirty="0"/>
              <a:t>LEARN, KERAS Y TENSORFLOW</a:t>
            </a:r>
          </a:p>
          <a:p>
            <a:r>
              <a:rPr lang="es-CL" dirty="0" err="1"/>
              <a:t>Aurélien</a:t>
            </a:r>
            <a:r>
              <a:rPr lang="es-CL" dirty="0"/>
              <a:t> </a:t>
            </a:r>
            <a:r>
              <a:rPr lang="es-CL" dirty="0" err="1"/>
              <a:t>Géron</a:t>
            </a:r>
            <a:endParaRPr lang="es-CL" dirty="0"/>
          </a:p>
        </p:txBody>
      </p:sp>
      <p:sp>
        <p:nvSpPr>
          <p:cNvPr id="2" name="Marcador de texto 11">
            <a:extLst>
              <a:ext uri="{FF2B5EF4-FFF2-40B4-BE49-F238E27FC236}">
                <a16:creationId xmlns:a16="http://schemas.microsoft.com/office/drawing/2014/main" id="{E79FEBC3-E2E7-6D1F-5458-C317C1C4E7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48996" y="1080621"/>
            <a:ext cx="11755853" cy="1477328"/>
          </a:xfrm>
        </p:spPr>
        <p:txBody>
          <a:bodyPr/>
          <a:lstStyle/>
          <a:p>
            <a:r>
              <a:rPr lang="es-CL" dirty="0"/>
              <a:t>FMY0100      Machine Learning - Tipos</a:t>
            </a:r>
          </a:p>
        </p:txBody>
      </p:sp>
    </p:spTree>
    <p:extLst>
      <p:ext uri="{BB962C8B-B14F-4D97-AF65-F5344CB8AC3E}">
        <p14:creationId xmlns:p14="http://schemas.microsoft.com/office/powerpoint/2010/main" val="2473752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e7ac4cf-e23f-48fa-9529-c41e75b23430" xsi:nil="true"/>
    <lcf76f155ced4ddcb4097134ff3c332f xmlns="73c13b64-88fd-4eb7-a3bf-975b07d582db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E2458228B949B479C0D95B74764B8CE" ma:contentTypeVersion="10" ma:contentTypeDescription="Crear nuevo documento." ma:contentTypeScope="" ma:versionID="734068bfad1b7fc3056ebe1a84daf5c5">
  <xsd:schema xmlns:xsd="http://www.w3.org/2001/XMLSchema" xmlns:xs="http://www.w3.org/2001/XMLSchema" xmlns:p="http://schemas.microsoft.com/office/2006/metadata/properties" xmlns:ns2="73c13b64-88fd-4eb7-a3bf-975b07d582db" xmlns:ns3="de7ac4cf-e23f-48fa-9529-c41e75b23430" targetNamespace="http://schemas.microsoft.com/office/2006/metadata/properties" ma:root="true" ma:fieldsID="f2d0ee4cb06e4d99530d64254e1556c3" ns2:_="" ns3:_="">
    <xsd:import namespace="73c13b64-88fd-4eb7-a3bf-975b07d582db"/>
    <xsd:import namespace="de7ac4cf-e23f-48fa-9529-c41e75b234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c13b64-88fd-4eb7-a3bf-975b07d582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7ac4cf-e23f-48fa-9529-c41e75b2343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2e0ce2e-47fc-4cfd-b901-939069886bd0}" ma:internalName="TaxCatchAll" ma:showField="CatchAllData" ma:web="de7ac4cf-e23f-48fa-9529-c41e75b2343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83F0A7-7662-4660-B058-12D1EAB18B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0A64F5-C04B-4FDE-9289-FEC6D6F8A495}">
  <ds:schemaRefs>
    <ds:schemaRef ds:uri="http://schemas.microsoft.com/office/2006/metadata/properties"/>
    <ds:schemaRef ds:uri="http://schemas.microsoft.com/office/infopath/2007/PartnerControls"/>
    <ds:schemaRef ds:uri="de7ac4cf-e23f-48fa-9529-c41e75b23430"/>
    <ds:schemaRef ds:uri="73c13b64-88fd-4eb7-a3bf-975b07d582db"/>
  </ds:schemaRefs>
</ds:datastoreItem>
</file>

<file path=customXml/itemProps3.xml><?xml version="1.0" encoding="utf-8"?>
<ds:datastoreItem xmlns:ds="http://schemas.openxmlformats.org/officeDocument/2006/customXml" ds:itemID="{79978920-EC1E-4F7F-9674-A762EB8619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c13b64-88fd-4eb7-a3bf-975b07d582db"/>
    <ds:schemaRef ds:uri="de7ac4cf-e23f-48fa-9529-c41e75b234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1481</TotalTime>
  <Words>1331</Words>
  <Application>Microsoft Office PowerPoint</Application>
  <PresentationFormat>Personalizado</PresentationFormat>
  <Paragraphs>153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Source Sans Pro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TIPOS DE APRENDIZAJE AUTOMÁTICO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RESUMEN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cp:lastModifiedBy>guillermo pinto</cp:lastModifiedBy>
  <cp:revision>46</cp:revision>
  <dcterms:created xsi:type="dcterms:W3CDTF">2021-04-02T01:36:00Z</dcterms:created>
  <dcterms:modified xsi:type="dcterms:W3CDTF">2022-11-18T22:19:14Z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0x0101001E2458228B949B479C0D95B74764B8CE</vt:lpwstr>
  </property>
  <property fmtid="{D5CDD505-2E9C-101B-9397-08002B2CF9AE}" pid="6" name="MediaServiceImageTags">
    <vt:lpwstr/>
  </property>
</Properties>
</file>