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26"/>
  </p:handoutMasterIdLst>
  <p:sldIdLst>
    <p:sldId id="267" r:id="rId5"/>
    <p:sldId id="274" r:id="rId6"/>
    <p:sldId id="290" r:id="rId7"/>
    <p:sldId id="291" r:id="rId8"/>
    <p:sldId id="292" r:id="rId9"/>
    <p:sldId id="293" r:id="rId10"/>
    <p:sldId id="294" r:id="rId11"/>
    <p:sldId id="302" r:id="rId12"/>
    <p:sldId id="271" r:id="rId13"/>
    <p:sldId id="286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304" r:id="rId23"/>
    <p:sldId id="305" r:id="rId24"/>
    <p:sldId id="276" r:id="rId25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0"/>
    <p:restoredTop sz="94607"/>
  </p:normalViewPr>
  <p:slideViewPr>
    <p:cSldViewPr>
      <p:cViewPr varScale="1">
        <p:scale>
          <a:sx n="48" d="100"/>
          <a:sy n="48" d="100"/>
        </p:scale>
        <p:origin x="10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18-11-2022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Python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40"/>
            <a:ext cx="17983200" cy="1154870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A9289A-646E-C14A-8DF6-E1D5AF4155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CL" dirty="0"/>
              <a:t>Python y librerías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58409"/>
            <a:ext cx="9225915" cy="703006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Pandas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 se deriva del término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Panel Data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un término econométrico para conjuntos de datos que incluyen observaciones en múltiples períodos de tiempo para los mismos individuos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Esta librería se desarrolló debido a la necesidad de tener una herramienta flexible de alto rendimiento para el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análisis de datos.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 Usando esta librería podemos lograr cinco pasos típicos en el procesamiento y análisis de datos, independientemente del origen de los datos: cargar, preparar, manipular, modelar y analizar.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PANDAS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40" y="2370273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https://aprendeia.com/libreria-pandas-de-python-tutorial/</a:t>
            </a:r>
          </a:p>
        </p:txBody>
      </p:sp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6BA75875-DC95-7D3C-9B65-7BFDE6C544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247375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9589135" y="2301875"/>
            <a:ext cx="9225915" cy="520379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  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DataFrame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que es la estructura fundamental de Pandas, estos son estructuras de datos etiquetados bidimensionales con columnas de tipos potencialmente diferentes.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Pandas DataFrame constan de tres componentes principales: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datos, el índice y las columnas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Estos componentes son muy útiles cuando se requiera manipular los datos.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PANDAS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0958" y="2218006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https://aprendeia.com/libreria-pandas-de-python-tutorial/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0F08A8-AB54-146B-78F0-E2ECB66D6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50" y="5181565"/>
            <a:ext cx="9135444" cy="4462851"/>
          </a:xfrm>
          <a:prstGeom prst="rect">
            <a:avLst/>
          </a:prstGeom>
        </p:spPr>
      </p:pic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7A0BA992-F3E7-0ADB-1FDB-07A0CACDE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160904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438682"/>
            <a:ext cx="9225915" cy="809279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Características de PANDAS:</a:t>
            </a:r>
          </a:p>
          <a:p>
            <a:pPr marL="5035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Objeto DataFrame rápido y eficiente con indexación predeterminada y personalizada.</a:t>
            </a: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Herramientas para cargar datos en objetos de datos en memoria desde diferentes formatos de archivo.</a:t>
            </a: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Alineación de datos y manejo integrado de datos faltantes.</a:t>
            </a: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Remodelación y giro de conjuntos de fechas.</a:t>
            </a: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Etiquetado, corte, indexación y subconjunto de grandes conjuntos de datos.</a:t>
            </a: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Las columnas de una estructura de datos se pueden eliminar o insertar.</a:t>
            </a: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Agrupa por datos para agregación y transformaciones.</a:t>
            </a: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Alto rendimiento de fusión y unión de datos.</a:t>
            </a:r>
          </a:p>
          <a:p>
            <a:pPr marL="503555" marR="5080" indent="-457200" algn="just" fontAlgn="base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Funcionalidad de la serie de tiempo.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PANDAS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40" y="2450546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https://aprendeia.com/libreria-pandas-de-python-tutorial/</a:t>
            </a:r>
          </a:p>
        </p:txBody>
      </p:sp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3BD82B9C-F2C0-DA61-5752-297324E94A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82675"/>
            <a:ext cx="11153775" cy="1476375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84979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167931"/>
            <a:ext cx="9225915" cy="550541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Estructuras de Datos:</a:t>
            </a:r>
          </a:p>
          <a:p>
            <a:pPr marL="46355" marR="5080" indent="-457200" algn="just">
              <a:lnSpc>
                <a:spcPct val="101499"/>
              </a:lnSpc>
              <a:spcBef>
                <a:spcPts val="345"/>
              </a:spcBef>
              <a:buFont typeface="Wingdings" panose="05000000000000000000" pitchFamily="2" charset="2"/>
              <a:buChar char="§"/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192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dos componentes principales de Pandas son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 Serie y el DataFrame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  <a:spcAft>
                <a:spcPts val="192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Las Series de Pandas, estas son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una estructura de datos unidimensional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que puede almacenar valores y para cada valor también tiene un índice único.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Por su parte, los DataFrames de Pandas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son estructuras de datos de dos o más dimensiones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, básicamente una tabla con filas y columnas. Las columnas tienen nombres y las filas tienen índices.</a:t>
            </a: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PANDAS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40" y="2179795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https://aprendeia.com/libreria-pandas-de-python-tutorial/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F380C0-5560-B52A-3C07-BF13512BC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1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2050" y="8528675"/>
            <a:ext cx="2486025" cy="18383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08622E-D0DB-F083-2B1D-95EA5C621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166850" y="7874000"/>
            <a:ext cx="3143250" cy="2505075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8829057B-B342-9163-9EFE-76753584A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4097903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25675"/>
            <a:ext cx="9225915" cy="82182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 es el nombre es un acrónimo de Python Numérico. Es una librería que consiste en objetos de matrices multidimensionales y una colección de rutinas para procesar esas matrices.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 un módulo de extensión para Python, escrito en su mayor parte en C. Esto asegura que las funciones y funcionalidades matemáticas y numéricas precompiladas de NumPy garantizan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una gran velocidad de ejecución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es un paquete de procesamiento de matrices de uso general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Proporciona un objeto de matriz multidimensional de alto rendimiento, y herramientas para trabajar con estas matrices.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NUMPY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40" y="2237539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https://aprendeia.com/libreria-pandas-de-python-tutorial/</a:t>
            </a:r>
          </a:p>
        </p:txBody>
      </p:sp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94976809-53D9-B92F-1400-767CAB1AC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54197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78075"/>
            <a:ext cx="9225915" cy="41477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no forma parte de una instalación básica de Python. Tiene que ser instalados después de la instalación de Python.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se basa en dos módulos anteriores de Python que trataban matrices: Numeric y Numarray. NumPy es una fusión de esos dos, se basa en el código de Numeric y las características de Numarray.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NUMPY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40" y="2389939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https://aprendeia.com/libreria-pandas-de-python-tutorial/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28F10D-4FF1-88D0-896C-FBAF932A50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050" y="5339149"/>
            <a:ext cx="7286625" cy="3867150"/>
          </a:xfrm>
          <a:prstGeom prst="rect">
            <a:avLst/>
          </a:prstGeom>
        </p:spPr>
      </p:pic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DEEB55EB-4DCE-8728-3B01-588FE14A0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2955158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454275"/>
            <a:ext cx="9225915" cy="750724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Razones para el uso de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NumPy:</a:t>
            </a: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endParaRPr lang="es-ES" sz="2800" b="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 fontAlgn="base">
              <a:lnSpc>
                <a:spcPct val="101499"/>
              </a:lnSpc>
              <a:spcBef>
                <a:spcPts val="345"/>
              </a:spcBef>
            </a:pPr>
            <a:endParaRPr lang="es-ES" sz="2800" b="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 es una librería numérica de Python de código abierto.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 contiene una matriz multidimensional y estructuras de datos matriciales.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Se puede utilizar para realizar una serie de operaciones matemáticas en matrices como rutinas trigonométricas, estadísticas y algebraicas. Por lo tanto, la librería contiene un gran número de funciones matemáticas, algebraicas y de transformación.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 también contiene generadores de números aleatorios.</a:t>
            </a:r>
          </a:p>
          <a:p>
            <a:pPr marL="457200" indent="-457200" algn="l" fontAlgn="base">
              <a:buFont typeface="Wingdings" panose="05000000000000000000" pitchFamily="2" charset="2"/>
              <a:buChar char="§"/>
            </a:pP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objetos de Pandas (otra librería de Python) dependen en gran medida de los objetos de NumPy. Esencialmente, Pandas extiende NumPy</a:t>
            </a: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NUMPY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40" y="2466139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https://aprendeia.com/libreria-pandas-de-python-tutorial/</a:t>
            </a:r>
          </a:p>
        </p:txBody>
      </p:sp>
      <p:sp>
        <p:nvSpPr>
          <p:cNvPr id="5" name="Marcador de texto 11">
            <a:extLst>
              <a:ext uri="{FF2B5EF4-FFF2-40B4-BE49-F238E27FC236}">
                <a16:creationId xmlns:a16="http://schemas.microsoft.com/office/drawing/2014/main" id="{3B6A039B-357C-5910-BB52-D8E06B421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375570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92408"/>
            <a:ext cx="9225915" cy="356706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array o matrices de NumPy son un poco como las listas de Python, pero al mismo tiempo muy diferentes. 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El array de NumPy es un poderoso objeto de </a:t>
            </a:r>
            <a:r>
              <a:rPr lang="es-ES" sz="280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matriz n-dimensional que tiene forma de filas y columnas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 Podemos iniciar las matrices NumPy desde listas de Python anidadas y acceder a sus elementos.</a:t>
            </a:r>
            <a:endParaRPr lang="es-ES" sz="2800" b="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NUMPY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40" y="2404272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https://aprendeia.com/libreria-pandas-de-python-tutorial/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2609EC-41F8-8F99-4BCD-2CCAB22E78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3876" y="6659608"/>
            <a:ext cx="10411980" cy="3567067"/>
          </a:xfrm>
          <a:prstGeom prst="rect">
            <a:avLst/>
          </a:prstGeom>
        </p:spPr>
      </p:pic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83BBF621-2DD9-A11D-88F3-094098E46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93515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92408"/>
            <a:ext cx="9225915" cy="270529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Matplotlib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es una librería de trazado utilizada para gráficos 2D en lenguaje de programación Python, muy flexible y tiene muchos valores predeterminados incorporados. Produce figuras de calidad de publicación en una variedad de formatos impresos y entornos interactivos. .</a:t>
            </a:r>
            <a:endParaRPr lang="es-ES" sz="2800" b="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MATHPLOTLIB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40" y="2404272"/>
            <a:ext cx="1340536" cy="1340536"/>
          </a:xfrm>
          <a:prstGeom prst="rect">
            <a:avLst/>
          </a:prstGeom>
        </p:spPr>
      </p:pic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83BBF621-2DD9-A11D-88F3-094098E46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C0673D-E52D-F64C-2136-A7766A470640}"/>
              </a:ext>
            </a:extLst>
          </p:cNvPr>
          <p:cNvSpPr txBox="1"/>
          <p:nvPr/>
        </p:nvSpPr>
        <p:spPr>
          <a:xfrm>
            <a:off x="6775450" y="1060767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https://aprendeia.com/libreria-de-python-matplotlib-tutorial-practico/</a:t>
            </a:r>
          </a:p>
        </p:txBody>
      </p:sp>
    </p:spTree>
    <p:extLst>
      <p:ext uri="{BB962C8B-B14F-4D97-AF65-F5344CB8AC3E}">
        <p14:creationId xmlns:p14="http://schemas.microsoft.com/office/powerpoint/2010/main" val="83908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92408"/>
            <a:ext cx="9225915" cy="698652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datos a usar en gráficos de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matplotlib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 deberán estar estructurados bajo la librería de 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</a:t>
            </a:r>
            <a:r>
              <a:rPr lang="es-ES" sz="2800" b="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.</a:t>
            </a:r>
          </a:p>
          <a:p>
            <a:pPr algn="just" fontAlgn="base"/>
            <a:endParaRPr lang="es-ES" sz="2800" b="0" i="1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Cuando estés trabajando con Machine Learning, te encontrarás manipulando con muchos datos almacenados en matrices, por lo que es normal que uses la librería de NumPy para procesarlos. 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Con </a:t>
            </a:r>
            <a:r>
              <a:rPr lang="es-ES" sz="2800" i="1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NumPy</a:t>
            </a:r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 podrás realizar operaciones sobre ellos, inspeccionar sus matrices y manipularlas para que estés trabajando con el subconjunto de datos adecuado.</a:t>
            </a:r>
          </a:p>
          <a:p>
            <a:pPr algn="just" fontAlgn="base"/>
            <a:endParaRPr lang="es-ES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Por supuesto, las matrices no son lo único que puedes graficar, también existe la posibilidad de pasar listas de Python.</a:t>
            </a:r>
          </a:p>
          <a:p>
            <a:pPr algn="just" fontAlgn="base"/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MATHPLOTLIB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3340" y="2404272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https://aprendeia.com/libreria-de-python-matplotlib-tutorial-practico/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83BBF621-2DD9-A11D-88F3-094098E46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414410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14449"/>
            <a:ext cx="9225915" cy="225311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Aunque hay otros lenguajes de programación que se pueden utilizar en Machine Learning, 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Python ha resultado ser el mejor lenguaje de programación para está área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. Ofrece grandes librerías y marcos para todas las áreas de la Inteligencia Artificial.</a:t>
            </a:r>
            <a:endParaRPr lang="es-CL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9" name="object 16">
            <a:extLst>
              <a:ext uri="{FF2B5EF4-FFF2-40B4-BE49-F238E27FC236}">
                <a16:creationId xmlns:a16="http://schemas.microsoft.com/office/drawing/2014/main" id="{9960FC2D-3887-1646-A0CD-D2FB86584638}"/>
              </a:ext>
            </a:extLst>
          </p:cNvPr>
          <p:cNvSpPr txBox="1"/>
          <p:nvPr/>
        </p:nvSpPr>
        <p:spPr>
          <a:xfrm>
            <a:off x="8316438" y="4465690"/>
            <a:ext cx="9225915" cy="522758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1950" spc="10" dirty="0">
              <a:latin typeface="Arial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  <a:ea typeface="+mj-ea"/>
                <a:cs typeface="Arial"/>
              </a:rPr>
              <a:t>Se puede decir de Python que este lenguaje fue construido por su </a:t>
            </a:r>
            <a:r>
              <a:rPr lang="es-ES" sz="2800" b="1" dirty="0">
                <a:solidFill>
                  <a:srgbClr val="000000"/>
                </a:solidFill>
                <a:latin typeface="Source Sans Pro" panose="020B0503030403020204" pitchFamily="34" charset="0"/>
                <a:ea typeface="+mj-ea"/>
                <a:cs typeface="Arial"/>
              </a:rPr>
              <a:t>legibilidad y menor complejidad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  <a:ea typeface="+mj-ea"/>
                <a:cs typeface="Arial"/>
              </a:rPr>
              <a:t>. Se puede entender fácilmente y hacer que alguien lo entienda muy rápido</a:t>
            </a:r>
            <a:r>
              <a:rPr lang="es-ES" sz="2800" b="0" i="0" dirty="0">
                <a:solidFill>
                  <a:srgbClr val="4A555F"/>
                </a:solidFill>
                <a:effectLst/>
                <a:latin typeface="Helvetica" panose="020B0604020202020204" pitchFamily="34" charset="0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dirty="0">
              <a:solidFill>
                <a:srgbClr val="4A555F"/>
              </a:solidFill>
              <a:latin typeface="Helvetica" panose="020B0604020202020204" pitchFamily="34" charset="0"/>
              <a:ea typeface="+mj-ea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dirty="0">
              <a:solidFill>
                <a:srgbClr val="4A555F"/>
              </a:solidFill>
              <a:latin typeface="Helvetica" panose="020B0604020202020204" pitchFamily="34" charset="0"/>
              <a:ea typeface="+mj-ea"/>
              <a:cs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  <a:ea typeface="+mj-ea"/>
                <a:cs typeface="Arial"/>
              </a:rPr>
              <a:t>Como </a:t>
            </a:r>
            <a:r>
              <a:rPr lang="es-ES" sz="2800" b="1" dirty="0">
                <a:solidFill>
                  <a:srgbClr val="000000"/>
                </a:solidFill>
                <a:latin typeface="Source Sans Pro" panose="020B0503030403020204" pitchFamily="34" charset="0"/>
                <a:ea typeface="+mj-ea"/>
                <a:cs typeface="Arial"/>
              </a:rPr>
              <a:t>Machine Learning no es otra cosa que reconocer patrones en los datos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  <a:ea typeface="+mj-ea"/>
                <a:cs typeface="Arial"/>
              </a:rPr>
              <a:t>y, por lo tanto, los datos son la clave en cualquier proyecto dentro de está área, Python ofrece diversas librerías para hacer frente a datos crudos, no estructurados, malos incompletos y voluminosos.</a:t>
            </a:r>
            <a:endParaRPr sz="2800" dirty="0">
              <a:solidFill>
                <a:srgbClr val="000000"/>
              </a:solidFill>
              <a:latin typeface="Source Sans Pro" panose="020B0503030403020204" pitchFamily="34" charset="0"/>
              <a:ea typeface="+mj-ea"/>
              <a:cs typeface="Arial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802770"/>
            <a:ext cx="1236292" cy="1236292"/>
          </a:xfrm>
          <a:prstGeom prst="rect">
            <a:avLst/>
          </a:prstGeom>
        </p:spPr>
      </p:pic>
      <p:pic>
        <p:nvPicPr>
          <p:cNvPr id="17" name="Gráfico 16" descr="Investigación con relleno sólido">
            <a:extLst>
              <a:ext uri="{FF2B5EF4-FFF2-40B4-BE49-F238E27FC236}">
                <a16:creationId xmlns:a16="http://schemas.microsoft.com/office/drawing/2014/main" id="{22CD187A-C4F4-9953-3731-21FC853A5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0346" y="5374793"/>
            <a:ext cx="1066800" cy="10668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EBA3D0-15E6-9300-73EC-65425EB8346F}"/>
              </a:ext>
            </a:extLst>
          </p:cNvPr>
          <p:cNvSpPr txBox="1"/>
          <p:nvPr/>
        </p:nvSpPr>
        <p:spPr>
          <a:xfrm>
            <a:off x="6013450" y="10683875"/>
            <a:ext cx="619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https://aprendeia.com/por-que-python-para-machine-learning/</a:t>
            </a:r>
          </a:p>
        </p:txBody>
      </p:sp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C1FC671E-7037-68B8-2A3B-EE6287BA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889" y="3304597"/>
            <a:ext cx="5990654" cy="370998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1F0330-FB67-609B-CFCC-0C1D41C6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00" y="3628861"/>
            <a:ext cx="5574740" cy="4051628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92408"/>
            <a:ext cx="9225915" cy="95410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kern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diferentes tipos de gráfico que podrías usar están presentes en esta lámina:</a:t>
            </a:r>
            <a:endParaRPr lang="es-CL" sz="2800" b="0" kern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Marcador de texto 71">
            <a:extLst>
              <a:ext uri="{FF2B5EF4-FFF2-40B4-BE49-F238E27FC236}">
                <a16:creationId xmlns:a16="http://schemas.microsoft.com/office/drawing/2014/main" id="{F8B04821-A650-9808-BE8B-7CD241367A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LIBRERÍA </a:t>
            </a:r>
          </a:p>
          <a:p>
            <a:r>
              <a:rPr lang="es-CL" sz="3200" dirty="0"/>
              <a:t>MATHPLOTLIB</a:t>
            </a:r>
          </a:p>
        </p:txBody>
      </p:sp>
      <p:pic>
        <p:nvPicPr>
          <p:cNvPr id="6" name="Gráfico 5" descr="Mejora continua contorno">
            <a:extLst>
              <a:ext uri="{FF2B5EF4-FFF2-40B4-BE49-F238E27FC236}">
                <a16:creationId xmlns:a16="http://schemas.microsoft.com/office/drawing/2014/main" id="{5A7EB967-8BAE-8785-49A1-689DAA306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3340" y="2404272"/>
            <a:ext cx="1340536" cy="134053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4942E9-65CF-0AC7-00A6-DB5CEE318B66}"/>
              </a:ext>
            </a:extLst>
          </p:cNvPr>
          <p:cNvSpPr txBox="1"/>
          <p:nvPr/>
        </p:nvSpPr>
        <p:spPr>
          <a:xfrm>
            <a:off x="6775450" y="10607675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https://aprendeia.com/libreria-de-python-matplotlib-tutorial-practico/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83BBF621-2DD9-A11D-88F3-094098E46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8DDA93-3405-EB27-9F4D-8BE8B3CF35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76" y="4237983"/>
            <a:ext cx="5111250" cy="36264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1E7C6F9-10DC-2B46-E439-E0979D015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6547" y="6875036"/>
            <a:ext cx="5088105" cy="373263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901F076-6B3D-3CE3-0711-7C6E0A774F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6935" y="6257492"/>
            <a:ext cx="5313452" cy="382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6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5650" y="8016875"/>
            <a:ext cx="11193563" cy="24622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 err="1"/>
              <a:t>Numpy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752572"/>
            <a:ext cx="9225915" cy="572150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Por otra parte, la principal razón o la única razón por la que Python nunca se utilizará de forma generalizada es por la sobrecarga que conlleva. </a:t>
            </a:r>
          </a:p>
          <a:p>
            <a:pPr algn="l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Sabemos que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Python es un lenguaje interpretado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, es decir, el código se ejecuta línea por línea. Por lo tanto, suele tener una ejecución lenta en comparación con otros lenguajes de programación.</a:t>
            </a:r>
          </a:p>
          <a:p>
            <a:pPr algn="l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Si la alta velocidad no es un requisito, las ventajas de Python son suficientes para desviarnos de sus limitaciones de velocidad.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3340893"/>
            <a:ext cx="1236292" cy="12362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EBA3D0-15E6-9300-73EC-65425EB8346F}"/>
              </a:ext>
            </a:extLst>
          </p:cNvPr>
          <p:cNvSpPr txBox="1"/>
          <p:nvPr/>
        </p:nvSpPr>
        <p:spPr>
          <a:xfrm>
            <a:off x="6013450" y="10683875"/>
            <a:ext cx="619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https://aprendeia.com/por-que-python-para-machine-learning/</a:t>
            </a:r>
          </a:p>
        </p:txBody>
      </p:sp>
      <p:sp>
        <p:nvSpPr>
          <p:cNvPr id="6" name="Marcador de texto 11">
            <a:extLst>
              <a:ext uri="{FF2B5EF4-FFF2-40B4-BE49-F238E27FC236}">
                <a16:creationId xmlns:a16="http://schemas.microsoft.com/office/drawing/2014/main" id="{FFF4D88E-248F-87E5-36D8-F9C059D2E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234165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454275"/>
            <a:ext cx="9225915" cy="784830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Python ofrece un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código conciso y legible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. </a:t>
            </a:r>
          </a:p>
          <a:p>
            <a:pPr algn="l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Mientras que los algoritmos complejos y los flujos de trabajo versátiles están detrás de Machine Learning, la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simplicidad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 de Python permite a los desarrolladores escribir sistemas fiables.</a:t>
            </a:r>
          </a:p>
          <a:p>
            <a:pPr algn="l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l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desarrolladores pueden poner todo su esfuerzo en resolver un problema de Machine Learning en lugar de centrarse en los matices técnicos del lenguaje.</a:t>
            </a:r>
          </a:p>
          <a:p>
            <a:pPr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Además, Python es atractivo para muchos desarrolladores porque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es fácil de aprender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. El código Python es comprensible para los humanos, lo que facilita la construcción de modelos para Machine Learning.</a:t>
            </a:r>
          </a:p>
          <a:p>
            <a:pPr algn="l" fontAlgn="base"/>
            <a:endParaRPr lang="es-CL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3042596"/>
            <a:ext cx="1236292" cy="12362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EBA3D0-15E6-9300-73EC-65425EB8346F}"/>
              </a:ext>
            </a:extLst>
          </p:cNvPr>
          <p:cNvSpPr txBox="1"/>
          <p:nvPr/>
        </p:nvSpPr>
        <p:spPr>
          <a:xfrm>
            <a:off x="6013450" y="10683875"/>
            <a:ext cx="619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https://aprendeia.com/por-que-python-para-machine-learning/</a:t>
            </a:r>
          </a:p>
        </p:txBody>
      </p:sp>
      <p:sp>
        <p:nvSpPr>
          <p:cNvPr id="4" name="Marcador de texto 71">
            <a:extLst>
              <a:ext uri="{FF2B5EF4-FFF2-40B4-BE49-F238E27FC236}">
                <a16:creationId xmlns:a16="http://schemas.microsoft.com/office/drawing/2014/main" id="{762468F0-61BA-2059-69BF-280C596359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492443"/>
          </a:xfrm>
        </p:spPr>
        <p:txBody>
          <a:bodyPr/>
          <a:lstStyle/>
          <a:p>
            <a:r>
              <a:rPr lang="es-CL" sz="3200" dirty="0"/>
              <a:t>SIMPLE Y COHERENTE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801A086C-812E-ACE7-9B59-2101FCC52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265350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01875"/>
            <a:ext cx="9225915" cy="397031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Python para Machine Learning permite ver rápidamente los resultados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sin tener que recompilar 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completamente el código Python.</a:t>
            </a:r>
          </a:p>
          <a:p>
            <a:pPr algn="l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El factor de flexibilidad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disminuye la posibilidad de que se produzcan errores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, ya que los programadores tienen la posibilidad de controlar, la situación y trabajar en un entorno cómodo.</a:t>
            </a:r>
          </a:p>
          <a:p>
            <a:pPr algn="l" fontAlgn="base"/>
            <a:endParaRPr lang="es-CL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890196"/>
            <a:ext cx="1236292" cy="12362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EBA3D0-15E6-9300-73EC-65425EB8346F}"/>
              </a:ext>
            </a:extLst>
          </p:cNvPr>
          <p:cNvSpPr txBox="1"/>
          <p:nvPr/>
        </p:nvSpPr>
        <p:spPr>
          <a:xfrm>
            <a:off x="6013450" y="10683875"/>
            <a:ext cx="619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https://aprendeia.com/por-que-python-para-machine-learning/</a:t>
            </a:r>
          </a:p>
        </p:txBody>
      </p:sp>
      <p:sp>
        <p:nvSpPr>
          <p:cNvPr id="4" name="Marcador de texto 71">
            <a:extLst>
              <a:ext uri="{FF2B5EF4-FFF2-40B4-BE49-F238E27FC236}">
                <a16:creationId xmlns:a16="http://schemas.microsoft.com/office/drawing/2014/main" id="{762468F0-61BA-2059-69BF-280C596359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492443"/>
          </a:xfrm>
        </p:spPr>
        <p:txBody>
          <a:bodyPr/>
          <a:lstStyle/>
          <a:p>
            <a:r>
              <a:rPr lang="es-CL" sz="3200" dirty="0"/>
              <a:t>LENGUAJE FLEXIBLE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B56904FC-F304-75F1-9094-17D2C93AE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16116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275860"/>
            <a:ext cx="9225915" cy="74174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Como ya lo comentamos antes, los datos son el aspecto más importante en los proyectos de Machine Learning. </a:t>
            </a:r>
          </a:p>
          <a:p>
            <a:pPr algn="just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Trabajar con datos requiere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una fuerte visualización para determinar patrones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 y dar sentido a todas las variables y factores. </a:t>
            </a:r>
          </a:p>
          <a:p>
            <a:pPr algn="just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Para ellos, los paquetes (librerías) de software de Python son de gran ayuda.</a:t>
            </a:r>
          </a:p>
          <a:p>
            <a:pPr algn="just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Los desarrolladores pueden construir histogramas, gráficos y diagramas para comprender mejor cómo los datos interactúan y trabajan juntos. </a:t>
            </a:r>
          </a:p>
          <a:p>
            <a:pPr algn="just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También hay </a:t>
            </a:r>
            <a:r>
              <a:rPr lang="es-ES" sz="2800" b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APIs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 que facilitan el proceso de visualización al permitir esbozar informes claros de los datos.</a:t>
            </a:r>
          </a:p>
          <a:p>
            <a:pPr algn="just" fontAlgn="base"/>
            <a:endParaRPr lang="es-CL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864181"/>
            <a:ext cx="1236292" cy="12362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EBA3D0-15E6-9300-73EC-65425EB8346F}"/>
              </a:ext>
            </a:extLst>
          </p:cNvPr>
          <p:cNvSpPr txBox="1"/>
          <p:nvPr/>
        </p:nvSpPr>
        <p:spPr>
          <a:xfrm>
            <a:off x="6013450" y="10683875"/>
            <a:ext cx="619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https://aprendeia.com/por-que-python-para-machine-learning/</a:t>
            </a:r>
          </a:p>
        </p:txBody>
      </p:sp>
      <p:sp>
        <p:nvSpPr>
          <p:cNvPr id="4" name="Marcador de texto 71">
            <a:extLst>
              <a:ext uri="{FF2B5EF4-FFF2-40B4-BE49-F238E27FC236}">
                <a16:creationId xmlns:a16="http://schemas.microsoft.com/office/drawing/2014/main" id="{762468F0-61BA-2059-69BF-280C596359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OPCIONES DE</a:t>
            </a:r>
            <a:br>
              <a:rPr lang="es-CL" sz="3200" dirty="0"/>
            </a:br>
            <a:r>
              <a:rPr lang="es-CL" sz="3200" dirty="0"/>
              <a:t>VISUALIZACIÓN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F415AFE5-C52B-6591-E305-847A435D3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174423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02173"/>
            <a:ext cx="9225915" cy="784830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Una de las claves de la popularidad de Python es que </a:t>
            </a:r>
            <a:r>
              <a:rPr lang="es-ES" sz="2800" dirty="0">
                <a:solidFill>
                  <a:srgbClr val="000000"/>
                </a:solidFill>
                <a:latin typeface="Source Sans Pro" panose="020B0503030403020204" pitchFamily="34" charset="0"/>
              </a:rPr>
              <a:t>es un lenguaje independiente de la plataforma.</a:t>
            </a: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 Python es compatible con muchas plataformas, como Linux, Windows y macOS.</a:t>
            </a:r>
          </a:p>
          <a:p>
            <a:pPr algn="just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El software de Python puede distribuirse y utilizarse fácilmente en esos sistemas operativos sin un intérprete de Python.</a:t>
            </a:r>
          </a:p>
          <a:p>
            <a:pPr algn="just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Además, los desarrolladores suelen utilizar servicios como Google o Amazon para sus necesidades de computación. Sin embargo, es frecuente encontrar empresas y científicos de datos que utilizan sus propias máquinas con potentes unidades de procesamiento gráfico (GPU) para entrenar sus modelos de Machine Learning. Y el hecho de que Python sea independiente de la plataforma hace que este entrenamiento sea mucho más barato y fácil.</a:t>
            </a:r>
          </a:p>
          <a:p>
            <a:pPr algn="just" fontAlgn="base"/>
            <a:endParaRPr lang="es-CL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890494"/>
            <a:ext cx="1236292" cy="12362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BEBA3D0-15E6-9300-73EC-65425EB8346F}"/>
              </a:ext>
            </a:extLst>
          </p:cNvPr>
          <p:cNvSpPr txBox="1"/>
          <p:nvPr/>
        </p:nvSpPr>
        <p:spPr>
          <a:xfrm>
            <a:off x="6013450" y="10683875"/>
            <a:ext cx="619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https://aprendeia.com/por-que-python-para-machine-learning/</a:t>
            </a:r>
          </a:p>
        </p:txBody>
      </p:sp>
      <p:sp>
        <p:nvSpPr>
          <p:cNvPr id="4" name="Marcador de texto 71">
            <a:extLst>
              <a:ext uri="{FF2B5EF4-FFF2-40B4-BE49-F238E27FC236}">
                <a16:creationId xmlns:a16="http://schemas.microsoft.com/office/drawing/2014/main" id="{762468F0-61BA-2059-69BF-280C596359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984885"/>
          </a:xfrm>
        </p:spPr>
        <p:txBody>
          <a:bodyPr/>
          <a:lstStyle/>
          <a:p>
            <a:r>
              <a:rPr lang="es-CL" sz="3200" dirty="0"/>
              <a:t>INDEPENDENCIA DE LA PLATAFORMA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EC6AA0ED-9ACD-CF90-0865-47D54192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383371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8" y="2302173"/>
            <a:ext cx="9225915" cy="569386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No se debe creer que Python es el único lenguaje en que se puede trabajar para Machine Learning.</a:t>
            </a:r>
          </a:p>
          <a:p>
            <a:pPr algn="just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algn="just" fontAlgn="base"/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Existen otras herramientas con sus propias ventajas y desventajas, por ejemplo:</a:t>
            </a:r>
          </a:p>
          <a:p>
            <a:pPr algn="just" fontAlgn="base"/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R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s-ES" sz="2800" b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Mahout</a:t>
            </a: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s-ES" sz="2800" b="0" dirty="0" err="1">
                <a:solidFill>
                  <a:srgbClr val="000000"/>
                </a:solidFill>
                <a:latin typeface="Source Sans Pro" panose="020B0503030403020204" pitchFamily="34" charset="0"/>
              </a:rPr>
              <a:t>AutoML</a:t>
            </a: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endParaRPr lang="es-ES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s-ES" sz="2800" b="0" dirty="0">
                <a:solidFill>
                  <a:srgbClr val="000000"/>
                </a:solidFill>
                <a:latin typeface="Source Sans Pro" panose="020B0503030403020204" pitchFamily="34" charset="0"/>
              </a:rPr>
              <a:t>entre otros</a:t>
            </a:r>
            <a:endParaRPr lang="es-CL" sz="2800" b="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5600" y="2890494"/>
            <a:ext cx="1236292" cy="1236292"/>
          </a:xfrm>
          <a:prstGeom prst="rect">
            <a:avLst/>
          </a:prstGeom>
        </p:spPr>
      </p:pic>
      <p:sp>
        <p:nvSpPr>
          <p:cNvPr id="4" name="Marcador de texto 71">
            <a:extLst>
              <a:ext uri="{FF2B5EF4-FFF2-40B4-BE49-F238E27FC236}">
                <a16:creationId xmlns:a16="http://schemas.microsoft.com/office/drawing/2014/main" id="{762468F0-61BA-2059-69BF-280C596359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4" y="2911475"/>
            <a:ext cx="4981575" cy="492443"/>
          </a:xfrm>
        </p:spPr>
        <p:txBody>
          <a:bodyPr/>
          <a:lstStyle/>
          <a:p>
            <a:r>
              <a:rPr lang="es-CL" sz="3200" dirty="0"/>
              <a:t>OTROS LENGUAJES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EC6AA0ED-9ACD-CF90-0865-47D54192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1026909"/>
            <a:ext cx="13364210" cy="738664"/>
          </a:xfrm>
        </p:spPr>
        <p:txBody>
          <a:bodyPr/>
          <a:lstStyle/>
          <a:p>
            <a:r>
              <a:rPr lang="es-CL" dirty="0"/>
              <a:t>FMY0100   El lenguaje PYTHON</a:t>
            </a:r>
          </a:p>
        </p:txBody>
      </p:sp>
    </p:spTree>
    <p:extLst>
      <p:ext uri="{BB962C8B-B14F-4D97-AF65-F5344CB8AC3E}">
        <p14:creationId xmlns:p14="http://schemas.microsoft.com/office/powerpoint/2010/main" val="409543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LIBRERIAS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34B7D-1E89-7940-9327-8F5039B48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99450" y="8651491"/>
            <a:ext cx="11193563" cy="830997"/>
          </a:xfrm>
        </p:spPr>
        <p:txBody>
          <a:bodyPr/>
          <a:lstStyle/>
          <a:p>
            <a:r>
              <a:rPr lang="es-CL" dirty="0"/>
              <a:t>LAS LIBRERIAS O PAQUETES, SON REPOSITORIOS DE CÓDIGO ABIERTO DESARROLLADO PARA ENFRENTAR UNA PROBLEMÁTICA PARTICULAR. LA CUAL PUEDE SER UTILIZADA DESDE CUALQUIER PROGRAMA.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0A64F5-C04B-4FDE-9289-FEC6D6F8A495}">
  <ds:schemaRefs>
    <ds:schemaRef ds:uri="http://schemas.microsoft.com/office/2006/metadata/properties"/>
    <ds:schemaRef ds:uri="http://schemas.microsoft.com/office/infopath/2007/PartnerControls"/>
    <ds:schemaRef ds:uri="de7ac4cf-e23f-48fa-9529-c41e75b23430"/>
    <ds:schemaRef ds:uri="73c13b64-88fd-4eb7-a3bf-975b07d582db"/>
  </ds:schemaRefs>
</ds:datastoreItem>
</file>

<file path=customXml/itemProps3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1676</Words>
  <Application>Microsoft Office PowerPoint</Application>
  <PresentationFormat>Personalizado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LIBRERIAS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44</cp:revision>
  <dcterms:created xsi:type="dcterms:W3CDTF">2021-04-02T01:36:00Z</dcterms:created>
  <dcterms:modified xsi:type="dcterms:W3CDTF">2022-11-18T22:39:43Z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