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7"/>
  </p:handoutMasterIdLst>
  <p:sldIdLst>
    <p:sldId id="267" r:id="rId5"/>
    <p:sldId id="274" r:id="rId6"/>
    <p:sldId id="277" r:id="rId7"/>
    <p:sldId id="271" r:id="rId8"/>
    <p:sldId id="288" r:id="rId9"/>
    <p:sldId id="289" r:id="rId10"/>
    <p:sldId id="290" r:id="rId11"/>
    <p:sldId id="291" r:id="rId12"/>
    <p:sldId id="292" r:id="rId13"/>
    <p:sldId id="293" r:id="rId14"/>
    <p:sldId id="294" r:id="rId15"/>
    <p:sldId id="276" r:id="rId16"/>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0"/>
    <p:restoredTop sz="94607"/>
  </p:normalViewPr>
  <p:slideViewPr>
    <p:cSldViewPr>
      <p:cViewPr varScale="1">
        <p:scale>
          <a:sx n="65" d="100"/>
          <a:sy n="65" d="100"/>
        </p:scale>
        <p:origin x="1020" y="66"/>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19-11-2022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mericasistemas.com.p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a:lstStyle/>
          <a:p>
            <a:r>
              <a:rPr lang="es-CL" dirty="0"/>
              <a:t>PROYECTO</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EVALUACIÓN</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00064"/>
            <a:ext cx="11267535" cy="3635611"/>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Evaluación del modelo</a:t>
            </a:r>
            <a:r>
              <a:rPr lang="es-ES" sz="2800" kern="0" dirty="0">
                <a:solidFill>
                  <a:srgbClr val="000000"/>
                </a:solidFill>
                <a:latin typeface="Source Sans Pro" panose="020B0503030403020204" pitchFamily="34" charset="0"/>
                <a:ea typeface="+mj-ea"/>
                <a:cs typeface="Arial"/>
              </a:rPr>
              <a:t>: En esta etapa se determina la calidad del modelo teniendo en cuenta el análisis de determinadas métricas y criterios estadísticos del mismo, comparando los resultados con resultados previos.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De acuerdo con los resultados de esta etapa se decide continuar con la última fase de la metodología, </a:t>
            </a:r>
            <a:r>
              <a:rPr lang="es-ES" sz="2800" u="sng" kern="0" dirty="0">
                <a:solidFill>
                  <a:srgbClr val="000000"/>
                </a:solidFill>
                <a:latin typeface="Source Sans Pro" panose="020B0503030403020204" pitchFamily="34" charset="0"/>
                <a:ea typeface="+mj-ea"/>
                <a:cs typeface="Arial"/>
              </a:rPr>
              <a:t>revisar alguna de las etapas anteriores o incluso iniciar desde cero con un nuevo proyecto.</a:t>
            </a:r>
            <a:endParaRPr lang="es-CL" sz="2800" u="sng"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394631"/>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3260725" y="86264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DBB581D6-C364-1BA0-045D-3BE905EB0B71}"/>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30196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IMPLEMENTACIÓN</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13714"/>
            <a:ext cx="11267535" cy="4941161"/>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Implementación</a:t>
            </a:r>
            <a:r>
              <a:rPr lang="es-ES" sz="2800" kern="0" dirty="0">
                <a:solidFill>
                  <a:srgbClr val="000000"/>
                </a:solidFill>
                <a:latin typeface="Source Sans Pro" panose="020B0503030403020204" pitchFamily="34" charset="0"/>
                <a:ea typeface="+mj-ea"/>
                <a:cs typeface="Arial"/>
              </a:rPr>
              <a:t>: Aquí el modelo ya ha sido construido y evaluado. Esta etapa explota, mediante acciones específicas, el conocimiento adquirido mediante el modelo en las etapas previas, pudiendo ser aplicado el modelo a diversos conjuntos de datos o también dentro de un proceso del negocio.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Por ejemplo, en detección de fraudes, análisis de endeudamiento crediticio, entre otros casos. Todo esto por lo general finalizando con la documentación y presentación de resultados del modelo para el usuario, con el fin de obtener un incremento del conocimiento sobre un problema o proceso del negocio.</a:t>
            </a: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308281"/>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1160145" y="6653287"/>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60087C9D-7806-C8F2-0581-46E77EA3255F}"/>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412251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75650" y="8016875"/>
            <a:ext cx="11193563" cy="1969770"/>
          </a:xfrm>
        </p:spPr>
        <p:txBody>
          <a:bodyPr/>
          <a:lstStyle/>
          <a:p>
            <a:pPr marL="285750" indent="-285750">
              <a:buFont typeface="Wingdings" panose="05000000000000000000" pitchFamily="2" charset="2"/>
              <a:buChar char="§"/>
            </a:pPr>
            <a:r>
              <a:rPr lang="es-CL" sz="3200" dirty="0"/>
              <a:t>Proyecto y metodologías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CRISP-DM</a:t>
            </a:r>
          </a:p>
          <a:p>
            <a:pPr marL="285750" indent="-285750">
              <a:buFont typeface="Wingdings" panose="05000000000000000000" pitchFamily="2" charset="2"/>
              <a:buChar char="§"/>
            </a:pPr>
            <a:endParaRPr lang="es-CL" sz="3200" dirty="0"/>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051050" y="1031118"/>
            <a:ext cx="12983210" cy="1066801"/>
          </a:xfrm>
        </p:spPr>
        <p:txBody>
          <a:bodyPr/>
          <a:lstStyle/>
          <a:p>
            <a:r>
              <a:rPr lang="es-CL" dirty="0"/>
              <a:t>FMY0100   Proyecto de Machine Learning</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2519249"/>
            <a:ext cx="9225915" cy="181543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panose="020B0503030403020204" pitchFamily="34" charset="0"/>
              </a:rPr>
              <a:t>Llevar a cabo un proyecto de Machine </a:t>
            </a:r>
            <a:r>
              <a:rPr lang="es-ES" sz="2800" b="0" dirty="0" err="1">
                <a:solidFill>
                  <a:srgbClr val="000000"/>
                </a:solidFill>
                <a:latin typeface="Source Sans Pro" panose="020B0503030403020204" pitchFamily="34" charset="0"/>
              </a:rPr>
              <a:t>Learning</a:t>
            </a:r>
            <a:r>
              <a:rPr lang="es-ES" sz="2800" b="0" dirty="0">
                <a:solidFill>
                  <a:srgbClr val="000000"/>
                </a:solidFill>
                <a:latin typeface="Source Sans Pro" panose="020B0503030403020204" pitchFamily="34" charset="0"/>
              </a:rPr>
              <a:t>, es una tarea que involucra desde la obtención de los datos hasta la implementación del modelo optimizado en un ambiente cercano al usuario final.</a:t>
            </a:r>
            <a:endParaRPr lang="es-CL" sz="7200" kern="0" dirty="0"/>
          </a:p>
        </p:txBody>
      </p:sp>
      <p:sp>
        <p:nvSpPr>
          <p:cNvPr id="9" name="object 16">
            <a:extLst>
              <a:ext uri="{FF2B5EF4-FFF2-40B4-BE49-F238E27FC236}">
                <a16:creationId xmlns:a16="http://schemas.microsoft.com/office/drawing/2014/main" id="{9960FC2D-3887-1646-A0CD-D2FB86584638}"/>
              </a:ext>
            </a:extLst>
          </p:cNvPr>
          <p:cNvSpPr txBox="1"/>
          <p:nvPr/>
        </p:nvSpPr>
        <p:spPr>
          <a:xfrm>
            <a:off x="8316438" y="4770490"/>
            <a:ext cx="9225915" cy="5227585"/>
          </a:xfrm>
          <a:prstGeom prst="rect">
            <a:avLst/>
          </a:prstGeom>
        </p:spPr>
        <p:txBody>
          <a:bodyPr vert="horz" wrap="square" lIns="0" tIns="91440" rIns="0" bIns="0" rtlCol="0">
            <a:spAutoFit/>
          </a:bodyPr>
          <a:lstStyle/>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r>
              <a:rPr lang="es-ES" sz="2800" dirty="0">
                <a:solidFill>
                  <a:srgbClr val="000000"/>
                </a:solidFill>
                <a:latin typeface="Source Sans Pro" panose="020B0503030403020204" pitchFamily="34" charset="0"/>
                <a:ea typeface="+mj-ea"/>
                <a:cs typeface="Arial"/>
              </a:rPr>
              <a:t>No existe una metodología propia de Machine </a:t>
            </a:r>
            <a:r>
              <a:rPr lang="es-ES" sz="2800" dirty="0" err="1">
                <a:solidFill>
                  <a:srgbClr val="000000"/>
                </a:solidFill>
                <a:latin typeface="Source Sans Pro" panose="020B0503030403020204" pitchFamily="34" charset="0"/>
                <a:ea typeface="+mj-ea"/>
                <a:cs typeface="Arial"/>
              </a:rPr>
              <a:t>Learning</a:t>
            </a:r>
            <a:r>
              <a:rPr lang="es-ES" sz="2800" dirty="0">
                <a:solidFill>
                  <a:srgbClr val="000000"/>
                </a:solidFill>
                <a:latin typeface="Source Sans Pro" panose="020B0503030403020204" pitchFamily="34" charset="0"/>
                <a:ea typeface="+mj-ea"/>
                <a:cs typeface="Arial"/>
              </a:rPr>
              <a:t> para poder hacer esto. Más bien, se utilizan metodologías que nacieron en la disciplina de Minería de Datos, las cuales han ido evolucionando en el tiempo a Ciencia de Datos.</a:t>
            </a: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dirty="0">
                <a:solidFill>
                  <a:srgbClr val="000000"/>
                </a:solidFill>
                <a:latin typeface="Source Sans Pro" panose="020B0503030403020204" pitchFamily="34" charset="0"/>
                <a:ea typeface="+mj-ea"/>
                <a:cs typeface="Arial"/>
              </a:rPr>
              <a:t>Hoy en día, la más utilizada es CRISP-DM. Esta metodología nos ayudan a ordenar las tareas (y los esfuerzos que ellas conllevan), en un proceso ordenado y meticuloso para obtener resultados más certeros.</a:t>
            </a:r>
            <a:endParaRPr sz="2800" dirty="0">
              <a:solidFill>
                <a:srgbClr val="000000"/>
              </a:solidFill>
              <a:latin typeface="Source Sans Pro" panose="020B0503030403020204" pitchFamily="34" charset="0"/>
              <a:ea typeface="+mj-ea"/>
              <a:cs typeface="Arial"/>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5600" y="3107570"/>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5092" y="5831993"/>
            <a:ext cx="1066800" cy="1066800"/>
          </a:xfrm>
          <a:prstGeom prst="rect">
            <a:avLst/>
          </a:prstGeom>
        </p:spPr>
      </p:pic>
      <p:pic>
        <p:nvPicPr>
          <p:cNvPr id="4" name="Gráfico 3" descr="Portapapeles con relleno sólido">
            <a:extLst>
              <a:ext uri="{FF2B5EF4-FFF2-40B4-BE49-F238E27FC236}">
                <a16:creationId xmlns:a16="http://schemas.microsoft.com/office/drawing/2014/main" id="{33A64B35-40C7-9F75-7C5D-516E4F84F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4784" y="8498993"/>
            <a:ext cx="1066800" cy="1066800"/>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2285628"/>
            <a:ext cx="9225915" cy="138025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panose="020B0503030403020204" pitchFamily="34" charset="0"/>
              </a:rPr>
              <a:t>En esta lámina puedes apreciar la evolución de los modelos y metodologías más relevantes de Minería de Datos y Ciencias de Datos.</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437183"/>
            <a:ext cx="1236292" cy="1236292"/>
          </a:xfrm>
          <a:prstGeom prst="rect">
            <a:avLst/>
          </a:prstGeom>
        </p:spPr>
      </p:pic>
      <p:sp>
        <p:nvSpPr>
          <p:cNvPr id="4" name="CuadroTexto 3">
            <a:extLst>
              <a:ext uri="{FF2B5EF4-FFF2-40B4-BE49-F238E27FC236}">
                <a16:creationId xmlns:a16="http://schemas.microsoft.com/office/drawing/2014/main" id="{CD7FE4D2-3E52-C40A-3476-413E99DAC1A5}"/>
              </a:ext>
            </a:extLst>
          </p:cNvPr>
          <p:cNvSpPr txBox="1"/>
          <p:nvPr/>
        </p:nvSpPr>
        <p:spPr>
          <a:xfrm>
            <a:off x="6013450" y="10683875"/>
            <a:ext cx="5234575" cy="369332"/>
          </a:xfrm>
          <a:prstGeom prst="rect">
            <a:avLst/>
          </a:prstGeom>
          <a:noFill/>
        </p:spPr>
        <p:txBody>
          <a:bodyPr wrap="none" rtlCol="0">
            <a:spAutoFit/>
          </a:bodyPr>
          <a:lstStyle/>
          <a:p>
            <a:r>
              <a:rPr lang="es-CL" dirty="0"/>
              <a:t>IEEE Transactions on Knowledge and Data Engineering</a:t>
            </a:r>
          </a:p>
        </p:txBody>
      </p:sp>
      <p:pic>
        <p:nvPicPr>
          <p:cNvPr id="6" name="Imagen 5">
            <a:extLst>
              <a:ext uri="{FF2B5EF4-FFF2-40B4-BE49-F238E27FC236}">
                <a16:creationId xmlns:a16="http://schemas.microsoft.com/office/drawing/2014/main" id="{6820D48D-B01F-97E1-52BA-64FF201A5D10}"/>
              </a:ext>
            </a:extLst>
          </p:cNvPr>
          <p:cNvPicPr>
            <a:picLocks noChangeAspect="1"/>
          </p:cNvPicPr>
          <p:nvPr/>
        </p:nvPicPr>
        <p:blipFill>
          <a:blip r:embed="rId4"/>
          <a:stretch>
            <a:fillRect/>
          </a:stretch>
        </p:blipFill>
        <p:spPr>
          <a:xfrm>
            <a:off x="1365251" y="4076327"/>
            <a:ext cx="13868400" cy="6378948"/>
          </a:xfrm>
          <a:prstGeom prst="rect">
            <a:avLst/>
          </a:prstGeom>
        </p:spPr>
      </p:pic>
      <p:sp>
        <p:nvSpPr>
          <p:cNvPr id="7" name="Marcador de texto 11">
            <a:extLst>
              <a:ext uri="{FF2B5EF4-FFF2-40B4-BE49-F238E27FC236}">
                <a16:creationId xmlns:a16="http://schemas.microsoft.com/office/drawing/2014/main" id="{AE32F5E1-87A7-A2FD-ADD5-8ED8FA061229}"/>
              </a:ext>
            </a:extLst>
          </p:cNvPr>
          <p:cNvSpPr>
            <a:spLocks noGrp="1"/>
          </p:cNvSpPr>
          <p:nvPr>
            <p:ph type="body" sz="quarter" idx="10"/>
          </p:nvPr>
        </p:nvSpPr>
        <p:spPr>
          <a:xfrm>
            <a:off x="2051050" y="1031118"/>
            <a:ext cx="12983210" cy="1066801"/>
          </a:xfrm>
        </p:spPr>
        <p:txBody>
          <a:bodyPr/>
          <a:lstStyle/>
          <a:p>
            <a:r>
              <a:rPr lang="es-CL" dirty="0"/>
              <a:t>FMY0100   Proyecto de Machine Learning</a:t>
            </a:r>
          </a:p>
        </p:txBody>
      </p:sp>
    </p:spTree>
    <p:extLst>
      <p:ext uri="{BB962C8B-B14F-4D97-AF65-F5344CB8AC3E}">
        <p14:creationId xmlns:p14="http://schemas.microsoft.com/office/powerpoint/2010/main" val="268365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1661993"/>
          </a:xfrm>
        </p:spPr>
        <p:txBody>
          <a:bodyPr/>
          <a:lstStyle/>
          <a:p>
            <a:r>
              <a:rPr lang="es-CL" dirty="0"/>
              <a:t>METODOLOGÍA CRISP-DM</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299450" y="8651491"/>
            <a:ext cx="11193563" cy="1107996"/>
          </a:xfrm>
        </p:spPr>
        <p:txBody>
          <a:bodyPr/>
          <a:lstStyle/>
          <a:p>
            <a:r>
              <a:rPr lang="es-CL" dirty="0"/>
              <a:t>LA CRISP-DM (CROSS-INDUSTRY STANDARD PROCESS FOR DATA MINING) ES UNA INICIATIVA FINANCIADA POR LA COMUNIDAD EUROPEA PARA DESARROLLAR UNA PALTAFORMA DE MINERÍA DE DATOS. SE PUEDE CONSIDERAR COMO LA METODOLOGÍA DE FACTO PARA EXTRAER VALOR DE LOS DATOS.</a:t>
            </a:r>
          </a:p>
        </p:txBody>
      </p:sp>
    </p:spTree>
    <p:extLst>
      <p:ext uri="{BB962C8B-B14F-4D97-AF65-F5344CB8AC3E}">
        <p14:creationId xmlns:p14="http://schemas.microsoft.com/office/powerpoint/2010/main" val="39407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1911101" cy="646331"/>
          </a:xfrm>
          <a:prstGeom prst="rect">
            <a:avLst/>
          </a:prstGeom>
          <a:noFill/>
        </p:spPr>
        <p:txBody>
          <a:bodyPr wrap="none" rtlCol="0">
            <a:spAutoFit/>
          </a:bodyPr>
          <a:lstStyle/>
          <a:p>
            <a:r>
              <a:rPr lang="es-CL" dirty="0"/>
              <a:t>IBM SPSS </a:t>
            </a:r>
            <a:r>
              <a:rPr lang="es-CL" dirty="0" err="1"/>
              <a:t>Modeler</a:t>
            </a:r>
            <a:endParaRPr lang="es-CL" dirty="0"/>
          </a:p>
          <a:p>
            <a:r>
              <a:rPr lang="es-CL" dirty="0"/>
              <a:t>Documentación</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4" y="2911475"/>
            <a:ext cx="4981575" cy="492443"/>
          </a:xfrm>
        </p:spPr>
        <p:txBody>
          <a:bodyPr/>
          <a:lstStyle/>
          <a:p>
            <a:r>
              <a:rPr lang="es-CL" sz="3200" dirty="0"/>
              <a:t>FASES</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07308"/>
            <a:ext cx="11267535" cy="5965416"/>
          </a:xfrm>
          <a:prstGeom prst="rect">
            <a:avLst/>
          </a:prstGeom>
          <a:noFill/>
        </p:spPr>
        <p:txBody>
          <a:bodyPr wrap="square">
            <a:spAutoFit/>
          </a:bodyPr>
          <a:lstStyle/>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CRISP-DM fue concebida a fines de 1996.</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Como </a:t>
            </a:r>
            <a:r>
              <a:rPr lang="es-ES" sz="2800" b="1" kern="0" dirty="0">
                <a:solidFill>
                  <a:srgbClr val="000000"/>
                </a:solidFill>
                <a:latin typeface="Source Sans Pro" panose="020B0503030403020204" pitchFamily="34" charset="0"/>
                <a:ea typeface="+mj-ea"/>
                <a:cs typeface="Arial"/>
              </a:rPr>
              <a:t>metodología</a:t>
            </a:r>
            <a:r>
              <a:rPr lang="es-ES" sz="2800" kern="0" dirty="0">
                <a:solidFill>
                  <a:srgbClr val="000000"/>
                </a:solidFill>
                <a:latin typeface="Source Sans Pro" panose="020B0503030403020204" pitchFamily="34" charset="0"/>
                <a:ea typeface="+mj-ea"/>
                <a:cs typeface="Arial"/>
              </a:rPr>
              <a:t>, incluye descripciones de las fases normales de un proyecto, las tareas necesarias en cada fase y una explicación de las relaciones entre las tareas.</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Como </a:t>
            </a:r>
            <a:r>
              <a:rPr lang="es-ES" sz="2800" b="1" kern="0" dirty="0">
                <a:solidFill>
                  <a:srgbClr val="000000"/>
                </a:solidFill>
                <a:latin typeface="Source Sans Pro" panose="020B0503030403020204" pitchFamily="34" charset="0"/>
                <a:ea typeface="+mj-ea"/>
                <a:cs typeface="Arial"/>
              </a:rPr>
              <a:t>modelo de proceso</a:t>
            </a:r>
            <a:r>
              <a:rPr lang="es-ES" sz="2800" kern="0" dirty="0">
                <a:solidFill>
                  <a:srgbClr val="000000"/>
                </a:solidFill>
                <a:latin typeface="Source Sans Pro" panose="020B0503030403020204" pitchFamily="34" charset="0"/>
                <a:ea typeface="+mj-ea"/>
                <a:cs typeface="Arial"/>
              </a:rPr>
              <a:t>, CRISP-DM ofrece un resumen del ciclo vital de minería de datos.</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El modelo </a:t>
            </a:r>
            <a:r>
              <a:rPr lang="es-ES" sz="2800" b="1" kern="0" dirty="0">
                <a:solidFill>
                  <a:srgbClr val="000000"/>
                </a:solidFill>
                <a:latin typeface="Source Sans Pro" panose="020B0503030403020204" pitchFamily="34" charset="0"/>
                <a:ea typeface="+mj-ea"/>
                <a:cs typeface="Arial"/>
              </a:rPr>
              <a:t>contiene seis fases </a:t>
            </a:r>
            <a:r>
              <a:rPr lang="es-ES" sz="2800" kern="0" dirty="0">
                <a:solidFill>
                  <a:srgbClr val="000000"/>
                </a:solidFill>
                <a:latin typeface="Source Sans Pro" panose="020B0503030403020204" pitchFamily="34" charset="0"/>
                <a:ea typeface="+mj-ea"/>
                <a:cs typeface="Arial"/>
              </a:rPr>
              <a:t>con flechas que indican las dependencias más importantes y frecuentes entre fases. </a:t>
            </a:r>
            <a:r>
              <a:rPr lang="es-ES" sz="2800" b="1" i="1" kern="0" dirty="0">
                <a:solidFill>
                  <a:srgbClr val="000000"/>
                </a:solidFill>
                <a:latin typeface="Source Sans Pro" panose="020B0503030403020204" pitchFamily="34" charset="0"/>
                <a:ea typeface="+mj-ea"/>
                <a:cs typeface="Arial"/>
              </a:rPr>
              <a:t>La secuencia de las fases no es estricta</a:t>
            </a:r>
            <a:r>
              <a:rPr lang="es-ES" sz="2800" kern="0" dirty="0">
                <a:solidFill>
                  <a:srgbClr val="000000"/>
                </a:solidFill>
                <a:latin typeface="Source Sans Pro" panose="020B0503030403020204" pitchFamily="34" charset="0"/>
                <a:ea typeface="+mj-ea"/>
                <a:cs typeface="Arial"/>
              </a:rPr>
              <a:t>. De hecho, la mayoría de los proyectos avanzan y retroceden entre fases si es necesario</a:t>
            </a: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301875"/>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8" name="Marcador de texto 11">
            <a:extLst>
              <a:ext uri="{FF2B5EF4-FFF2-40B4-BE49-F238E27FC236}">
                <a16:creationId xmlns:a16="http://schemas.microsoft.com/office/drawing/2014/main" id="{23744164-2627-3473-4A7F-E8A2D1EC5B8C}"/>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201013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4" y="2911475"/>
            <a:ext cx="4981575" cy="984885"/>
          </a:xfrm>
        </p:spPr>
        <p:txBody>
          <a:bodyPr/>
          <a:lstStyle/>
          <a:p>
            <a:r>
              <a:rPr lang="es-CL" sz="3200" dirty="0"/>
              <a:t>COMPRENDER EL NEGOCIO</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68126"/>
            <a:ext cx="11267535" cy="7706149"/>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Comprensión del problema o negocio</a:t>
            </a:r>
            <a:r>
              <a:rPr lang="es-ES" sz="2800" kern="0" dirty="0">
                <a:solidFill>
                  <a:srgbClr val="000000"/>
                </a:solidFill>
                <a:latin typeface="Source Sans Pro" panose="020B0503030403020204" pitchFamily="34" charset="0"/>
                <a:ea typeface="+mj-ea"/>
                <a:cs typeface="Arial"/>
              </a:rPr>
              <a:t>: Esta es </a:t>
            </a:r>
            <a:r>
              <a:rPr lang="es-ES" sz="2800" u="sng" kern="0" dirty="0">
                <a:solidFill>
                  <a:srgbClr val="000000"/>
                </a:solidFill>
                <a:latin typeface="Source Sans Pro" panose="020B0503030403020204" pitchFamily="34" charset="0"/>
                <a:ea typeface="+mj-ea"/>
                <a:cs typeface="Arial"/>
              </a:rPr>
              <a:t>la etapa más importante</a:t>
            </a:r>
            <a:r>
              <a:rPr lang="es-ES" sz="2800" kern="0" dirty="0">
                <a:solidFill>
                  <a:srgbClr val="000000"/>
                </a:solidFill>
                <a:latin typeface="Source Sans Pro" panose="020B0503030403020204" pitchFamily="34" charset="0"/>
                <a:ea typeface="+mj-ea"/>
                <a:cs typeface="Arial"/>
              </a:rPr>
              <a:t>, ya que, si no se comprende correctamente el negocio, o problema, no servirá pasar a las siguientes etapas.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Sus actividades principales son: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Identificación del problema</a:t>
            </a:r>
            <a:r>
              <a:rPr lang="es-ES" sz="2800" kern="0" dirty="0">
                <a:solidFill>
                  <a:srgbClr val="000000"/>
                </a:solidFill>
                <a:latin typeface="Source Sans Pro" panose="020B0503030403020204" pitchFamily="34" charset="0"/>
                <a:ea typeface="+mj-ea"/>
                <a:cs typeface="Arial"/>
              </a:rPr>
              <a:t>: Aborda el entendimiento y delimitación de la problemática, así como la identificación de los requisitos, restricciones, supuestos y beneficios del proyecto.</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Determinación de objetivos</a:t>
            </a:r>
            <a:r>
              <a:rPr lang="es-ES" sz="2800" kern="0" dirty="0">
                <a:solidFill>
                  <a:srgbClr val="000000"/>
                </a:solidFill>
                <a:latin typeface="Source Sans Pro" panose="020B0503030403020204" pitchFamily="34" charset="0"/>
                <a:ea typeface="+mj-ea"/>
                <a:cs typeface="Arial"/>
              </a:rPr>
              <a:t>: Establece los resultados a obtener al proponer la solución.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Evaluación de la situación actual</a:t>
            </a:r>
            <a:r>
              <a:rPr lang="es-ES" sz="2800" kern="0" dirty="0">
                <a:solidFill>
                  <a:srgbClr val="000000"/>
                </a:solidFill>
                <a:latin typeface="Source Sans Pro" panose="020B0503030403020204" pitchFamily="34" charset="0"/>
                <a:ea typeface="+mj-ea"/>
                <a:cs typeface="Arial"/>
              </a:rPr>
              <a:t>: Describe el estado actual antes de ser implementada la solución propuesta, con el fin de tener un objeto de comparación que permita medir el grado de éxito del proyecto.</a:t>
            </a:r>
          </a:p>
          <a:p>
            <a:pPr marL="46355" marR="5080" algn="just">
              <a:lnSpc>
                <a:spcPct val="101499"/>
              </a:lnSpc>
              <a:spcBef>
                <a:spcPts val="345"/>
              </a:spcBef>
            </a:pP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362693"/>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2127250" y="4740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23BEE7E7-6E70-1024-6C4B-E4856DF34208}"/>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425234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4" y="2911475"/>
            <a:ext cx="4981575" cy="984885"/>
          </a:xfrm>
        </p:spPr>
        <p:txBody>
          <a:bodyPr/>
          <a:lstStyle/>
          <a:p>
            <a:r>
              <a:rPr lang="es-CL" sz="3200" dirty="0"/>
              <a:t>COMPRENDER </a:t>
            </a:r>
          </a:p>
          <a:p>
            <a:r>
              <a:rPr lang="es-CL" sz="3200" dirty="0"/>
              <a:t>LOS DATOS</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40549"/>
            <a:ext cx="11267535" cy="6362126"/>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Comprensión de los datos</a:t>
            </a:r>
            <a:r>
              <a:rPr lang="es-ES" sz="2800" kern="0" dirty="0">
                <a:solidFill>
                  <a:srgbClr val="000000"/>
                </a:solidFill>
                <a:latin typeface="Source Sans Pro" panose="020B0503030403020204" pitchFamily="34" charset="0"/>
                <a:ea typeface="+mj-ea"/>
                <a:cs typeface="Arial"/>
              </a:rPr>
              <a:t>: Comprende la recolección inicial de datos, con el objetivo de establecer un primer acercamiento con el problema, conociendo a los datos, identificando su calidad y estableciendo las primeras relaciones que permitan definir correlaciones entre variables.</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 Sus actividades principales son: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Recolección de datos</a:t>
            </a:r>
            <a:r>
              <a:rPr lang="es-ES" sz="2800" kern="0" dirty="0">
                <a:solidFill>
                  <a:srgbClr val="000000"/>
                </a:solidFill>
                <a:latin typeface="Source Sans Pro" panose="020B0503030403020204" pitchFamily="34" charset="0"/>
                <a:ea typeface="+mj-ea"/>
                <a:cs typeface="Arial"/>
              </a:rPr>
              <a:t>: Consiste en obtener los datos a utilizar en el proyecto a partir de algunas fuentes de datos, e identificando las técnicas utilizadas para su recolección.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Exploración de datos</a:t>
            </a:r>
            <a:r>
              <a:rPr lang="es-ES" sz="2800" kern="0" dirty="0">
                <a:solidFill>
                  <a:srgbClr val="000000"/>
                </a:solidFill>
                <a:latin typeface="Source Sans Pro" panose="020B0503030403020204" pitchFamily="34" charset="0"/>
                <a:ea typeface="+mj-ea"/>
                <a:cs typeface="Arial"/>
              </a:rPr>
              <a:t>: Se basa en aplicar pruebas estadísticas que permitan conocer las propiedades de los datos.</a:t>
            </a:r>
          </a:p>
          <a:p>
            <a:pPr marL="46355" marR="5080" algn="just">
              <a:lnSpc>
                <a:spcPct val="101499"/>
              </a:lnSpc>
              <a:spcBef>
                <a:spcPts val="345"/>
              </a:spcBef>
            </a:pP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335116"/>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4489450" y="4740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502B1E19-3357-FB5B-9DB5-5B7B7CB16E2E}"/>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18689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984885"/>
          </a:xfrm>
        </p:spPr>
        <p:txBody>
          <a:bodyPr/>
          <a:lstStyle/>
          <a:p>
            <a:r>
              <a:rPr lang="es-CL" sz="3200" dirty="0"/>
              <a:t>PREPARACIÓN </a:t>
            </a:r>
          </a:p>
          <a:p>
            <a:r>
              <a:rPr lang="es-CL" sz="3200" dirty="0"/>
              <a:t>DE DATOS</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16749"/>
            <a:ext cx="11267535" cy="6362126"/>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Preparación de datos</a:t>
            </a:r>
            <a:r>
              <a:rPr lang="es-ES" sz="2800" kern="0" dirty="0">
                <a:solidFill>
                  <a:srgbClr val="000000"/>
                </a:solidFill>
                <a:latin typeface="Source Sans Pro" panose="020B0503030403020204" pitchFamily="34" charset="0"/>
                <a:ea typeface="+mj-ea"/>
                <a:cs typeface="Arial"/>
              </a:rPr>
              <a:t>: Esta es </a:t>
            </a:r>
            <a:r>
              <a:rPr lang="es-ES" sz="2800" u="sng" kern="0" dirty="0">
                <a:solidFill>
                  <a:srgbClr val="000000"/>
                </a:solidFill>
                <a:latin typeface="Source Sans Pro" panose="020B0503030403020204" pitchFamily="34" charset="0"/>
                <a:ea typeface="+mj-ea"/>
                <a:cs typeface="Arial"/>
              </a:rPr>
              <a:t>la etapa que demanda más tiempo </a:t>
            </a:r>
            <a:r>
              <a:rPr lang="es-ES" sz="2800" kern="0" dirty="0">
                <a:solidFill>
                  <a:srgbClr val="000000"/>
                </a:solidFill>
                <a:latin typeface="Source Sans Pro" panose="020B0503030403020204" pitchFamily="34" charset="0"/>
                <a:ea typeface="+mj-ea"/>
                <a:cs typeface="Arial"/>
              </a:rPr>
              <a:t>en el proyecto, aquí se seleccionan los datos que serán transformados de acuerdo con los resultados de la etapa anterior a fin de ser utilizados en la etapa de modelado.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Sus actividades principales son: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Limpieza de datos</a:t>
            </a:r>
            <a:r>
              <a:rPr lang="es-ES" sz="2800" kern="0" dirty="0">
                <a:solidFill>
                  <a:srgbClr val="000000"/>
                </a:solidFill>
                <a:latin typeface="Source Sans Pro" panose="020B0503030403020204" pitchFamily="34" charset="0"/>
                <a:ea typeface="+mj-ea"/>
                <a:cs typeface="Arial"/>
              </a:rPr>
              <a:t>: Para este fin se aplican diferentes técnicas, por ejemplo, normalización de datos, tratamiento de valores nulos, tratamiento de duplicados e imputación de datos.</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Transformación de datos</a:t>
            </a:r>
            <a:r>
              <a:rPr lang="es-ES" sz="2800" kern="0" dirty="0">
                <a:solidFill>
                  <a:srgbClr val="000000"/>
                </a:solidFill>
                <a:latin typeface="Source Sans Pro" panose="020B0503030403020204" pitchFamily="34" charset="0"/>
                <a:ea typeface="+mj-ea"/>
                <a:cs typeface="Arial"/>
              </a:rPr>
              <a:t>: Aquí se cambia la estructura o el formato de ciertos datos sin alterar su significado, a fin de poder ser utilizados en la etapa de modelado</a:t>
            </a: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411316"/>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5028532" y="5884419"/>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951040C0-F829-9997-BEF4-03E48882E413}"/>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95751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3961277" cy="923330"/>
          </a:xfrm>
          <a:prstGeom prst="rect">
            <a:avLst/>
          </a:prstGeom>
          <a:noFill/>
        </p:spPr>
        <p:txBody>
          <a:bodyPr wrap="none" rtlCol="0">
            <a:spAutoFit/>
          </a:bodyPr>
          <a:lstStyle/>
          <a:p>
            <a:r>
              <a:rPr lang="es-CL" dirty="0">
                <a:hlinkClick r:id="rId2"/>
              </a:rPr>
              <a:t>https://www.americasistemas.com.pe/</a:t>
            </a:r>
            <a:endParaRPr lang="es-CL" dirty="0"/>
          </a:p>
          <a:p>
            <a:r>
              <a:rPr lang="es-CL" dirty="0"/>
              <a:t>ciencia-de-datos-</a:t>
            </a:r>
            <a:r>
              <a:rPr lang="es-CL" dirty="0" err="1"/>
              <a:t>crisp</a:t>
            </a:r>
            <a:r>
              <a:rPr lang="es-CL" dirty="0"/>
              <a:t>-dm-y-su-proceso-</a:t>
            </a:r>
          </a:p>
          <a:p>
            <a:r>
              <a:rPr lang="es-CL" dirty="0" err="1"/>
              <a:t>de-implementacion</a:t>
            </a:r>
            <a:r>
              <a:rPr lang="es-CL" dirty="0"/>
              <a:t>/</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MODELADO</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59708"/>
            <a:ext cx="11267535" cy="6400598"/>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Modelado</a:t>
            </a:r>
            <a:r>
              <a:rPr lang="es-ES" sz="2800" kern="0" dirty="0">
                <a:solidFill>
                  <a:srgbClr val="000000"/>
                </a:solidFill>
                <a:latin typeface="Source Sans Pro" panose="020B0503030403020204" pitchFamily="34" charset="0"/>
                <a:ea typeface="+mj-ea"/>
                <a:cs typeface="Arial"/>
              </a:rPr>
              <a:t>: En esta etapa se obtiene el modelo propuesto.</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 Sus actividades principales son:</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a:t>
            </a:r>
            <a:r>
              <a:rPr lang="es-ES" sz="2800" b="1" kern="0" dirty="0">
                <a:solidFill>
                  <a:srgbClr val="000000"/>
                </a:solidFill>
                <a:latin typeface="Source Sans Pro" panose="020B0503030403020204" pitchFamily="34" charset="0"/>
                <a:ea typeface="+mj-ea"/>
                <a:cs typeface="Arial"/>
              </a:rPr>
              <a:t>Selección de técnica de modelado</a:t>
            </a:r>
            <a:r>
              <a:rPr lang="es-ES" sz="2800" kern="0" dirty="0">
                <a:solidFill>
                  <a:srgbClr val="000000"/>
                </a:solidFill>
                <a:latin typeface="Source Sans Pro" panose="020B0503030403020204" pitchFamily="34" charset="0"/>
                <a:ea typeface="+mj-ea"/>
                <a:cs typeface="Arial"/>
              </a:rPr>
              <a:t>: Se elige la técnica apropiada de acuerdo con el problema a resolver, los datos disponibles, las herramientas de minería de datos disponibles.</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a:t>
            </a:r>
            <a:r>
              <a:rPr lang="es-ES" sz="2800" b="1" kern="0" dirty="0">
                <a:solidFill>
                  <a:srgbClr val="000000"/>
                </a:solidFill>
                <a:latin typeface="Source Sans Pro" panose="020B0503030403020204" pitchFamily="34" charset="0"/>
                <a:ea typeface="+mj-ea"/>
                <a:cs typeface="Arial"/>
              </a:rPr>
              <a:t>Selección de datos de prueba</a:t>
            </a:r>
            <a:r>
              <a:rPr lang="es-ES" sz="2800" kern="0" dirty="0">
                <a:solidFill>
                  <a:srgbClr val="000000"/>
                </a:solidFill>
                <a:latin typeface="Source Sans Pro" panose="020B0503030403020204" pitchFamily="34" charset="0"/>
                <a:ea typeface="+mj-ea"/>
                <a:cs typeface="Arial"/>
              </a:rPr>
              <a:t>: En algunos modelos se necesita segmentar la muestra en datos de entrenamiento y de prueba.</a:t>
            </a:r>
          </a:p>
          <a:p>
            <a:pPr marL="46355" marR="5080" algn="just">
              <a:lnSpc>
                <a:spcPct val="101499"/>
              </a:lnSpc>
              <a:spcBef>
                <a:spcPts val="345"/>
              </a:spcBef>
            </a:pPr>
            <a:br>
              <a:rPr lang="es-ES" sz="2800" kern="0" dirty="0">
                <a:solidFill>
                  <a:srgbClr val="000000"/>
                </a:solidFill>
                <a:latin typeface="Source Sans Pro" panose="020B0503030403020204" pitchFamily="34" charset="0"/>
                <a:ea typeface="+mj-ea"/>
                <a:cs typeface="Arial"/>
              </a:rPr>
            </a:br>
            <a:r>
              <a:rPr lang="es-ES" sz="2800" kern="0" dirty="0">
                <a:solidFill>
                  <a:srgbClr val="000000"/>
                </a:solidFill>
                <a:latin typeface="Source Sans Pro" panose="020B0503030403020204" pitchFamily="34" charset="0"/>
                <a:ea typeface="+mj-ea"/>
                <a:cs typeface="Arial"/>
              </a:rPr>
              <a:t>. </a:t>
            </a:r>
            <a:r>
              <a:rPr lang="es-ES" sz="2800" b="1" kern="0" dirty="0">
                <a:solidFill>
                  <a:srgbClr val="000000"/>
                </a:solidFill>
                <a:latin typeface="Source Sans Pro" panose="020B0503030403020204" pitchFamily="34" charset="0"/>
                <a:ea typeface="+mj-ea"/>
                <a:cs typeface="Arial"/>
              </a:rPr>
              <a:t>Obtención del modelo</a:t>
            </a:r>
            <a:r>
              <a:rPr lang="es-ES" sz="2800" kern="0" dirty="0">
                <a:solidFill>
                  <a:srgbClr val="000000"/>
                </a:solidFill>
                <a:latin typeface="Source Sans Pro" panose="020B0503030403020204" pitchFamily="34" charset="0"/>
                <a:ea typeface="+mj-ea"/>
                <a:cs typeface="Arial"/>
              </a:rPr>
              <a:t>: Aquí se genera el mejor modelo mediante un proceso iterativo con los datos de prueba y de entrenamiento.</a:t>
            </a:r>
          </a:p>
          <a:p>
            <a:pPr marL="46355" marR="5080" algn="just">
              <a:lnSpc>
                <a:spcPct val="101499"/>
              </a:lnSpc>
              <a:spcBef>
                <a:spcPts val="345"/>
              </a:spcBef>
            </a:pP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7850" y="2454275"/>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5"/>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5036553" y="7026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8DC24C76-18CE-1C4F-1F06-4A16F19AADFD}"/>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12969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3.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1407</TotalTime>
  <Words>1065</Words>
  <Application>Microsoft Office PowerPoint</Application>
  <PresentationFormat>Personalizado</PresentationFormat>
  <Paragraphs>91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Source Sans Pro</vt:lpstr>
      <vt:lpstr>Wingdings</vt:lpstr>
      <vt:lpstr>Office Theme</vt:lpstr>
      <vt:lpstr>Presentación de PowerPoint</vt:lpstr>
      <vt:lpstr>Presentación de PowerPoint</vt:lpstr>
      <vt:lpstr>Presentación de PowerPoint</vt:lpstr>
      <vt:lpstr>METODOLOGÍA CRISP-DM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48</cp:revision>
  <dcterms:created xsi:type="dcterms:W3CDTF">2021-04-02T01:36:00Z</dcterms:created>
  <dcterms:modified xsi:type="dcterms:W3CDTF">2022-11-19T03:32:21Z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ies>
</file>