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handoutMasterIdLst>
    <p:handoutMasterId r:id="rId20"/>
  </p:handoutMasterIdLst>
  <p:sldIdLst>
    <p:sldId id="267" r:id="rId5"/>
    <p:sldId id="274" r:id="rId6"/>
    <p:sldId id="271" r:id="rId7"/>
    <p:sldId id="295" r:id="rId8"/>
    <p:sldId id="290" r:id="rId9"/>
    <p:sldId id="291" r:id="rId10"/>
    <p:sldId id="292" r:id="rId11"/>
    <p:sldId id="293" r:id="rId12"/>
    <p:sldId id="294" r:id="rId13"/>
    <p:sldId id="296" r:id="rId14"/>
    <p:sldId id="297" r:id="rId15"/>
    <p:sldId id="298" r:id="rId16"/>
    <p:sldId id="299" r:id="rId17"/>
    <p:sldId id="300" r:id="rId18"/>
    <p:sldId id="276" r:id="rId19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9EA4A8"/>
    <a:srgbClr val="E60C7E"/>
    <a:srgbClr val="C9D11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0"/>
    <p:restoredTop sz="94607"/>
  </p:normalViewPr>
  <p:slideViewPr>
    <p:cSldViewPr>
      <p:cViewPr varScale="1">
        <p:scale>
          <a:sx n="48" d="100"/>
          <a:sy n="48" d="100"/>
        </p:scale>
        <p:origin x="10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18-11-2022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Preparación de Datos 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0450" y="5246440"/>
            <a:ext cx="17983200" cy="1154870"/>
          </a:xfrm>
        </p:spPr>
        <p:txBody>
          <a:bodyPr/>
          <a:lstStyle/>
          <a:p>
            <a:r>
              <a:rPr lang="es-CL" dirty="0"/>
              <a:t>FUNDAMENTOS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7B07CB-5E0C-C349-98D4-230C531F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1354217"/>
          </a:xfrm>
        </p:spPr>
        <p:txBody>
          <a:bodyPr/>
          <a:lstStyle/>
          <a:p>
            <a:r>
              <a:rPr lang="es-CL" sz="4400" dirty="0"/>
              <a:t>TRANSFORMACIÓN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363726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231355"/>
            <a:ext cx="9225915" cy="86049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Ciertos modelos requieren que sus datos tengan un determinado formato.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Luego de la limpieza, podemos transformar los datos de manera que tomen un formato apropiado para el modelo a aplicar.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Las tareas de transformación, podrían incluir: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Agregar datos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Extrapolar datos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Derivar medidas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Crear valores a partir de datos originales 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Reducir el número de variables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7200" kern="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316438" y="3373972"/>
            <a:ext cx="9225915" cy="7181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</p:txBody>
      </p:sp>
      <p:pic>
        <p:nvPicPr>
          <p:cNvPr id="4" name="Gráfico 3" descr="Binario con relleno sólido">
            <a:extLst>
              <a:ext uri="{FF2B5EF4-FFF2-40B4-BE49-F238E27FC236}">
                <a16:creationId xmlns:a16="http://schemas.microsoft.com/office/drawing/2014/main" id="{395E620A-93C3-8E18-A014-24956B52C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0250" y="2367035"/>
            <a:ext cx="914400" cy="914400"/>
          </a:xfrm>
          <a:prstGeom prst="rect">
            <a:avLst/>
          </a:prstGeom>
        </p:spPr>
      </p:pic>
      <p:sp>
        <p:nvSpPr>
          <p:cNvPr id="5" name="Marcador de texto 11">
            <a:extLst>
              <a:ext uri="{FF2B5EF4-FFF2-40B4-BE49-F238E27FC236}">
                <a16:creationId xmlns:a16="http://schemas.microsoft.com/office/drawing/2014/main" id="{86A0B219-74E2-18A0-75C0-6577A1269F09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CRISP-DM – Transformación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336315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271086"/>
            <a:ext cx="9225915" cy="521238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La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creación de valores a partir de datos originales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, se aplica principalmente a </a:t>
            </a:r>
            <a:r>
              <a:rPr lang="es-ES" sz="280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variables de tipo categóricas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 Recordemos que este tipo de variables puede contener datos nominales (no tienen un valor numérico) o datos ordinales (no se puede hacer aritmética, pues muestra una secuencia).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Y muchos de nuestros modelos, necesitan trabajar sobre números que permitan realizar operaciones matemáticas.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7200" kern="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316438" y="3373972"/>
            <a:ext cx="9225915" cy="7181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F73208-1262-96A8-66E6-C9755282E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850" y="6085789"/>
            <a:ext cx="5715000" cy="42456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7159ED-5CA7-1B84-3780-62EB67F9B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5886" y="6152827"/>
            <a:ext cx="5715000" cy="3710175"/>
          </a:xfrm>
          <a:prstGeom prst="rect">
            <a:avLst/>
          </a:prstGeom>
        </p:spPr>
      </p:pic>
      <p:pic>
        <p:nvPicPr>
          <p:cNvPr id="13" name="Gráfico 12" descr="Binario con relleno sólido">
            <a:extLst>
              <a:ext uri="{FF2B5EF4-FFF2-40B4-BE49-F238E27FC236}">
                <a16:creationId xmlns:a16="http://schemas.microsoft.com/office/drawing/2014/main" id="{F87AB36C-4598-D6B0-CBF2-7B84A6B7C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0250" y="2406766"/>
            <a:ext cx="914400" cy="914400"/>
          </a:xfrm>
          <a:prstGeom prst="rect">
            <a:avLst/>
          </a:prstGeom>
        </p:spPr>
      </p:pic>
      <p:sp>
        <p:nvSpPr>
          <p:cNvPr id="4" name="Marcador de texto 11">
            <a:extLst>
              <a:ext uri="{FF2B5EF4-FFF2-40B4-BE49-F238E27FC236}">
                <a16:creationId xmlns:a16="http://schemas.microsoft.com/office/drawing/2014/main" id="{0B3FEDC2-C55F-7C8D-B75E-E4385107660E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CRISP-DM – Transformación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55964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265754"/>
            <a:ext cx="9225915" cy="750372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Label Encoding 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es una técnica muy simple, pero requiere que la variable categórica sea ordinal.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Esto, porque varios algoritmos de machine </a:t>
            </a:r>
            <a:r>
              <a:rPr lang="es-ES" sz="2800" b="0" kern="0" dirty="0" err="1">
                <a:solidFill>
                  <a:srgbClr val="000000"/>
                </a:solidFill>
                <a:latin typeface="Source Sans Pro" panose="020B0503030403020204" pitchFamily="34" charset="0"/>
              </a:rPr>
              <a:t>learning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 (y las librerías  Python que los ejecutan) requieren que estos datos categóricos sean un valor entero.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El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label encoding (en Python) 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se refiere a transformar los datos categóricos en un formato numérico.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Por ejemplo, tenemos una columna o variable con 3 colores únicos, los cuales son rojo, verde y azul; luego de aplicar el label encoding los datos serán asignados a valores numéricos, en este caso, 0, 1 y 2 respectivamente.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7200" kern="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316438" y="3373972"/>
            <a:ext cx="9225915" cy="7181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</p:txBody>
      </p:sp>
      <p:sp>
        <p:nvSpPr>
          <p:cNvPr id="2" name="Marcador de texto 28">
            <a:extLst>
              <a:ext uri="{FF2B5EF4-FFF2-40B4-BE49-F238E27FC236}">
                <a16:creationId xmlns:a16="http://schemas.microsoft.com/office/drawing/2014/main" id="{9997C8FD-6C1B-8D89-AAD6-B817C5F8A2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040" y="3240601"/>
            <a:ext cx="4343400" cy="492443"/>
          </a:xfrm>
        </p:spPr>
        <p:txBody>
          <a:bodyPr/>
          <a:lstStyle/>
          <a:p>
            <a:r>
              <a:rPr lang="es-CL" sz="3200" dirty="0"/>
              <a:t>LABEL ENCODING</a:t>
            </a:r>
          </a:p>
        </p:txBody>
      </p:sp>
      <p:pic>
        <p:nvPicPr>
          <p:cNvPr id="4" name="Gráfico 3" descr="Binario con relleno sólido">
            <a:extLst>
              <a:ext uri="{FF2B5EF4-FFF2-40B4-BE49-F238E27FC236}">
                <a16:creationId xmlns:a16="http://schemas.microsoft.com/office/drawing/2014/main" id="{86B62487-400D-27D4-7803-D7EF09A61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0250" y="2401434"/>
            <a:ext cx="914400" cy="914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3787C2-423A-036D-3EC9-440C9B835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" y="4192803"/>
            <a:ext cx="6506210" cy="3751029"/>
          </a:xfrm>
          <a:prstGeom prst="rect">
            <a:avLst/>
          </a:prstGeom>
        </p:spPr>
      </p:pic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26DBE734-B721-128E-E3B3-469D010BAC53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CRISP-DM – Transformación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64202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162288"/>
            <a:ext cx="9225915" cy="806438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i="1" kern="0" dirty="0" err="1">
                <a:solidFill>
                  <a:srgbClr val="000000"/>
                </a:solidFill>
                <a:latin typeface="Source Sans Pro" panose="020B0503030403020204" pitchFamily="34" charset="0"/>
              </a:rPr>
              <a:t>One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 Hot Encoding 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es algo más complejo y está orientada a variables categóricas nominales.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El método de Label Encoding visto tiene la ventaja de ser sencillo de implementar. Sin embargo tiene un cierto problema: los valores numéricos pueden ser malinterpretados por algunos algoritmos: si hemos codificado colores con los valores 0, 1 y 2  ¿significa que el color correspondiente al valor 2 es el doble que la que ha recibido el valor 1 (según algún criterio)? La respuesta es no, por supuesto.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Una alternativa al Label Encoding es el método llamado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 </a:t>
            </a:r>
            <a:r>
              <a:rPr lang="es-ES" sz="2800" i="1" kern="0" dirty="0" err="1">
                <a:solidFill>
                  <a:srgbClr val="000000"/>
                </a:solidFill>
                <a:latin typeface="Source Sans Pro" panose="020B0503030403020204" pitchFamily="34" charset="0"/>
              </a:rPr>
              <a:t>One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 Hot Encoding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 La estrategia que implementa es crear una columna para cada valor distinto que exista en la característica que estamos codificando y, para cada registro,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marcar con un 1 la columna a la que pertenezca dicho registro y dejar las demás con 0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 Revisa el ejemplo.</a:t>
            </a:r>
            <a:endParaRPr lang="es-CL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316438" y="3373972"/>
            <a:ext cx="9225915" cy="7181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</p:txBody>
      </p:sp>
      <p:sp>
        <p:nvSpPr>
          <p:cNvPr id="2" name="Marcador de texto 28">
            <a:extLst>
              <a:ext uri="{FF2B5EF4-FFF2-40B4-BE49-F238E27FC236}">
                <a16:creationId xmlns:a16="http://schemas.microsoft.com/office/drawing/2014/main" id="{9997C8FD-6C1B-8D89-AAD6-B817C5F8A2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040" y="3240601"/>
            <a:ext cx="4343400" cy="492443"/>
          </a:xfrm>
        </p:spPr>
        <p:txBody>
          <a:bodyPr/>
          <a:lstStyle/>
          <a:p>
            <a:r>
              <a:rPr lang="es-CL" sz="3200" dirty="0"/>
              <a:t>ONE HOT ENCODING</a:t>
            </a:r>
          </a:p>
        </p:txBody>
      </p:sp>
      <p:pic>
        <p:nvPicPr>
          <p:cNvPr id="4" name="Gráfico 3" descr="Binario con relleno sólido">
            <a:extLst>
              <a:ext uri="{FF2B5EF4-FFF2-40B4-BE49-F238E27FC236}">
                <a16:creationId xmlns:a16="http://schemas.microsoft.com/office/drawing/2014/main" id="{86B62487-400D-27D4-7803-D7EF09A61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0250" y="2297968"/>
            <a:ext cx="914400" cy="9144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A821B1-9752-7D77-9AEE-BB654714E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5154924"/>
            <a:ext cx="6915150" cy="2971800"/>
          </a:xfrm>
          <a:prstGeom prst="rect">
            <a:avLst/>
          </a:prstGeom>
        </p:spPr>
      </p:pic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5A9BC99B-21A5-490D-029A-B56671FF530B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CRISP-DM – Transformación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708940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03DA2E-324C-2D49-98F4-B3B677F4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830997"/>
          </a:xfrm>
        </p:spPr>
        <p:txBody>
          <a:bodyPr/>
          <a:lstStyle/>
          <a:p>
            <a:r>
              <a:rPr lang="es-CL" dirty="0"/>
              <a:t>RESUMEN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B6D1FD-E903-2649-A9B2-75783A6DD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5650" y="8016875"/>
            <a:ext cx="11193563" cy="246221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3200" dirty="0"/>
              <a:t>Limpieza de Datos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L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3200" dirty="0"/>
              <a:t>Preparación de datos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L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3200" dirty="0"/>
              <a:t>Transformación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934619" y="2301875"/>
            <a:ext cx="9225915" cy="706853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Los datos que hemos analizado en la fase  anterior siguen siendo “un diamante en bruto”.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Nuestra tarea en esta fase,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será limpiarlos y prepararlos 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para ser usados en el modelamiento.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Hacer esto es muy importante, porque los modelos tendrán un mejor rendimiento y se perderá menos tiempo en interpretar resultados no esperados.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Nuestro futuros modelos, también necesitan los datos en un formato específico, lo que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implica realizar transformaciones 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de estos para una ejecución más eficiente del modelo.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7200" kern="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316438" y="3373972"/>
            <a:ext cx="9225915" cy="7181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8327" y="2301875"/>
            <a:ext cx="1236292" cy="1236292"/>
          </a:xfrm>
          <a:prstGeom prst="rect">
            <a:avLst/>
          </a:prstGeom>
        </p:spPr>
      </p:pic>
      <p:sp>
        <p:nvSpPr>
          <p:cNvPr id="2" name="Marcador de texto 11">
            <a:extLst>
              <a:ext uri="{FF2B5EF4-FFF2-40B4-BE49-F238E27FC236}">
                <a16:creationId xmlns:a16="http://schemas.microsoft.com/office/drawing/2014/main" id="{09451ACA-3E76-0A62-219A-A787C9993CA4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CRISP-DM – Preparación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7B07CB-5E0C-C349-98D4-230C531F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1661993"/>
          </a:xfrm>
        </p:spPr>
        <p:txBody>
          <a:bodyPr/>
          <a:lstStyle/>
          <a:p>
            <a:r>
              <a:rPr lang="es-CL" dirty="0"/>
              <a:t>LIMPIEZA DE DATOS</a:t>
            </a:r>
          </a:p>
        </p:txBody>
      </p:sp>
    </p:spTree>
    <p:extLst>
      <p:ext uri="{BB962C8B-B14F-4D97-AF65-F5344CB8AC3E}">
        <p14:creationId xmlns:p14="http://schemas.microsoft.com/office/powerpoint/2010/main" val="394072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325771"/>
            <a:ext cx="9225915" cy="864339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Una de las primeras tareas a realizar en la fase de Preparación de los Datos es realizar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una limpieza de estos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Los datos de baja calidad o sucios, pueden provocar inexactitudes en nuestros modelos.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Las razones de esto pueden ser variadas, por ejemplo: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Errores  de digitación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Valores faltantes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 err="1">
                <a:solidFill>
                  <a:srgbClr val="000000"/>
                </a:solidFill>
                <a:latin typeface="Source Sans Pro" panose="020B0503030403020204" pitchFamily="34" charset="0"/>
              </a:rPr>
              <a:t>Ouliers</a:t>
            </a: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Datos en blanco, errores tipográficos, …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Errores de código (usado)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7200" kern="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316438" y="3373972"/>
            <a:ext cx="9225915" cy="7181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1650" y="2301875"/>
            <a:ext cx="1236292" cy="1236292"/>
          </a:xfrm>
          <a:prstGeom prst="rect">
            <a:avLst/>
          </a:prstGeom>
        </p:spPr>
      </p:pic>
      <p:sp>
        <p:nvSpPr>
          <p:cNvPr id="5" name="Marcador de texto 11">
            <a:extLst>
              <a:ext uri="{FF2B5EF4-FFF2-40B4-BE49-F238E27FC236}">
                <a16:creationId xmlns:a16="http://schemas.microsoft.com/office/drawing/2014/main" id="{B6E36027-0864-E026-987E-CDD5BC2C1313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CRISP-DM – Limpieza de Datos</a:t>
            </a:r>
          </a:p>
        </p:txBody>
      </p:sp>
    </p:spTree>
    <p:extLst>
      <p:ext uri="{BB962C8B-B14F-4D97-AF65-F5344CB8AC3E}">
        <p14:creationId xmlns:p14="http://schemas.microsoft.com/office/powerpoint/2010/main" val="361975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294046" y="2149475"/>
            <a:ext cx="9225915" cy="76436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Con los datos “limpios” ya se puede empezar a hacer una selección de los que serán útiles para hacer las predicciones.</a:t>
            </a: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En esta fase hay que quedarse con lo relevante y eliminar los campos que aporten “ruido”. </a:t>
            </a: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Este trabajo implica:</a:t>
            </a: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Descartar los campos con contenido aleatorio</a:t>
            </a: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Descartar los campos dependientes</a:t>
            </a: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Seleccionar los que son “predictores”</a:t>
            </a: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Solucionar el problema de los datos faltantes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7200" kern="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316438" y="3373972"/>
            <a:ext cx="9225915" cy="7181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1650" y="2149475"/>
            <a:ext cx="1236292" cy="1236292"/>
          </a:xfrm>
          <a:prstGeom prst="rect">
            <a:avLst/>
          </a:prstGeom>
        </p:spPr>
      </p:pic>
      <p:sp>
        <p:nvSpPr>
          <p:cNvPr id="5" name="Marcador de texto 11">
            <a:extLst>
              <a:ext uri="{FF2B5EF4-FFF2-40B4-BE49-F238E27FC236}">
                <a16:creationId xmlns:a16="http://schemas.microsoft.com/office/drawing/2014/main" id="{723495B1-013E-091A-A5F8-1F228D1D2D26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CRISP-DM – Limpieza de Datos</a:t>
            </a:r>
          </a:p>
        </p:txBody>
      </p:sp>
    </p:spTree>
    <p:extLst>
      <p:ext uri="{BB962C8B-B14F-4D97-AF65-F5344CB8AC3E}">
        <p14:creationId xmlns:p14="http://schemas.microsoft.com/office/powerpoint/2010/main" val="178190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378373"/>
            <a:ext cx="9225915" cy="784830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La mayoría de los  de los algoritmos de Machine Learning no pueden funcionar si faltan características, por tanto dentro de nuestro análisis debemos tomar algunas decisiones respecto a estos datos faltantes.</a:t>
            </a: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Las estrategias más comunes a  implementar son:</a:t>
            </a: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57200" indent="-457200" algn="just" fontAlgn="base"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No hacer nada</a:t>
            </a:r>
          </a:p>
          <a:p>
            <a:pPr marL="457200" indent="-457200" algn="just" fontAlgn="base">
              <a:buFont typeface="Wingdings" panose="05000000000000000000" pitchFamily="2" charset="2"/>
              <a:buChar char="§"/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57200" indent="-457200" algn="just" fontAlgn="base"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Imputar por:</a:t>
            </a:r>
          </a:p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	</a:t>
            </a:r>
          </a:p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	la mediana o promedio</a:t>
            </a:r>
          </a:p>
          <a:p>
            <a:pPr marL="457200" indent="-457200" algn="just" fontAlgn="base">
              <a:buFont typeface="Wingdings" panose="05000000000000000000" pitchFamily="2" charset="2"/>
              <a:buChar char="§"/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	el valor más frecuente (moda)</a:t>
            </a:r>
          </a:p>
          <a:p>
            <a:pPr marL="457200" indent="-457200" algn="just" fontAlgn="base">
              <a:buFont typeface="Wingdings" panose="05000000000000000000" pitchFamily="2" charset="2"/>
              <a:buChar char="§"/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	un valor a través de un algoritmo o modelo (como KNN)</a:t>
            </a:r>
          </a:p>
          <a:p>
            <a:pPr marL="457200" indent="-457200" algn="just" fontAlgn="base">
              <a:buFont typeface="Wingdings" panose="05000000000000000000" pitchFamily="2" charset="2"/>
              <a:buChar char="§"/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57200" indent="-457200" algn="just" fontAlgn="base"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Eliminar el dato, la fila o la característica (columna).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316438" y="4629614"/>
            <a:ext cx="9225915" cy="7181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</p:txBody>
      </p:sp>
      <p:sp>
        <p:nvSpPr>
          <p:cNvPr id="2" name="Marcador de texto 28">
            <a:extLst>
              <a:ext uri="{FF2B5EF4-FFF2-40B4-BE49-F238E27FC236}">
                <a16:creationId xmlns:a16="http://schemas.microsoft.com/office/drawing/2014/main" id="{5FEEFB34-F326-3C2F-E01D-2F3ADEE925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040" y="3240601"/>
            <a:ext cx="4343400" cy="492443"/>
          </a:xfrm>
        </p:spPr>
        <p:txBody>
          <a:bodyPr/>
          <a:lstStyle/>
          <a:p>
            <a:r>
              <a:rPr lang="es-CL" sz="3200" dirty="0"/>
              <a:t>DATOS FALTANTES</a:t>
            </a:r>
          </a:p>
        </p:txBody>
      </p:sp>
      <p:pic>
        <p:nvPicPr>
          <p:cNvPr id="5" name="Gráfico 4" descr="Acercar con relleno sólido">
            <a:extLst>
              <a:ext uri="{FF2B5EF4-FFF2-40B4-BE49-F238E27FC236}">
                <a16:creationId xmlns:a16="http://schemas.microsoft.com/office/drawing/2014/main" id="{9DCDDE77-5337-A835-2448-526456708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7850" y="2643117"/>
            <a:ext cx="914400" cy="914400"/>
          </a:xfrm>
          <a:prstGeom prst="rect">
            <a:avLst/>
          </a:prstGeom>
        </p:spPr>
      </p:pic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7208C153-650F-592B-7B12-C056A11C8A76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CRISP-DM – Limpieza de Datos</a:t>
            </a:r>
          </a:p>
        </p:txBody>
      </p:sp>
    </p:spTree>
    <p:extLst>
      <p:ext uri="{BB962C8B-B14F-4D97-AF65-F5344CB8AC3E}">
        <p14:creationId xmlns:p14="http://schemas.microsoft.com/office/powerpoint/2010/main" val="364228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422783"/>
            <a:ext cx="9225915" cy="483209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fontAlgn="base"/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No Hacer Nada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: en este caso nuestro modelo se llevará todo el trabajo, lo cual puede provocar lentitud o en un peor caso “</a:t>
            </a:r>
            <a:r>
              <a:rPr lang="es-ES" sz="280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sesgo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”.</a:t>
            </a: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Aunque existen algunos algoritmos de Machine Learning que pueden trabajar naturalmente con valores faltantes, no se puede asegurar un buen resultado.</a:t>
            </a: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Hay algunas versiones mejoradas de algoritmos que pueden trabajar con datos faltantes, aunque tampoco se puede asegurar que sean la mejor solución.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316438" y="4674024"/>
            <a:ext cx="9225915" cy="7181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</p:txBody>
      </p:sp>
      <p:sp>
        <p:nvSpPr>
          <p:cNvPr id="2" name="Marcador de texto 28">
            <a:extLst>
              <a:ext uri="{FF2B5EF4-FFF2-40B4-BE49-F238E27FC236}">
                <a16:creationId xmlns:a16="http://schemas.microsoft.com/office/drawing/2014/main" id="{5FEEFB34-F326-3C2F-E01D-2F3ADEE925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040" y="3240601"/>
            <a:ext cx="4343400" cy="492443"/>
          </a:xfrm>
        </p:spPr>
        <p:txBody>
          <a:bodyPr/>
          <a:lstStyle/>
          <a:p>
            <a:r>
              <a:rPr lang="es-CL" sz="3200" dirty="0"/>
              <a:t>DATOS FALTANTES</a:t>
            </a:r>
          </a:p>
        </p:txBody>
      </p:sp>
      <p:pic>
        <p:nvPicPr>
          <p:cNvPr id="5" name="Gráfico 4" descr="Acercar con relleno sólido">
            <a:extLst>
              <a:ext uri="{FF2B5EF4-FFF2-40B4-BE49-F238E27FC236}">
                <a16:creationId xmlns:a16="http://schemas.microsoft.com/office/drawing/2014/main" id="{9DCDDE77-5337-A835-2448-526456708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7850" y="2687527"/>
            <a:ext cx="914400" cy="914400"/>
          </a:xfrm>
          <a:prstGeom prst="rect">
            <a:avLst/>
          </a:prstGeom>
        </p:spPr>
      </p:pic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28C137F6-0BA9-25C5-CE56-2476CB61E802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CRISP-DM – Limpieza de Datos</a:t>
            </a:r>
          </a:p>
        </p:txBody>
      </p:sp>
    </p:spTree>
    <p:extLst>
      <p:ext uri="{BB962C8B-B14F-4D97-AF65-F5344CB8AC3E}">
        <p14:creationId xmlns:p14="http://schemas.microsoft.com/office/powerpoint/2010/main" val="149953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252285"/>
            <a:ext cx="9225915" cy="82791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fontAlgn="base"/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Imputar valores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: en el valor faltante puede estimarse a través de alguna técnica, tratando que esta se la mejor posible.</a:t>
            </a: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Imputar el valor cero en el dato faltante. Es lo más simple, pero lo peor.</a:t>
            </a: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La imputación por </a:t>
            </a:r>
            <a:r>
              <a:rPr lang="es-ES" sz="280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mediana o promedio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, es fácil pero no toma en cuenta la correlación entre las variables. Además, no funciona en variables categóricas.</a:t>
            </a: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La imputación por </a:t>
            </a:r>
            <a:r>
              <a:rPr lang="es-ES" sz="280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valor más frecuente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, funciona con variables categóricas pero no toma en cuenta las correlaciones.</a:t>
            </a: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Usar algoritmos, </a:t>
            </a:r>
            <a:r>
              <a:rPr lang="es-ES" sz="280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como KNN 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en particular (hay otros), es útil porque usa el concepto de similitud entre las observaciones, pero es sensible a los outliers.</a:t>
            </a: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316438" y="3373972"/>
            <a:ext cx="9225915" cy="7181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</p:txBody>
      </p:sp>
      <p:sp>
        <p:nvSpPr>
          <p:cNvPr id="2" name="Marcador de texto 28">
            <a:extLst>
              <a:ext uri="{FF2B5EF4-FFF2-40B4-BE49-F238E27FC236}">
                <a16:creationId xmlns:a16="http://schemas.microsoft.com/office/drawing/2014/main" id="{5FEEFB34-F326-3C2F-E01D-2F3ADEE925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040" y="3240601"/>
            <a:ext cx="4343400" cy="492443"/>
          </a:xfrm>
        </p:spPr>
        <p:txBody>
          <a:bodyPr/>
          <a:lstStyle/>
          <a:p>
            <a:r>
              <a:rPr lang="es-CL" sz="3200" dirty="0"/>
              <a:t>DATOS FALTANTES</a:t>
            </a:r>
          </a:p>
        </p:txBody>
      </p:sp>
      <p:pic>
        <p:nvPicPr>
          <p:cNvPr id="5" name="Gráfico 4" descr="Acercar con relleno sólido">
            <a:extLst>
              <a:ext uri="{FF2B5EF4-FFF2-40B4-BE49-F238E27FC236}">
                <a16:creationId xmlns:a16="http://schemas.microsoft.com/office/drawing/2014/main" id="{9DCDDE77-5337-A835-2448-526456708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7850" y="2530475"/>
            <a:ext cx="914400" cy="914400"/>
          </a:xfrm>
          <a:prstGeom prst="rect">
            <a:avLst/>
          </a:prstGeom>
        </p:spPr>
      </p:pic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F3095D4A-04F0-D88D-F1A2-4FEBA20CF8B0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CRISP-DM – Limpieza de Datos</a:t>
            </a:r>
          </a:p>
        </p:txBody>
      </p:sp>
    </p:spTree>
    <p:extLst>
      <p:ext uri="{BB962C8B-B14F-4D97-AF65-F5344CB8AC3E}">
        <p14:creationId xmlns:p14="http://schemas.microsoft.com/office/powerpoint/2010/main" val="205162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170609"/>
            <a:ext cx="9225915" cy="569386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fontAlgn="base"/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Eliminar valores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: esta es la solución más sencilla, pero la menos recomendada.</a:t>
            </a: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De preferencia debe utilizarse cuando el porcentaje de datos faltantes es pequeño respecto al total (de la misma característica o columna, no del total de datos).</a:t>
            </a: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No debe aplicarse si el porcentaje de datos faltantes es importante.</a:t>
            </a: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316438" y="3373972"/>
            <a:ext cx="9225915" cy="7181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</p:txBody>
      </p:sp>
      <p:sp>
        <p:nvSpPr>
          <p:cNvPr id="2" name="Marcador de texto 28">
            <a:extLst>
              <a:ext uri="{FF2B5EF4-FFF2-40B4-BE49-F238E27FC236}">
                <a16:creationId xmlns:a16="http://schemas.microsoft.com/office/drawing/2014/main" id="{5FEEFB34-F326-3C2F-E01D-2F3ADEE925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040" y="3240601"/>
            <a:ext cx="4343400" cy="492443"/>
          </a:xfrm>
        </p:spPr>
        <p:txBody>
          <a:bodyPr/>
          <a:lstStyle/>
          <a:p>
            <a:r>
              <a:rPr lang="es-CL" sz="3200" dirty="0"/>
              <a:t>DATOS FALTANTES</a:t>
            </a:r>
          </a:p>
        </p:txBody>
      </p:sp>
      <p:pic>
        <p:nvPicPr>
          <p:cNvPr id="5" name="Gráfico 4" descr="Acercar con relleno sólido">
            <a:extLst>
              <a:ext uri="{FF2B5EF4-FFF2-40B4-BE49-F238E27FC236}">
                <a16:creationId xmlns:a16="http://schemas.microsoft.com/office/drawing/2014/main" id="{9DCDDE77-5337-A835-2448-526456708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7850" y="2378075"/>
            <a:ext cx="914400" cy="914400"/>
          </a:xfrm>
          <a:prstGeom prst="rect">
            <a:avLst/>
          </a:prstGeom>
        </p:spPr>
      </p:pic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9F69A5E3-7F74-B6AB-08EB-277719EAD7FC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CRISP-DM – Limpieza de Datos</a:t>
            </a:r>
          </a:p>
        </p:txBody>
      </p:sp>
    </p:spTree>
    <p:extLst>
      <p:ext uri="{BB962C8B-B14F-4D97-AF65-F5344CB8AC3E}">
        <p14:creationId xmlns:p14="http://schemas.microsoft.com/office/powerpoint/2010/main" val="45357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e7ac4cf-e23f-48fa-9529-c41e75b23430" xsi:nil="true"/>
    <lcf76f155ced4ddcb4097134ff3c332f xmlns="73c13b64-88fd-4eb7-a3bf-975b07d582d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2458228B949B479C0D95B74764B8CE" ma:contentTypeVersion="10" ma:contentTypeDescription="Crear nuevo documento." ma:contentTypeScope="" ma:versionID="734068bfad1b7fc3056ebe1a84daf5c5">
  <xsd:schema xmlns:xsd="http://www.w3.org/2001/XMLSchema" xmlns:xs="http://www.w3.org/2001/XMLSchema" xmlns:p="http://schemas.microsoft.com/office/2006/metadata/properties" xmlns:ns2="73c13b64-88fd-4eb7-a3bf-975b07d582db" xmlns:ns3="de7ac4cf-e23f-48fa-9529-c41e75b23430" targetNamespace="http://schemas.microsoft.com/office/2006/metadata/properties" ma:root="true" ma:fieldsID="f2d0ee4cb06e4d99530d64254e1556c3" ns2:_="" ns3:_="">
    <xsd:import namespace="73c13b64-88fd-4eb7-a3bf-975b07d582db"/>
    <xsd:import namespace="de7ac4cf-e23f-48fa-9529-c41e75b23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13b64-88fd-4eb7-a3bf-975b07d58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ac4cf-e23f-48fa-9529-c41e75b2343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2e0ce2e-47fc-4cfd-b901-939069886bd0}" ma:internalName="TaxCatchAll" ma:showField="CatchAllData" ma:web="de7ac4cf-e23f-48fa-9529-c41e75b234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0A64F5-C04B-4FDE-9289-FEC6D6F8A495}">
  <ds:schemaRefs>
    <ds:schemaRef ds:uri="http://schemas.microsoft.com/office/2006/metadata/properties"/>
    <ds:schemaRef ds:uri="http://schemas.microsoft.com/office/infopath/2007/PartnerControls"/>
    <ds:schemaRef ds:uri="de7ac4cf-e23f-48fa-9529-c41e75b23430"/>
    <ds:schemaRef ds:uri="73c13b64-88fd-4eb7-a3bf-975b07d582db"/>
  </ds:schemaRefs>
</ds:datastoreItem>
</file>

<file path=customXml/itemProps3.xml><?xml version="1.0" encoding="utf-8"?>
<ds:datastoreItem xmlns:ds="http://schemas.openxmlformats.org/officeDocument/2006/customXml" ds:itemID="{79978920-EC1E-4F7F-9674-A762EB8619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c13b64-88fd-4eb7-a3bf-975b07d582db"/>
    <ds:schemaRef ds:uri="de7ac4cf-e23f-48fa-9529-c41e75b23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1053</Words>
  <Application>Microsoft Office PowerPoint</Application>
  <PresentationFormat>Personalizado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Source Sans Pro</vt:lpstr>
      <vt:lpstr>Wingdings</vt:lpstr>
      <vt:lpstr>Office Theme</vt:lpstr>
      <vt:lpstr>Presentación de PowerPoint</vt:lpstr>
      <vt:lpstr>Presentación de PowerPoint</vt:lpstr>
      <vt:lpstr>LIMPIEZA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TRANSFORMACIÓN DE DATOS</vt:lpstr>
      <vt:lpstr>Presentación de PowerPoint</vt:lpstr>
      <vt:lpstr>Presentación de PowerPoint</vt:lpstr>
      <vt:lpstr>Presentación de PowerPoint</vt:lpstr>
      <vt:lpstr>Presentación de PowerPoint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guillermo pinto</cp:lastModifiedBy>
  <cp:revision>46</cp:revision>
  <dcterms:created xsi:type="dcterms:W3CDTF">2021-04-02T01:36:00Z</dcterms:created>
  <dcterms:modified xsi:type="dcterms:W3CDTF">2022-11-18T23:13:34Z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0x0101001E2458228B949B479C0D95B74764B8CE</vt:lpwstr>
  </property>
</Properties>
</file>