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22"/>
  </p:handoutMasterIdLst>
  <p:sldIdLst>
    <p:sldId id="267" r:id="rId5"/>
    <p:sldId id="290" r:id="rId6"/>
    <p:sldId id="274" r:id="rId7"/>
    <p:sldId id="286" r:id="rId8"/>
    <p:sldId id="291" r:id="rId9"/>
    <p:sldId id="292" r:id="rId10"/>
    <p:sldId id="293" r:id="rId11"/>
    <p:sldId id="294" r:id="rId12"/>
    <p:sldId id="271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76" r:id="rId21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0"/>
    <p:restoredTop sz="94607"/>
  </p:normalViewPr>
  <p:slideViewPr>
    <p:cSldViewPr>
      <p:cViewPr varScale="1">
        <p:scale>
          <a:sx n="48" d="100"/>
          <a:sy n="48" d="100"/>
        </p:scale>
        <p:origin x="10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18-11-2022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Preparación de Datos II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5246440"/>
            <a:ext cx="17983200" cy="1154870"/>
          </a:xfrm>
        </p:spPr>
        <p:txBody>
          <a:bodyPr/>
          <a:lstStyle/>
          <a:p>
            <a:r>
              <a:rPr lang="es-CL" dirty="0"/>
              <a:t>FUNDAMENTOS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36465"/>
            <a:ext cx="9225915" cy="501810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Antes de entrar a la etapa de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Modelar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nuestro modelo de Machine Learning y, haciéndonos cargo de todas las veces que hemos mencionado la frase “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datos de entrenamiento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” sin explicarlo, pasemos a ver porque es importante entender este concepto y que significa.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Todo parte del planteamiento que los algoritmos de Machine Learning “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aprenden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” de lo datos.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 partir de ellos, se intenta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encontrar o inferir el patrón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que permite predecir el resultado para casos nuevos.</a:t>
            </a: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5AD39C7F-3B23-9141-3CAE-33CCE2F919EC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Entrenamiento y Test</a:t>
            </a: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57C2C6C3-3E2D-6021-C1E3-46150ADAB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0650" y="2348166"/>
            <a:ext cx="1236292" cy="12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9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36465"/>
            <a:ext cx="9225915" cy="596541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Diremos, entonces, que nuestros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modelos deben ser entrenados con los datos disponibles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 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datos de entrenamiento 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o «training data» son los datos que usamos para entrenar un modelo.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 calidad de nuestro modelo de aprendizaje automático va a ser directamente proporcional a la calidad de los datos. Por ello las labores de limpieza y/o depuración  consumen un porcentaje importante del tiempo que usamos en nuestro proyecto de Machine Learning.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5AD39C7F-3B23-9141-3CAE-33CCE2F919EC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Entrenamiento y Test</a:t>
            </a:r>
          </a:p>
        </p:txBody>
      </p:sp>
      <p:sp>
        <p:nvSpPr>
          <p:cNvPr id="2" name="Marcador de texto 71">
            <a:extLst>
              <a:ext uri="{FF2B5EF4-FFF2-40B4-BE49-F238E27FC236}">
                <a16:creationId xmlns:a16="http://schemas.microsoft.com/office/drawing/2014/main" id="{9BC7ED80-53F6-8796-FDBA-398C6E7BB744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ENTRENAMIENTO</a:t>
            </a:r>
          </a:p>
        </p:txBody>
      </p:sp>
      <p:pic>
        <p:nvPicPr>
          <p:cNvPr id="5" name="Gráfico 4" descr="Código QR con relleno sólido">
            <a:extLst>
              <a:ext uri="{FF2B5EF4-FFF2-40B4-BE49-F238E27FC236}">
                <a16:creationId xmlns:a16="http://schemas.microsoft.com/office/drawing/2014/main" id="{56975C2C-8404-A709-EC2A-8A8FE044D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0" y="2409056"/>
            <a:ext cx="914400" cy="914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E63DC9B-4D33-7246-A5E9-DE764F826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28" y="4206875"/>
            <a:ext cx="7734922" cy="48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8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36465"/>
            <a:ext cx="9225915" cy="791870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 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datos de prueba, validación o «</a:t>
            </a:r>
            <a:r>
              <a:rPr lang="es-ES" sz="2800" i="1" kern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testing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data« 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son los datos que nos “reservamos” para comprobar si el modelo que hemos generado a partir de los datos de entrenamiento “funciona”. </a:t>
            </a:r>
          </a:p>
          <a:p>
            <a:pPr algn="l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 decir, si las respuestas predichas por el modelo para un caso totalmente nuevo son acertadas o no.</a:t>
            </a:r>
          </a:p>
          <a:p>
            <a:pPr algn="l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 importante que el conjunto de datos de prueba tenga un volumen suficiente como para generar resultados estadísticamente significativos, y a la vez, que sea representativo del conjunto de datos global.</a:t>
            </a:r>
          </a:p>
          <a:p>
            <a:pPr algn="l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Normalmente el conjunto de datos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se suele repartir en un 70% de datos de entrenamiento y un 30% de datos de test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, pero se puede variar la proporción según el caso.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5AD39C7F-3B23-9141-3CAE-33CCE2F919EC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Entrenamiento y Test</a:t>
            </a:r>
          </a:p>
        </p:txBody>
      </p:sp>
      <p:sp>
        <p:nvSpPr>
          <p:cNvPr id="2" name="Marcador de texto 71">
            <a:extLst>
              <a:ext uri="{FF2B5EF4-FFF2-40B4-BE49-F238E27FC236}">
                <a16:creationId xmlns:a16="http://schemas.microsoft.com/office/drawing/2014/main" id="{9BC7ED80-53F6-8796-FDBA-398C6E7BB744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TEST</a:t>
            </a:r>
          </a:p>
        </p:txBody>
      </p:sp>
      <p:pic>
        <p:nvPicPr>
          <p:cNvPr id="5" name="Gráfico 4" descr="Código QR con relleno sólido">
            <a:extLst>
              <a:ext uri="{FF2B5EF4-FFF2-40B4-BE49-F238E27FC236}">
                <a16:creationId xmlns:a16="http://schemas.microsoft.com/office/drawing/2014/main" id="{56975C2C-8404-A709-EC2A-8A8FE044D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0" y="2409056"/>
            <a:ext cx="914400" cy="9144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9C24499-2919-2C4E-F562-96875E4C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92" y="4545611"/>
            <a:ext cx="5971066" cy="38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36465"/>
            <a:ext cx="9225915" cy="701416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Pero, ¿qué estamos validando?....</a:t>
            </a:r>
          </a:p>
          <a:p>
            <a:pPr algn="just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Bueno, validamos si nuestro modelo “aprende en forma correcta”.</a:t>
            </a:r>
          </a:p>
          <a:p>
            <a:pPr algn="just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No hacerlo correctamente puede significar dos cosas :</a:t>
            </a:r>
          </a:p>
          <a:p>
            <a:pPr algn="just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El modelo sólo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está “repitiendo” lo que aprende con los datos de entrenamiento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y no es capaz de generalizar, lo que se conoce como “</a:t>
            </a:r>
            <a:r>
              <a:rPr lang="es-ES" sz="2800" b="0" kern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overfittting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”.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El modelo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no aprende nada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, por lo cual no logra captar los patrones de los datos, lo cual se conoce como </a:t>
            </a:r>
            <a:r>
              <a:rPr lang="es-ES" sz="2800" b="0" kern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underfitting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algn="just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5AD39C7F-3B23-9141-3CAE-33CCE2F919EC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Entrenamiento y Test</a:t>
            </a:r>
          </a:p>
        </p:txBody>
      </p:sp>
      <p:sp>
        <p:nvSpPr>
          <p:cNvPr id="2" name="Marcador de texto 71">
            <a:extLst>
              <a:ext uri="{FF2B5EF4-FFF2-40B4-BE49-F238E27FC236}">
                <a16:creationId xmlns:a16="http://schemas.microsoft.com/office/drawing/2014/main" id="{9BC7ED80-53F6-8796-FDBA-398C6E7BB744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OVERFITTING y UNDERFITTING</a:t>
            </a:r>
          </a:p>
        </p:txBody>
      </p:sp>
      <p:pic>
        <p:nvPicPr>
          <p:cNvPr id="5" name="Gráfico 4" descr="Código QR con relleno sólido">
            <a:extLst>
              <a:ext uri="{FF2B5EF4-FFF2-40B4-BE49-F238E27FC236}">
                <a16:creationId xmlns:a16="http://schemas.microsoft.com/office/drawing/2014/main" id="{56975C2C-8404-A709-EC2A-8A8FE044D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0" y="24090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8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36465"/>
            <a:ext cx="9225915" cy="399795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lvl="1"/>
            <a:r>
              <a:rPr lang="es-U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Si el modelo se ajusta para representar sólo los patrones que existen en el subconjunto de entrenamiento, crea este problema llamado sobreajuste (overfitting). </a:t>
            </a:r>
          </a:p>
          <a:p>
            <a:pPr lvl="1"/>
            <a:endParaRPr lang="es-US" sz="280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lvl="1"/>
            <a:r>
              <a:rPr lang="es-US" sz="2800" kern="0" dirty="0">
                <a:solidFill>
                  <a:srgbClr val="000000"/>
                </a:solidFill>
                <a:latin typeface="Source Sans Pro" panose="020B0503030403020204" pitchFamily="34" charset="0"/>
                <a:sym typeface="Calibri"/>
              </a:rPr>
              <a:t>En este caso, el algoritmo está “memorizando”….no está “aprendiendo”.</a:t>
            </a:r>
          </a:p>
          <a:p>
            <a:pPr algn="just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5AD39C7F-3B23-9141-3CAE-33CCE2F919EC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Entrenamiento y Test</a:t>
            </a:r>
          </a:p>
        </p:txBody>
      </p:sp>
      <p:sp>
        <p:nvSpPr>
          <p:cNvPr id="2" name="Marcador de texto 71">
            <a:extLst>
              <a:ext uri="{FF2B5EF4-FFF2-40B4-BE49-F238E27FC236}">
                <a16:creationId xmlns:a16="http://schemas.microsoft.com/office/drawing/2014/main" id="{9BC7ED80-53F6-8796-FDBA-398C6E7BB744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OVERFITTING</a:t>
            </a:r>
          </a:p>
        </p:txBody>
      </p:sp>
      <p:pic>
        <p:nvPicPr>
          <p:cNvPr id="5" name="Gráfico 4" descr="Código QR con relleno sólido">
            <a:extLst>
              <a:ext uri="{FF2B5EF4-FFF2-40B4-BE49-F238E27FC236}">
                <a16:creationId xmlns:a16="http://schemas.microsoft.com/office/drawing/2014/main" id="{56975C2C-8404-A709-EC2A-8A8FE044D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0" y="2409056"/>
            <a:ext cx="914400" cy="914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5C205B-CA6A-8F99-7AAF-D6697A796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250" y="5426075"/>
            <a:ext cx="8153400" cy="45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5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36465"/>
            <a:ext cx="9225915" cy="28899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lvl="1" algn="just"/>
            <a:r>
              <a:rPr lang="es-US" sz="3200" dirty="0">
                <a:latin typeface="Calibri" panose="020F0502020204030204" pitchFamily="34" charset="0"/>
                <a:cs typeface="Calibri" panose="020F0502020204030204" pitchFamily="34" charset="0"/>
              </a:rPr>
              <a:t>Un modelo de bajo ajuste (</a:t>
            </a:r>
            <a:r>
              <a:rPr lang="es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es-US" sz="3200" dirty="0">
                <a:latin typeface="Calibri" panose="020F0502020204030204" pitchFamily="34" charset="0"/>
                <a:cs typeface="Calibri" panose="020F0502020204030204" pitchFamily="34" charset="0"/>
              </a:rPr>
              <a:t>) da como resultado altos errores de predicción tanto para los datos de entrenamiento como para los de prueba. </a:t>
            </a:r>
          </a:p>
          <a:p>
            <a:pPr algn="just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5AD39C7F-3B23-9141-3CAE-33CCE2F919EC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Entrenamiento y Test</a:t>
            </a:r>
          </a:p>
        </p:txBody>
      </p:sp>
      <p:sp>
        <p:nvSpPr>
          <p:cNvPr id="2" name="Marcador de texto 71">
            <a:extLst>
              <a:ext uri="{FF2B5EF4-FFF2-40B4-BE49-F238E27FC236}">
                <a16:creationId xmlns:a16="http://schemas.microsoft.com/office/drawing/2014/main" id="{9BC7ED80-53F6-8796-FDBA-398C6E7BB744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UNDERFITTING</a:t>
            </a:r>
          </a:p>
        </p:txBody>
      </p:sp>
      <p:pic>
        <p:nvPicPr>
          <p:cNvPr id="5" name="Gráfico 4" descr="Código QR con relleno sólido">
            <a:extLst>
              <a:ext uri="{FF2B5EF4-FFF2-40B4-BE49-F238E27FC236}">
                <a16:creationId xmlns:a16="http://schemas.microsoft.com/office/drawing/2014/main" id="{56975C2C-8404-A709-EC2A-8A8FE044D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0" y="2409056"/>
            <a:ext cx="914400" cy="914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1A203B-9CF7-F134-6D2F-EEDB00E36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850" y="5654675"/>
            <a:ext cx="7789699" cy="43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1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36465"/>
            <a:ext cx="9225915" cy="781438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lvl="1" algn="just"/>
            <a:r>
              <a:rPr lang="es-US" sz="3200" dirty="0">
                <a:latin typeface="Calibri" panose="020F0502020204030204" pitchFamily="34" charset="0"/>
                <a:cs typeface="Calibri" panose="020F0502020204030204" pitchFamily="34" charset="0"/>
              </a:rPr>
              <a:t>La validación de estos tipos de errores se realiza calculando </a:t>
            </a:r>
            <a:r>
              <a:rPr lang="es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métricas de rendimiento</a:t>
            </a:r>
            <a:r>
              <a:rPr lang="es-US" sz="3200" dirty="0">
                <a:latin typeface="Calibri" panose="020F0502020204030204" pitchFamily="34" charset="0"/>
                <a:cs typeface="Calibri" panose="020F0502020204030204" pitchFamily="34" charset="0"/>
              </a:rPr>
              <a:t>, propias de cada modelo. Para ello se ejecuta el modelo, primero con los datos de entrenamiento y luego, con los datos de test. En ambos casos se calculan métricas:</a:t>
            </a:r>
          </a:p>
          <a:p>
            <a:pPr lvl="1" algn="just"/>
            <a:endParaRPr lang="es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s-US" sz="3200" dirty="0">
                <a:latin typeface="Calibri" panose="020F0502020204030204" pitchFamily="34" charset="0"/>
                <a:cs typeface="Calibri" panose="020F0502020204030204" pitchFamily="34" charset="0"/>
              </a:rPr>
              <a:t>Si nos va muy mal en entrenamiento y también en el testeo, es decir las métricas no tienen un valor adecuado, posiblemente hay </a:t>
            </a:r>
            <a:r>
              <a:rPr lang="es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es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s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s-US" sz="3200" dirty="0">
                <a:latin typeface="Calibri" panose="020F0502020204030204" pitchFamily="34" charset="0"/>
                <a:cs typeface="Calibri" panose="020F0502020204030204" pitchFamily="34" charset="0"/>
              </a:rPr>
              <a:t>Si nos va muy bien en el entrenamiento, pero mal en el testeo, entonces posiblemente tengamos </a:t>
            </a:r>
            <a:r>
              <a:rPr lang="es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es-US" sz="3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5AD39C7F-3B23-9141-3CAE-33CCE2F919EC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Entrenamiento y Test</a:t>
            </a:r>
          </a:p>
        </p:txBody>
      </p:sp>
      <p:sp>
        <p:nvSpPr>
          <p:cNvPr id="2" name="Marcador de texto 71">
            <a:extLst>
              <a:ext uri="{FF2B5EF4-FFF2-40B4-BE49-F238E27FC236}">
                <a16:creationId xmlns:a16="http://schemas.microsoft.com/office/drawing/2014/main" id="{9BC7ED80-53F6-8796-FDBA-398C6E7BB744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OVERFITTING y</a:t>
            </a:r>
          </a:p>
          <a:p>
            <a:r>
              <a:rPr lang="es-CL" sz="3200" kern="0" dirty="0">
                <a:solidFill>
                  <a:sysClr val="windowText" lastClr="000000"/>
                </a:solidFill>
              </a:rPr>
              <a:t>UNDERFITTING</a:t>
            </a:r>
          </a:p>
        </p:txBody>
      </p:sp>
      <p:pic>
        <p:nvPicPr>
          <p:cNvPr id="5" name="Gráfico 4" descr="Código QR con relleno sólido">
            <a:extLst>
              <a:ext uri="{FF2B5EF4-FFF2-40B4-BE49-F238E27FC236}">
                <a16:creationId xmlns:a16="http://schemas.microsoft.com/office/drawing/2014/main" id="{56975C2C-8404-A709-EC2A-8A8FE044D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0" y="2409056"/>
            <a:ext cx="914400" cy="914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6E59918-1909-7C03-5565-D1D51AB26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74" y="6039009"/>
            <a:ext cx="7358952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9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03DA2E-324C-2D49-98F4-B3B677F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6D1FD-E903-2649-A9B2-75783A6DD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5650" y="8016875"/>
            <a:ext cx="11193563" cy="19697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Normalización y Standard </a:t>
            </a:r>
            <a:r>
              <a:rPr lang="es-CL" sz="3200" dirty="0" err="1"/>
              <a:t>Scaler</a:t>
            </a: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Overfitting y Underfitting</a:t>
            </a:r>
          </a:p>
          <a:p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736647" y="2669223"/>
            <a:ext cx="791845" cy="734695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36465"/>
            <a:ext cx="9225915" cy="2688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El objetivo de la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escalamiento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 cambiar los valores de las columnas numéricas del conjunto de datos para usar una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escala común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, sin distorsionar las diferencias en los intervalos de valores ni perder información. La normalización también es necesaria para que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algunos algoritmos modelen los datos correctamente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5AD39C7F-3B23-9141-3CAE-33CCE2F919EC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Transformación de Datos</a:t>
            </a:r>
          </a:p>
        </p:txBody>
      </p:sp>
      <p:sp>
        <p:nvSpPr>
          <p:cNvPr id="7" name="Marcador de texto 71">
            <a:extLst>
              <a:ext uri="{FF2B5EF4-FFF2-40B4-BE49-F238E27FC236}">
                <a16:creationId xmlns:a16="http://schemas.microsoft.com/office/drawing/2014/main" id="{55D7D3DF-1F27-DEF3-BB91-9A7661656424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ESCALAMIENTO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A119025-AFAB-C628-C50E-20485700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5418717"/>
            <a:ext cx="14639687" cy="4884158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72612CA-4AB3-FB02-008C-CD4CCD1A8DD4}"/>
              </a:ext>
            </a:extLst>
          </p:cNvPr>
          <p:cNvSpPr/>
          <p:nvPr/>
        </p:nvSpPr>
        <p:spPr>
          <a:xfrm>
            <a:off x="8299450" y="5729159"/>
            <a:ext cx="685800" cy="16019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0D99F38-F01A-3CB6-B479-7A33EC67A2F8}"/>
              </a:ext>
            </a:extLst>
          </p:cNvPr>
          <p:cNvSpPr/>
          <p:nvPr/>
        </p:nvSpPr>
        <p:spPr>
          <a:xfrm>
            <a:off x="13456087" y="5729159"/>
            <a:ext cx="685800" cy="16019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757862F-3DC5-AB78-0672-29F7C499651C}"/>
              </a:ext>
            </a:extLst>
          </p:cNvPr>
          <p:cNvSpPr/>
          <p:nvPr/>
        </p:nvSpPr>
        <p:spPr>
          <a:xfrm>
            <a:off x="4108450" y="5729159"/>
            <a:ext cx="685800" cy="16019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CFEA70D-560F-E911-5835-382D4F4422DB}"/>
              </a:ext>
            </a:extLst>
          </p:cNvPr>
          <p:cNvSpPr/>
          <p:nvPr/>
        </p:nvSpPr>
        <p:spPr>
          <a:xfrm>
            <a:off x="15462250" y="5729159"/>
            <a:ext cx="685800" cy="16019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4059048-5FF9-17B7-B2B2-F08C56FC5526}"/>
              </a:ext>
            </a:extLst>
          </p:cNvPr>
          <p:cNvSpPr/>
          <p:nvPr/>
        </p:nvSpPr>
        <p:spPr>
          <a:xfrm>
            <a:off x="11195050" y="7559675"/>
            <a:ext cx="1676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278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736647" y="2669223"/>
            <a:ext cx="791845" cy="734695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36465"/>
            <a:ext cx="9225915" cy="592694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 manera más común de realizar escalamiento es a través dos técnicas : normalizar y estandarizar.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Normalizar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 es escalar los datos desde su valores originales a un rango entre 0 y 1, por lo tanto se requiere conocer cual es el valor mínimo y máximo del universo para realizar la operación</a:t>
            </a:r>
            <a:r>
              <a:rPr lang="es-ES" sz="800" b="0" i="0" dirty="0">
                <a:solidFill>
                  <a:srgbClr val="292929"/>
                </a:solidFill>
                <a:effectLst/>
                <a:latin typeface="source-serif-pro"/>
              </a:rPr>
              <a:t>. </a:t>
            </a: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Por otra parte, 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estandarizar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 se refiere a escalar la distribución de los datos de forma tal que la media de los valores observados sea igual a 0 y su desviación estándar igual a 1.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5AD39C7F-3B23-9141-3CAE-33CCE2F919EC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Transformación de Datos</a:t>
            </a:r>
          </a:p>
        </p:txBody>
      </p:sp>
      <p:sp>
        <p:nvSpPr>
          <p:cNvPr id="7" name="Marcador de texto 71">
            <a:extLst>
              <a:ext uri="{FF2B5EF4-FFF2-40B4-BE49-F238E27FC236}">
                <a16:creationId xmlns:a16="http://schemas.microsoft.com/office/drawing/2014/main" id="{55D7D3DF-1F27-DEF3-BB91-9A7661656424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ESTANDARIZAR y NORMALIZAR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927850" y="2943482"/>
            <a:ext cx="791845" cy="734695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97691"/>
            <a:ext cx="9225915" cy="50156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 muy habitual que los valores numéricos que hay en nuestros datos estén en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diferentes rangos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 Si intentamos entrenar un sistema que no tenga en cuenta estos rangos, lo más probable es que lleguemos a resultados erróneos.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Un tipo de escalado, denominado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normalización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, transforma las características escalándolas a un rango dado (por defecto (0, 1), aunque puede ser personalizado), manteniendo la forma original de distribución de los datos.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Para esto, se usa la siguiente fórmula:</a:t>
            </a:r>
            <a:endParaRPr lang="es-CL" sz="7200" kern="0" dirty="0"/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0030AD40-431A-A900-43DD-BA9C8BDAC41A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Transformación de Datos</a:t>
            </a:r>
          </a:p>
        </p:txBody>
      </p:sp>
      <p:sp>
        <p:nvSpPr>
          <p:cNvPr id="7" name="Marcador de texto 71">
            <a:extLst>
              <a:ext uri="{FF2B5EF4-FFF2-40B4-BE49-F238E27FC236}">
                <a16:creationId xmlns:a16="http://schemas.microsoft.com/office/drawing/2014/main" id="{439199E3-641C-7B8D-5BA2-CDDECA790355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NORMALIZAR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DC9C57E-27A3-662B-8857-DB086076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850" y="7407275"/>
            <a:ext cx="6228555" cy="26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5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97691"/>
            <a:ext cx="9225915" cy="13802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Podemos ver este efecto en la normalización realizada con la función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MixMaxScaler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de la librería sklearn de Python, sobre el dataset de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Iris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  <a:endParaRPr lang="es-CL" sz="7200" kern="0" dirty="0"/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0030AD40-431A-A900-43DD-BA9C8BDAC41A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Transformación de Datos</a:t>
            </a:r>
          </a:p>
        </p:txBody>
      </p:sp>
      <p:sp>
        <p:nvSpPr>
          <p:cNvPr id="7" name="Marcador de texto 71">
            <a:extLst>
              <a:ext uri="{FF2B5EF4-FFF2-40B4-BE49-F238E27FC236}">
                <a16:creationId xmlns:a16="http://schemas.microsoft.com/office/drawing/2014/main" id="{439199E3-641C-7B8D-5BA2-CDDECA790355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NORMALIZAR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764182E-600F-EA87-35E3-26885D5F9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82" y="3825875"/>
            <a:ext cx="7556056" cy="293655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50EDBAF-FBC9-E66C-3CEF-D0238784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34" y="7407275"/>
            <a:ext cx="7811296" cy="30861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02A0410-9E7C-FFF0-1C37-B81A09F4C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050" y="4502150"/>
            <a:ext cx="6781800" cy="4133994"/>
          </a:xfrm>
          <a:prstGeom prst="rect">
            <a:avLst/>
          </a:prstGeom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F1D4AAD7-6CB4-380D-3B55-341A56BEFB00}"/>
              </a:ext>
            </a:extLst>
          </p:cNvPr>
          <p:cNvSpPr/>
          <p:nvPr/>
        </p:nvSpPr>
        <p:spPr>
          <a:xfrm>
            <a:off x="2813050" y="6721475"/>
            <a:ext cx="3886200" cy="574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MixMaxScaler</a:t>
            </a:r>
            <a:endParaRPr lang="es-CL" dirty="0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0EE3727-D43F-FF62-3AE5-27DB808D215F}"/>
              </a:ext>
            </a:extLst>
          </p:cNvPr>
          <p:cNvSpPr txBox="1">
            <a:spLocks/>
          </p:cNvSpPr>
          <p:nvPr/>
        </p:nvSpPr>
        <p:spPr>
          <a:xfrm>
            <a:off x="9900449" y="8859259"/>
            <a:ext cx="7811296" cy="94506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Vemos que los valores máximos y mínimos son 1 y 0, respectivamente.</a:t>
            </a:r>
            <a:endParaRPr lang="es-CL" sz="7200" kern="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399B7BA-D16F-8123-1394-3003D8DDF44A}"/>
              </a:ext>
            </a:extLst>
          </p:cNvPr>
          <p:cNvSpPr/>
          <p:nvPr/>
        </p:nvSpPr>
        <p:spPr>
          <a:xfrm>
            <a:off x="10661650" y="6340475"/>
            <a:ext cx="6553200" cy="4219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2E438EA-6509-C95E-CD83-6DEBB2A6CF68}"/>
              </a:ext>
            </a:extLst>
          </p:cNvPr>
          <p:cNvSpPr/>
          <p:nvPr/>
        </p:nvSpPr>
        <p:spPr>
          <a:xfrm>
            <a:off x="10661650" y="8093075"/>
            <a:ext cx="6553200" cy="42195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137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927850" y="2943482"/>
            <a:ext cx="791845" cy="734695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97691"/>
            <a:ext cx="9225915" cy="793698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Una alternativa a la normalización de variables es usar otra técnica conocida como 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escalado estándar 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(a cada dato se le resta la media de la variable y se le divide por la desviación típica).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n-US" sz="2800" b="0" kern="0" dirty="0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La estandarización busca dejar los datos centrados con media 0 (cero) y desviación estándar 1. </a:t>
            </a: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0030AD40-431A-A900-43DD-BA9C8BDAC41A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Transformación de Datos</a:t>
            </a:r>
          </a:p>
        </p:txBody>
      </p:sp>
      <p:sp>
        <p:nvSpPr>
          <p:cNvPr id="7" name="Marcador de texto 71">
            <a:extLst>
              <a:ext uri="{FF2B5EF4-FFF2-40B4-BE49-F238E27FC236}">
                <a16:creationId xmlns:a16="http://schemas.microsoft.com/office/drawing/2014/main" id="{439199E3-641C-7B8D-5BA2-CDDECA790355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ESTANDARIZAR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A06387-880C-DC44-B5EB-B2FFCD94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994" y="4546182"/>
            <a:ext cx="5772801" cy="221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7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9970135" y="2297691"/>
            <a:ext cx="9225915" cy="88842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Con el conjunto de datos mostrado en la tabla </a:t>
            </a:r>
            <a:r>
              <a:rPr lang="es-ES" sz="2800" b="0" kern="0" dirty="0" err="1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xy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, podemos encontrar que la 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  <a:sym typeface="Arial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Media de x = 3.66		Varianza de x = 5.2222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Media de y = 4.0		Varianza de y = 3.6666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  <a:sym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Al aplicar la función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StandardScaler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 de la librería Sklearn de Python, se genera un array de nuevos valores, encontrando: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  <a:sym typeface="Arial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Media de x = 1.11e-16		Varianza de x = 1.0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Media de y = 0.0		Varianza de y = 1.0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  <a:sym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  <a:sym typeface="Arial"/>
              </a:rPr>
              <a:t>se pueden ver los datos gráficamente en la nueva escala, comprobando que, salvo el escalado y el desplazamiento, la distribución de los datos es exactamente igual .</a:t>
            </a: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0030AD40-431A-A900-43DD-BA9C8BDAC41A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Transformación de Datos</a:t>
            </a:r>
          </a:p>
        </p:txBody>
      </p:sp>
      <p:sp>
        <p:nvSpPr>
          <p:cNvPr id="7" name="Marcador de texto 71">
            <a:extLst>
              <a:ext uri="{FF2B5EF4-FFF2-40B4-BE49-F238E27FC236}">
                <a16:creationId xmlns:a16="http://schemas.microsoft.com/office/drawing/2014/main" id="{439199E3-641C-7B8D-5BA2-CDDECA790355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ESTANDARIZAR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DFF5A9-65DA-78B1-F3C3-BE17519F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673475"/>
            <a:ext cx="2128631" cy="376904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F0032ED-4D9F-C834-C0CB-F6DC1416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450" y="4444798"/>
            <a:ext cx="5255764" cy="2079383"/>
          </a:xfrm>
          <a:prstGeom prst="rect">
            <a:avLst/>
          </a:prstGeom>
        </p:spPr>
      </p:pic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33230CE-F5D2-B7F3-9BBB-C6B4B59B9D37}"/>
              </a:ext>
            </a:extLst>
          </p:cNvPr>
          <p:cNvSpPr/>
          <p:nvPr/>
        </p:nvSpPr>
        <p:spPr>
          <a:xfrm>
            <a:off x="2884281" y="4283075"/>
            <a:ext cx="1452769" cy="259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Standard </a:t>
            </a:r>
            <a:r>
              <a:rPr lang="es-CL" dirty="0" err="1"/>
              <a:t>Scaler</a:t>
            </a:r>
            <a:endParaRPr lang="es-CL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F424848-F950-2814-DBA5-2D8A43D88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50" y="7068732"/>
            <a:ext cx="6248400" cy="3988664"/>
          </a:xfrm>
          <a:prstGeom prst="rect">
            <a:avLst/>
          </a:prstGeom>
        </p:spPr>
      </p:pic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9B31CAEE-37A2-F603-CB58-15352D8D6DB8}"/>
              </a:ext>
            </a:extLst>
          </p:cNvPr>
          <p:cNvSpPr/>
          <p:nvPr/>
        </p:nvSpPr>
        <p:spPr>
          <a:xfrm>
            <a:off x="5480050" y="6719038"/>
            <a:ext cx="2585086" cy="349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716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0030AD40-431A-A900-43DD-BA9C8BDAC41A}"/>
              </a:ext>
            </a:extLst>
          </p:cNvPr>
          <p:cNvSpPr txBox="1">
            <a:spLocks/>
          </p:cNvSpPr>
          <p:nvPr/>
        </p:nvSpPr>
        <p:spPr>
          <a:xfrm>
            <a:off x="2051050" y="1031118"/>
            <a:ext cx="16154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CRISP-DM – Transformación de Datos</a:t>
            </a:r>
          </a:p>
        </p:txBody>
      </p:sp>
      <p:sp>
        <p:nvSpPr>
          <p:cNvPr id="7" name="Marcador de texto 71">
            <a:extLst>
              <a:ext uri="{FF2B5EF4-FFF2-40B4-BE49-F238E27FC236}">
                <a16:creationId xmlns:a16="http://schemas.microsoft.com/office/drawing/2014/main" id="{439199E3-641C-7B8D-5BA2-CDDECA790355}"/>
              </a:ext>
            </a:extLst>
          </p:cNvPr>
          <p:cNvSpPr txBox="1">
            <a:spLocks/>
          </p:cNvSpPr>
          <p:nvPr/>
        </p:nvSpPr>
        <p:spPr>
          <a:xfrm>
            <a:off x="574674" y="2911475"/>
            <a:ext cx="498157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sz="3200" kern="0" dirty="0">
                <a:solidFill>
                  <a:sysClr val="windowText" lastClr="000000"/>
                </a:solidFill>
              </a:rPr>
              <a:t>ESTANDARIZAR o</a:t>
            </a:r>
          </a:p>
          <a:p>
            <a:r>
              <a:rPr lang="es-CL" sz="3200" kern="0" dirty="0">
                <a:solidFill>
                  <a:sysClr val="windowText" lastClr="000000"/>
                </a:solidFill>
              </a:rPr>
              <a:t>NORMALIZAR </a:t>
            </a: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3BBC1F38-C6D5-BA2E-4F79-78C109DB037D}"/>
              </a:ext>
            </a:extLst>
          </p:cNvPr>
          <p:cNvSpPr/>
          <p:nvPr/>
        </p:nvSpPr>
        <p:spPr>
          <a:xfrm>
            <a:off x="6927850" y="2943482"/>
            <a:ext cx="791845" cy="734695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95600782-1261-47F6-4A38-845F7A0D3BE4}"/>
              </a:ext>
            </a:extLst>
          </p:cNvPr>
          <p:cNvSpPr txBox="1">
            <a:spLocks/>
          </p:cNvSpPr>
          <p:nvPr/>
        </p:nvSpPr>
        <p:spPr>
          <a:xfrm>
            <a:off x="8316438" y="2297691"/>
            <a:ext cx="9225915" cy="730943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Existen algoritmos de Machine Learning que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requieren que la data sea normalizada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Por otra parte, los algoritmos de Machine Learning que se basen sobre la hipótesis que los datos poseen una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distribución gaussiana requieren que los mismos sean estandarizados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Sin embargo, la selección de la manera de escalar la data no es una regla fija,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depende mucho de las circunstancias y de los resultados del análisis descriptivo inicial del problema.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Siempre se puede comenzar ajustando el modelo a datos sin procesar, normalizados y estandarizados y comparar el rendimiento para obtener los mejores resultados.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1477328"/>
          </a:xfrm>
        </p:spPr>
        <p:txBody>
          <a:bodyPr/>
          <a:lstStyle/>
          <a:p>
            <a:r>
              <a:rPr lang="es-CL" sz="4800" dirty="0"/>
              <a:t>ENTRENAMIENTO </a:t>
            </a:r>
            <a:br>
              <a:rPr lang="es-CL" sz="4800" dirty="0"/>
            </a:br>
            <a:r>
              <a:rPr lang="es-CL" sz="4800" dirty="0"/>
              <a:t>y TEST</a:t>
            </a: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de7ac4cf-e23f-48fa-9529-c41e75b23430"/>
    <ds:schemaRef ds:uri="73c13b64-88fd-4eb7-a3bf-975b07d582db"/>
  </ds:schemaRefs>
</ds:datastoreItem>
</file>

<file path=customXml/itemProps3.xml><?xml version="1.0" encoding="utf-8"?>
<ds:datastoreItem xmlns:ds="http://schemas.openxmlformats.org/officeDocument/2006/customXml" ds:itemID="{79978920-EC1E-4F7F-9674-A762EB861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1187</Words>
  <Application>Microsoft Office PowerPoint</Application>
  <PresentationFormat>Personalizado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Source Sans Pro</vt:lpstr>
      <vt:lpstr>source-serif-pro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ENTRENAMIENTO  y TEST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guillermo pinto</cp:lastModifiedBy>
  <cp:revision>50</cp:revision>
  <dcterms:created xsi:type="dcterms:W3CDTF">2021-04-02T01:36:00Z</dcterms:created>
  <dcterms:modified xsi:type="dcterms:W3CDTF">2022-11-19T02:34:17Z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</Properties>
</file>