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handoutMasterIdLst>
    <p:handoutMasterId r:id="rId14"/>
  </p:handoutMasterIdLst>
  <p:sldIdLst>
    <p:sldId id="267" r:id="rId5"/>
    <p:sldId id="274" r:id="rId6"/>
    <p:sldId id="289" r:id="rId7"/>
    <p:sldId id="290" r:id="rId8"/>
    <p:sldId id="291" r:id="rId9"/>
    <p:sldId id="292" r:id="rId10"/>
    <p:sldId id="293" r:id="rId11"/>
    <p:sldId id="294" r:id="rId12"/>
    <p:sldId id="276" r:id="rId13"/>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DE2"/>
    <a:srgbClr val="9EA4A8"/>
    <a:srgbClr val="E60C7E"/>
    <a:srgbClr val="C9D11E"/>
    <a:srgbClr val="434342"/>
    <a:srgbClr val="EB7A2C"/>
    <a:srgbClr val="D52155"/>
    <a:srgbClr val="D6833D"/>
    <a:srgbClr val="00A9D8"/>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30"/>
    <p:restoredTop sz="94607"/>
  </p:normalViewPr>
  <p:slideViewPr>
    <p:cSldViewPr>
      <p:cViewPr varScale="1">
        <p:scale>
          <a:sx n="65" d="100"/>
          <a:sy n="65" d="100"/>
        </p:scale>
        <p:origin x="1020" y="66"/>
      </p:cViewPr>
      <p:guideLst>
        <p:guide orient="horz" pos="2880"/>
        <p:guide pos="2160"/>
      </p:guideLst>
    </p:cSldViewPr>
  </p:slideViewPr>
  <p:notesTextViewPr>
    <p:cViewPr>
      <p:scale>
        <a:sx n="100" d="100"/>
        <a:sy n="100" d="100"/>
      </p:scale>
      <p:origin x="0" y="0"/>
    </p:cViewPr>
  </p:notesText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18-11-2022</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dirty="0"/>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a16="http://schemas.microsoft.com/office/drawing/2014/main" id="{BEBF0785-D638-6446-9E71-B794CEB230F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1" y="828729"/>
            <a:ext cx="49466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4998572"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40" y="1258411"/>
            <a:ext cx="434340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5" y="2911475"/>
            <a:ext cx="4343400" cy="1231106"/>
          </a:xfrm>
        </p:spPr>
        <p:txBody>
          <a:bodyPr/>
          <a:lstStyle>
            <a:lvl1pPr>
              <a:defRPr sz="20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a16="http://schemas.microsoft.com/office/drawing/2014/main" id="{753FB46B-300A-F44F-AAAA-E67F66AD18CA}"/>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42" name="Conector recto 41">
            <a:extLst>
              <a:ext uri="{FF2B5EF4-FFF2-40B4-BE49-F238E27FC236}">
                <a16:creationId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9B30EE24-9E48-634A-8BF4-69FBC5B32A9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C5F7328-7DFD-E94A-9B11-C8A589E6CFA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44EDDD6-797D-0C4A-ADDD-F94E27007CFA}"/>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11/18/2022</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p:txBody>
          <a:bodyPr/>
          <a:lstStyle/>
          <a:p>
            <a:r>
              <a:rPr lang="es-CL" dirty="0"/>
              <a:t>PROYECTO COMPLETO</a:t>
            </a:r>
          </a:p>
        </p:txBody>
      </p:sp>
      <p:sp>
        <p:nvSpPr>
          <p:cNvPr id="3" name="Marcador de texto 2">
            <a:extLst>
              <a:ext uri="{FF2B5EF4-FFF2-40B4-BE49-F238E27FC236}">
                <a16:creationId xmlns:a16="http://schemas.microsoft.com/office/drawing/2014/main" id="{5F413BE3-4FA4-D84B-A70D-F6C2A6DF6B7F}"/>
              </a:ext>
            </a:extLst>
          </p:cNvPr>
          <p:cNvSpPr>
            <a:spLocks noGrp="1"/>
          </p:cNvSpPr>
          <p:nvPr>
            <p:ph type="body" sz="quarter" idx="11"/>
          </p:nvPr>
        </p:nvSpPr>
        <p:spPr>
          <a:xfrm>
            <a:off x="1060450" y="5246440"/>
            <a:ext cx="17983200" cy="1154870"/>
          </a:xfrm>
        </p:spPr>
        <p:txBody>
          <a:bodyPr/>
          <a:lstStyle/>
          <a:p>
            <a:r>
              <a:rPr lang="es-CL" dirty="0"/>
              <a:t>FUNDAMENTOS DE MACHINE LEARNING</a:t>
            </a:r>
          </a:p>
        </p:txBody>
      </p:sp>
    </p:spTree>
    <p:extLst>
      <p:ext uri="{BB962C8B-B14F-4D97-AF65-F5344CB8AC3E}">
        <p14:creationId xmlns:p14="http://schemas.microsoft.com/office/powerpoint/2010/main" val="4122261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2051050" y="1031118"/>
            <a:ext cx="12983210" cy="1066801"/>
          </a:xfrm>
        </p:spPr>
        <p:txBody>
          <a:bodyPr/>
          <a:lstStyle/>
          <a:p>
            <a:r>
              <a:rPr lang="es-CL" dirty="0"/>
              <a:t>FMY0100   Proyecto de Machine Learning</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8" y="2519249"/>
            <a:ext cx="9225915" cy="6398098"/>
          </a:xfrm>
          <a:prstGeom prst="rect">
            <a:avLst/>
          </a:prstGeom>
        </p:spPr>
        <p:txBody>
          <a:bodyPr vert="horz" wrap="square" lIns="0" tIns="91440" rIns="0" bIns="0" rtlCol="0">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dirty="0">
                <a:solidFill>
                  <a:srgbClr val="000000"/>
                </a:solidFill>
                <a:latin typeface="Source Sans Pro" panose="020B0503030403020204" pitchFamily="34" charset="0"/>
              </a:rPr>
              <a:t>Para construir este proyecto en Python, basado en la Metodología CRISP-DM, precios, se eligió el conjunto de datos de </a:t>
            </a:r>
            <a:r>
              <a:rPr lang="es-ES" sz="2800" i="1" dirty="0">
                <a:solidFill>
                  <a:srgbClr val="000000"/>
                </a:solidFill>
                <a:latin typeface="Source Sans Pro" panose="020B0503030403020204" pitchFamily="34" charset="0"/>
              </a:rPr>
              <a:t>precios de diamantes </a:t>
            </a:r>
            <a:r>
              <a:rPr lang="es-ES" sz="2800" b="0" dirty="0">
                <a:solidFill>
                  <a:srgbClr val="000000"/>
                </a:solidFill>
                <a:latin typeface="Source Sans Pro" panose="020B0503030403020204" pitchFamily="34" charset="0"/>
              </a:rPr>
              <a:t>que se obtuvo de SEABORN (una biblioteca de visualización de datos de Python). </a:t>
            </a:r>
          </a:p>
          <a:p>
            <a:pPr marL="46355" marR="5080" algn="just">
              <a:lnSpc>
                <a:spcPct val="101499"/>
              </a:lnSpc>
              <a:spcBef>
                <a:spcPts val="345"/>
              </a:spcBef>
            </a:pPr>
            <a:endParaRPr lang="es-ES" sz="2800" b="0" dirty="0">
              <a:solidFill>
                <a:srgbClr val="000000"/>
              </a:solidFill>
              <a:latin typeface="Source Sans Pro" panose="020B0503030403020204" pitchFamily="34" charset="0"/>
            </a:endParaRPr>
          </a:p>
          <a:p>
            <a:pPr marL="46355" marR="5080" algn="just">
              <a:lnSpc>
                <a:spcPct val="101499"/>
              </a:lnSpc>
              <a:spcBef>
                <a:spcPts val="345"/>
              </a:spcBef>
            </a:pPr>
            <a:r>
              <a:rPr lang="es-ES" sz="2800" b="0" dirty="0">
                <a:solidFill>
                  <a:srgbClr val="000000"/>
                </a:solidFill>
                <a:latin typeface="Source Sans Pro" panose="020B0503030403020204" pitchFamily="34" charset="0"/>
              </a:rPr>
              <a:t>Este conjunto de datos contiene los precios y otros atributos de casi 54.000 diamantes. </a:t>
            </a:r>
          </a:p>
          <a:p>
            <a:pPr marL="46355" marR="5080" algn="just">
              <a:lnSpc>
                <a:spcPct val="101499"/>
              </a:lnSpc>
              <a:spcBef>
                <a:spcPts val="345"/>
              </a:spcBef>
            </a:pPr>
            <a:endParaRPr lang="es-ES" sz="2800" b="0" dirty="0">
              <a:solidFill>
                <a:srgbClr val="000000"/>
              </a:solidFill>
              <a:latin typeface="Source Sans Pro" panose="020B0503030403020204" pitchFamily="34" charset="0"/>
            </a:endParaRPr>
          </a:p>
          <a:p>
            <a:pPr marL="46355" marR="5080" algn="just">
              <a:lnSpc>
                <a:spcPct val="101499"/>
              </a:lnSpc>
              <a:spcBef>
                <a:spcPts val="345"/>
              </a:spcBef>
            </a:pPr>
            <a:r>
              <a:rPr lang="es-ES" sz="2800" b="0" dirty="0">
                <a:solidFill>
                  <a:srgbClr val="000000"/>
                </a:solidFill>
                <a:latin typeface="Source Sans Pro" panose="020B0503030403020204" pitchFamily="34" charset="0"/>
              </a:rPr>
              <a:t>Es un gran conjunto de datos para trabajar con programación Python, análisis y visualizaciones de datos, ciencia de datos y aprendizaje automático.</a:t>
            </a:r>
          </a:p>
          <a:p>
            <a:pPr marL="46355" marR="5080" algn="just">
              <a:lnSpc>
                <a:spcPct val="101499"/>
              </a:lnSpc>
              <a:spcBef>
                <a:spcPts val="345"/>
              </a:spcBef>
            </a:pPr>
            <a:endParaRPr lang="es-ES" sz="2800" b="0" kern="0" dirty="0">
              <a:solidFill>
                <a:srgbClr val="000000"/>
              </a:solidFill>
              <a:latin typeface="Source Sans Pro" panose="020B0503030403020204" pitchFamily="34" charset="0"/>
            </a:endParaRPr>
          </a:p>
          <a:p>
            <a:pPr marL="46355" marR="5080" algn="just">
              <a:lnSpc>
                <a:spcPct val="101499"/>
              </a:lnSpc>
              <a:spcBef>
                <a:spcPts val="345"/>
              </a:spcBef>
            </a:pPr>
            <a:r>
              <a:rPr lang="es-ES" sz="2800" b="0" kern="0" dirty="0">
                <a:solidFill>
                  <a:srgbClr val="000000"/>
                </a:solidFill>
                <a:latin typeface="Source Sans Pro" panose="020B0503030403020204" pitchFamily="34" charset="0"/>
              </a:rPr>
              <a:t>Aquí presentamos un resumen del desarrollo que encontrarás en el Notebook respectivo.</a:t>
            </a:r>
            <a:endParaRPr lang="es-CL" sz="7200" kern="0" dirty="0"/>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25600" y="3107570"/>
            <a:ext cx="1236292" cy="1236292"/>
          </a:xfrm>
          <a:prstGeom prst="rect">
            <a:avLst/>
          </a:prstGeom>
        </p:spPr>
      </p:pic>
    </p:spTree>
    <p:extLst>
      <p:ext uri="{BB962C8B-B14F-4D97-AF65-F5344CB8AC3E}">
        <p14:creationId xmlns:p14="http://schemas.microsoft.com/office/powerpoint/2010/main" val="2531329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texto 71">
            <a:extLst>
              <a:ext uri="{FF2B5EF4-FFF2-40B4-BE49-F238E27FC236}">
                <a16:creationId xmlns:a16="http://schemas.microsoft.com/office/drawing/2014/main" id="{3C6C6400-1EC6-086A-27D5-3C8651449D91}"/>
              </a:ext>
            </a:extLst>
          </p:cNvPr>
          <p:cNvSpPr>
            <a:spLocks noGrp="1"/>
          </p:cNvSpPr>
          <p:nvPr>
            <p:ph type="body" sz="quarter" idx="12"/>
          </p:nvPr>
        </p:nvSpPr>
        <p:spPr>
          <a:xfrm>
            <a:off x="574674" y="2911475"/>
            <a:ext cx="4981575" cy="984885"/>
          </a:xfrm>
        </p:spPr>
        <p:txBody>
          <a:bodyPr/>
          <a:lstStyle/>
          <a:p>
            <a:r>
              <a:rPr lang="es-CL" sz="3200" dirty="0"/>
              <a:t>COMPRENDER EL NEGOCIO</a:t>
            </a:r>
          </a:p>
        </p:txBody>
      </p:sp>
      <p:sp>
        <p:nvSpPr>
          <p:cNvPr id="5" name="CuadroTexto 4">
            <a:extLst>
              <a:ext uri="{FF2B5EF4-FFF2-40B4-BE49-F238E27FC236}">
                <a16:creationId xmlns:a16="http://schemas.microsoft.com/office/drawing/2014/main" id="{0D99F098-4828-0339-8F24-7B0E14099C3C}"/>
              </a:ext>
            </a:extLst>
          </p:cNvPr>
          <p:cNvSpPr txBox="1"/>
          <p:nvPr/>
        </p:nvSpPr>
        <p:spPr>
          <a:xfrm>
            <a:off x="8157114" y="2368126"/>
            <a:ext cx="11267535" cy="4070794"/>
          </a:xfrm>
          <a:prstGeom prst="rect">
            <a:avLst/>
          </a:prstGeom>
          <a:noFill/>
        </p:spPr>
        <p:txBody>
          <a:bodyPr wrap="square">
            <a:spAutoFit/>
          </a:bodyPr>
          <a:lstStyle/>
          <a:p>
            <a:pPr marL="46355" marR="5080" algn="just">
              <a:lnSpc>
                <a:spcPct val="101499"/>
              </a:lnSpc>
              <a:spcBef>
                <a:spcPts val="345"/>
              </a:spcBef>
            </a:pPr>
            <a:r>
              <a:rPr lang="es-ES" sz="2800" b="1" kern="0" dirty="0">
                <a:solidFill>
                  <a:srgbClr val="000000"/>
                </a:solidFill>
                <a:latin typeface="Source Sans Pro" panose="020B0503030403020204" pitchFamily="34" charset="0"/>
                <a:ea typeface="+mj-ea"/>
                <a:cs typeface="Arial"/>
              </a:rPr>
              <a:t>Necesidades comerciales</a:t>
            </a:r>
            <a:r>
              <a:rPr lang="es-ES" sz="2800" kern="0" dirty="0">
                <a:solidFill>
                  <a:srgbClr val="000000"/>
                </a:solidFill>
                <a:latin typeface="Source Sans Pro" panose="020B0503030403020204" pitchFamily="34" charset="0"/>
                <a:ea typeface="+mj-ea"/>
                <a:cs typeface="Arial"/>
              </a:rPr>
              <a:t>: De Beers es la compañía de diamantes más grande del mundo. De Beers necesita saber el precio de mercado actualizado (en dólares estadounidenses) de cualquier diamante que venda. </a:t>
            </a:r>
          </a:p>
          <a:p>
            <a:pPr marL="46355" marR="5080" algn="just">
              <a:lnSpc>
                <a:spcPct val="101499"/>
              </a:lnSpc>
              <a:spcBef>
                <a:spcPts val="345"/>
              </a:spcBef>
            </a:pPr>
            <a:endParaRPr lang="es-ES" sz="2800" kern="0" dirty="0">
              <a:solidFill>
                <a:srgbClr val="000000"/>
              </a:solidFill>
              <a:latin typeface="Source Sans Pro" panose="020B0503030403020204" pitchFamily="34" charset="0"/>
              <a:ea typeface="+mj-ea"/>
              <a:cs typeface="Arial"/>
            </a:endParaRPr>
          </a:p>
          <a:p>
            <a:pPr marL="46355" marR="5080" algn="just">
              <a:lnSpc>
                <a:spcPct val="101499"/>
              </a:lnSpc>
              <a:spcBef>
                <a:spcPts val="345"/>
              </a:spcBef>
            </a:pPr>
            <a:r>
              <a:rPr lang="es-ES" sz="2800" kern="0" dirty="0">
                <a:solidFill>
                  <a:srgbClr val="000000"/>
                </a:solidFill>
                <a:latin typeface="Source Sans Pro" panose="020B0503030403020204" pitchFamily="34" charset="0"/>
                <a:ea typeface="+mj-ea"/>
                <a:cs typeface="Arial"/>
              </a:rPr>
              <a:t>Se necesita crear un modelo que prediga, con un alto nivel de precisión, el precio de mercado en dólares estadounidenses de un diamante al relacionar los precios de los diamantes De Beers que se vendieron con sus características. </a:t>
            </a:r>
            <a:endParaRPr lang="es-CL" sz="2800" kern="0" dirty="0">
              <a:solidFill>
                <a:srgbClr val="000000"/>
              </a:solidFill>
              <a:latin typeface="Source Sans Pro" panose="020B0503030403020204" pitchFamily="34" charset="0"/>
              <a:ea typeface="+mj-ea"/>
              <a:cs typeface="Arial"/>
            </a:endParaRPr>
          </a:p>
        </p:txBody>
      </p:sp>
      <p:pic>
        <p:nvPicPr>
          <p:cNvPr id="6" name="Gráfico 5" descr="Flechas de cheurón con relleno sólido">
            <a:extLst>
              <a:ext uri="{FF2B5EF4-FFF2-40B4-BE49-F238E27FC236}">
                <a16:creationId xmlns:a16="http://schemas.microsoft.com/office/drawing/2014/main" id="{0DC1870C-6AEC-DFB6-1AAA-7CBA5ADD07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7850" y="2362693"/>
            <a:ext cx="914400" cy="914400"/>
          </a:xfrm>
          <a:prstGeom prst="rect">
            <a:avLst/>
          </a:prstGeom>
        </p:spPr>
      </p:pic>
      <p:pic>
        <p:nvPicPr>
          <p:cNvPr id="7" name="Imagen 6">
            <a:extLst>
              <a:ext uri="{FF2B5EF4-FFF2-40B4-BE49-F238E27FC236}">
                <a16:creationId xmlns:a16="http://schemas.microsoft.com/office/drawing/2014/main" id="{073F729D-6125-60DB-E719-4DD35483F79D}"/>
              </a:ext>
            </a:extLst>
          </p:cNvPr>
          <p:cNvPicPr>
            <a:picLocks noChangeAspect="1"/>
          </p:cNvPicPr>
          <p:nvPr/>
        </p:nvPicPr>
        <p:blipFill>
          <a:blip r:embed="rId4"/>
          <a:stretch>
            <a:fillRect/>
          </a:stretch>
        </p:blipFill>
        <p:spPr>
          <a:xfrm>
            <a:off x="908050" y="4097930"/>
            <a:ext cx="6610350" cy="6648450"/>
          </a:xfrm>
          <a:prstGeom prst="rect">
            <a:avLst/>
          </a:prstGeom>
        </p:spPr>
      </p:pic>
      <p:sp>
        <p:nvSpPr>
          <p:cNvPr id="3" name="Elipse 2">
            <a:extLst>
              <a:ext uri="{FF2B5EF4-FFF2-40B4-BE49-F238E27FC236}">
                <a16:creationId xmlns:a16="http://schemas.microsoft.com/office/drawing/2014/main" id="{55E38996-A7F3-45D6-DE23-AB7A6C1ED7CA}"/>
              </a:ext>
            </a:extLst>
          </p:cNvPr>
          <p:cNvSpPr/>
          <p:nvPr/>
        </p:nvSpPr>
        <p:spPr>
          <a:xfrm>
            <a:off x="2127250" y="4740275"/>
            <a:ext cx="1905000" cy="1537736"/>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Marcador de texto 11">
            <a:extLst>
              <a:ext uri="{FF2B5EF4-FFF2-40B4-BE49-F238E27FC236}">
                <a16:creationId xmlns:a16="http://schemas.microsoft.com/office/drawing/2014/main" id="{23BEE7E7-6E70-1024-6C4B-E4856DF34208}"/>
              </a:ext>
            </a:extLst>
          </p:cNvPr>
          <p:cNvSpPr>
            <a:spLocks noGrp="1"/>
          </p:cNvSpPr>
          <p:nvPr>
            <p:ph type="body" sz="quarter" idx="10"/>
          </p:nvPr>
        </p:nvSpPr>
        <p:spPr>
          <a:xfrm>
            <a:off x="2051050" y="1031118"/>
            <a:ext cx="16154400" cy="1477328"/>
          </a:xfrm>
        </p:spPr>
        <p:txBody>
          <a:bodyPr/>
          <a:lstStyle/>
          <a:p>
            <a:r>
              <a:rPr lang="es-CL" dirty="0"/>
              <a:t>FMY0100   Proyecto de Machine Learning – CRISP-DM</a:t>
            </a:r>
          </a:p>
        </p:txBody>
      </p:sp>
    </p:spTree>
    <p:extLst>
      <p:ext uri="{BB962C8B-B14F-4D97-AF65-F5344CB8AC3E}">
        <p14:creationId xmlns:p14="http://schemas.microsoft.com/office/powerpoint/2010/main" val="4252342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texto 71">
            <a:extLst>
              <a:ext uri="{FF2B5EF4-FFF2-40B4-BE49-F238E27FC236}">
                <a16:creationId xmlns:a16="http://schemas.microsoft.com/office/drawing/2014/main" id="{3C6C6400-1EC6-086A-27D5-3C8651449D91}"/>
              </a:ext>
            </a:extLst>
          </p:cNvPr>
          <p:cNvSpPr>
            <a:spLocks noGrp="1"/>
          </p:cNvSpPr>
          <p:nvPr>
            <p:ph type="body" sz="quarter" idx="12"/>
          </p:nvPr>
        </p:nvSpPr>
        <p:spPr>
          <a:xfrm>
            <a:off x="574674" y="2911475"/>
            <a:ext cx="4981575" cy="984885"/>
          </a:xfrm>
        </p:spPr>
        <p:txBody>
          <a:bodyPr/>
          <a:lstStyle/>
          <a:p>
            <a:r>
              <a:rPr lang="es-CL" sz="3200" dirty="0"/>
              <a:t>COMPRENDER </a:t>
            </a:r>
          </a:p>
          <a:p>
            <a:r>
              <a:rPr lang="es-CL" sz="3200" dirty="0"/>
              <a:t>LOS DATOS</a:t>
            </a:r>
          </a:p>
        </p:txBody>
      </p:sp>
      <p:sp>
        <p:nvSpPr>
          <p:cNvPr id="5" name="CuadroTexto 4">
            <a:extLst>
              <a:ext uri="{FF2B5EF4-FFF2-40B4-BE49-F238E27FC236}">
                <a16:creationId xmlns:a16="http://schemas.microsoft.com/office/drawing/2014/main" id="{0D99F098-4828-0339-8F24-7B0E14099C3C}"/>
              </a:ext>
            </a:extLst>
          </p:cNvPr>
          <p:cNvSpPr txBox="1"/>
          <p:nvPr/>
        </p:nvSpPr>
        <p:spPr>
          <a:xfrm>
            <a:off x="8157114" y="2340549"/>
            <a:ext cx="11267535" cy="8226611"/>
          </a:xfrm>
          <a:prstGeom prst="rect">
            <a:avLst/>
          </a:prstGeom>
          <a:noFill/>
        </p:spPr>
        <p:txBody>
          <a:bodyPr wrap="square">
            <a:spAutoFit/>
          </a:bodyPr>
          <a:lstStyle/>
          <a:p>
            <a:pPr marL="46355" marR="5080" algn="just">
              <a:lnSpc>
                <a:spcPct val="101499"/>
              </a:lnSpc>
              <a:spcBef>
                <a:spcPts val="345"/>
              </a:spcBef>
            </a:pPr>
            <a:r>
              <a:rPr lang="es-ES" sz="2800" b="1" i="1" kern="0" dirty="0">
                <a:solidFill>
                  <a:srgbClr val="000000"/>
                </a:solidFill>
                <a:latin typeface="Source Sans Pro" panose="020B0503030403020204" pitchFamily="34" charset="0"/>
                <a:ea typeface="+mj-ea"/>
                <a:cs typeface="Arial"/>
              </a:rPr>
              <a:t>Tipo de conjunto de datos</a:t>
            </a:r>
            <a:r>
              <a:rPr lang="es-ES" sz="2800" kern="0" dirty="0">
                <a:solidFill>
                  <a:srgbClr val="000000"/>
                </a:solidFill>
                <a:latin typeface="Source Sans Pro" panose="020B0503030403020204" pitchFamily="34" charset="0"/>
                <a:ea typeface="+mj-ea"/>
                <a:cs typeface="Arial"/>
              </a:rPr>
              <a:t>: el conjunto de datos tiene 53,940 registros de diamantes y contiene 10 campos (9 de ellos son características y 1 es la variable objetivo).</a:t>
            </a:r>
          </a:p>
          <a:p>
            <a:pPr marL="46355" marR="5080" algn="just">
              <a:lnSpc>
                <a:spcPct val="101499"/>
              </a:lnSpc>
              <a:spcBef>
                <a:spcPts val="345"/>
              </a:spcBef>
            </a:pPr>
            <a:endParaRPr lang="es-ES" sz="2800" kern="0" dirty="0">
              <a:solidFill>
                <a:srgbClr val="000000"/>
              </a:solidFill>
              <a:latin typeface="Source Sans Pro" panose="020B0503030403020204" pitchFamily="34" charset="0"/>
              <a:ea typeface="+mj-ea"/>
              <a:cs typeface="Arial"/>
            </a:endParaRPr>
          </a:p>
          <a:p>
            <a:pPr marL="46355" marR="5080" algn="just">
              <a:lnSpc>
                <a:spcPct val="101499"/>
              </a:lnSpc>
              <a:spcBef>
                <a:spcPts val="345"/>
              </a:spcBef>
            </a:pPr>
            <a:r>
              <a:rPr lang="es-ES" sz="2800" b="1" i="1" kern="0" dirty="0">
                <a:solidFill>
                  <a:srgbClr val="000000"/>
                </a:solidFill>
                <a:latin typeface="Source Sans Pro" panose="020B0503030403020204" pitchFamily="34" charset="0"/>
                <a:ea typeface="+mj-ea"/>
                <a:cs typeface="Arial"/>
              </a:rPr>
              <a:t>Tamaño del conjunto de datos</a:t>
            </a:r>
            <a:r>
              <a:rPr lang="es-ES" sz="2800" kern="0" dirty="0">
                <a:solidFill>
                  <a:srgbClr val="000000"/>
                </a:solidFill>
                <a:latin typeface="Source Sans Pro" panose="020B0503030403020204" pitchFamily="34" charset="0"/>
                <a:ea typeface="+mj-ea"/>
                <a:cs typeface="Arial"/>
              </a:rPr>
              <a:t>: dado que el conjunto de datos contiene docenas de miles de observaciones, se puede clasificar como un conjunto de datos grande.</a:t>
            </a:r>
          </a:p>
          <a:p>
            <a:pPr marL="46355" marR="5080" algn="just">
              <a:lnSpc>
                <a:spcPct val="101499"/>
              </a:lnSpc>
              <a:spcBef>
                <a:spcPts val="345"/>
              </a:spcBef>
            </a:pPr>
            <a:endParaRPr lang="es-ES" sz="2800" kern="0" dirty="0">
              <a:solidFill>
                <a:srgbClr val="000000"/>
              </a:solidFill>
              <a:latin typeface="Source Sans Pro" panose="020B0503030403020204" pitchFamily="34" charset="0"/>
              <a:ea typeface="+mj-ea"/>
              <a:cs typeface="Arial"/>
            </a:endParaRPr>
          </a:p>
          <a:p>
            <a:pPr marL="46355" marR="5080" algn="just">
              <a:lnSpc>
                <a:spcPct val="101499"/>
              </a:lnSpc>
              <a:spcBef>
                <a:spcPts val="345"/>
              </a:spcBef>
            </a:pPr>
            <a:r>
              <a:rPr lang="es-ES" sz="2800" b="1" i="1" kern="0" dirty="0">
                <a:solidFill>
                  <a:srgbClr val="000000"/>
                </a:solidFill>
                <a:latin typeface="Source Sans Pro" panose="020B0503030403020204" pitchFamily="34" charset="0"/>
                <a:ea typeface="+mj-ea"/>
                <a:cs typeface="Arial"/>
              </a:rPr>
              <a:t>Características principales</a:t>
            </a:r>
            <a:r>
              <a:rPr lang="es-ES" sz="2800" kern="0" dirty="0">
                <a:solidFill>
                  <a:srgbClr val="000000"/>
                </a:solidFill>
                <a:latin typeface="Source Sans Pro" panose="020B0503030403020204" pitchFamily="34" charset="0"/>
                <a:ea typeface="+mj-ea"/>
                <a:cs typeface="Arial"/>
              </a:rPr>
              <a:t>:</a:t>
            </a:r>
          </a:p>
          <a:p>
            <a:pPr marL="503555" marR="5080" lvl="1" algn="just">
              <a:lnSpc>
                <a:spcPct val="101499"/>
              </a:lnSpc>
              <a:spcBef>
                <a:spcPts val="345"/>
              </a:spcBef>
            </a:pPr>
            <a:r>
              <a:rPr lang="es-ES" sz="2400" kern="0" dirty="0">
                <a:solidFill>
                  <a:srgbClr val="000000"/>
                </a:solidFill>
                <a:latin typeface="Source Sans Pro" panose="020B0503030403020204" pitchFamily="34" charset="0"/>
                <a:ea typeface="+mj-ea"/>
                <a:cs typeface="Arial"/>
              </a:rPr>
              <a:t>• quilate (peso en quilates del diamante)</a:t>
            </a:r>
          </a:p>
          <a:p>
            <a:pPr marL="503555" marR="5080" lvl="1" algn="just">
              <a:lnSpc>
                <a:spcPct val="101499"/>
              </a:lnSpc>
              <a:spcBef>
                <a:spcPts val="345"/>
              </a:spcBef>
            </a:pPr>
            <a:r>
              <a:rPr lang="es-ES" sz="2400" kern="0" dirty="0">
                <a:solidFill>
                  <a:srgbClr val="000000"/>
                </a:solidFill>
                <a:latin typeface="Source Sans Pro" panose="020B0503030403020204" pitchFamily="34" charset="0"/>
                <a:ea typeface="+mj-ea"/>
                <a:cs typeface="Arial"/>
              </a:rPr>
              <a:t>• corte (calidad de corte del corte)</a:t>
            </a:r>
          </a:p>
          <a:p>
            <a:pPr marL="503555" marR="5080" lvl="1" algn="just">
              <a:lnSpc>
                <a:spcPct val="101499"/>
              </a:lnSpc>
              <a:spcBef>
                <a:spcPts val="345"/>
              </a:spcBef>
            </a:pPr>
            <a:r>
              <a:rPr lang="es-ES" sz="2400" kern="0" dirty="0">
                <a:solidFill>
                  <a:srgbClr val="000000"/>
                </a:solidFill>
                <a:latin typeface="Source Sans Pro" panose="020B0503030403020204" pitchFamily="34" charset="0"/>
                <a:ea typeface="+mj-ea"/>
                <a:cs typeface="Arial"/>
              </a:rPr>
              <a:t>• color (color diamante color)</a:t>
            </a:r>
          </a:p>
          <a:p>
            <a:pPr marL="503555" marR="5080" lvl="1" algn="just">
              <a:lnSpc>
                <a:spcPct val="101499"/>
              </a:lnSpc>
              <a:spcBef>
                <a:spcPts val="345"/>
              </a:spcBef>
            </a:pPr>
            <a:r>
              <a:rPr lang="es-ES" sz="2400" kern="0" dirty="0">
                <a:solidFill>
                  <a:srgbClr val="000000"/>
                </a:solidFill>
                <a:latin typeface="Source Sans Pro" panose="020B0503030403020204" pitchFamily="34" charset="0"/>
                <a:ea typeface="+mj-ea"/>
                <a:cs typeface="Arial"/>
              </a:rPr>
              <a:t>• claridad (claridad una medida de cuán claro es el diamante)</a:t>
            </a:r>
          </a:p>
          <a:p>
            <a:pPr marL="503555" marR="5080" lvl="1" algn="just">
              <a:lnSpc>
                <a:spcPct val="101499"/>
              </a:lnSpc>
              <a:spcBef>
                <a:spcPts val="345"/>
              </a:spcBef>
            </a:pPr>
            <a:r>
              <a:rPr lang="es-ES" sz="2400" kern="0" dirty="0">
                <a:solidFill>
                  <a:srgbClr val="000000"/>
                </a:solidFill>
                <a:latin typeface="Source Sans Pro" panose="020B0503030403020204" pitchFamily="34" charset="0"/>
                <a:ea typeface="+mj-ea"/>
                <a:cs typeface="Arial"/>
              </a:rPr>
              <a:t>• x (longitud en mm)</a:t>
            </a:r>
          </a:p>
          <a:p>
            <a:pPr marL="503555" marR="5080" lvl="1" algn="just">
              <a:lnSpc>
                <a:spcPct val="101499"/>
              </a:lnSpc>
              <a:spcBef>
                <a:spcPts val="345"/>
              </a:spcBef>
            </a:pPr>
            <a:r>
              <a:rPr lang="es-ES" sz="2400" kern="0" dirty="0">
                <a:solidFill>
                  <a:srgbClr val="000000"/>
                </a:solidFill>
                <a:latin typeface="Source Sans Pro" panose="020B0503030403020204" pitchFamily="34" charset="0"/>
                <a:ea typeface="+mj-ea"/>
                <a:cs typeface="Arial"/>
              </a:rPr>
              <a:t>• y (ancho en mm)</a:t>
            </a:r>
          </a:p>
          <a:p>
            <a:pPr marL="503555" marR="5080" lvl="1" algn="just">
              <a:lnSpc>
                <a:spcPct val="101499"/>
              </a:lnSpc>
              <a:spcBef>
                <a:spcPts val="345"/>
              </a:spcBef>
            </a:pPr>
            <a:r>
              <a:rPr lang="es-ES" sz="2400" kern="0" dirty="0">
                <a:solidFill>
                  <a:srgbClr val="000000"/>
                </a:solidFill>
                <a:latin typeface="Source Sans Pro" panose="020B0503030403020204" pitchFamily="34" charset="0"/>
                <a:ea typeface="+mj-ea"/>
                <a:cs typeface="Arial"/>
              </a:rPr>
              <a:t>• z (profundidad en mm)</a:t>
            </a:r>
          </a:p>
          <a:p>
            <a:pPr marL="503555" marR="5080" lvl="1" algn="just">
              <a:lnSpc>
                <a:spcPct val="101499"/>
              </a:lnSpc>
              <a:spcBef>
                <a:spcPts val="345"/>
              </a:spcBef>
            </a:pPr>
            <a:r>
              <a:rPr lang="es-ES" sz="2400" kern="0" dirty="0">
                <a:solidFill>
                  <a:srgbClr val="000000"/>
                </a:solidFill>
                <a:latin typeface="Source Sans Pro" panose="020B0503030403020204" pitchFamily="34" charset="0"/>
                <a:ea typeface="+mj-ea"/>
                <a:cs typeface="Arial"/>
              </a:rPr>
              <a:t>• profundidad (porcentaje de profundidad total = z / media (x, y))</a:t>
            </a:r>
          </a:p>
          <a:p>
            <a:pPr marL="503555" marR="5080" lvl="1" algn="just">
              <a:lnSpc>
                <a:spcPct val="101499"/>
              </a:lnSpc>
              <a:spcBef>
                <a:spcPts val="345"/>
              </a:spcBef>
            </a:pPr>
            <a:r>
              <a:rPr lang="es-ES" sz="2400" kern="0" dirty="0">
                <a:solidFill>
                  <a:srgbClr val="000000"/>
                </a:solidFill>
                <a:latin typeface="Source Sans Pro" panose="020B0503030403020204" pitchFamily="34" charset="0"/>
                <a:ea typeface="+mj-ea"/>
                <a:cs typeface="Arial"/>
              </a:rPr>
              <a:t>• mesa (ancho de la parte superior del diamante en relación con el punto más ancho)</a:t>
            </a:r>
            <a:endParaRPr lang="es-CL" sz="2400" kern="0" dirty="0">
              <a:solidFill>
                <a:srgbClr val="000000"/>
              </a:solidFill>
              <a:latin typeface="Source Sans Pro" panose="020B0503030403020204" pitchFamily="34" charset="0"/>
              <a:ea typeface="+mj-ea"/>
              <a:cs typeface="Arial"/>
            </a:endParaRPr>
          </a:p>
        </p:txBody>
      </p:sp>
      <p:pic>
        <p:nvPicPr>
          <p:cNvPr id="6" name="Gráfico 5" descr="Flechas de cheurón con relleno sólido">
            <a:extLst>
              <a:ext uri="{FF2B5EF4-FFF2-40B4-BE49-F238E27FC236}">
                <a16:creationId xmlns:a16="http://schemas.microsoft.com/office/drawing/2014/main" id="{0DC1870C-6AEC-DFB6-1AAA-7CBA5ADD07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7850" y="2335116"/>
            <a:ext cx="914400" cy="914400"/>
          </a:xfrm>
          <a:prstGeom prst="rect">
            <a:avLst/>
          </a:prstGeom>
        </p:spPr>
      </p:pic>
      <p:pic>
        <p:nvPicPr>
          <p:cNvPr id="7" name="Imagen 6">
            <a:extLst>
              <a:ext uri="{FF2B5EF4-FFF2-40B4-BE49-F238E27FC236}">
                <a16:creationId xmlns:a16="http://schemas.microsoft.com/office/drawing/2014/main" id="{073F729D-6125-60DB-E719-4DD35483F79D}"/>
              </a:ext>
            </a:extLst>
          </p:cNvPr>
          <p:cNvPicPr>
            <a:picLocks noChangeAspect="1"/>
          </p:cNvPicPr>
          <p:nvPr/>
        </p:nvPicPr>
        <p:blipFill>
          <a:blip r:embed="rId4"/>
          <a:stretch>
            <a:fillRect/>
          </a:stretch>
        </p:blipFill>
        <p:spPr>
          <a:xfrm>
            <a:off x="908050" y="4097930"/>
            <a:ext cx="6610350" cy="6648450"/>
          </a:xfrm>
          <a:prstGeom prst="rect">
            <a:avLst/>
          </a:prstGeom>
        </p:spPr>
      </p:pic>
      <p:sp>
        <p:nvSpPr>
          <p:cNvPr id="3" name="Elipse 2">
            <a:extLst>
              <a:ext uri="{FF2B5EF4-FFF2-40B4-BE49-F238E27FC236}">
                <a16:creationId xmlns:a16="http://schemas.microsoft.com/office/drawing/2014/main" id="{55E38996-A7F3-45D6-DE23-AB7A6C1ED7CA}"/>
              </a:ext>
            </a:extLst>
          </p:cNvPr>
          <p:cNvSpPr/>
          <p:nvPr/>
        </p:nvSpPr>
        <p:spPr>
          <a:xfrm>
            <a:off x="4489450" y="4740275"/>
            <a:ext cx="1905000" cy="1537736"/>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Marcador de texto 11">
            <a:extLst>
              <a:ext uri="{FF2B5EF4-FFF2-40B4-BE49-F238E27FC236}">
                <a16:creationId xmlns:a16="http://schemas.microsoft.com/office/drawing/2014/main" id="{502B1E19-3357-FB5B-9DB5-5B7B7CB16E2E}"/>
              </a:ext>
            </a:extLst>
          </p:cNvPr>
          <p:cNvSpPr>
            <a:spLocks noGrp="1"/>
          </p:cNvSpPr>
          <p:nvPr>
            <p:ph type="body" sz="quarter" idx="10"/>
          </p:nvPr>
        </p:nvSpPr>
        <p:spPr>
          <a:xfrm>
            <a:off x="2051050" y="1031118"/>
            <a:ext cx="16154400" cy="1477328"/>
          </a:xfrm>
        </p:spPr>
        <p:txBody>
          <a:bodyPr/>
          <a:lstStyle/>
          <a:p>
            <a:r>
              <a:rPr lang="es-CL" dirty="0"/>
              <a:t>FMY0100   Proyecto de Machine Learning – CRISP-DM</a:t>
            </a:r>
          </a:p>
        </p:txBody>
      </p:sp>
    </p:spTree>
    <p:extLst>
      <p:ext uri="{BB962C8B-B14F-4D97-AF65-F5344CB8AC3E}">
        <p14:creationId xmlns:p14="http://schemas.microsoft.com/office/powerpoint/2010/main" val="186893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texto 71">
            <a:extLst>
              <a:ext uri="{FF2B5EF4-FFF2-40B4-BE49-F238E27FC236}">
                <a16:creationId xmlns:a16="http://schemas.microsoft.com/office/drawing/2014/main" id="{3C6C6400-1EC6-086A-27D5-3C8651449D91}"/>
              </a:ext>
            </a:extLst>
          </p:cNvPr>
          <p:cNvSpPr>
            <a:spLocks noGrp="1"/>
          </p:cNvSpPr>
          <p:nvPr>
            <p:ph type="body" sz="quarter" idx="12"/>
          </p:nvPr>
        </p:nvSpPr>
        <p:spPr>
          <a:xfrm>
            <a:off x="574675" y="2911475"/>
            <a:ext cx="4219576" cy="984885"/>
          </a:xfrm>
        </p:spPr>
        <p:txBody>
          <a:bodyPr/>
          <a:lstStyle/>
          <a:p>
            <a:r>
              <a:rPr lang="es-CL" sz="3200" dirty="0"/>
              <a:t>PREPARACIÓN </a:t>
            </a:r>
          </a:p>
          <a:p>
            <a:r>
              <a:rPr lang="es-CL" sz="3200" dirty="0"/>
              <a:t>DE DATOS</a:t>
            </a:r>
          </a:p>
        </p:txBody>
      </p:sp>
      <p:sp>
        <p:nvSpPr>
          <p:cNvPr id="5" name="CuadroTexto 4">
            <a:extLst>
              <a:ext uri="{FF2B5EF4-FFF2-40B4-BE49-F238E27FC236}">
                <a16:creationId xmlns:a16="http://schemas.microsoft.com/office/drawing/2014/main" id="{0D99F098-4828-0339-8F24-7B0E14099C3C}"/>
              </a:ext>
            </a:extLst>
          </p:cNvPr>
          <p:cNvSpPr txBox="1"/>
          <p:nvPr/>
        </p:nvSpPr>
        <p:spPr>
          <a:xfrm>
            <a:off x="8157114" y="2416749"/>
            <a:ext cx="11267535" cy="5453288"/>
          </a:xfrm>
          <a:prstGeom prst="rect">
            <a:avLst/>
          </a:prstGeom>
          <a:noFill/>
        </p:spPr>
        <p:txBody>
          <a:bodyPr wrap="square">
            <a:spAutoFit/>
          </a:bodyPr>
          <a:lstStyle/>
          <a:p>
            <a:pPr marL="46355" marR="5080" algn="just">
              <a:lnSpc>
                <a:spcPct val="101499"/>
              </a:lnSpc>
              <a:spcBef>
                <a:spcPts val="345"/>
              </a:spcBef>
            </a:pPr>
            <a:r>
              <a:rPr lang="es-ES" sz="2800" b="1" i="1" kern="0" dirty="0">
                <a:solidFill>
                  <a:srgbClr val="000000"/>
                </a:solidFill>
                <a:latin typeface="Source Sans Pro" panose="020B0503030403020204" pitchFamily="34" charset="0"/>
                <a:ea typeface="+mj-ea"/>
                <a:cs typeface="Arial"/>
              </a:rPr>
              <a:t>Valores perdidos o atípicos</a:t>
            </a:r>
            <a:r>
              <a:rPr lang="es-ES" sz="2800" kern="0" dirty="0">
                <a:solidFill>
                  <a:srgbClr val="000000"/>
                </a:solidFill>
                <a:latin typeface="Source Sans Pro" panose="020B0503030403020204" pitchFamily="34" charset="0"/>
                <a:ea typeface="+mj-ea"/>
                <a:cs typeface="Arial"/>
              </a:rPr>
              <a:t>: el conjunto de datos no incluye ningún valor perdido, pero los diamantes con z igual a 0 o mayor que 10, y igual a 0 o mayor a 10 y x igual a 0 son valores atípicos.</a:t>
            </a:r>
          </a:p>
          <a:p>
            <a:pPr marL="46355" marR="5080" algn="just">
              <a:lnSpc>
                <a:spcPct val="101499"/>
              </a:lnSpc>
              <a:spcBef>
                <a:spcPts val="345"/>
              </a:spcBef>
            </a:pPr>
            <a:endParaRPr lang="es-ES" sz="2800" kern="0" dirty="0">
              <a:solidFill>
                <a:srgbClr val="000000"/>
              </a:solidFill>
              <a:latin typeface="Source Sans Pro" panose="020B0503030403020204" pitchFamily="34" charset="0"/>
              <a:ea typeface="+mj-ea"/>
              <a:cs typeface="Arial"/>
            </a:endParaRPr>
          </a:p>
          <a:p>
            <a:pPr marL="46355" marR="5080" algn="just">
              <a:lnSpc>
                <a:spcPct val="101499"/>
              </a:lnSpc>
              <a:spcBef>
                <a:spcPts val="345"/>
              </a:spcBef>
            </a:pPr>
            <a:r>
              <a:rPr lang="es-ES" sz="2800" b="1" i="1" kern="0" dirty="0">
                <a:solidFill>
                  <a:srgbClr val="000000"/>
                </a:solidFill>
                <a:latin typeface="Source Sans Pro" panose="020B0503030403020204" pitchFamily="34" charset="0"/>
                <a:ea typeface="+mj-ea"/>
                <a:cs typeface="Arial"/>
              </a:rPr>
              <a:t>Variables ficticias para variables categóricas</a:t>
            </a:r>
            <a:r>
              <a:rPr lang="es-ES" sz="2800" kern="0" dirty="0">
                <a:solidFill>
                  <a:srgbClr val="000000"/>
                </a:solidFill>
                <a:latin typeface="Source Sans Pro" panose="020B0503030403020204" pitchFamily="34" charset="0"/>
                <a:ea typeface="+mj-ea"/>
                <a:cs typeface="Arial"/>
              </a:rPr>
              <a:t>: el conjunto de datos incluye 3 variables categóricas (corte, color y claridad) que deben reemplazarse. </a:t>
            </a:r>
          </a:p>
          <a:p>
            <a:pPr marL="46355" marR="5080" algn="just">
              <a:lnSpc>
                <a:spcPct val="101499"/>
              </a:lnSpc>
              <a:spcBef>
                <a:spcPts val="345"/>
              </a:spcBef>
            </a:pPr>
            <a:endParaRPr lang="es-ES" sz="2800" kern="0" dirty="0">
              <a:solidFill>
                <a:srgbClr val="000000"/>
              </a:solidFill>
              <a:latin typeface="Source Sans Pro" panose="020B0503030403020204" pitchFamily="34" charset="0"/>
              <a:ea typeface="+mj-ea"/>
              <a:cs typeface="Arial"/>
            </a:endParaRPr>
          </a:p>
          <a:p>
            <a:pPr marL="46355" marR="5080" algn="just">
              <a:lnSpc>
                <a:spcPct val="101499"/>
              </a:lnSpc>
              <a:spcBef>
                <a:spcPts val="345"/>
              </a:spcBef>
            </a:pPr>
            <a:r>
              <a:rPr lang="es-ES" sz="2800" b="1" i="1" kern="0" dirty="0">
                <a:solidFill>
                  <a:srgbClr val="000000"/>
                </a:solidFill>
                <a:latin typeface="Source Sans Pro" panose="020B0503030403020204" pitchFamily="34" charset="0"/>
                <a:ea typeface="+mj-ea"/>
                <a:cs typeface="Arial"/>
              </a:rPr>
              <a:t>Otras técnicas</a:t>
            </a:r>
            <a:r>
              <a:rPr lang="es-ES" sz="2800" kern="0" dirty="0">
                <a:solidFill>
                  <a:srgbClr val="000000"/>
                </a:solidFill>
                <a:latin typeface="Source Sans Pro" panose="020B0503030403020204" pitchFamily="34" charset="0"/>
                <a:ea typeface="+mj-ea"/>
                <a:cs typeface="Arial"/>
              </a:rPr>
              <a:t>: se creó una nueva característica llamada "vol" (para volumen) que es una multiplicación de x, y y z y luego se reemplazó x, y y z con esta nueva característica. Luego, se dividió los datos en subconjuntos de entrenamiento y prueba con una proporción de 70/30.</a:t>
            </a:r>
            <a:endParaRPr lang="es-CL" sz="2800" kern="0" dirty="0">
              <a:solidFill>
                <a:srgbClr val="000000"/>
              </a:solidFill>
              <a:latin typeface="Source Sans Pro" panose="020B0503030403020204" pitchFamily="34" charset="0"/>
              <a:ea typeface="+mj-ea"/>
              <a:cs typeface="Arial"/>
            </a:endParaRPr>
          </a:p>
        </p:txBody>
      </p:sp>
      <p:pic>
        <p:nvPicPr>
          <p:cNvPr id="6" name="Gráfico 5" descr="Flechas de cheurón con relleno sólido">
            <a:extLst>
              <a:ext uri="{FF2B5EF4-FFF2-40B4-BE49-F238E27FC236}">
                <a16:creationId xmlns:a16="http://schemas.microsoft.com/office/drawing/2014/main" id="{0DC1870C-6AEC-DFB6-1AAA-7CBA5ADD07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7850" y="2411316"/>
            <a:ext cx="914400" cy="914400"/>
          </a:xfrm>
          <a:prstGeom prst="rect">
            <a:avLst/>
          </a:prstGeom>
        </p:spPr>
      </p:pic>
      <p:pic>
        <p:nvPicPr>
          <p:cNvPr id="7" name="Imagen 6">
            <a:extLst>
              <a:ext uri="{FF2B5EF4-FFF2-40B4-BE49-F238E27FC236}">
                <a16:creationId xmlns:a16="http://schemas.microsoft.com/office/drawing/2014/main" id="{073F729D-6125-60DB-E719-4DD35483F79D}"/>
              </a:ext>
            </a:extLst>
          </p:cNvPr>
          <p:cNvPicPr>
            <a:picLocks noChangeAspect="1"/>
          </p:cNvPicPr>
          <p:nvPr/>
        </p:nvPicPr>
        <p:blipFill>
          <a:blip r:embed="rId4"/>
          <a:stretch>
            <a:fillRect/>
          </a:stretch>
        </p:blipFill>
        <p:spPr>
          <a:xfrm>
            <a:off x="908050" y="4097930"/>
            <a:ext cx="6610350" cy="6648450"/>
          </a:xfrm>
          <a:prstGeom prst="rect">
            <a:avLst/>
          </a:prstGeom>
        </p:spPr>
      </p:pic>
      <p:sp>
        <p:nvSpPr>
          <p:cNvPr id="3" name="Elipse 2">
            <a:extLst>
              <a:ext uri="{FF2B5EF4-FFF2-40B4-BE49-F238E27FC236}">
                <a16:creationId xmlns:a16="http://schemas.microsoft.com/office/drawing/2014/main" id="{55E38996-A7F3-45D6-DE23-AB7A6C1ED7CA}"/>
              </a:ext>
            </a:extLst>
          </p:cNvPr>
          <p:cNvSpPr/>
          <p:nvPr/>
        </p:nvSpPr>
        <p:spPr>
          <a:xfrm>
            <a:off x="5028532" y="5884419"/>
            <a:ext cx="1905000" cy="1537736"/>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Marcador de texto 11">
            <a:extLst>
              <a:ext uri="{FF2B5EF4-FFF2-40B4-BE49-F238E27FC236}">
                <a16:creationId xmlns:a16="http://schemas.microsoft.com/office/drawing/2014/main" id="{951040C0-F829-9997-BEF4-03E48882E413}"/>
              </a:ext>
            </a:extLst>
          </p:cNvPr>
          <p:cNvSpPr>
            <a:spLocks noGrp="1"/>
          </p:cNvSpPr>
          <p:nvPr>
            <p:ph type="body" sz="quarter" idx="10"/>
          </p:nvPr>
        </p:nvSpPr>
        <p:spPr>
          <a:xfrm>
            <a:off x="2051050" y="1031118"/>
            <a:ext cx="16154400" cy="1477328"/>
          </a:xfrm>
        </p:spPr>
        <p:txBody>
          <a:bodyPr/>
          <a:lstStyle/>
          <a:p>
            <a:r>
              <a:rPr lang="es-CL" dirty="0"/>
              <a:t>FMY0100   Proyecto de Machine Learning – CRISP-DM</a:t>
            </a:r>
          </a:p>
        </p:txBody>
      </p:sp>
    </p:spTree>
    <p:extLst>
      <p:ext uri="{BB962C8B-B14F-4D97-AF65-F5344CB8AC3E}">
        <p14:creationId xmlns:p14="http://schemas.microsoft.com/office/powerpoint/2010/main" val="3957512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texto 71">
            <a:extLst>
              <a:ext uri="{FF2B5EF4-FFF2-40B4-BE49-F238E27FC236}">
                <a16:creationId xmlns:a16="http://schemas.microsoft.com/office/drawing/2014/main" id="{3C6C6400-1EC6-086A-27D5-3C8651449D91}"/>
              </a:ext>
            </a:extLst>
          </p:cNvPr>
          <p:cNvSpPr>
            <a:spLocks noGrp="1"/>
          </p:cNvSpPr>
          <p:nvPr>
            <p:ph type="body" sz="quarter" idx="12"/>
          </p:nvPr>
        </p:nvSpPr>
        <p:spPr>
          <a:xfrm>
            <a:off x="574675" y="2911475"/>
            <a:ext cx="4219576" cy="492443"/>
          </a:xfrm>
        </p:spPr>
        <p:txBody>
          <a:bodyPr/>
          <a:lstStyle/>
          <a:p>
            <a:r>
              <a:rPr lang="es-CL" sz="3200" dirty="0"/>
              <a:t>MODELADO</a:t>
            </a:r>
          </a:p>
        </p:txBody>
      </p:sp>
      <p:sp>
        <p:nvSpPr>
          <p:cNvPr id="5" name="CuadroTexto 4">
            <a:extLst>
              <a:ext uri="{FF2B5EF4-FFF2-40B4-BE49-F238E27FC236}">
                <a16:creationId xmlns:a16="http://schemas.microsoft.com/office/drawing/2014/main" id="{0D99F098-4828-0339-8F24-7B0E14099C3C}"/>
              </a:ext>
            </a:extLst>
          </p:cNvPr>
          <p:cNvSpPr txBox="1"/>
          <p:nvPr/>
        </p:nvSpPr>
        <p:spPr>
          <a:xfrm>
            <a:off x="8157114" y="2459708"/>
            <a:ext cx="11267535" cy="5645648"/>
          </a:xfrm>
          <a:prstGeom prst="rect">
            <a:avLst/>
          </a:prstGeom>
          <a:noFill/>
        </p:spPr>
        <p:txBody>
          <a:bodyPr wrap="square">
            <a:spAutoFit/>
          </a:bodyPr>
          <a:lstStyle/>
          <a:p>
            <a:pPr marL="46355" marR="5080" algn="just">
              <a:lnSpc>
                <a:spcPct val="101499"/>
              </a:lnSpc>
              <a:spcBef>
                <a:spcPts val="345"/>
              </a:spcBef>
            </a:pPr>
            <a:r>
              <a:rPr lang="es-ES" sz="2800" b="1" i="1" kern="0" dirty="0">
                <a:solidFill>
                  <a:srgbClr val="000000"/>
                </a:solidFill>
                <a:latin typeface="Source Sans Pro" panose="020B0503030403020204" pitchFamily="34" charset="0"/>
                <a:ea typeface="+mj-ea"/>
                <a:cs typeface="Arial"/>
              </a:rPr>
              <a:t>Modelado</a:t>
            </a:r>
            <a:r>
              <a:rPr lang="es-ES" sz="2800" kern="0" dirty="0">
                <a:solidFill>
                  <a:srgbClr val="000000"/>
                </a:solidFill>
                <a:latin typeface="Source Sans Pro" panose="020B0503030403020204" pitchFamily="34" charset="0"/>
                <a:ea typeface="+mj-ea"/>
                <a:cs typeface="Arial"/>
              </a:rPr>
              <a:t>: En esta etapa se obtiene el modelo propuesto:</a:t>
            </a:r>
          </a:p>
          <a:p>
            <a:pPr marL="46355" marR="5080" algn="just">
              <a:lnSpc>
                <a:spcPct val="101499"/>
              </a:lnSpc>
              <a:spcBef>
                <a:spcPts val="345"/>
              </a:spcBef>
            </a:pPr>
            <a:endParaRPr lang="es-ES" sz="2800" kern="0" dirty="0">
              <a:solidFill>
                <a:srgbClr val="000000"/>
              </a:solidFill>
              <a:latin typeface="Source Sans Pro" panose="020B0503030403020204" pitchFamily="34" charset="0"/>
              <a:ea typeface="+mj-ea"/>
              <a:cs typeface="Arial"/>
            </a:endParaRPr>
          </a:p>
          <a:p>
            <a:pPr marL="46355" marR="5080" algn="just">
              <a:lnSpc>
                <a:spcPct val="101499"/>
              </a:lnSpc>
              <a:spcBef>
                <a:spcPts val="345"/>
              </a:spcBef>
            </a:pPr>
            <a:r>
              <a:rPr lang="es-ES" sz="2800" kern="0" dirty="0">
                <a:solidFill>
                  <a:srgbClr val="000000"/>
                </a:solidFill>
                <a:latin typeface="Source Sans Pro" panose="020B0503030403020204" pitchFamily="34" charset="0"/>
                <a:ea typeface="+mj-ea"/>
                <a:cs typeface="Arial"/>
              </a:rPr>
              <a:t>Se entrenarán tres modelos distintos : Regresión Lineal, Árbol de Decisión y un Random Forrest.</a:t>
            </a:r>
          </a:p>
          <a:p>
            <a:pPr marL="46355" marR="5080" algn="just">
              <a:lnSpc>
                <a:spcPct val="101499"/>
              </a:lnSpc>
              <a:spcBef>
                <a:spcPts val="345"/>
              </a:spcBef>
            </a:pPr>
            <a:endParaRPr lang="es-ES" sz="2800" kern="0" dirty="0">
              <a:solidFill>
                <a:srgbClr val="000000"/>
              </a:solidFill>
              <a:latin typeface="Source Sans Pro" panose="020B0503030403020204" pitchFamily="34" charset="0"/>
              <a:ea typeface="+mj-ea"/>
              <a:cs typeface="Arial"/>
            </a:endParaRPr>
          </a:p>
          <a:p>
            <a:pPr marL="46355" marR="5080" algn="just">
              <a:lnSpc>
                <a:spcPct val="101499"/>
              </a:lnSpc>
              <a:spcBef>
                <a:spcPts val="345"/>
              </a:spcBef>
            </a:pPr>
            <a:r>
              <a:rPr lang="es-ES" sz="2800" kern="0" dirty="0">
                <a:solidFill>
                  <a:srgbClr val="000000"/>
                </a:solidFill>
                <a:latin typeface="Source Sans Pro" panose="020B0503030403020204" pitchFamily="34" charset="0"/>
                <a:ea typeface="+mj-ea"/>
                <a:cs typeface="Arial"/>
              </a:rPr>
              <a:t>Se validará el overfitting para cada modelo.</a:t>
            </a:r>
          </a:p>
          <a:p>
            <a:pPr marL="46355" marR="5080" algn="just">
              <a:lnSpc>
                <a:spcPct val="101499"/>
              </a:lnSpc>
              <a:spcBef>
                <a:spcPts val="345"/>
              </a:spcBef>
            </a:pPr>
            <a:endParaRPr lang="es-ES" sz="2800" kern="0" dirty="0">
              <a:solidFill>
                <a:srgbClr val="000000"/>
              </a:solidFill>
              <a:latin typeface="Source Sans Pro" panose="020B0503030403020204" pitchFamily="34" charset="0"/>
              <a:ea typeface="+mj-ea"/>
              <a:cs typeface="Arial"/>
            </a:endParaRPr>
          </a:p>
          <a:p>
            <a:pPr marL="46355" marR="5080" algn="just">
              <a:lnSpc>
                <a:spcPct val="101499"/>
              </a:lnSpc>
              <a:spcBef>
                <a:spcPts val="345"/>
              </a:spcBef>
            </a:pPr>
            <a:r>
              <a:rPr lang="es-ES" sz="2800" kern="0" dirty="0">
                <a:solidFill>
                  <a:srgbClr val="000000"/>
                </a:solidFill>
                <a:latin typeface="Source Sans Pro" panose="020B0503030403020204" pitchFamily="34" charset="0"/>
                <a:ea typeface="+mj-ea"/>
                <a:cs typeface="Arial"/>
              </a:rPr>
              <a:t>Finalmente, a través de un gráfico de dispersión, se comparará el precio real contra la predicción de cada modelo.</a:t>
            </a:r>
          </a:p>
          <a:p>
            <a:pPr marL="46355" marR="5080" algn="just">
              <a:lnSpc>
                <a:spcPct val="101499"/>
              </a:lnSpc>
              <a:spcBef>
                <a:spcPts val="345"/>
              </a:spcBef>
            </a:pPr>
            <a:endParaRPr lang="es-ES" sz="2800" kern="0" dirty="0">
              <a:solidFill>
                <a:srgbClr val="000000"/>
              </a:solidFill>
              <a:latin typeface="Source Sans Pro" panose="020B0503030403020204" pitchFamily="34" charset="0"/>
              <a:ea typeface="+mj-ea"/>
              <a:cs typeface="Arial"/>
            </a:endParaRPr>
          </a:p>
          <a:p>
            <a:pPr marL="46355" marR="5080" algn="just">
              <a:lnSpc>
                <a:spcPct val="101499"/>
              </a:lnSpc>
              <a:spcBef>
                <a:spcPts val="345"/>
              </a:spcBef>
            </a:pPr>
            <a:r>
              <a:rPr lang="es-ES" sz="2800" kern="0" dirty="0">
                <a:solidFill>
                  <a:srgbClr val="000000"/>
                </a:solidFill>
                <a:latin typeface="Source Sans Pro" panose="020B0503030403020204" pitchFamily="34" charset="0"/>
                <a:ea typeface="+mj-ea"/>
                <a:cs typeface="Arial"/>
              </a:rPr>
              <a:t> </a:t>
            </a:r>
          </a:p>
          <a:p>
            <a:pPr marL="46355" marR="5080" algn="just">
              <a:lnSpc>
                <a:spcPct val="101499"/>
              </a:lnSpc>
              <a:spcBef>
                <a:spcPts val="345"/>
              </a:spcBef>
            </a:pPr>
            <a:endParaRPr lang="es-CL" sz="2800" kern="0" dirty="0">
              <a:solidFill>
                <a:srgbClr val="000000"/>
              </a:solidFill>
              <a:latin typeface="Source Sans Pro" panose="020B0503030403020204" pitchFamily="34" charset="0"/>
              <a:ea typeface="+mj-ea"/>
              <a:cs typeface="Arial"/>
            </a:endParaRPr>
          </a:p>
        </p:txBody>
      </p:sp>
      <p:pic>
        <p:nvPicPr>
          <p:cNvPr id="6" name="Gráfico 5" descr="Flechas de cheurón con relleno sólido">
            <a:extLst>
              <a:ext uri="{FF2B5EF4-FFF2-40B4-BE49-F238E27FC236}">
                <a16:creationId xmlns:a16="http://schemas.microsoft.com/office/drawing/2014/main" id="{0DC1870C-6AEC-DFB6-1AAA-7CBA5ADD07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7850" y="2454275"/>
            <a:ext cx="914400" cy="914400"/>
          </a:xfrm>
          <a:prstGeom prst="rect">
            <a:avLst/>
          </a:prstGeom>
        </p:spPr>
      </p:pic>
      <p:pic>
        <p:nvPicPr>
          <p:cNvPr id="7" name="Imagen 6">
            <a:extLst>
              <a:ext uri="{FF2B5EF4-FFF2-40B4-BE49-F238E27FC236}">
                <a16:creationId xmlns:a16="http://schemas.microsoft.com/office/drawing/2014/main" id="{073F729D-6125-60DB-E719-4DD35483F79D}"/>
              </a:ext>
            </a:extLst>
          </p:cNvPr>
          <p:cNvPicPr>
            <a:picLocks noChangeAspect="1"/>
          </p:cNvPicPr>
          <p:nvPr/>
        </p:nvPicPr>
        <p:blipFill>
          <a:blip r:embed="rId4"/>
          <a:stretch>
            <a:fillRect/>
          </a:stretch>
        </p:blipFill>
        <p:spPr>
          <a:xfrm>
            <a:off x="908050" y="4097930"/>
            <a:ext cx="6610350" cy="6648450"/>
          </a:xfrm>
          <a:prstGeom prst="rect">
            <a:avLst/>
          </a:prstGeom>
        </p:spPr>
      </p:pic>
      <p:sp>
        <p:nvSpPr>
          <p:cNvPr id="3" name="Elipse 2">
            <a:extLst>
              <a:ext uri="{FF2B5EF4-FFF2-40B4-BE49-F238E27FC236}">
                <a16:creationId xmlns:a16="http://schemas.microsoft.com/office/drawing/2014/main" id="{55E38996-A7F3-45D6-DE23-AB7A6C1ED7CA}"/>
              </a:ext>
            </a:extLst>
          </p:cNvPr>
          <p:cNvSpPr/>
          <p:nvPr/>
        </p:nvSpPr>
        <p:spPr>
          <a:xfrm>
            <a:off x="5036553" y="7026275"/>
            <a:ext cx="1905000" cy="1537736"/>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Marcador de texto 11">
            <a:extLst>
              <a:ext uri="{FF2B5EF4-FFF2-40B4-BE49-F238E27FC236}">
                <a16:creationId xmlns:a16="http://schemas.microsoft.com/office/drawing/2014/main" id="{8DC24C76-18CE-1C4F-1F06-4A16F19AADFD}"/>
              </a:ext>
            </a:extLst>
          </p:cNvPr>
          <p:cNvSpPr>
            <a:spLocks noGrp="1"/>
          </p:cNvSpPr>
          <p:nvPr>
            <p:ph type="body" sz="quarter" idx="10"/>
          </p:nvPr>
        </p:nvSpPr>
        <p:spPr>
          <a:xfrm>
            <a:off x="2051050" y="1031118"/>
            <a:ext cx="16154400" cy="1477328"/>
          </a:xfrm>
        </p:spPr>
        <p:txBody>
          <a:bodyPr/>
          <a:lstStyle/>
          <a:p>
            <a:r>
              <a:rPr lang="es-CL" dirty="0"/>
              <a:t>FMY0100   Proyecto de Machine Learning – CRISP-DM</a:t>
            </a:r>
          </a:p>
        </p:txBody>
      </p:sp>
    </p:spTree>
    <p:extLst>
      <p:ext uri="{BB962C8B-B14F-4D97-AF65-F5344CB8AC3E}">
        <p14:creationId xmlns:p14="http://schemas.microsoft.com/office/powerpoint/2010/main" val="3129694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texto 71">
            <a:extLst>
              <a:ext uri="{FF2B5EF4-FFF2-40B4-BE49-F238E27FC236}">
                <a16:creationId xmlns:a16="http://schemas.microsoft.com/office/drawing/2014/main" id="{3C6C6400-1EC6-086A-27D5-3C8651449D91}"/>
              </a:ext>
            </a:extLst>
          </p:cNvPr>
          <p:cNvSpPr>
            <a:spLocks noGrp="1"/>
          </p:cNvSpPr>
          <p:nvPr>
            <p:ph type="body" sz="quarter" idx="12"/>
          </p:nvPr>
        </p:nvSpPr>
        <p:spPr>
          <a:xfrm>
            <a:off x="574675" y="2911475"/>
            <a:ext cx="4219576" cy="492443"/>
          </a:xfrm>
        </p:spPr>
        <p:txBody>
          <a:bodyPr/>
          <a:lstStyle/>
          <a:p>
            <a:r>
              <a:rPr lang="es-CL" sz="3200" dirty="0"/>
              <a:t>EVALUACIÓN</a:t>
            </a:r>
          </a:p>
        </p:txBody>
      </p:sp>
      <p:sp>
        <p:nvSpPr>
          <p:cNvPr id="5" name="CuadroTexto 4">
            <a:extLst>
              <a:ext uri="{FF2B5EF4-FFF2-40B4-BE49-F238E27FC236}">
                <a16:creationId xmlns:a16="http://schemas.microsoft.com/office/drawing/2014/main" id="{0D99F098-4828-0339-8F24-7B0E14099C3C}"/>
              </a:ext>
            </a:extLst>
          </p:cNvPr>
          <p:cNvSpPr txBox="1"/>
          <p:nvPr/>
        </p:nvSpPr>
        <p:spPr>
          <a:xfrm>
            <a:off x="8157114" y="2400064"/>
            <a:ext cx="11267535" cy="6874254"/>
          </a:xfrm>
          <a:prstGeom prst="rect">
            <a:avLst/>
          </a:prstGeom>
          <a:noFill/>
        </p:spPr>
        <p:txBody>
          <a:bodyPr wrap="square">
            <a:spAutoFit/>
          </a:bodyPr>
          <a:lstStyle/>
          <a:p>
            <a:pPr marL="46355" marR="5080" algn="just">
              <a:lnSpc>
                <a:spcPct val="101499"/>
              </a:lnSpc>
              <a:spcBef>
                <a:spcPts val="345"/>
              </a:spcBef>
            </a:pPr>
            <a:r>
              <a:rPr lang="es-ES" sz="2800" b="1" i="1" kern="0" dirty="0">
                <a:solidFill>
                  <a:srgbClr val="000000"/>
                </a:solidFill>
                <a:latin typeface="Source Sans Pro" panose="020B0503030403020204" pitchFamily="34" charset="0"/>
                <a:ea typeface="+mj-ea"/>
                <a:cs typeface="Arial"/>
              </a:rPr>
              <a:t>Evaluación del modelo</a:t>
            </a:r>
            <a:r>
              <a:rPr lang="es-ES" sz="2800" kern="0" dirty="0">
                <a:solidFill>
                  <a:srgbClr val="000000"/>
                </a:solidFill>
                <a:latin typeface="Source Sans Pro" panose="020B0503030403020204" pitchFamily="34" charset="0"/>
                <a:ea typeface="+mj-ea"/>
                <a:cs typeface="Arial"/>
              </a:rPr>
              <a:t>: En esta etapa se determina la calidad del modelo teniendo en cuenta el análisis de determinadas métricas y criterios estadísticos del mismo, comparando los resultados con resultados previos. </a:t>
            </a:r>
          </a:p>
          <a:p>
            <a:pPr marL="46355" marR="5080" algn="just">
              <a:lnSpc>
                <a:spcPct val="101499"/>
              </a:lnSpc>
              <a:spcBef>
                <a:spcPts val="345"/>
              </a:spcBef>
            </a:pPr>
            <a:endParaRPr lang="es-ES" sz="2800" kern="0" dirty="0">
              <a:solidFill>
                <a:srgbClr val="000000"/>
              </a:solidFill>
              <a:latin typeface="Source Sans Pro" panose="020B0503030403020204" pitchFamily="34" charset="0"/>
              <a:ea typeface="+mj-ea"/>
              <a:cs typeface="Arial"/>
            </a:endParaRPr>
          </a:p>
          <a:p>
            <a:pPr marL="46355" marR="5080" algn="just">
              <a:lnSpc>
                <a:spcPct val="101499"/>
              </a:lnSpc>
              <a:spcBef>
                <a:spcPts val="345"/>
              </a:spcBef>
            </a:pPr>
            <a:r>
              <a:rPr lang="es-ES" sz="2800" kern="0" dirty="0">
                <a:solidFill>
                  <a:srgbClr val="000000"/>
                </a:solidFill>
                <a:latin typeface="Source Sans Pro" panose="020B0503030403020204" pitchFamily="34" charset="0"/>
                <a:ea typeface="+mj-ea"/>
                <a:cs typeface="Arial"/>
              </a:rPr>
              <a:t>El </a:t>
            </a:r>
            <a:r>
              <a:rPr lang="es-ES" sz="2800" b="1" i="1" kern="0" dirty="0">
                <a:solidFill>
                  <a:srgbClr val="000000"/>
                </a:solidFill>
                <a:latin typeface="Source Sans Pro" panose="020B0503030403020204" pitchFamily="34" charset="0"/>
                <a:ea typeface="+mj-ea"/>
                <a:cs typeface="Arial"/>
              </a:rPr>
              <a:t>modelo de regresión lineal </a:t>
            </a:r>
            <a:r>
              <a:rPr lang="es-ES" sz="2800" kern="0" dirty="0">
                <a:solidFill>
                  <a:srgbClr val="000000"/>
                </a:solidFill>
                <a:latin typeface="Source Sans Pro" panose="020B0503030403020204" pitchFamily="34" charset="0"/>
                <a:ea typeface="+mj-ea"/>
                <a:cs typeface="Arial"/>
              </a:rPr>
              <a:t>pudo predecir el precio de cada diamante en el conjunto de prueba con un error de ± $869.38 del precio real.</a:t>
            </a:r>
          </a:p>
          <a:p>
            <a:pPr marL="46355" marR="5080" algn="just">
              <a:lnSpc>
                <a:spcPct val="101499"/>
              </a:lnSpc>
              <a:spcBef>
                <a:spcPts val="345"/>
              </a:spcBef>
            </a:pPr>
            <a:endParaRPr lang="es-ES" sz="2800" kern="0" dirty="0">
              <a:solidFill>
                <a:srgbClr val="000000"/>
              </a:solidFill>
              <a:latin typeface="Source Sans Pro" panose="020B0503030403020204" pitchFamily="34" charset="0"/>
              <a:ea typeface="+mj-ea"/>
              <a:cs typeface="Arial"/>
            </a:endParaRPr>
          </a:p>
          <a:p>
            <a:pPr marL="46355" marR="5080" algn="just">
              <a:lnSpc>
                <a:spcPct val="101499"/>
              </a:lnSpc>
              <a:spcBef>
                <a:spcPts val="345"/>
              </a:spcBef>
            </a:pPr>
            <a:r>
              <a:rPr lang="es-ES" sz="2800" kern="0" dirty="0">
                <a:solidFill>
                  <a:srgbClr val="000000"/>
                </a:solidFill>
                <a:latin typeface="Source Sans Pro" panose="020B0503030403020204" pitchFamily="34" charset="0"/>
                <a:ea typeface="+mj-ea"/>
                <a:cs typeface="Arial"/>
              </a:rPr>
              <a:t>El </a:t>
            </a:r>
            <a:r>
              <a:rPr lang="es-ES" sz="2800" b="1" i="1" kern="0" dirty="0">
                <a:solidFill>
                  <a:srgbClr val="000000"/>
                </a:solidFill>
                <a:latin typeface="Source Sans Pro" panose="020B0503030403020204" pitchFamily="34" charset="0"/>
                <a:ea typeface="+mj-ea"/>
                <a:cs typeface="Arial"/>
              </a:rPr>
              <a:t>modelo de árbol de decisiones </a:t>
            </a:r>
            <a:r>
              <a:rPr lang="es-ES" sz="2800" kern="0" dirty="0">
                <a:solidFill>
                  <a:srgbClr val="000000"/>
                </a:solidFill>
                <a:latin typeface="Source Sans Pro" panose="020B0503030403020204" pitchFamily="34" charset="0"/>
                <a:ea typeface="+mj-ea"/>
                <a:cs typeface="Arial"/>
              </a:rPr>
              <a:t>pudo predecir el precio de cada diamante en el conjunto de prueba con un error de ± $ 354.01 del precio real.</a:t>
            </a:r>
          </a:p>
          <a:p>
            <a:pPr marL="46355" marR="5080" algn="just">
              <a:lnSpc>
                <a:spcPct val="101499"/>
              </a:lnSpc>
              <a:spcBef>
                <a:spcPts val="345"/>
              </a:spcBef>
            </a:pPr>
            <a:endParaRPr lang="es-ES" sz="2800" kern="0" dirty="0">
              <a:solidFill>
                <a:srgbClr val="000000"/>
              </a:solidFill>
              <a:latin typeface="Source Sans Pro" panose="020B0503030403020204" pitchFamily="34" charset="0"/>
              <a:ea typeface="+mj-ea"/>
              <a:cs typeface="Arial"/>
            </a:endParaRPr>
          </a:p>
          <a:p>
            <a:pPr marL="46355" marR="5080" algn="just">
              <a:lnSpc>
                <a:spcPct val="101499"/>
              </a:lnSpc>
              <a:spcBef>
                <a:spcPts val="345"/>
              </a:spcBef>
            </a:pPr>
            <a:r>
              <a:rPr lang="es-ES" sz="2800" kern="0" dirty="0">
                <a:solidFill>
                  <a:srgbClr val="000000"/>
                </a:solidFill>
                <a:latin typeface="Source Sans Pro" panose="020B0503030403020204" pitchFamily="34" charset="0"/>
                <a:ea typeface="+mj-ea"/>
                <a:cs typeface="Arial"/>
              </a:rPr>
              <a:t>El </a:t>
            </a:r>
            <a:r>
              <a:rPr lang="es-ES" sz="2800" b="1" i="1" kern="0" dirty="0">
                <a:solidFill>
                  <a:srgbClr val="000000"/>
                </a:solidFill>
                <a:latin typeface="Source Sans Pro" panose="020B0503030403020204" pitchFamily="34" charset="0"/>
                <a:ea typeface="+mj-ea"/>
                <a:cs typeface="Arial"/>
              </a:rPr>
              <a:t>modelo de random forrest </a:t>
            </a:r>
            <a:r>
              <a:rPr lang="es-ES" sz="2800" kern="0" dirty="0">
                <a:solidFill>
                  <a:srgbClr val="000000"/>
                </a:solidFill>
                <a:latin typeface="Source Sans Pro" panose="020B0503030403020204" pitchFamily="34" charset="0"/>
                <a:ea typeface="+mj-ea"/>
                <a:cs typeface="Arial"/>
              </a:rPr>
              <a:t>pudo predecir el precio de cada diamante en el conjunto de prueba con un error de ± $ 277 del precio real.</a:t>
            </a:r>
          </a:p>
          <a:p>
            <a:pPr marL="46355" marR="5080" algn="just">
              <a:lnSpc>
                <a:spcPct val="101499"/>
              </a:lnSpc>
              <a:spcBef>
                <a:spcPts val="345"/>
              </a:spcBef>
            </a:pPr>
            <a:endParaRPr lang="es-ES" sz="2800" kern="0" dirty="0">
              <a:solidFill>
                <a:srgbClr val="000000"/>
              </a:solidFill>
              <a:latin typeface="Source Sans Pro" panose="020B0503030403020204" pitchFamily="34" charset="0"/>
              <a:ea typeface="+mj-ea"/>
              <a:cs typeface="Arial"/>
            </a:endParaRPr>
          </a:p>
        </p:txBody>
      </p:sp>
      <p:pic>
        <p:nvPicPr>
          <p:cNvPr id="6" name="Gráfico 5" descr="Flechas de cheurón con relleno sólido">
            <a:extLst>
              <a:ext uri="{FF2B5EF4-FFF2-40B4-BE49-F238E27FC236}">
                <a16:creationId xmlns:a16="http://schemas.microsoft.com/office/drawing/2014/main" id="{0DC1870C-6AEC-DFB6-1AAA-7CBA5ADD07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7850" y="2394631"/>
            <a:ext cx="914400" cy="914400"/>
          </a:xfrm>
          <a:prstGeom prst="rect">
            <a:avLst/>
          </a:prstGeom>
        </p:spPr>
      </p:pic>
      <p:pic>
        <p:nvPicPr>
          <p:cNvPr id="7" name="Imagen 6">
            <a:extLst>
              <a:ext uri="{FF2B5EF4-FFF2-40B4-BE49-F238E27FC236}">
                <a16:creationId xmlns:a16="http://schemas.microsoft.com/office/drawing/2014/main" id="{073F729D-6125-60DB-E719-4DD35483F79D}"/>
              </a:ext>
            </a:extLst>
          </p:cNvPr>
          <p:cNvPicPr>
            <a:picLocks noChangeAspect="1"/>
          </p:cNvPicPr>
          <p:nvPr/>
        </p:nvPicPr>
        <p:blipFill>
          <a:blip r:embed="rId4"/>
          <a:stretch>
            <a:fillRect/>
          </a:stretch>
        </p:blipFill>
        <p:spPr>
          <a:xfrm>
            <a:off x="908050" y="4097930"/>
            <a:ext cx="6610350" cy="6648450"/>
          </a:xfrm>
          <a:prstGeom prst="rect">
            <a:avLst/>
          </a:prstGeom>
        </p:spPr>
      </p:pic>
      <p:sp>
        <p:nvSpPr>
          <p:cNvPr id="3" name="Elipse 2">
            <a:extLst>
              <a:ext uri="{FF2B5EF4-FFF2-40B4-BE49-F238E27FC236}">
                <a16:creationId xmlns:a16="http://schemas.microsoft.com/office/drawing/2014/main" id="{55E38996-A7F3-45D6-DE23-AB7A6C1ED7CA}"/>
              </a:ext>
            </a:extLst>
          </p:cNvPr>
          <p:cNvSpPr/>
          <p:nvPr/>
        </p:nvSpPr>
        <p:spPr>
          <a:xfrm>
            <a:off x="3260725" y="8626475"/>
            <a:ext cx="1905000" cy="1537736"/>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Marcador de texto 11">
            <a:extLst>
              <a:ext uri="{FF2B5EF4-FFF2-40B4-BE49-F238E27FC236}">
                <a16:creationId xmlns:a16="http://schemas.microsoft.com/office/drawing/2014/main" id="{DBB581D6-C364-1BA0-045D-3BE905EB0B71}"/>
              </a:ext>
            </a:extLst>
          </p:cNvPr>
          <p:cNvSpPr>
            <a:spLocks noGrp="1"/>
          </p:cNvSpPr>
          <p:nvPr>
            <p:ph type="body" sz="quarter" idx="10"/>
          </p:nvPr>
        </p:nvSpPr>
        <p:spPr>
          <a:xfrm>
            <a:off x="2051050" y="1031118"/>
            <a:ext cx="16154400" cy="1477328"/>
          </a:xfrm>
        </p:spPr>
        <p:txBody>
          <a:bodyPr/>
          <a:lstStyle/>
          <a:p>
            <a:r>
              <a:rPr lang="es-CL" dirty="0"/>
              <a:t>FMY0100   Proyecto de Machine Learning – CRISP-DM</a:t>
            </a:r>
          </a:p>
        </p:txBody>
      </p:sp>
    </p:spTree>
    <p:extLst>
      <p:ext uri="{BB962C8B-B14F-4D97-AF65-F5344CB8AC3E}">
        <p14:creationId xmlns:p14="http://schemas.microsoft.com/office/powerpoint/2010/main" val="3301967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texto 71">
            <a:extLst>
              <a:ext uri="{FF2B5EF4-FFF2-40B4-BE49-F238E27FC236}">
                <a16:creationId xmlns:a16="http://schemas.microsoft.com/office/drawing/2014/main" id="{3C6C6400-1EC6-086A-27D5-3C8651449D91}"/>
              </a:ext>
            </a:extLst>
          </p:cNvPr>
          <p:cNvSpPr>
            <a:spLocks noGrp="1"/>
          </p:cNvSpPr>
          <p:nvPr>
            <p:ph type="body" sz="quarter" idx="12"/>
          </p:nvPr>
        </p:nvSpPr>
        <p:spPr>
          <a:xfrm>
            <a:off x="574675" y="2911475"/>
            <a:ext cx="4219576" cy="492443"/>
          </a:xfrm>
        </p:spPr>
        <p:txBody>
          <a:bodyPr/>
          <a:lstStyle/>
          <a:p>
            <a:r>
              <a:rPr lang="es-CL" sz="3200" dirty="0"/>
              <a:t>IMPLEMENTACIÓN</a:t>
            </a:r>
          </a:p>
        </p:txBody>
      </p:sp>
      <p:sp>
        <p:nvSpPr>
          <p:cNvPr id="5" name="CuadroTexto 4">
            <a:extLst>
              <a:ext uri="{FF2B5EF4-FFF2-40B4-BE49-F238E27FC236}">
                <a16:creationId xmlns:a16="http://schemas.microsoft.com/office/drawing/2014/main" id="{0D99F098-4828-0339-8F24-7B0E14099C3C}"/>
              </a:ext>
            </a:extLst>
          </p:cNvPr>
          <p:cNvSpPr txBox="1"/>
          <p:nvPr/>
        </p:nvSpPr>
        <p:spPr>
          <a:xfrm>
            <a:off x="8157114" y="2313714"/>
            <a:ext cx="11267535" cy="4582921"/>
          </a:xfrm>
          <a:prstGeom prst="rect">
            <a:avLst/>
          </a:prstGeom>
          <a:noFill/>
        </p:spPr>
        <p:txBody>
          <a:bodyPr wrap="square">
            <a:spAutoFit/>
          </a:bodyPr>
          <a:lstStyle/>
          <a:p>
            <a:pPr marL="46355" marR="5080" algn="just">
              <a:lnSpc>
                <a:spcPct val="101499"/>
              </a:lnSpc>
              <a:spcBef>
                <a:spcPts val="345"/>
              </a:spcBef>
            </a:pPr>
            <a:r>
              <a:rPr lang="es-ES" sz="2800" b="1" i="1" kern="0" dirty="0">
                <a:solidFill>
                  <a:srgbClr val="000000"/>
                </a:solidFill>
                <a:latin typeface="Source Sans Pro" panose="020B0503030403020204" pitchFamily="34" charset="0"/>
                <a:ea typeface="+mj-ea"/>
                <a:cs typeface="Arial"/>
              </a:rPr>
              <a:t>Implementación</a:t>
            </a:r>
            <a:r>
              <a:rPr lang="es-ES" sz="2800" kern="0" dirty="0">
                <a:solidFill>
                  <a:srgbClr val="000000"/>
                </a:solidFill>
                <a:latin typeface="Source Sans Pro" panose="020B0503030403020204" pitchFamily="34" charset="0"/>
                <a:ea typeface="+mj-ea"/>
                <a:cs typeface="Arial"/>
              </a:rPr>
              <a:t>: Aquí el modelo ya ha sido construido y evaluado. </a:t>
            </a:r>
          </a:p>
          <a:p>
            <a:pPr marL="46355" marR="5080" algn="just">
              <a:lnSpc>
                <a:spcPct val="101499"/>
              </a:lnSpc>
              <a:spcBef>
                <a:spcPts val="345"/>
              </a:spcBef>
            </a:pPr>
            <a:endParaRPr lang="es-ES" sz="2800" kern="0" dirty="0">
              <a:solidFill>
                <a:srgbClr val="000000"/>
              </a:solidFill>
              <a:latin typeface="Source Sans Pro" panose="020B0503030403020204" pitchFamily="34" charset="0"/>
              <a:ea typeface="+mj-ea"/>
              <a:cs typeface="Arial"/>
            </a:endParaRPr>
          </a:p>
          <a:p>
            <a:pPr marL="46355" marR="5080" algn="just">
              <a:lnSpc>
                <a:spcPct val="101499"/>
              </a:lnSpc>
              <a:spcBef>
                <a:spcPts val="345"/>
              </a:spcBef>
            </a:pPr>
            <a:r>
              <a:rPr lang="es-ES" sz="2800" kern="0" dirty="0">
                <a:solidFill>
                  <a:srgbClr val="000000"/>
                </a:solidFill>
                <a:latin typeface="Source Sans Pro" panose="020B0503030403020204" pitchFamily="34" charset="0"/>
                <a:ea typeface="+mj-ea"/>
                <a:cs typeface="Arial"/>
              </a:rPr>
              <a:t>El modelo de Random Forrest es bastante bueno para predecir el precio de mercado de un diamante.</a:t>
            </a:r>
          </a:p>
          <a:p>
            <a:pPr marL="46355" marR="5080" algn="just">
              <a:lnSpc>
                <a:spcPct val="101499"/>
              </a:lnSpc>
              <a:spcBef>
                <a:spcPts val="345"/>
              </a:spcBef>
            </a:pPr>
            <a:endParaRPr lang="es-ES" sz="2800" kern="0" dirty="0">
              <a:solidFill>
                <a:srgbClr val="000000"/>
              </a:solidFill>
              <a:latin typeface="Source Sans Pro" panose="020B0503030403020204" pitchFamily="34" charset="0"/>
              <a:ea typeface="+mj-ea"/>
              <a:cs typeface="Arial"/>
            </a:endParaRPr>
          </a:p>
          <a:p>
            <a:pPr marL="46355" marR="5080" algn="just">
              <a:lnSpc>
                <a:spcPct val="101499"/>
              </a:lnSpc>
              <a:spcBef>
                <a:spcPts val="345"/>
              </a:spcBef>
            </a:pPr>
            <a:r>
              <a:rPr lang="es-ES" sz="2800" kern="0" dirty="0">
                <a:solidFill>
                  <a:srgbClr val="000000"/>
                </a:solidFill>
                <a:latin typeface="Source Sans Pro" panose="020B0503030403020204" pitchFamily="34" charset="0"/>
                <a:ea typeface="+mj-ea"/>
                <a:cs typeface="Arial"/>
              </a:rPr>
              <a:t>Guardar el modelo finalizado en un archivo con formato “</a:t>
            </a:r>
            <a:r>
              <a:rPr lang="es-ES" sz="2800" b="1" i="1" kern="0" dirty="0">
                <a:solidFill>
                  <a:srgbClr val="000000"/>
                </a:solidFill>
                <a:latin typeface="Source Sans Pro" panose="020B0503030403020204" pitchFamily="34" charset="0"/>
                <a:ea typeface="+mj-ea"/>
                <a:cs typeface="Arial"/>
              </a:rPr>
              <a:t>pickle</a:t>
            </a:r>
            <a:r>
              <a:rPr lang="es-ES" sz="2800" kern="0" dirty="0">
                <a:solidFill>
                  <a:srgbClr val="000000"/>
                </a:solidFill>
                <a:latin typeface="Source Sans Pro" panose="020B0503030403020204" pitchFamily="34" charset="0"/>
                <a:ea typeface="+mj-ea"/>
                <a:cs typeface="Arial"/>
              </a:rPr>
              <a:t>”,  nos puede ahorrar mucho tiempo ya que no tenemos que entrenar nuestro modelo cada vez que ejecutamos la aplicación. Una vez que guardamos nuestro modelo con dicho formato, más tarde puede cargarse para realizar la predicción.</a:t>
            </a:r>
          </a:p>
        </p:txBody>
      </p:sp>
      <p:pic>
        <p:nvPicPr>
          <p:cNvPr id="6" name="Gráfico 5" descr="Flechas de cheurón con relleno sólido">
            <a:extLst>
              <a:ext uri="{FF2B5EF4-FFF2-40B4-BE49-F238E27FC236}">
                <a16:creationId xmlns:a16="http://schemas.microsoft.com/office/drawing/2014/main" id="{0DC1870C-6AEC-DFB6-1AAA-7CBA5ADD07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7850" y="2308281"/>
            <a:ext cx="914400" cy="914400"/>
          </a:xfrm>
          <a:prstGeom prst="rect">
            <a:avLst/>
          </a:prstGeom>
        </p:spPr>
      </p:pic>
      <p:pic>
        <p:nvPicPr>
          <p:cNvPr id="7" name="Imagen 6">
            <a:extLst>
              <a:ext uri="{FF2B5EF4-FFF2-40B4-BE49-F238E27FC236}">
                <a16:creationId xmlns:a16="http://schemas.microsoft.com/office/drawing/2014/main" id="{073F729D-6125-60DB-E719-4DD35483F79D}"/>
              </a:ext>
            </a:extLst>
          </p:cNvPr>
          <p:cNvPicPr>
            <a:picLocks noChangeAspect="1"/>
          </p:cNvPicPr>
          <p:nvPr/>
        </p:nvPicPr>
        <p:blipFill>
          <a:blip r:embed="rId4"/>
          <a:stretch>
            <a:fillRect/>
          </a:stretch>
        </p:blipFill>
        <p:spPr>
          <a:xfrm>
            <a:off x="908050" y="4097930"/>
            <a:ext cx="6610350" cy="6648450"/>
          </a:xfrm>
          <a:prstGeom prst="rect">
            <a:avLst/>
          </a:prstGeom>
        </p:spPr>
      </p:pic>
      <p:sp>
        <p:nvSpPr>
          <p:cNvPr id="3" name="Elipse 2">
            <a:extLst>
              <a:ext uri="{FF2B5EF4-FFF2-40B4-BE49-F238E27FC236}">
                <a16:creationId xmlns:a16="http://schemas.microsoft.com/office/drawing/2014/main" id="{55E38996-A7F3-45D6-DE23-AB7A6C1ED7CA}"/>
              </a:ext>
            </a:extLst>
          </p:cNvPr>
          <p:cNvSpPr/>
          <p:nvPr/>
        </p:nvSpPr>
        <p:spPr>
          <a:xfrm>
            <a:off x="1160145" y="6653287"/>
            <a:ext cx="1905000" cy="1537736"/>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9" name="Marcador de texto 11">
            <a:extLst>
              <a:ext uri="{FF2B5EF4-FFF2-40B4-BE49-F238E27FC236}">
                <a16:creationId xmlns:a16="http://schemas.microsoft.com/office/drawing/2014/main" id="{60087C9D-7806-C8F2-0581-46E77EA3255F}"/>
              </a:ext>
            </a:extLst>
          </p:cNvPr>
          <p:cNvSpPr>
            <a:spLocks noGrp="1"/>
          </p:cNvSpPr>
          <p:nvPr>
            <p:ph type="body" sz="quarter" idx="10"/>
          </p:nvPr>
        </p:nvSpPr>
        <p:spPr>
          <a:xfrm>
            <a:off x="2051050" y="1031118"/>
            <a:ext cx="16154400" cy="1477328"/>
          </a:xfrm>
        </p:spPr>
        <p:txBody>
          <a:bodyPr/>
          <a:lstStyle/>
          <a:p>
            <a:r>
              <a:rPr lang="es-CL" dirty="0"/>
              <a:t>FMY0100   Proyecto de Machine Learning – CRISP-DM</a:t>
            </a:r>
          </a:p>
        </p:txBody>
      </p:sp>
    </p:spTree>
    <p:extLst>
      <p:ext uri="{BB962C8B-B14F-4D97-AF65-F5344CB8AC3E}">
        <p14:creationId xmlns:p14="http://schemas.microsoft.com/office/powerpoint/2010/main" val="4122512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603DA2E-324C-2D49-98F4-B3B677F4C008}"/>
              </a:ext>
            </a:extLst>
          </p:cNvPr>
          <p:cNvSpPr>
            <a:spLocks noGrp="1"/>
          </p:cNvSpPr>
          <p:nvPr>
            <p:ph type="title"/>
          </p:nvPr>
        </p:nvSpPr>
        <p:spPr>
          <a:xfrm>
            <a:off x="1321990" y="8235994"/>
            <a:ext cx="6048240" cy="830997"/>
          </a:xfrm>
        </p:spPr>
        <p:txBody>
          <a:bodyPr/>
          <a:lstStyle/>
          <a:p>
            <a:r>
              <a:rPr lang="es-CL" dirty="0"/>
              <a:t>RESUMEN</a:t>
            </a:r>
          </a:p>
        </p:txBody>
      </p:sp>
      <p:sp>
        <p:nvSpPr>
          <p:cNvPr id="5" name="Marcador de texto 4">
            <a:extLst>
              <a:ext uri="{FF2B5EF4-FFF2-40B4-BE49-F238E27FC236}">
                <a16:creationId xmlns:a16="http://schemas.microsoft.com/office/drawing/2014/main" id="{4CB6D1FD-E903-2649-A9B2-75783A6DD76D}"/>
              </a:ext>
            </a:extLst>
          </p:cNvPr>
          <p:cNvSpPr>
            <a:spLocks noGrp="1"/>
          </p:cNvSpPr>
          <p:nvPr>
            <p:ph type="body" sz="quarter" idx="10"/>
          </p:nvPr>
        </p:nvSpPr>
        <p:spPr>
          <a:xfrm>
            <a:off x="8375650" y="8016875"/>
            <a:ext cx="11193563" cy="1969770"/>
          </a:xfrm>
        </p:spPr>
        <p:txBody>
          <a:bodyPr/>
          <a:lstStyle/>
          <a:p>
            <a:pPr marL="285750" indent="-285750">
              <a:buFont typeface="Wingdings" panose="05000000000000000000" pitchFamily="2" charset="2"/>
              <a:buChar char="§"/>
            </a:pPr>
            <a:r>
              <a:rPr lang="es-CL" sz="3200" dirty="0"/>
              <a:t>Proyecto y metodologías</a:t>
            </a:r>
          </a:p>
          <a:p>
            <a:pPr marL="285750" indent="-285750">
              <a:buFont typeface="Wingdings" panose="05000000000000000000" pitchFamily="2" charset="2"/>
              <a:buChar char="§"/>
            </a:pPr>
            <a:endParaRPr lang="es-CL" sz="3200" dirty="0"/>
          </a:p>
          <a:p>
            <a:pPr marL="285750" indent="-285750">
              <a:buFont typeface="Wingdings" panose="05000000000000000000" pitchFamily="2" charset="2"/>
              <a:buChar char="§"/>
            </a:pPr>
            <a:r>
              <a:rPr lang="es-CL" sz="3200" dirty="0"/>
              <a:t>CRISP-DM</a:t>
            </a:r>
          </a:p>
          <a:p>
            <a:pPr marL="285750" indent="-285750">
              <a:buFont typeface="Wingdings" panose="05000000000000000000" pitchFamily="2" charset="2"/>
              <a:buChar char="§"/>
            </a:pPr>
            <a:endParaRPr lang="es-CL" sz="3200" dirty="0"/>
          </a:p>
        </p:txBody>
      </p:sp>
    </p:spTree>
    <p:extLst>
      <p:ext uri="{BB962C8B-B14F-4D97-AF65-F5344CB8AC3E}">
        <p14:creationId xmlns:p14="http://schemas.microsoft.com/office/powerpoint/2010/main" val="1313017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e7ac4cf-e23f-48fa-9529-c41e75b23430" xsi:nil="true"/>
    <lcf76f155ced4ddcb4097134ff3c332f xmlns="73c13b64-88fd-4eb7-a3bf-975b07d582db">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1E2458228B949B479C0D95B74764B8CE" ma:contentTypeVersion="10" ma:contentTypeDescription="Crear nuevo documento." ma:contentTypeScope="" ma:versionID="734068bfad1b7fc3056ebe1a84daf5c5">
  <xsd:schema xmlns:xsd="http://www.w3.org/2001/XMLSchema" xmlns:xs="http://www.w3.org/2001/XMLSchema" xmlns:p="http://schemas.microsoft.com/office/2006/metadata/properties" xmlns:ns2="73c13b64-88fd-4eb7-a3bf-975b07d582db" xmlns:ns3="de7ac4cf-e23f-48fa-9529-c41e75b23430" targetNamespace="http://schemas.microsoft.com/office/2006/metadata/properties" ma:root="true" ma:fieldsID="f2d0ee4cb06e4d99530d64254e1556c3" ns2:_="" ns3:_="">
    <xsd:import namespace="73c13b64-88fd-4eb7-a3bf-975b07d582db"/>
    <xsd:import namespace="de7ac4cf-e23f-48fa-9529-c41e75b2343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c13b64-88fd-4eb7-a3bf-975b07d582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e7ac4cf-e23f-48fa-9529-c41e75b2343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2e0ce2e-47fc-4cfd-b901-939069886bd0}" ma:internalName="TaxCatchAll" ma:showField="CatchAllData" ma:web="de7ac4cf-e23f-48fa-9529-c41e75b2343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0A64F5-C04B-4FDE-9289-FEC6D6F8A495}">
  <ds:schemaRefs>
    <ds:schemaRef ds:uri="http://schemas.microsoft.com/office/2006/metadata/properties"/>
    <ds:schemaRef ds:uri="http://schemas.microsoft.com/office/infopath/2007/PartnerControls"/>
    <ds:schemaRef ds:uri="de7ac4cf-e23f-48fa-9529-c41e75b23430"/>
    <ds:schemaRef ds:uri="73c13b64-88fd-4eb7-a3bf-975b07d582db"/>
  </ds:schemaRefs>
</ds:datastoreItem>
</file>

<file path=customXml/itemProps2.xml><?xml version="1.0" encoding="utf-8"?>
<ds:datastoreItem xmlns:ds="http://schemas.openxmlformats.org/officeDocument/2006/customXml" ds:itemID="{79978920-EC1E-4F7F-9674-A762EB8619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c13b64-88fd-4eb7-a3bf-975b07d582db"/>
    <ds:schemaRef ds:uri="de7ac4cf-e23f-48fa-9529-c41e75b234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583F0A7-7662-4660-B058-12D1EAB18B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1464</TotalTime>
  <Words>783</Words>
  <Application>Microsoft Office PowerPoint</Application>
  <PresentationFormat>Personalizado</PresentationFormat>
  <Paragraphs>71</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Source Sans Pro</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RESUMEN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cp:lastModifiedBy>guillermo pinto</cp:lastModifiedBy>
  <cp:revision>50</cp:revision>
  <dcterms:created xsi:type="dcterms:W3CDTF">2021-04-02T01:36:00Z</dcterms:created>
  <dcterms:modified xsi:type="dcterms:W3CDTF">2022-11-19T03:32:27Z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0x0101001E2458228B949B479C0D95B74764B8CE</vt:lpwstr>
  </property>
</Properties>
</file>