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4"/>
  </p:handoutMasterIdLst>
  <p:sldIdLst>
    <p:sldId id="267" r:id="rId5"/>
    <p:sldId id="274" r:id="rId6"/>
    <p:sldId id="290" r:id="rId7"/>
    <p:sldId id="271" r:id="rId8"/>
    <p:sldId id="286" r:id="rId9"/>
    <p:sldId id="291" r:id="rId10"/>
    <p:sldId id="292" r:id="rId11"/>
    <p:sldId id="293" r:id="rId12"/>
    <p:sldId id="276" r:id="rId13"/>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92" autoAdjust="0"/>
    <p:restoredTop sz="94607"/>
  </p:normalViewPr>
  <p:slideViewPr>
    <p:cSldViewPr>
      <p:cViewPr varScale="1">
        <p:scale>
          <a:sx n="45" d="100"/>
          <a:sy n="45" d="100"/>
        </p:scale>
        <p:origin x="34" y="15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25-11-2022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11/25/2022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Modelos de Clasificación</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Tree>
    <p:extLst>
      <p:ext uri="{BB962C8B-B14F-4D97-AF65-F5344CB8AC3E}">
        <p14:creationId xmlns:p14="http://schemas.microsoft.com/office/powerpoint/2010/main" val="412226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Modelos de Clasificación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181793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En el aprendizaje supervisado, los  algoritmos de clasificación </a:t>
            </a:r>
            <a:r>
              <a:rPr lang="es-ES" sz="2800" i="1" dirty="0">
                <a:solidFill>
                  <a:srgbClr val="000000"/>
                </a:solidFill>
                <a:latin typeface="Source Sans Pro"/>
              </a:rPr>
              <a:t>se usan cuando el resultado es una etiqueta discreta. </a:t>
            </a:r>
            <a:r>
              <a:rPr lang="es-ES" sz="2800" b="0" dirty="0">
                <a:solidFill>
                  <a:srgbClr val="000000"/>
                </a:solidFill>
                <a:latin typeface="Source Sans Pro"/>
              </a:rPr>
              <a:t>Esto quiere decir que se utilizan cuando la respuesta se fundamenta en conjunto finito de resultados.</a:t>
            </a:r>
            <a:endParaRPr lang="es-CL" sz="2800" b="0" dirty="0">
              <a:solidFill>
                <a:srgbClr val="000000"/>
              </a:solidFill>
              <a:latin typeface="Source Sans Pro"/>
            </a:endParaRPr>
          </a:p>
        </p:txBody>
      </p:sp>
      <p:sp>
        <p:nvSpPr>
          <p:cNvPr id="9" name="object 16">
            <a:extLst>
              <a:ext uri="{FF2B5EF4-FFF2-40B4-BE49-F238E27FC236}">
                <a16:creationId xmlns:a16="http://schemas.microsoft.com/office/drawing/2014/main" id="{9960FC2D-3887-1646-A0CD-D2FB86584638}"/>
              </a:ext>
            </a:extLst>
          </p:cNvPr>
          <p:cNvSpPr txBox="1"/>
          <p:nvPr/>
        </p:nvSpPr>
        <p:spPr>
          <a:xfrm>
            <a:off x="8316438" y="4572000"/>
            <a:ext cx="9225915" cy="4719690"/>
          </a:xfrm>
          <a:prstGeom prst="rect">
            <a:avLst/>
          </a:prstGeom>
        </p:spPr>
        <p:txBody>
          <a:bodyPr vert="horz" wrap="square" lIns="0" tIns="91440" rIns="0" bIns="0" rtlCol="0" anchor="t">
            <a:spAutoFit/>
          </a:bodyPr>
          <a:lstStyle/>
          <a:p>
            <a:pPr marL="46355" marR="5080" algn="just">
              <a:lnSpc>
                <a:spcPct val="101499"/>
              </a:lnSpc>
              <a:spcBef>
                <a:spcPts val="345"/>
              </a:spcBef>
            </a:pPr>
            <a:endParaRPr lang="es-CL" sz="1950" spc="10" dirty="0">
              <a:latin typeface="Arial"/>
              <a:cs typeface="Arial"/>
            </a:endParaRPr>
          </a:p>
          <a:p>
            <a:pPr rtl="0" fontAlgn="base">
              <a:spcBef>
                <a:spcPts val="1000"/>
              </a:spcBef>
              <a:spcAft>
                <a:spcPts val="0"/>
              </a:spcAft>
            </a:pPr>
            <a:endParaRPr lang="es-CL" sz="1950" spc="10" dirty="0">
              <a:latin typeface="Arial"/>
              <a:cs typeface="Arial"/>
            </a:endParaRPr>
          </a:p>
          <a:p>
            <a:pPr algn="just" rtl="0" fontAlgn="base">
              <a:spcBef>
                <a:spcPts val="1000"/>
              </a:spcBef>
              <a:spcAft>
                <a:spcPts val="0"/>
              </a:spcAft>
            </a:pPr>
            <a:r>
              <a:rPr lang="es-ES" sz="2800" dirty="0">
                <a:solidFill>
                  <a:srgbClr val="000000"/>
                </a:solidFill>
                <a:latin typeface="Source Sans Pro"/>
                <a:ea typeface="+mj-ea"/>
                <a:cs typeface="Arial"/>
              </a:rPr>
              <a:t> El ejemplo más común de algoritmos de clasificación es el detector de correo no deseado del correo electrónico. Partimos de dos únicas etiquetas: spam o no spam. </a:t>
            </a:r>
          </a:p>
          <a:p>
            <a:pPr rtl="0" fontAlgn="base">
              <a:spcBef>
                <a:spcPts val="1000"/>
              </a:spcBef>
              <a:spcAft>
                <a:spcPts val="0"/>
              </a:spcAft>
            </a:pPr>
            <a:r>
              <a:rPr lang="es-ES" sz="2800" dirty="0">
                <a:solidFill>
                  <a:srgbClr val="000000"/>
                </a:solidFill>
                <a:latin typeface="Source Sans Pro"/>
                <a:ea typeface="+mj-ea"/>
                <a:cs typeface="Arial"/>
              </a:rPr>
              <a:t>¿Cómo consigue categorizarlo? En base a una serie de parámetros:</a:t>
            </a:r>
          </a:p>
          <a:p>
            <a:pPr marL="742950" lvl="1" indent="-285750" rtl="0" fontAlgn="base">
              <a:spcBef>
                <a:spcPts val="500"/>
              </a:spcBef>
              <a:spcAft>
                <a:spcPts val="0"/>
              </a:spcAft>
              <a:buFont typeface="Arial" panose="020B0604020202020204" pitchFamily="34" charset="0"/>
              <a:buChar char="•"/>
            </a:pPr>
            <a:r>
              <a:rPr lang="es-ES" sz="2800" dirty="0">
                <a:solidFill>
                  <a:srgbClr val="000000"/>
                </a:solidFill>
                <a:latin typeface="Source Sans Pro"/>
                <a:ea typeface="+mj-ea"/>
                <a:cs typeface="Arial"/>
              </a:rPr>
              <a:t>Remitente.</a:t>
            </a:r>
          </a:p>
          <a:p>
            <a:pPr marL="742950" lvl="1" indent="-285750" rtl="0" fontAlgn="base">
              <a:spcBef>
                <a:spcPts val="500"/>
              </a:spcBef>
              <a:spcAft>
                <a:spcPts val="0"/>
              </a:spcAft>
              <a:buFont typeface="Arial" panose="020B0604020202020204" pitchFamily="34" charset="0"/>
              <a:buChar char="•"/>
            </a:pPr>
            <a:r>
              <a:rPr lang="es-ES" sz="2800" dirty="0">
                <a:solidFill>
                  <a:srgbClr val="000000"/>
                </a:solidFill>
                <a:latin typeface="Source Sans Pro"/>
                <a:ea typeface="+mj-ea"/>
                <a:cs typeface="Arial"/>
              </a:rPr>
              <a:t>Destinatario individual o en listado.</a:t>
            </a:r>
          </a:p>
          <a:p>
            <a:pPr marL="742950" lvl="1" indent="-285750" rtl="0" fontAlgn="base">
              <a:spcBef>
                <a:spcPts val="500"/>
              </a:spcBef>
              <a:spcAft>
                <a:spcPts val="0"/>
              </a:spcAft>
              <a:buFont typeface="Arial" panose="020B0604020202020204" pitchFamily="34" charset="0"/>
              <a:buChar char="•"/>
            </a:pPr>
            <a:r>
              <a:rPr lang="es-ES" sz="2800" dirty="0">
                <a:solidFill>
                  <a:srgbClr val="000000"/>
                </a:solidFill>
                <a:latin typeface="Source Sans Pro"/>
                <a:ea typeface="+mj-ea"/>
                <a:cs typeface="Arial"/>
              </a:rPr>
              <a:t>Símbolos y lenguaje utilizado en el asunto.</a:t>
            </a: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7451" y="55022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Modelos de Clasificación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632993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rtl="0" fontAlgn="base">
              <a:spcBef>
                <a:spcPts val="1000"/>
              </a:spcBef>
              <a:spcAft>
                <a:spcPts val="0"/>
              </a:spcAft>
            </a:pPr>
            <a:r>
              <a:rPr lang="es-ES" sz="2800" b="0" dirty="0">
                <a:solidFill>
                  <a:srgbClr val="000000"/>
                </a:solidFill>
                <a:latin typeface="Source Sans Pro"/>
              </a:rPr>
              <a:t>Los tipos de clasificaciones más utilizadas:</a:t>
            </a:r>
          </a:p>
          <a:p>
            <a:pPr rtl="0" fontAlgn="base">
              <a:spcBef>
                <a:spcPts val="1000"/>
              </a:spcBef>
              <a:spcAft>
                <a:spcPts val="0"/>
              </a:spcAft>
            </a:pPr>
            <a:endParaRPr lang="es-ES" sz="2800" b="0" dirty="0">
              <a:solidFill>
                <a:srgbClr val="000000"/>
              </a:solidFill>
              <a:latin typeface="Source Sans Pro"/>
            </a:endParaRPr>
          </a:p>
          <a:p>
            <a:pPr marL="457200" indent="-457200" algn="just" rtl="0" fontAlgn="base">
              <a:spcBef>
                <a:spcPts val="1000"/>
              </a:spcBef>
              <a:spcAft>
                <a:spcPts val="0"/>
              </a:spcAft>
              <a:buFont typeface="Wingdings" panose="05000000000000000000" pitchFamily="2" charset="2"/>
              <a:buChar char="§"/>
            </a:pPr>
            <a:r>
              <a:rPr lang="es-ES" sz="2800" i="1" dirty="0">
                <a:solidFill>
                  <a:srgbClr val="000000"/>
                </a:solidFill>
                <a:latin typeface="Source Sans Pro"/>
              </a:rPr>
              <a:t>Clasificación Binaria</a:t>
            </a:r>
            <a:r>
              <a:rPr lang="es-ES" sz="2800" b="0" dirty="0">
                <a:solidFill>
                  <a:srgbClr val="000000"/>
                </a:solidFill>
                <a:latin typeface="Source Sans Pro"/>
              </a:rPr>
              <a:t>: Es un tipo de clasificación en el que tan sólo se pueden asignar dos clases diferentes (0 o 1). El ejemplo típico es la detección de email spam, en la que cada email es: spam → en cuyo caso será etiquetado con un 1 ; o no lo es → etiquetado con un 0.</a:t>
            </a:r>
          </a:p>
          <a:p>
            <a:pPr marL="457200" indent="-457200" rtl="0" fontAlgn="base">
              <a:spcBef>
                <a:spcPts val="1000"/>
              </a:spcBef>
              <a:spcAft>
                <a:spcPts val="0"/>
              </a:spcAft>
              <a:buFont typeface="Wingdings" panose="05000000000000000000" pitchFamily="2" charset="2"/>
              <a:buChar char="§"/>
            </a:pPr>
            <a:endParaRPr lang="es-ES" sz="2800" b="0" dirty="0">
              <a:solidFill>
                <a:srgbClr val="000000"/>
              </a:solidFill>
              <a:latin typeface="Source Sans Pro"/>
            </a:endParaRPr>
          </a:p>
          <a:p>
            <a:pPr marL="457200" indent="-457200" algn="just" rtl="0" fontAlgn="base">
              <a:spcBef>
                <a:spcPts val="1000"/>
              </a:spcBef>
              <a:spcAft>
                <a:spcPts val="0"/>
              </a:spcAft>
              <a:buFont typeface="Wingdings" panose="05000000000000000000" pitchFamily="2" charset="2"/>
              <a:buChar char="§"/>
            </a:pPr>
            <a:r>
              <a:rPr lang="es-ES" sz="2800" i="1" dirty="0">
                <a:solidFill>
                  <a:srgbClr val="000000"/>
                </a:solidFill>
                <a:latin typeface="Source Sans Pro"/>
              </a:rPr>
              <a:t>Clasificación Multi clase</a:t>
            </a:r>
            <a:r>
              <a:rPr lang="es-ES" sz="2800" b="0" dirty="0">
                <a:solidFill>
                  <a:srgbClr val="000000"/>
                </a:solidFill>
                <a:latin typeface="Source Sans Pro"/>
              </a:rPr>
              <a:t>: Se pueden asignar múltiples categorías a las observaciones. Como el reconocimiento de caracteres de escritura manual de números (en el que las clases van de 0 a 9).</a:t>
            </a:r>
          </a:p>
          <a:p>
            <a:br>
              <a:rPr lang="es-ES" sz="800" b="0" dirty="0">
                <a:effectLst/>
              </a:rPr>
            </a:b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Tree>
    <p:extLst>
      <p:ext uri="{BB962C8B-B14F-4D97-AF65-F5344CB8AC3E}">
        <p14:creationId xmlns:p14="http://schemas.microsoft.com/office/powerpoint/2010/main" val="156292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1661993"/>
          </a:xfrm>
        </p:spPr>
        <p:txBody>
          <a:bodyPr wrap="square" lIns="0" tIns="0" rIns="0" bIns="0" anchor="t">
            <a:spAutoFit/>
          </a:bodyPr>
          <a:lstStyle/>
          <a:p>
            <a:r>
              <a:rPr lang="es-CL" dirty="0"/>
              <a:t>REGRESIÓN</a:t>
            </a:r>
            <a:br>
              <a:rPr lang="es-CL" dirty="0"/>
            </a:br>
            <a:r>
              <a:rPr lang="es-CL" dirty="0"/>
              <a:t>LOGÍSTICA</a:t>
            </a:r>
          </a:p>
        </p:txBody>
      </p:sp>
    </p:spTree>
    <p:extLst>
      <p:ext uri="{BB962C8B-B14F-4D97-AF65-F5344CB8AC3E}">
        <p14:creationId xmlns:p14="http://schemas.microsoft.com/office/powerpoint/2010/main" val="39407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Regresión Logística</a:t>
            </a:r>
          </a:p>
        </p:txBody>
      </p:sp>
      <p:sp>
        <p:nvSpPr>
          <p:cNvPr id="5" name="object 12">
            <a:extLst>
              <a:ext uri="{FF2B5EF4-FFF2-40B4-BE49-F238E27FC236}">
                <a16:creationId xmlns:a16="http://schemas.microsoft.com/office/drawing/2014/main" id="{3F4592E0-FA1B-C244-A3E8-ACDB2D412B6E}"/>
              </a:ext>
            </a:extLst>
          </p:cNvPr>
          <p:cNvSpPr/>
          <p:nvPr/>
        </p:nvSpPr>
        <p:spPr>
          <a:xfrm>
            <a:off x="6394450" y="2606675"/>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2345881"/>
            <a:ext cx="11551496" cy="6362126"/>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fontAlgn="base">
              <a:lnSpc>
                <a:spcPct val="101499"/>
              </a:lnSpc>
              <a:spcBef>
                <a:spcPts val="345"/>
              </a:spcBef>
              <a:spcAft>
                <a:spcPts val="0"/>
              </a:spcAft>
            </a:pPr>
            <a:r>
              <a:rPr lang="es-ES" sz="2800" b="0" kern="0" dirty="0">
                <a:solidFill>
                  <a:srgbClr val="000000"/>
                </a:solidFill>
                <a:latin typeface="Source Sans Pro"/>
              </a:rPr>
              <a:t>La Regresión Logística es un método para problemas de </a:t>
            </a:r>
            <a:r>
              <a:rPr lang="es-ES" sz="2800" i="1" kern="0" dirty="0">
                <a:solidFill>
                  <a:srgbClr val="000000"/>
                </a:solidFill>
                <a:latin typeface="Source Sans Pro"/>
              </a:rPr>
              <a:t>clasificación binaria</a:t>
            </a:r>
            <a:r>
              <a:rPr lang="es-ES" sz="2800" b="0" kern="0" dirty="0">
                <a:solidFill>
                  <a:srgbClr val="000000"/>
                </a:solidFill>
                <a:latin typeface="Source Sans Pro"/>
              </a:rPr>
              <a:t>.</a:t>
            </a:r>
          </a:p>
          <a:p>
            <a:pPr marL="46355" marR="5080" algn="just" fontAlgn="base">
              <a:lnSpc>
                <a:spcPct val="101499"/>
              </a:lnSpc>
              <a:spcBef>
                <a:spcPts val="345"/>
              </a:spcBef>
              <a:spcAft>
                <a:spcPts val="0"/>
              </a:spcAft>
            </a:pPr>
            <a:br>
              <a:rPr lang="es-ES" sz="2800" b="0" kern="0" dirty="0">
                <a:solidFill>
                  <a:srgbClr val="000000"/>
                </a:solidFill>
                <a:latin typeface="Source Sans Pro"/>
              </a:rPr>
            </a:br>
            <a:r>
              <a:rPr lang="es-ES" sz="2800" b="0" kern="0" dirty="0">
                <a:solidFill>
                  <a:srgbClr val="000000"/>
                </a:solidFill>
                <a:latin typeface="Source Sans Pro"/>
              </a:rPr>
              <a:t>Aquí, se utiliza un método estadístico para resolver problemas donde el resultado sólo puede ser de naturaleza dicotómica, o sea, </a:t>
            </a:r>
            <a:r>
              <a:rPr lang="es-ES" sz="2800" i="1" kern="0" dirty="0">
                <a:solidFill>
                  <a:srgbClr val="000000"/>
                </a:solidFill>
                <a:latin typeface="Source Sans Pro"/>
              </a:rPr>
              <a:t>solo puede tomar dos valores posibles</a:t>
            </a:r>
            <a:r>
              <a:rPr lang="es-ES" sz="2800" b="0" kern="0" dirty="0">
                <a:solidFill>
                  <a:srgbClr val="000000"/>
                </a:solidFill>
                <a:latin typeface="Source Sans Pro"/>
              </a:rPr>
              <a:t>.</a:t>
            </a:r>
          </a:p>
          <a:p>
            <a:pPr marL="46355" marR="5080" algn="just">
              <a:lnSpc>
                <a:spcPct val="101499"/>
              </a:lnSpc>
              <a:spcBef>
                <a:spcPts val="345"/>
              </a:spcBef>
            </a:pPr>
            <a:br>
              <a:rPr lang="es-ES" sz="2800" b="0" kern="0" dirty="0">
                <a:solidFill>
                  <a:srgbClr val="000000"/>
                </a:solidFill>
                <a:latin typeface="Source Sans Pro"/>
              </a:rPr>
            </a:br>
            <a:r>
              <a:rPr lang="es-ES" sz="2800" b="0" kern="0" dirty="0">
                <a:solidFill>
                  <a:srgbClr val="000000"/>
                </a:solidFill>
                <a:latin typeface="Source Sans Pro"/>
              </a:rPr>
              <a:t>Es uno de los métodos más simples y más utilizados para la clasificación de dos clases. </a:t>
            </a:r>
            <a:r>
              <a:rPr lang="es-ES" sz="2800" i="1" kern="0" dirty="0">
                <a:solidFill>
                  <a:srgbClr val="000000"/>
                </a:solidFill>
                <a:latin typeface="Source Sans Pro"/>
              </a:rPr>
              <a:t>Describe y estima la relación entre una variable binaria dependiente y las variables independientes</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Nota : a pesar de su nombre, este es un método de clasificación, no de regresión.</a:t>
            </a: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4" name="Imagen 3">
            <a:extLst>
              <a:ext uri="{FF2B5EF4-FFF2-40B4-BE49-F238E27FC236}">
                <a16:creationId xmlns:a16="http://schemas.microsoft.com/office/drawing/2014/main" id="{DE8A9DB4-2A4D-A874-FF8E-5B749793E88A}"/>
              </a:ext>
            </a:extLst>
          </p:cNvPr>
          <p:cNvPicPr>
            <a:picLocks noChangeAspect="1"/>
          </p:cNvPicPr>
          <p:nvPr/>
        </p:nvPicPr>
        <p:blipFill>
          <a:blip r:embed="rId2"/>
          <a:stretch>
            <a:fillRect/>
          </a:stretch>
        </p:blipFill>
        <p:spPr>
          <a:xfrm>
            <a:off x="1060450" y="5959475"/>
            <a:ext cx="5145369" cy="2587352"/>
          </a:xfrm>
          <a:prstGeom prst="rect">
            <a:avLst/>
          </a:prstGeom>
        </p:spPr>
      </p:pic>
    </p:spTree>
    <p:extLst>
      <p:ext uri="{BB962C8B-B14F-4D97-AF65-F5344CB8AC3E}">
        <p14:creationId xmlns:p14="http://schemas.microsoft.com/office/powerpoint/2010/main" val="247375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Regresión Logística</a:t>
            </a:r>
          </a:p>
        </p:txBody>
      </p:sp>
      <p:sp>
        <p:nvSpPr>
          <p:cNvPr id="5" name="object 12">
            <a:extLst>
              <a:ext uri="{FF2B5EF4-FFF2-40B4-BE49-F238E27FC236}">
                <a16:creationId xmlns:a16="http://schemas.microsoft.com/office/drawing/2014/main" id="{3F4592E0-FA1B-C244-A3E8-ACDB2D412B6E}"/>
              </a:ext>
            </a:extLst>
          </p:cNvPr>
          <p:cNvSpPr/>
          <p:nvPr/>
        </p:nvSpPr>
        <p:spPr>
          <a:xfrm>
            <a:off x="6394450" y="2606675"/>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2345881"/>
            <a:ext cx="11551496" cy="606005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rtl="0" fontAlgn="base">
              <a:spcBef>
                <a:spcPts val="1000"/>
              </a:spcBef>
              <a:spcAft>
                <a:spcPts val="0"/>
              </a:spcAft>
            </a:pPr>
            <a:r>
              <a:rPr lang="es-ES" sz="2800" b="0" kern="0" dirty="0">
                <a:solidFill>
                  <a:srgbClr val="000000"/>
                </a:solidFill>
                <a:latin typeface="Source Sans Pro"/>
              </a:rPr>
              <a:t>La función logística, en la que se basa, es llamada </a:t>
            </a:r>
            <a:r>
              <a:rPr lang="es-ES" sz="2800" i="1" kern="0" dirty="0">
                <a:solidFill>
                  <a:srgbClr val="000000"/>
                </a:solidFill>
                <a:latin typeface="Source Sans Pro"/>
              </a:rPr>
              <a:t>función Sigmoide </a:t>
            </a:r>
            <a:r>
              <a:rPr lang="es-ES" sz="2800" b="0" kern="0" dirty="0">
                <a:solidFill>
                  <a:srgbClr val="000000"/>
                </a:solidFill>
                <a:latin typeface="Source Sans Pro"/>
              </a:rPr>
              <a:t>y tiene la siguiente formula:</a:t>
            </a: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br>
              <a:rPr lang="es-ES" sz="2800" b="0" kern="0" dirty="0">
                <a:solidFill>
                  <a:srgbClr val="000000"/>
                </a:solidFill>
                <a:latin typeface="Source Sans Pro"/>
              </a:rPr>
            </a:br>
            <a:br>
              <a:rPr lang="es-ES" sz="2800" b="0" kern="0" dirty="0">
                <a:solidFill>
                  <a:srgbClr val="000000"/>
                </a:solidFill>
                <a:latin typeface="Source Sans Pro"/>
              </a:rPr>
            </a:br>
            <a:r>
              <a:rPr lang="es-ES" sz="2800" b="0" kern="0" dirty="0">
                <a:solidFill>
                  <a:srgbClr val="000000"/>
                </a:solidFill>
                <a:latin typeface="Source Sans Pro"/>
              </a:rPr>
              <a:t>Esta función, describe una curva en donde se retorna 1 si el dominio tiende a infinito positivo o cero si tiende a infinito negativo.</a:t>
            </a:r>
          </a:p>
          <a:p>
            <a:pPr marL="46355" marR="5080" algn="just" fontAlgn="base">
              <a:lnSpc>
                <a:spcPct val="101499"/>
              </a:lnSpc>
              <a:spcBef>
                <a:spcPts val="345"/>
              </a:spcBef>
              <a:spcAft>
                <a:spcPts val="0"/>
              </a:spcAft>
            </a:pPr>
            <a:endParaRPr lang="es-ES" sz="2800" b="0" kern="0" dirty="0">
              <a:solidFill>
                <a:srgbClr val="000000"/>
              </a:solidFill>
              <a:latin typeface="Source Sans Pro"/>
            </a:endParaRP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1026" name="Picture 2">
            <a:extLst>
              <a:ext uri="{FF2B5EF4-FFF2-40B4-BE49-F238E27FC236}">
                <a16:creationId xmlns:a16="http://schemas.microsoft.com/office/drawing/2014/main" id="{7666B6A2-1595-14D3-8D8A-7673C908D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450" y="4054475"/>
            <a:ext cx="5927479" cy="245046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7EB9E2A-1B76-A6CF-C523-D1FC090C801D}"/>
              </a:ext>
            </a:extLst>
          </p:cNvPr>
          <p:cNvSpPr txBox="1"/>
          <p:nvPr/>
        </p:nvSpPr>
        <p:spPr>
          <a:xfrm>
            <a:off x="7689850" y="10379075"/>
            <a:ext cx="4495800" cy="646331"/>
          </a:xfrm>
          <a:prstGeom prst="rect">
            <a:avLst/>
          </a:prstGeom>
          <a:noFill/>
        </p:spPr>
        <p:txBody>
          <a:bodyPr wrap="square">
            <a:spAutoFit/>
          </a:bodyPr>
          <a:lstStyle/>
          <a:p>
            <a:r>
              <a:rPr lang="es-ES" b="0" i="0" u="none" strike="noStrike" dirty="0">
                <a:solidFill>
                  <a:srgbClr val="000000"/>
                </a:solidFill>
                <a:effectLst/>
                <a:latin typeface="Arial" panose="020B0604020202020204" pitchFamily="34" charset="0"/>
              </a:rPr>
              <a:t>https://www.analyticslane.com/2018/07/23/la-regresion-logistica</a:t>
            </a:r>
            <a:r>
              <a:rPr lang="es-ES" sz="900" b="0" i="0" u="none" strike="noStrike" dirty="0">
                <a:solidFill>
                  <a:srgbClr val="000000"/>
                </a:solidFill>
                <a:effectLst/>
                <a:latin typeface="Arial" panose="020B0604020202020204" pitchFamily="34" charset="0"/>
              </a:rPr>
              <a:t>/</a:t>
            </a:r>
            <a:endParaRPr lang="es-CL" dirty="0"/>
          </a:p>
        </p:txBody>
      </p:sp>
      <p:pic>
        <p:nvPicPr>
          <p:cNvPr id="6" name="Imagen 5">
            <a:extLst>
              <a:ext uri="{FF2B5EF4-FFF2-40B4-BE49-F238E27FC236}">
                <a16:creationId xmlns:a16="http://schemas.microsoft.com/office/drawing/2014/main" id="{A6167F4C-3BF1-670D-EE77-F8D9A086E190}"/>
              </a:ext>
            </a:extLst>
          </p:cNvPr>
          <p:cNvPicPr>
            <a:picLocks noChangeAspect="1"/>
          </p:cNvPicPr>
          <p:nvPr/>
        </p:nvPicPr>
        <p:blipFill>
          <a:blip r:embed="rId3"/>
          <a:stretch>
            <a:fillRect/>
          </a:stretch>
        </p:blipFill>
        <p:spPr>
          <a:xfrm>
            <a:off x="527050" y="5593562"/>
            <a:ext cx="6955206" cy="4632834"/>
          </a:xfrm>
          <a:prstGeom prst="rect">
            <a:avLst/>
          </a:prstGeom>
        </p:spPr>
      </p:pic>
    </p:spTree>
    <p:extLst>
      <p:ext uri="{BB962C8B-B14F-4D97-AF65-F5344CB8AC3E}">
        <p14:creationId xmlns:p14="http://schemas.microsoft.com/office/powerpoint/2010/main" val="255184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Regresión Logística</a:t>
            </a:r>
          </a:p>
        </p:txBody>
      </p:sp>
      <p:sp>
        <p:nvSpPr>
          <p:cNvPr id="5" name="object 12">
            <a:extLst>
              <a:ext uri="{FF2B5EF4-FFF2-40B4-BE49-F238E27FC236}">
                <a16:creationId xmlns:a16="http://schemas.microsoft.com/office/drawing/2014/main" id="{3F4592E0-FA1B-C244-A3E8-ACDB2D412B6E}"/>
              </a:ext>
            </a:extLst>
          </p:cNvPr>
          <p:cNvSpPr/>
          <p:nvPr/>
        </p:nvSpPr>
        <p:spPr>
          <a:xfrm>
            <a:off x="6394450" y="2606675"/>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2345881"/>
            <a:ext cx="11551496" cy="7150675"/>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rtl="0" fontAlgn="base">
              <a:spcBef>
                <a:spcPts val="1000"/>
              </a:spcBef>
              <a:spcAft>
                <a:spcPts val="0"/>
              </a:spcAft>
            </a:pPr>
            <a:r>
              <a:rPr lang="es-ES" sz="2800" b="0" kern="0" dirty="0">
                <a:solidFill>
                  <a:srgbClr val="000000"/>
                </a:solidFill>
                <a:latin typeface="Source Sans Pro"/>
              </a:rPr>
              <a:t>Lo que se desea inicialmente en un problema de clasificación binaria, es identificar la probabilidad (p) de que un evento ocurra. </a:t>
            </a:r>
          </a:p>
          <a:p>
            <a:pPr fontAlgn="base">
              <a:spcBef>
                <a:spcPts val="1000"/>
              </a:spcBef>
            </a:pPr>
            <a:br>
              <a:rPr lang="es-ES" sz="2800" b="0" kern="0" dirty="0">
                <a:solidFill>
                  <a:srgbClr val="000000"/>
                </a:solidFill>
                <a:latin typeface="Source Sans Pro"/>
              </a:rPr>
            </a:br>
            <a:r>
              <a:rPr lang="es-ES" sz="2800" b="0" kern="0" dirty="0">
                <a:solidFill>
                  <a:srgbClr val="000000"/>
                </a:solidFill>
                <a:latin typeface="Source Sans Pro"/>
              </a:rPr>
              <a:t>Si la ecuación de esa probabilidad se expresa a partir de una sola variable dependiente, se obtiene:</a:t>
            </a: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br>
              <a:rPr lang="es-ES" sz="2800" b="0" kern="0" dirty="0">
                <a:solidFill>
                  <a:srgbClr val="000000"/>
                </a:solidFill>
                <a:latin typeface="Source Sans Pro"/>
              </a:rPr>
            </a:br>
            <a:br>
              <a:rPr lang="es-ES" sz="2800" b="0" kern="0" dirty="0">
                <a:solidFill>
                  <a:srgbClr val="000000"/>
                </a:solidFill>
                <a:latin typeface="Source Sans Pro"/>
              </a:rPr>
            </a:br>
            <a:endParaRPr lang="es-ES" sz="2800" b="0" kern="0" dirty="0">
              <a:solidFill>
                <a:srgbClr val="000000"/>
              </a:solidFill>
              <a:latin typeface="Source Sans Pro"/>
            </a:endParaRP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3" name="CuadroTexto 2">
            <a:extLst>
              <a:ext uri="{FF2B5EF4-FFF2-40B4-BE49-F238E27FC236}">
                <a16:creationId xmlns:a16="http://schemas.microsoft.com/office/drawing/2014/main" id="{87EB9E2A-1B76-A6CF-C523-D1FC090C801D}"/>
              </a:ext>
            </a:extLst>
          </p:cNvPr>
          <p:cNvSpPr txBox="1"/>
          <p:nvPr/>
        </p:nvSpPr>
        <p:spPr>
          <a:xfrm>
            <a:off x="7689850" y="10379075"/>
            <a:ext cx="4495800" cy="646331"/>
          </a:xfrm>
          <a:prstGeom prst="rect">
            <a:avLst/>
          </a:prstGeom>
          <a:noFill/>
        </p:spPr>
        <p:txBody>
          <a:bodyPr wrap="square">
            <a:spAutoFit/>
          </a:bodyPr>
          <a:lstStyle/>
          <a:p>
            <a:r>
              <a:rPr lang="es-ES" b="0" i="0" u="none" strike="noStrike" dirty="0">
                <a:solidFill>
                  <a:srgbClr val="000000"/>
                </a:solidFill>
                <a:effectLst/>
                <a:latin typeface="Arial" panose="020B0604020202020204" pitchFamily="34" charset="0"/>
              </a:rPr>
              <a:t>https://www.analyticslane.com/2018/07/23/la-regresion-logistica</a:t>
            </a:r>
            <a:r>
              <a:rPr lang="es-ES" sz="900" b="0" i="0" u="none" strike="noStrike" dirty="0">
                <a:solidFill>
                  <a:srgbClr val="000000"/>
                </a:solidFill>
                <a:effectLst/>
                <a:latin typeface="Arial" panose="020B0604020202020204" pitchFamily="34" charset="0"/>
              </a:rPr>
              <a:t>/</a:t>
            </a:r>
            <a:endParaRPr lang="es-CL" dirty="0"/>
          </a:p>
        </p:txBody>
      </p:sp>
      <p:pic>
        <p:nvPicPr>
          <p:cNvPr id="2050" name="Picture 2">
            <a:extLst>
              <a:ext uri="{FF2B5EF4-FFF2-40B4-BE49-F238E27FC236}">
                <a16:creationId xmlns:a16="http://schemas.microsoft.com/office/drawing/2014/main" id="{459990FA-5B1E-1289-0A20-9E9D18181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423" y="5349875"/>
            <a:ext cx="4997027" cy="4134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25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Regresión Logística</a:t>
            </a:r>
          </a:p>
        </p:txBody>
      </p:sp>
      <p:sp>
        <p:nvSpPr>
          <p:cNvPr id="5" name="object 12">
            <a:extLst>
              <a:ext uri="{FF2B5EF4-FFF2-40B4-BE49-F238E27FC236}">
                <a16:creationId xmlns:a16="http://schemas.microsoft.com/office/drawing/2014/main" id="{3F4592E0-FA1B-C244-A3E8-ACDB2D412B6E}"/>
              </a:ext>
            </a:extLst>
          </p:cNvPr>
          <p:cNvSpPr/>
          <p:nvPr/>
        </p:nvSpPr>
        <p:spPr>
          <a:xfrm>
            <a:off x="6394450" y="2606675"/>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742767" y="2378075"/>
            <a:ext cx="11551496" cy="917687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rtl="0" fontAlgn="base">
              <a:spcBef>
                <a:spcPts val="1000"/>
              </a:spcBef>
              <a:spcAft>
                <a:spcPts val="0"/>
              </a:spcAft>
            </a:pPr>
            <a:r>
              <a:rPr lang="es-ES" sz="2800" b="0" kern="0" dirty="0">
                <a:solidFill>
                  <a:srgbClr val="000000"/>
                </a:solidFill>
                <a:latin typeface="Source Sans Pro"/>
              </a:rPr>
              <a:t>A partir de la ecuación de vista anteriormente, podemos relacionar la </a:t>
            </a:r>
            <a:r>
              <a:rPr lang="es-ES" sz="2800" i="1" kern="0" dirty="0">
                <a:solidFill>
                  <a:srgbClr val="000000"/>
                </a:solidFill>
                <a:latin typeface="Source Sans Pro"/>
              </a:rPr>
              <a:t>probabilidad de que ocurra un evento y la ocurrencia de unos eventos independientes</a:t>
            </a:r>
            <a:r>
              <a:rPr lang="es-ES" sz="2800" b="0" kern="0" dirty="0">
                <a:solidFill>
                  <a:srgbClr val="000000"/>
                </a:solidFill>
                <a:latin typeface="Source Sans Pro"/>
              </a:rPr>
              <a:t>. </a:t>
            </a:r>
          </a:p>
          <a:p>
            <a:pPr algn="just" rtl="0" fontAlgn="base">
              <a:spcBef>
                <a:spcPts val="1000"/>
              </a:spcBef>
              <a:spcAft>
                <a:spcPts val="0"/>
              </a:spcAft>
            </a:pPr>
            <a:br>
              <a:rPr lang="es-ES" sz="2800" b="0" kern="0" dirty="0">
                <a:solidFill>
                  <a:srgbClr val="000000"/>
                </a:solidFill>
                <a:latin typeface="Source Sans Pro"/>
              </a:rPr>
            </a:br>
            <a:r>
              <a:rPr lang="es-ES" sz="2800" b="0" kern="0" dirty="0">
                <a:solidFill>
                  <a:srgbClr val="000000"/>
                </a:solidFill>
                <a:latin typeface="Source Sans Pro"/>
              </a:rPr>
              <a:t>Los datos de entrenamiento solo tienen dos posibles clasificaciones, pero se pueden usar para recrear un conjunto de puntos donde se asocie la probabilidad de que ocurra un evento con unas variables independientes. </a:t>
            </a:r>
          </a:p>
          <a:p>
            <a:pPr algn="just"/>
            <a:br>
              <a:rPr lang="es-ES" sz="2800" b="0" kern="0" dirty="0">
                <a:solidFill>
                  <a:srgbClr val="000000"/>
                </a:solidFill>
                <a:latin typeface="Source Sans Pro"/>
              </a:rPr>
            </a:br>
            <a:r>
              <a:rPr lang="es-ES" sz="2800" b="0" kern="0" dirty="0">
                <a:solidFill>
                  <a:srgbClr val="000000"/>
                </a:solidFill>
                <a:latin typeface="Source Sans Pro"/>
              </a:rPr>
              <a:t>El </a:t>
            </a:r>
            <a:r>
              <a:rPr lang="es-ES" sz="2800" i="1" kern="0" dirty="0">
                <a:solidFill>
                  <a:srgbClr val="000000"/>
                </a:solidFill>
                <a:latin typeface="Source Sans Pro"/>
              </a:rPr>
              <a:t>comportamiento de este conjunto de puntos debe tender a ser un comportamiento en forma de “s” para que sea aplicado a la función logística </a:t>
            </a:r>
            <a:r>
              <a:rPr lang="es-ES" sz="2800" b="0" kern="0" dirty="0">
                <a:solidFill>
                  <a:srgbClr val="000000"/>
                </a:solidFill>
                <a:latin typeface="Source Sans Pro"/>
              </a:rPr>
              <a:t>y de esta forma entrenar un modelo de clasificación binaria.</a:t>
            </a: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endParaRPr lang="es-ES" sz="2800" b="0" kern="0" dirty="0">
              <a:solidFill>
                <a:srgbClr val="000000"/>
              </a:solidFill>
              <a:latin typeface="Source Sans Pro"/>
            </a:endParaRPr>
          </a:p>
          <a:p>
            <a:pPr rtl="0" fontAlgn="base">
              <a:spcBef>
                <a:spcPts val="1000"/>
              </a:spcBef>
              <a:spcAft>
                <a:spcPts val="0"/>
              </a:spcAft>
            </a:pPr>
            <a:br>
              <a:rPr lang="es-ES" sz="2800" b="0" kern="0" dirty="0">
                <a:solidFill>
                  <a:srgbClr val="000000"/>
                </a:solidFill>
                <a:latin typeface="Source Sans Pro"/>
              </a:rPr>
            </a:br>
            <a:br>
              <a:rPr lang="es-ES" sz="2800" b="0" kern="0" dirty="0">
                <a:solidFill>
                  <a:srgbClr val="000000"/>
                </a:solidFill>
                <a:latin typeface="Source Sans Pro"/>
              </a:rPr>
            </a:br>
            <a:endParaRPr lang="es-ES" sz="2800" b="0" kern="0" dirty="0">
              <a:solidFill>
                <a:srgbClr val="000000"/>
              </a:solidFill>
              <a:latin typeface="Source Sans Pro"/>
            </a:endParaRP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4" name="Imagen 3">
            <a:extLst>
              <a:ext uri="{FF2B5EF4-FFF2-40B4-BE49-F238E27FC236}">
                <a16:creationId xmlns:a16="http://schemas.microsoft.com/office/drawing/2014/main" id="{B52A75E0-CD4A-AA43-453F-6AC4A9EF13EB}"/>
              </a:ext>
            </a:extLst>
          </p:cNvPr>
          <p:cNvPicPr>
            <a:picLocks noChangeAspect="1"/>
          </p:cNvPicPr>
          <p:nvPr/>
        </p:nvPicPr>
        <p:blipFill>
          <a:blip r:embed="rId2"/>
          <a:stretch>
            <a:fillRect/>
          </a:stretch>
        </p:blipFill>
        <p:spPr>
          <a:xfrm>
            <a:off x="214528" y="5197475"/>
            <a:ext cx="7114229" cy="4419600"/>
          </a:xfrm>
          <a:prstGeom prst="rect">
            <a:avLst/>
          </a:prstGeom>
        </p:spPr>
      </p:pic>
    </p:spTree>
    <p:extLst>
      <p:ext uri="{BB962C8B-B14F-4D97-AF65-F5344CB8AC3E}">
        <p14:creationId xmlns:p14="http://schemas.microsoft.com/office/powerpoint/2010/main" val="240531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1477328"/>
          </a:xfrm>
        </p:spPr>
        <p:txBody>
          <a:bodyPr/>
          <a:lstStyle/>
          <a:p>
            <a:pPr marL="285750" indent="-285750">
              <a:buFont typeface="Wingdings" panose="05000000000000000000" pitchFamily="2" charset="2"/>
              <a:buChar char="§"/>
            </a:pPr>
            <a:r>
              <a:rPr lang="es-CL" sz="3200" dirty="0"/>
              <a:t>Modelos de Clasificación</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Regresión Logística</a:t>
            </a:r>
          </a:p>
        </p:txBody>
      </p:sp>
    </p:spTree>
    <p:extLst>
      <p:ext uri="{BB962C8B-B14F-4D97-AF65-F5344CB8AC3E}">
        <p14:creationId xmlns:p14="http://schemas.microsoft.com/office/powerpoint/2010/main" val="131301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1360</TotalTime>
  <Words>554</Words>
  <Application>Microsoft Office PowerPoint</Application>
  <PresentationFormat>Personalizado</PresentationFormat>
  <Paragraphs>66</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Source Sans Pro</vt:lpstr>
      <vt:lpstr>Wingdings</vt:lpstr>
      <vt:lpstr>Office Theme</vt:lpstr>
      <vt:lpstr>Presentación de PowerPoint</vt:lpstr>
      <vt:lpstr>Presentación de PowerPoint</vt:lpstr>
      <vt:lpstr>Presentación de PowerPoint</vt:lpstr>
      <vt:lpstr>REGRESIÓN LOGÍSTICA</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206</cp:revision>
  <dcterms:created xsi:type="dcterms:W3CDTF">2021-04-02T01:36:00Z</dcterms:created>
  <dcterms:modified xsi:type="dcterms:W3CDTF">2022-11-26T01:07:24Z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