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3"/>
  </p:handoutMasterIdLst>
  <p:sldIdLst>
    <p:sldId id="267" r:id="rId5"/>
    <p:sldId id="287" r:id="rId6"/>
    <p:sldId id="274" r:id="rId7"/>
    <p:sldId id="288" r:id="rId8"/>
    <p:sldId id="271" r:id="rId9"/>
    <p:sldId id="289" r:id="rId10"/>
    <p:sldId id="290" r:id="rId11"/>
    <p:sldId id="276" r:id="rId12"/>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92" autoAdjust="0"/>
    <p:restoredTop sz="94607"/>
  </p:normalViewPr>
  <p:slideViewPr>
    <p:cSldViewPr>
      <p:cViewPr varScale="1">
        <p:scale>
          <a:sx n="45" d="100"/>
          <a:sy n="45" d="100"/>
        </p:scale>
        <p:origin x="34" y="15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26-11-2022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Máquinas de Soporte Vectorial</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No lineales y Regresión</a:t>
            </a:r>
          </a:p>
        </p:txBody>
      </p:sp>
    </p:spTree>
    <p:extLst>
      <p:ext uri="{BB962C8B-B14F-4D97-AF65-F5344CB8AC3E}">
        <p14:creationId xmlns:p14="http://schemas.microsoft.com/office/powerpoint/2010/main" val="412226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Máquinas de Soporte Vectorial</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06829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i="0" dirty="0">
                <a:solidFill>
                  <a:srgbClr val="000000"/>
                </a:solidFill>
                <a:effectLst/>
                <a:latin typeface="Source Sans Pro"/>
              </a:rPr>
              <a:t>Aunque los clasificadores SVM lineales son eficientes y funcionan sorprendentemente bien en muchos casos, muchos conjuntos de datos no se acercan siquiera a ser separables. </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Un enfoque para </a:t>
            </a:r>
            <a:r>
              <a:rPr lang="es-ES" sz="2800" i="1" kern="0" dirty="0">
                <a:solidFill>
                  <a:srgbClr val="000000"/>
                </a:solidFill>
                <a:latin typeface="Source Sans Pro"/>
              </a:rPr>
              <a:t>manejar conjuntos de datos no lineales es añadir más características</a:t>
            </a:r>
            <a:r>
              <a:rPr lang="es-ES" sz="2800" b="0" kern="0" dirty="0">
                <a:solidFill>
                  <a:srgbClr val="000000"/>
                </a:solidFill>
                <a:latin typeface="Source Sans Pro"/>
              </a:rPr>
              <a:t>; en algunos casos, esto puede tener como resultado un conjunto de datos separable linealmente.</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71">
            <a:extLst>
              <a:ext uri="{FF2B5EF4-FFF2-40B4-BE49-F238E27FC236}">
                <a16:creationId xmlns:a16="http://schemas.microsoft.com/office/drawing/2014/main" id="{95C1F1DA-7538-8A6D-4F92-E29EBD739AD4}"/>
              </a:ext>
            </a:extLst>
          </p:cNvPr>
          <p:cNvSpPr>
            <a:spLocks noGrp="1"/>
          </p:cNvSpPr>
          <p:nvPr>
            <p:ph type="body" sz="quarter" idx="12"/>
          </p:nvPr>
        </p:nvSpPr>
        <p:spPr>
          <a:xfrm>
            <a:off x="574674" y="2911475"/>
            <a:ext cx="4981575" cy="492443"/>
          </a:xfrm>
        </p:spPr>
        <p:txBody>
          <a:bodyPr/>
          <a:lstStyle/>
          <a:p>
            <a:r>
              <a:rPr lang="es-CL" sz="3200" dirty="0"/>
              <a:t>No Lineales</a:t>
            </a:r>
          </a:p>
        </p:txBody>
      </p:sp>
    </p:spTree>
    <p:extLst>
      <p:ext uri="{BB962C8B-B14F-4D97-AF65-F5344CB8AC3E}">
        <p14:creationId xmlns:p14="http://schemas.microsoft.com/office/powerpoint/2010/main" val="1941507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Máquinas de Soporte Vectorial</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19653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a:rPr>
              <a:t>La figura izquierda muestra los datos en su espacio original (dos dimensiones). Claramente no es posible separarlos con un hiperplano.</a:t>
            </a:r>
          </a:p>
          <a:p>
            <a:endParaRPr lang="es-ES" sz="2800" b="0" kern="0" dirty="0">
              <a:solidFill>
                <a:srgbClr val="000000"/>
              </a:solidFill>
              <a:latin typeface="Source Sans Pro"/>
            </a:endParaRPr>
          </a:p>
          <a:p>
            <a:pPr algn="just"/>
            <a:r>
              <a:rPr lang="es-ES" sz="2800" b="0" kern="0" dirty="0">
                <a:solidFill>
                  <a:srgbClr val="000000"/>
                </a:solidFill>
                <a:latin typeface="Source Sans Pro"/>
              </a:rPr>
              <a:t>La figura derecha muestra los datos en el espacio transformado (tres dimensiones). En este espacio si se pueden separar por un hiperplano.</a:t>
            </a:r>
          </a:p>
          <a:p>
            <a:pPr marL="46355" marR="5080" algn="just">
              <a:lnSpc>
                <a:spcPct val="101499"/>
              </a:lnSpc>
              <a:spcBef>
                <a:spcPts val="345"/>
              </a:spcBef>
            </a:pP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71">
            <a:extLst>
              <a:ext uri="{FF2B5EF4-FFF2-40B4-BE49-F238E27FC236}">
                <a16:creationId xmlns:a16="http://schemas.microsoft.com/office/drawing/2014/main" id="{95C1F1DA-7538-8A6D-4F92-E29EBD739AD4}"/>
              </a:ext>
            </a:extLst>
          </p:cNvPr>
          <p:cNvSpPr>
            <a:spLocks noGrp="1"/>
          </p:cNvSpPr>
          <p:nvPr>
            <p:ph type="body" sz="quarter" idx="12"/>
          </p:nvPr>
        </p:nvSpPr>
        <p:spPr>
          <a:xfrm>
            <a:off x="574674" y="2911475"/>
            <a:ext cx="4981575" cy="492443"/>
          </a:xfrm>
        </p:spPr>
        <p:txBody>
          <a:bodyPr/>
          <a:lstStyle/>
          <a:p>
            <a:r>
              <a:rPr lang="es-CL" sz="3200" dirty="0"/>
              <a:t>No Lineales</a:t>
            </a:r>
          </a:p>
        </p:txBody>
      </p:sp>
      <p:pic>
        <p:nvPicPr>
          <p:cNvPr id="11" name="Imagen 10">
            <a:extLst>
              <a:ext uri="{FF2B5EF4-FFF2-40B4-BE49-F238E27FC236}">
                <a16:creationId xmlns:a16="http://schemas.microsoft.com/office/drawing/2014/main" id="{AB9C40B8-DB3F-5C84-7E9D-B2060BCD00BE}"/>
              </a:ext>
            </a:extLst>
          </p:cNvPr>
          <p:cNvPicPr>
            <a:picLocks noChangeAspect="1"/>
          </p:cNvPicPr>
          <p:nvPr/>
        </p:nvPicPr>
        <p:blipFill>
          <a:blip r:embed="rId4"/>
          <a:stretch>
            <a:fillRect/>
          </a:stretch>
        </p:blipFill>
        <p:spPr>
          <a:xfrm>
            <a:off x="8430335" y="5879441"/>
            <a:ext cx="8998117" cy="4346955"/>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Máquinas de Soporte Vectorial</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2685800"/>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La idea básica detrás de los métodos del </a:t>
            </a:r>
            <a:r>
              <a:rPr lang="es-ES" sz="2800" b="0" kern="0" dirty="0" err="1">
                <a:solidFill>
                  <a:srgbClr val="000000"/>
                </a:solidFill>
                <a:latin typeface="Source Sans Pro"/>
              </a:rPr>
              <a:t>kernel</a:t>
            </a:r>
            <a:r>
              <a:rPr lang="es-ES" sz="2800" b="0" kern="0" dirty="0">
                <a:solidFill>
                  <a:srgbClr val="000000"/>
                </a:solidFill>
                <a:latin typeface="Source Sans Pro"/>
              </a:rPr>
              <a:t> para manejar estos datos linealmente inseparables es crear combinaciones no lineales de las características originales para proyectarlas en un espacio de mayor dimensión a través de </a:t>
            </a:r>
            <a:r>
              <a:rPr lang="es-ES" sz="2800" i="1" kern="0" dirty="0">
                <a:solidFill>
                  <a:srgbClr val="000000"/>
                </a:solidFill>
                <a:latin typeface="Source Sans Pro"/>
              </a:rPr>
              <a:t>una función de mapeo</a:t>
            </a:r>
            <a:r>
              <a:rPr lang="es-ES" sz="2800" b="0" kern="0" dirty="0">
                <a:solidFill>
                  <a:srgbClr val="000000"/>
                </a:solidFill>
                <a:latin typeface="Source Sans Pro"/>
              </a:rPr>
              <a:t>, ᶲ , donde los datos se vuelven linealmente separables.</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71">
            <a:extLst>
              <a:ext uri="{FF2B5EF4-FFF2-40B4-BE49-F238E27FC236}">
                <a16:creationId xmlns:a16="http://schemas.microsoft.com/office/drawing/2014/main" id="{95C1F1DA-7538-8A6D-4F92-E29EBD739AD4}"/>
              </a:ext>
            </a:extLst>
          </p:cNvPr>
          <p:cNvSpPr>
            <a:spLocks noGrp="1"/>
          </p:cNvSpPr>
          <p:nvPr>
            <p:ph type="body" sz="quarter" idx="12"/>
          </p:nvPr>
        </p:nvSpPr>
        <p:spPr>
          <a:xfrm>
            <a:off x="574674" y="2911475"/>
            <a:ext cx="4981575" cy="492443"/>
          </a:xfrm>
        </p:spPr>
        <p:txBody>
          <a:bodyPr/>
          <a:lstStyle/>
          <a:p>
            <a:r>
              <a:rPr lang="es-CL" sz="3200" dirty="0"/>
              <a:t>Truco del </a:t>
            </a:r>
            <a:r>
              <a:rPr lang="es-CL" sz="3200" dirty="0" err="1"/>
              <a:t>Kernel</a:t>
            </a:r>
            <a:endParaRPr lang="es-CL" sz="3200" dirty="0"/>
          </a:p>
        </p:txBody>
      </p:sp>
      <p:pic>
        <p:nvPicPr>
          <p:cNvPr id="7" name="Imagen 6">
            <a:extLst>
              <a:ext uri="{FF2B5EF4-FFF2-40B4-BE49-F238E27FC236}">
                <a16:creationId xmlns:a16="http://schemas.microsoft.com/office/drawing/2014/main" id="{3D0C5A04-DBAA-9172-2583-F9C9F30C32FB}"/>
              </a:ext>
            </a:extLst>
          </p:cNvPr>
          <p:cNvPicPr>
            <a:picLocks noChangeAspect="1"/>
          </p:cNvPicPr>
          <p:nvPr/>
        </p:nvPicPr>
        <p:blipFill>
          <a:blip r:embed="rId4"/>
          <a:stretch>
            <a:fillRect/>
          </a:stretch>
        </p:blipFill>
        <p:spPr>
          <a:xfrm>
            <a:off x="574674" y="5380235"/>
            <a:ext cx="7631229" cy="5486376"/>
          </a:xfrm>
          <a:prstGeom prst="rect">
            <a:avLst/>
          </a:prstGeom>
        </p:spPr>
      </p:pic>
    </p:spTree>
    <p:extLst>
      <p:ext uri="{BB962C8B-B14F-4D97-AF65-F5344CB8AC3E}">
        <p14:creationId xmlns:p14="http://schemas.microsoft.com/office/powerpoint/2010/main" val="423780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1661993"/>
          </a:xfrm>
        </p:spPr>
        <p:txBody>
          <a:bodyPr wrap="square" lIns="0" tIns="0" rIns="0" bIns="0" anchor="t">
            <a:spAutoFit/>
          </a:bodyPr>
          <a:lstStyle/>
          <a:p>
            <a:r>
              <a:rPr lang="es-CL" dirty="0"/>
              <a:t>Regresión </a:t>
            </a:r>
            <a:br>
              <a:rPr lang="es-CL" dirty="0"/>
            </a:br>
            <a:r>
              <a:rPr lang="es-CL" dirty="0"/>
              <a:t>SVM</a:t>
            </a:r>
          </a:p>
        </p:txBody>
      </p:sp>
      <p:sp>
        <p:nvSpPr>
          <p:cNvPr id="3" name="Marcador de texto 2">
            <a:extLst>
              <a:ext uri="{FF2B5EF4-FFF2-40B4-BE49-F238E27FC236}">
                <a16:creationId xmlns:a16="http://schemas.microsoft.com/office/drawing/2014/main" id="{01C09F24-5247-B9D2-951E-28FF6D2AC001}"/>
              </a:ext>
            </a:extLst>
          </p:cNvPr>
          <p:cNvSpPr>
            <a:spLocks noGrp="1"/>
          </p:cNvSpPr>
          <p:nvPr>
            <p:ph type="body" sz="quarter" idx="10"/>
          </p:nvPr>
        </p:nvSpPr>
        <p:spPr/>
        <p:txBody>
          <a:bodyPr/>
          <a:lstStyle/>
          <a:p>
            <a:endParaRPr lang="es-CL"/>
          </a:p>
        </p:txBody>
      </p:sp>
    </p:spTree>
    <p:extLst>
      <p:ext uri="{BB962C8B-B14F-4D97-AF65-F5344CB8AC3E}">
        <p14:creationId xmlns:p14="http://schemas.microsoft.com/office/powerpoint/2010/main" val="3940723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Máquinas de Soporte Vectorial</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295952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Como hemos mencionado antes, el algoritmo SVM es versátil: no sólo soporta clasificación lineal y no lineal, sino </a:t>
            </a:r>
            <a:r>
              <a:rPr lang="es-ES" sz="2800" i="1" kern="0" dirty="0">
                <a:solidFill>
                  <a:srgbClr val="000000"/>
                </a:solidFill>
                <a:latin typeface="Source Sans Pro"/>
              </a:rPr>
              <a:t>también soporta regresión lineal y no lineal</a:t>
            </a:r>
            <a:r>
              <a:rPr lang="es-ES" sz="2800" b="0" kern="0" dirty="0">
                <a:solidFill>
                  <a:srgbClr val="000000"/>
                </a:solidFill>
                <a:latin typeface="Source Sans Pro"/>
              </a:rPr>
              <a:t>. </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71">
            <a:extLst>
              <a:ext uri="{FF2B5EF4-FFF2-40B4-BE49-F238E27FC236}">
                <a16:creationId xmlns:a16="http://schemas.microsoft.com/office/drawing/2014/main" id="{95C1F1DA-7538-8A6D-4F92-E29EBD739AD4}"/>
              </a:ext>
            </a:extLst>
          </p:cNvPr>
          <p:cNvSpPr>
            <a:spLocks noGrp="1"/>
          </p:cNvSpPr>
          <p:nvPr>
            <p:ph type="body" sz="quarter" idx="12"/>
          </p:nvPr>
        </p:nvSpPr>
        <p:spPr>
          <a:xfrm>
            <a:off x="574674" y="2911475"/>
            <a:ext cx="4981575" cy="492443"/>
          </a:xfrm>
        </p:spPr>
        <p:txBody>
          <a:bodyPr/>
          <a:lstStyle/>
          <a:p>
            <a:r>
              <a:rPr lang="es-CL" sz="3200" dirty="0"/>
              <a:t>Regresión</a:t>
            </a:r>
          </a:p>
        </p:txBody>
      </p:sp>
      <p:sp>
        <p:nvSpPr>
          <p:cNvPr id="2" name="CuadroTexto 1">
            <a:extLst>
              <a:ext uri="{FF2B5EF4-FFF2-40B4-BE49-F238E27FC236}">
                <a16:creationId xmlns:a16="http://schemas.microsoft.com/office/drawing/2014/main" id="{A2E617B4-6A5B-65CC-97CA-FE16BEA0D937}"/>
              </a:ext>
            </a:extLst>
          </p:cNvPr>
          <p:cNvSpPr txBox="1"/>
          <p:nvPr/>
        </p:nvSpPr>
        <p:spPr>
          <a:xfrm>
            <a:off x="7262399" y="10226396"/>
            <a:ext cx="4366773" cy="923330"/>
          </a:xfrm>
          <a:prstGeom prst="rect">
            <a:avLst/>
          </a:prstGeom>
          <a:noFill/>
        </p:spPr>
        <p:txBody>
          <a:bodyPr wrap="none" rtlCol="0">
            <a:spAutoFit/>
          </a:bodyPr>
          <a:lstStyle/>
          <a:p>
            <a:r>
              <a:rPr lang="es-CL" dirty="0"/>
              <a:t>Aprende Machine Learning con Scikit-Learn, </a:t>
            </a:r>
          </a:p>
          <a:p>
            <a:r>
              <a:rPr lang="es-CL" dirty="0"/>
              <a:t>Keras y TensorFlow</a:t>
            </a:r>
          </a:p>
          <a:p>
            <a:r>
              <a:rPr lang="es-CL" dirty="0"/>
              <a:t>A. Géron</a:t>
            </a:r>
          </a:p>
        </p:txBody>
      </p:sp>
    </p:spTree>
    <p:extLst>
      <p:ext uri="{BB962C8B-B14F-4D97-AF65-F5344CB8AC3E}">
        <p14:creationId xmlns:p14="http://schemas.microsoft.com/office/powerpoint/2010/main" val="14764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Máquinas de Soporte Vectorial</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34104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Para utilizar SVM en regresión en vez de clasificación, el truco está en invertir el objetivo: en vez de intentar ajustar el margen más grande posible entre dos clases, la regresión SVM intenta encajar tantas instancias como sea posible dentro del margen, mientras limita las instancias fuera de este.</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i="1" kern="0" dirty="0">
                <a:solidFill>
                  <a:srgbClr val="000000"/>
                </a:solidFill>
                <a:latin typeface="Source Sans Pro"/>
              </a:rPr>
              <a:t>La anchura del margen está controlada por un hiperparámetro </a:t>
            </a:r>
            <a:r>
              <a:rPr lang="es-ES" sz="4400" b="0" kern="0" dirty="0">
                <a:solidFill>
                  <a:srgbClr val="000000"/>
                </a:solidFill>
                <a:latin typeface="Source Sans Pro"/>
              </a:rPr>
              <a:t>ɛ.</a:t>
            </a:r>
          </a:p>
          <a:p>
            <a:pPr marL="46355" marR="5080" algn="just">
              <a:lnSpc>
                <a:spcPct val="101499"/>
              </a:lnSpc>
              <a:spcBef>
                <a:spcPts val="345"/>
              </a:spcBef>
            </a:pPr>
            <a:endParaRPr lang="es-ES" sz="44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Así, la función queda acotada por este parámetro:</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Marcador de texto 71">
            <a:extLst>
              <a:ext uri="{FF2B5EF4-FFF2-40B4-BE49-F238E27FC236}">
                <a16:creationId xmlns:a16="http://schemas.microsoft.com/office/drawing/2014/main" id="{95C1F1DA-7538-8A6D-4F92-E29EBD739AD4}"/>
              </a:ext>
            </a:extLst>
          </p:cNvPr>
          <p:cNvSpPr>
            <a:spLocks noGrp="1"/>
          </p:cNvSpPr>
          <p:nvPr>
            <p:ph type="body" sz="quarter" idx="12"/>
          </p:nvPr>
        </p:nvSpPr>
        <p:spPr>
          <a:xfrm>
            <a:off x="574674" y="2911475"/>
            <a:ext cx="4981575" cy="492443"/>
          </a:xfrm>
        </p:spPr>
        <p:txBody>
          <a:bodyPr/>
          <a:lstStyle/>
          <a:p>
            <a:r>
              <a:rPr lang="es-CL" sz="3200" dirty="0"/>
              <a:t>Regresión</a:t>
            </a:r>
          </a:p>
        </p:txBody>
      </p:sp>
      <p:sp>
        <p:nvSpPr>
          <p:cNvPr id="6" name="CuadroTexto 5">
            <a:extLst>
              <a:ext uri="{FF2B5EF4-FFF2-40B4-BE49-F238E27FC236}">
                <a16:creationId xmlns:a16="http://schemas.microsoft.com/office/drawing/2014/main" id="{3876FB44-4BE0-8151-8A9D-45A2B48DFCCF}"/>
              </a:ext>
            </a:extLst>
          </p:cNvPr>
          <p:cNvSpPr txBox="1"/>
          <p:nvPr/>
        </p:nvSpPr>
        <p:spPr>
          <a:xfrm>
            <a:off x="7868663" y="10248289"/>
            <a:ext cx="4366773" cy="923330"/>
          </a:xfrm>
          <a:prstGeom prst="rect">
            <a:avLst/>
          </a:prstGeom>
          <a:noFill/>
        </p:spPr>
        <p:txBody>
          <a:bodyPr wrap="square" rtlCol="0">
            <a:spAutoFit/>
          </a:bodyPr>
          <a:lstStyle/>
          <a:p>
            <a:r>
              <a:rPr lang="es-CL" dirty="0"/>
              <a:t>Aprende Machine Learning con Scikit-Learn, </a:t>
            </a:r>
          </a:p>
          <a:p>
            <a:r>
              <a:rPr lang="es-CL" dirty="0"/>
              <a:t>Keras y TensorFlow</a:t>
            </a:r>
          </a:p>
          <a:p>
            <a:r>
              <a:rPr lang="es-CL" dirty="0"/>
              <a:t>A. Géron</a:t>
            </a:r>
          </a:p>
        </p:txBody>
      </p:sp>
      <p:pic>
        <p:nvPicPr>
          <p:cNvPr id="5" name="Imagen 4">
            <a:extLst>
              <a:ext uri="{FF2B5EF4-FFF2-40B4-BE49-F238E27FC236}">
                <a16:creationId xmlns:a16="http://schemas.microsoft.com/office/drawing/2014/main" id="{420BFF7A-6381-9838-67AB-92AB09A79770}"/>
              </a:ext>
            </a:extLst>
          </p:cNvPr>
          <p:cNvPicPr>
            <a:picLocks noChangeAspect="1"/>
          </p:cNvPicPr>
          <p:nvPr/>
        </p:nvPicPr>
        <p:blipFill>
          <a:blip r:embed="rId4"/>
          <a:stretch>
            <a:fillRect/>
          </a:stretch>
        </p:blipFill>
        <p:spPr>
          <a:xfrm>
            <a:off x="9671050" y="8602104"/>
            <a:ext cx="6553200" cy="1220997"/>
          </a:xfrm>
          <a:prstGeom prst="rect">
            <a:avLst/>
          </a:prstGeom>
        </p:spPr>
      </p:pic>
      <p:pic>
        <p:nvPicPr>
          <p:cNvPr id="13" name="Imagen 12">
            <a:extLst>
              <a:ext uri="{FF2B5EF4-FFF2-40B4-BE49-F238E27FC236}">
                <a16:creationId xmlns:a16="http://schemas.microsoft.com/office/drawing/2014/main" id="{CC655DC6-E0D7-0A32-A606-42EE6D7B9CA6}"/>
              </a:ext>
            </a:extLst>
          </p:cNvPr>
          <p:cNvPicPr>
            <a:picLocks noChangeAspect="1"/>
          </p:cNvPicPr>
          <p:nvPr/>
        </p:nvPicPr>
        <p:blipFill>
          <a:blip r:embed="rId5"/>
          <a:stretch>
            <a:fillRect/>
          </a:stretch>
        </p:blipFill>
        <p:spPr>
          <a:xfrm>
            <a:off x="-14817" y="4297061"/>
            <a:ext cx="8052212" cy="5411608"/>
          </a:xfrm>
          <a:prstGeom prst="rect">
            <a:avLst/>
          </a:prstGeom>
        </p:spPr>
      </p:pic>
    </p:spTree>
    <p:extLst>
      <p:ext uri="{BB962C8B-B14F-4D97-AF65-F5344CB8AC3E}">
        <p14:creationId xmlns:p14="http://schemas.microsoft.com/office/powerpoint/2010/main" val="257263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1477328"/>
          </a:xfrm>
        </p:spPr>
        <p:txBody>
          <a:bodyPr/>
          <a:lstStyle/>
          <a:p>
            <a:pPr marL="285750" indent="-285750">
              <a:buFont typeface="Wingdings" panose="05000000000000000000" pitchFamily="2" charset="2"/>
              <a:buChar char="§"/>
            </a:pPr>
            <a:r>
              <a:rPr lang="es-CL" sz="3200" dirty="0"/>
              <a:t>SVM no lineales</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SVM regresión</a:t>
            </a:r>
          </a:p>
        </p:txBody>
      </p:sp>
    </p:spTree>
    <p:extLst>
      <p:ext uri="{BB962C8B-B14F-4D97-AF65-F5344CB8AC3E}">
        <p14:creationId xmlns:p14="http://schemas.microsoft.com/office/powerpoint/2010/main" val="131301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3.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1367</TotalTime>
  <Words>338</Words>
  <Application>Microsoft Office PowerPoint</Application>
  <PresentationFormat>Personalizado</PresentationFormat>
  <Paragraphs>42</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Source Sans Pro</vt:lpstr>
      <vt:lpstr>Wingdings</vt:lpstr>
      <vt:lpstr>Office Theme</vt:lpstr>
      <vt:lpstr>Presentación de PowerPoint</vt:lpstr>
      <vt:lpstr>Presentación de PowerPoint</vt:lpstr>
      <vt:lpstr>Presentación de PowerPoint</vt:lpstr>
      <vt:lpstr>Presentación de PowerPoint</vt:lpstr>
      <vt:lpstr>Regresión  SVM</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206</cp:revision>
  <dcterms:created xsi:type="dcterms:W3CDTF">2021-04-02T01:36:00Z</dcterms:created>
  <dcterms:modified xsi:type="dcterms:W3CDTF">2022-11-27T01:20:19Z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