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3"/>
  </p:handoutMasterIdLst>
  <p:sldIdLst>
    <p:sldId id="267" r:id="rId5"/>
    <p:sldId id="274" r:id="rId6"/>
    <p:sldId id="290" r:id="rId7"/>
    <p:sldId id="292" r:id="rId8"/>
    <p:sldId id="293" r:id="rId9"/>
    <p:sldId id="294" r:id="rId10"/>
    <p:sldId id="295" r:id="rId11"/>
    <p:sldId id="276" r:id="rId12"/>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92" autoAdjust="0"/>
    <p:restoredTop sz="94607"/>
  </p:normalViewPr>
  <p:slideViewPr>
    <p:cSldViewPr>
      <p:cViewPr varScale="1">
        <p:scale>
          <a:sx n="45" d="100"/>
          <a:sy n="45" d="100"/>
        </p:scale>
        <p:origin x="34" y="15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26-11-2022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Árboles de Decisión</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3D4EF2EF-54A5-3045-CB46-C3DD2B99EBDB}"/>
              </a:ext>
            </a:extLst>
          </p:cNvPr>
          <p:cNvSpPr>
            <a:spLocks noGrp="1"/>
          </p:cNvSpPr>
          <p:nvPr>
            <p:ph type="body" sz="quarter" idx="12"/>
          </p:nvPr>
        </p:nvSpPr>
        <p:spPr>
          <a:xfrm>
            <a:off x="5092767" y="7676832"/>
            <a:ext cx="10694988" cy="492443"/>
          </a:xfrm>
        </p:spPr>
        <p:txBody>
          <a:bodyPr/>
          <a:lstStyle/>
          <a:p>
            <a:r>
              <a:rPr lang="es-CL" dirty="0"/>
              <a:t>Regresión</a:t>
            </a:r>
          </a:p>
        </p:txBody>
      </p:sp>
    </p:spTree>
    <p:extLst>
      <p:ext uri="{BB962C8B-B14F-4D97-AF65-F5344CB8AC3E}">
        <p14:creationId xmlns:p14="http://schemas.microsoft.com/office/powerpoint/2010/main" val="412226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14773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Los árboles de decisión son representaciones gráficas de posibles soluciones a una </a:t>
            </a:r>
            <a:r>
              <a:rPr lang="es-ES" sz="2800" i="1" dirty="0">
                <a:solidFill>
                  <a:srgbClr val="000000"/>
                </a:solidFill>
                <a:latin typeface="Source Sans Pro"/>
              </a:rPr>
              <a:t>decisión basadas en ciertas condiciones</a:t>
            </a:r>
            <a:r>
              <a:rPr lang="es-ES" sz="2800" b="0" dirty="0">
                <a:solidFill>
                  <a:srgbClr val="000000"/>
                </a:solidFill>
                <a:latin typeface="Source Sans Pro"/>
              </a:rPr>
              <a:t>.</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Es uno de los algoritmos de aprendizaje supervisado más utilizados en Machine Learning y </a:t>
            </a:r>
            <a:r>
              <a:rPr lang="es-ES" sz="2800" i="1" dirty="0">
                <a:solidFill>
                  <a:srgbClr val="000000"/>
                </a:solidFill>
                <a:latin typeface="Source Sans Pro"/>
              </a:rPr>
              <a:t>pueden realizar tareas de clasificación o regresión.</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54444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Los árboles de decisión tienen un </a:t>
            </a:r>
            <a:r>
              <a:rPr lang="es-ES" sz="2800" i="1" dirty="0">
                <a:solidFill>
                  <a:srgbClr val="000000"/>
                </a:solidFill>
                <a:latin typeface="Source Sans Pro"/>
              </a:rPr>
              <a:t>primer nodo llamado raíz</a:t>
            </a:r>
            <a:r>
              <a:rPr lang="es-ES" sz="2800" b="0" dirty="0">
                <a:solidFill>
                  <a:srgbClr val="000000"/>
                </a:solidFill>
                <a:latin typeface="Source Sans Pro"/>
              </a:rPr>
              <a:t> (root) y luego se descomponen el resto de atributos de entrada en dos o más ramas planteando una condición que puede ser cierta o falsa. </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Cada nodo se vuelve a subdividir hasta llegar a las hojas que son los nodos finales y que equivalen a respuestas a la solución: Si/No, Comprar/Vender, o lo que sea que estemos clasificando.</a:t>
            </a:r>
          </a:p>
          <a:p>
            <a:pPr marL="46355" marR="5080" algn="just">
              <a:lnSpc>
                <a:spcPct val="101499"/>
              </a:lnSpc>
              <a:spcBef>
                <a:spcPts val="345"/>
              </a:spcBef>
            </a:pPr>
            <a:endParaRPr lang="es-CL" sz="2800" b="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1026" name="Picture 2">
            <a:extLst>
              <a:ext uri="{FF2B5EF4-FFF2-40B4-BE49-F238E27FC236}">
                <a16:creationId xmlns:a16="http://schemas.microsoft.com/office/drawing/2014/main" id="{E169A0F2-5DC6-81DF-0967-D5598ED64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51" y="5350869"/>
            <a:ext cx="8070245" cy="419000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DFB178C-8E7E-D8C1-99D4-183589D77B44}"/>
              </a:ext>
            </a:extLst>
          </p:cNvPr>
          <p:cNvSpPr txBox="1"/>
          <p:nvPr/>
        </p:nvSpPr>
        <p:spPr>
          <a:xfrm>
            <a:off x="8147050" y="10299195"/>
            <a:ext cx="10049932" cy="923330"/>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Arial" panose="020B0604020202020204" pitchFamily="34" charset="0"/>
              </a:rPr>
              <a:t>https://vincentblog.xyz/posts/decision-</a:t>
            </a:r>
          </a:p>
          <a:p>
            <a:pPr rtl="0">
              <a:spcBef>
                <a:spcPts val="0"/>
              </a:spcBef>
              <a:spcAft>
                <a:spcPts val="0"/>
              </a:spcAft>
            </a:pPr>
            <a:r>
              <a:rPr lang="es-ES" sz="1800" b="0" i="0" u="none" strike="noStrike" dirty="0" err="1">
                <a:solidFill>
                  <a:srgbClr val="000000"/>
                </a:solidFill>
                <a:effectLst/>
                <a:latin typeface="Arial" panose="020B0604020202020204" pitchFamily="34" charset="0"/>
              </a:rPr>
              <a:t>trees</a:t>
            </a:r>
            <a:r>
              <a:rPr lang="es-ES" sz="1800" b="0" i="0" u="none" strike="noStrike" dirty="0">
                <a:solidFill>
                  <a:srgbClr val="000000"/>
                </a:solidFill>
                <a:effectLst/>
                <a:latin typeface="Arial" panose="020B0604020202020204" pitchFamily="34" charset="0"/>
              </a:rPr>
              <a:t>-arboles-de-</a:t>
            </a:r>
            <a:r>
              <a:rPr lang="es-ES" sz="1800" b="0" i="0" u="none" strike="noStrike" dirty="0" err="1">
                <a:solidFill>
                  <a:srgbClr val="000000"/>
                </a:solidFill>
                <a:effectLst/>
                <a:latin typeface="Arial" panose="020B0604020202020204" pitchFamily="34" charset="0"/>
              </a:rPr>
              <a:t>decision</a:t>
            </a:r>
            <a:r>
              <a:rPr lang="es-ES" sz="1800" b="0" i="0" u="none" strike="noStrike" dirty="0">
                <a:solidFill>
                  <a:srgbClr val="000000"/>
                </a:solidFill>
                <a:effectLst/>
                <a:latin typeface="Arial" panose="020B0604020202020204" pitchFamily="34" charset="0"/>
              </a:rPr>
              <a:t>-para-</a:t>
            </a:r>
          </a:p>
          <a:p>
            <a:pPr rtl="0">
              <a:spcBef>
                <a:spcPts val="0"/>
              </a:spcBef>
              <a:spcAft>
                <a:spcPts val="0"/>
              </a:spcAft>
            </a:pPr>
            <a:r>
              <a:rPr lang="es-ES" sz="1800" b="0" i="0" u="none" strike="noStrike" dirty="0">
                <a:solidFill>
                  <a:srgbClr val="000000"/>
                </a:solidFill>
                <a:effectLst/>
                <a:latin typeface="Arial" panose="020B0604020202020204" pitchFamily="34" charset="0"/>
              </a:rPr>
              <a:t>clasificar-en-</a:t>
            </a:r>
            <a:r>
              <a:rPr lang="es-ES" sz="1800" b="0" i="0" u="none" strike="noStrike" dirty="0" err="1">
                <a:solidFill>
                  <a:srgbClr val="000000"/>
                </a:solidFill>
                <a:effectLst/>
                <a:latin typeface="Arial" panose="020B0604020202020204" pitchFamily="34" charset="0"/>
              </a:rPr>
              <a:t>python</a:t>
            </a:r>
            <a:endParaRPr lang="es-CL" dirty="0"/>
          </a:p>
        </p:txBody>
      </p:sp>
    </p:spTree>
    <p:extLst>
      <p:ext uri="{BB962C8B-B14F-4D97-AF65-F5344CB8AC3E}">
        <p14:creationId xmlns:p14="http://schemas.microsoft.com/office/powerpoint/2010/main" val="263485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204375"/>
            <a:ext cx="9225915" cy="320042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Cuando la </a:t>
            </a:r>
            <a:r>
              <a:rPr lang="es-CL" sz="2800" i="1" dirty="0">
                <a:solidFill>
                  <a:srgbClr val="000000"/>
                </a:solidFill>
                <a:latin typeface="Source Sans Pro"/>
              </a:rPr>
              <a:t>variable a predecir es continua</a:t>
            </a:r>
            <a:r>
              <a:rPr lang="es-CL" sz="2800" b="0" dirty="0">
                <a:solidFill>
                  <a:srgbClr val="000000"/>
                </a:solidFill>
                <a:latin typeface="Source Sans Pro"/>
              </a:rPr>
              <a:t>,  el resultado final va a ser un árbol que termine asignando una constante a cada uno de los nodos extremos.</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El promedio de la variable a predecir, al interior de cada región logra la mejor predicción en término de </a:t>
            </a:r>
            <a:r>
              <a:rPr lang="es-CL" sz="2800" i="1" dirty="0">
                <a:solidFill>
                  <a:srgbClr val="000000"/>
                </a:solidFill>
                <a:latin typeface="Source Sans Pro"/>
              </a:rPr>
              <a:t>minimizar el error cuadrático</a:t>
            </a:r>
            <a:r>
              <a:rPr lang="es-CL" sz="2800" b="0" dirty="0">
                <a:solidFill>
                  <a:srgbClr val="000000"/>
                </a:solidFill>
                <a:latin typeface="Source Sans Pro"/>
              </a:rPr>
              <a:t> (como una regresión lineal clásica).</a:t>
            </a: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Regresión</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sp>
        <p:nvSpPr>
          <p:cNvPr id="9" name="CuadroTexto 8">
            <a:extLst>
              <a:ext uri="{FF2B5EF4-FFF2-40B4-BE49-F238E27FC236}">
                <a16:creationId xmlns:a16="http://schemas.microsoft.com/office/drawing/2014/main" id="{DBCB75A4-115C-B075-3061-993FBE8F3B88}"/>
              </a:ext>
            </a:extLst>
          </p:cNvPr>
          <p:cNvSpPr txBox="1"/>
          <p:nvPr/>
        </p:nvSpPr>
        <p:spPr>
          <a:xfrm>
            <a:off x="6927850" y="10531475"/>
            <a:ext cx="5486400" cy="646331"/>
          </a:xfrm>
          <a:prstGeom prst="rect">
            <a:avLst/>
          </a:prstGeom>
          <a:noFill/>
        </p:spPr>
        <p:txBody>
          <a:bodyPr wrap="square">
            <a:spAutoFit/>
          </a:bodyPr>
          <a:lstStyle/>
          <a:p>
            <a:pPr rtl="0">
              <a:spcBef>
                <a:spcPts val="0"/>
              </a:spcBef>
              <a:spcAft>
                <a:spcPts val="0"/>
              </a:spcAft>
            </a:pPr>
            <a:r>
              <a:rPr lang="es-CL" sz="1800" b="0" i="0" u="none" strike="noStrike" dirty="0">
                <a:solidFill>
                  <a:srgbClr val="000000"/>
                </a:solidFill>
                <a:effectLst/>
                <a:latin typeface="Arial" panose="020B0604020202020204" pitchFamily="34" charset="0"/>
              </a:rPr>
              <a:t>https://www.cristobal-aguire.com/arboles-de-decision</a:t>
            </a:r>
            <a:endParaRPr lang="es-CL" dirty="0"/>
          </a:p>
        </p:txBody>
      </p:sp>
    </p:spTree>
    <p:extLst>
      <p:ext uri="{BB962C8B-B14F-4D97-AF65-F5344CB8AC3E}">
        <p14:creationId xmlns:p14="http://schemas.microsoft.com/office/powerpoint/2010/main" val="234488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204375"/>
            <a:ext cx="9225915" cy="225311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La siguiente figura muestra un árbol simple para un modelo de una sola variable explicativa, donde el gráfico de la izquierda muestra como la predicción (línea azul), corresponde al promedio de la variable a predecir en cada región obtenida por el algoritmo.</a:t>
            </a: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Regresión</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sp>
        <p:nvSpPr>
          <p:cNvPr id="9" name="CuadroTexto 8">
            <a:extLst>
              <a:ext uri="{FF2B5EF4-FFF2-40B4-BE49-F238E27FC236}">
                <a16:creationId xmlns:a16="http://schemas.microsoft.com/office/drawing/2014/main" id="{DBCB75A4-115C-B075-3061-993FBE8F3B88}"/>
              </a:ext>
            </a:extLst>
          </p:cNvPr>
          <p:cNvSpPr txBox="1"/>
          <p:nvPr/>
        </p:nvSpPr>
        <p:spPr>
          <a:xfrm>
            <a:off x="6927850" y="10531475"/>
            <a:ext cx="5486400" cy="646331"/>
          </a:xfrm>
          <a:prstGeom prst="rect">
            <a:avLst/>
          </a:prstGeom>
          <a:noFill/>
        </p:spPr>
        <p:txBody>
          <a:bodyPr wrap="square">
            <a:spAutoFit/>
          </a:bodyPr>
          <a:lstStyle/>
          <a:p>
            <a:pPr rtl="0">
              <a:spcBef>
                <a:spcPts val="0"/>
              </a:spcBef>
              <a:spcAft>
                <a:spcPts val="0"/>
              </a:spcAft>
            </a:pPr>
            <a:r>
              <a:rPr lang="es-CL" sz="1800" b="0" i="0" u="none" strike="noStrike" dirty="0">
                <a:solidFill>
                  <a:srgbClr val="000000"/>
                </a:solidFill>
                <a:effectLst/>
                <a:latin typeface="Arial" panose="020B0604020202020204" pitchFamily="34" charset="0"/>
              </a:rPr>
              <a:t>https://www.cristobal-aguire.com/arboles-de-decision</a:t>
            </a:r>
            <a:endParaRPr lang="es-CL" dirty="0"/>
          </a:p>
        </p:txBody>
      </p:sp>
      <p:pic>
        <p:nvPicPr>
          <p:cNvPr id="4" name="Imagen 3">
            <a:extLst>
              <a:ext uri="{FF2B5EF4-FFF2-40B4-BE49-F238E27FC236}">
                <a16:creationId xmlns:a16="http://schemas.microsoft.com/office/drawing/2014/main" id="{84DE8855-5E1D-81F1-D776-44EF9E54D0F6}"/>
              </a:ext>
            </a:extLst>
          </p:cNvPr>
          <p:cNvPicPr>
            <a:picLocks noChangeAspect="1"/>
          </p:cNvPicPr>
          <p:nvPr/>
        </p:nvPicPr>
        <p:blipFill>
          <a:blip r:embed="rId4"/>
          <a:stretch>
            <a:fillRect/>
          </a:stretch>
        </p:blipFill>
        <p:spPr>
          <a:xfrm>
            <a:off x="6767284" y="4587875"/>
            <a:ext cx="10980966" cy="5560926"/>
          </a:xfrm>
          <a:prstGeom prst="rect">
            <a:avLst/>
          </a:prstGeom>
        </p:spPr>
      </p:pic>
      <p:sp>
        <p:nvSpPr>
          <p:cNvPr id="6" name="CuadroTexto 5">
            <a:extLst>
              <a:ext uri="{FF2B5EF4-FFF2-40B4-BE49-F238E27FC236}">
                <a16:creationId xmlns:a16="http://schemas.microsoft.com/office/drawing/2014/main" id="{698D4872-335A-6D12-B932-C77BB32B45A0}"/>
              </a:ext>
            </a:extLst>
          </p:cNvPr>
          <p:cNvSpPr txBox="1"/>
          <p:nvPr/>
        </p:nvSpPr>
        <p:spPr>
          <a:xfrm>
            <a:off x="755650" y="9270573"/>
            <a:ext cx="5715000" cy="646331"/>
          </a:xfrm>
          <a:prstGeom prst="rect">
            <a:avLst/>
          </a:prstGeom>
          <a:noFill/>
        </p:spPr>
        <p:txBody>
          <a:bodyPr wrap="square" rtlCol="0">
            <a:spAutoFit/>
          </a:bodyPr>
          <a:lstStyle/>
          <a:p>
            <a:r>
              <a:rPr lang="es-CL" dirty="0"/>
              <a:t>En este caso, la primera región corresponde a X &lt;= 0.514, la segunda a 0.514 &lt; X &lt;= 3.133, y así sucesivamente.</a:t>
            </a:r>
          </a:p>
        </p:txBody>
      </p:sp>
    </p:spTree>
    <p:extLst>
      <p:ext uri="{BB962C8B-B14F-4D97-AF65-F5344CB8AC3E}">
        <p14:creationId xmlns:p14="http://schemas.microsoft.com/office/powerpoint/2010/main" val="212001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204375"/>
            <a:ext cx="9225915" cy="7270965"/>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¿Cómo se determina cada región?</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Para </a:t>
            </a:r>
            <a:r>
              <a:rPr lang="es-CL" sz="2800" i="1" dirty="0">
                <a:solidFill>
                  <a:srgbClr val="000000"/>
                </a:solidFill>
                <a:latin typeface="Source Sans Pro"/>
              </a:rPr>
              <a:t>cada variable utilizada como entrada (característica) y cada punto de quiebre, </a:t>
            </a:r>
            <a:r>
              <a:rPr lang="es-CL" sz="2800" b="0" dirty="0">
                <a:solidFill>
                  <a:srgbClr val="000000"/>
                </a:solidFill>
                <a:latin typeface="Source Sans Pro"/>
              </a:rPr>
              <a:t>el algoritmo va a separa los datos en dos regiones y calcular el error cuadrático medio, de manera recursiva, para cada variable disponible y los valores que toma (agrupados en intervalos discretos en el caso de variables continuas).</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La combinación de (variable, valor) que resulta en el menor error cuadrático se convierte en un split.</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Así, </a:t>
            </a:r>
            <a:r>
              <a:rPr lang="es-CL" sz="2800" i="1" dirty="0">
                <a:solidFill>
                  <a:srgbClr val="000000"/>
                </a:solidFill>
                <a:latin typeface="Source Sans Pro"/>
              </a:rPr>
              <a:t>en lugar de intentar dividir el conjunto de entrenamiento de una forma que minimice la impureza, ahora intenta dividirlo de manera que minimice el error cuadrático medio</a:t>
            </a:r>
            <a:r>
              <a:rPr lang="es-CL" sz="2800" b="0" dirty="0">
                <a:solidFill>
                  <a:srgbClr val="000000"/>
                </a:solidFill>
                <a:latin typeface="Source Sans Pro"/>
              </a:rPr>
              <a:t>.</a:t>
            </a: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Regresión</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sp>
        <p:nvSpPr>
          <p:cNvPr id="9" name="CuadroTexto 8">
            <a:extLst>
              <a:ext uri="{FF2B5EF4-FFF2-40B4-BE49-F238E27FC236}">
                <a16:creationId xmlns:a16="http://schemas.microsoft.com/office/drawing/2014/main" id="{DBCB75A4-115C-B075-3061-993FBE8F3B88}"/>
              </a:ext>
            </a:extLst>
          </p:cNvPr>
          <p:cNvSpPr txBox="1"/>
          <p:nvPr/>
        </p:nvSpPr>
        <p:spPr>
          <a:xfrm>
            <a:off x="6927850" y="10531475"/>
            <a:ext cx="5486400" cy="646331"/>
          </a:xfrm>
          <a:prstGeom prst="rect">
            <a:avLst/>
          </a:prstGeom>
          <a:noFill/>
        </p:spPr>
        <p:txBody>
          <a:bodyPr wrap="square">
            <a:spAutoFit/>
          </a:bodyPr>
          <a:lstStyle/>
          <a:p>
            <a:pPr rtl="0">
              <a:spcBef>
                <a:spcPts val="0"/>
              </a:spcBef>
              <a:spcAft>
                <a:spcPts val="0"/>
              </a:spcAft>
            </a:pPr>
            <a:r>
              <a:rPr lang="es-CL" sz="1800" b="0" i="0" u="none" strike="noStrike" dirty="0">
                <a:solidFill>
                  <a:srgbClr val="000000"/>
                </a:solidFill>
                <a:effectLst/>
                <a:latin typeface="Arial" panose="020B0604020202020204" pitchFamily="34" charset="0"/>
              </a:rPr>
              <a:t>https://www.cristobal-aguire.com/arboles-de-decision</a:t>
            </a:r>
            <a:endParaRPr lang="es-CL" dirty="0"/>
          </a:p>
        </p:txBody>
      </p:sp>
    </p:spTree>
    <p:extLst>
      <p:ext uri="{BB962C8B-B14F-4D97-AF65-F5344CB8AC3E}">
        <p14:creationId xmlns:p14="http://schemas.microsoft.com/office/powerpoint/2010/main" val="377495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204375"/>
            <a:ext cx="9225915" cy="545328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fontAlgn="base">
              <a:lnSpc>
                <a:spcPct val="101499"/>
              </a:lnSpc>
              <a:spcBef>
                <a:spcPts val="345"/>
              </a:spcBef>
              <a:spcAft>
                <a:spcPts val="0"/>
              </a:spcAft>
            </a:pPr>
            <a:r>
              <a:rPr lang="es-CL" sz="2800" b="0" dirty="0">
                <a:solidFill>
                  <a:srgbClr val="000000"/>
                </a:solidFill>
                <a:latin typeface="Source Sans Pro"/>
              </a:rPr>
              <a:t>U</a:t>
            </a:r>
            <a:r>
              <a:rPr lang="es-ES" sz="2800" b="0" dirty="0">
                <a:solidFill>
                  <a:srgbClr val="000000"/>
                </a:solidFill>
                <a:latin typeface="Source Sans Pro"/>
              </a:rPr>
              <a:t>no de los problemas de los árboles de decisión, es que</a:t>
            </a:r>
            <a:r>
              <a:rPr lang="es-ES" sz="2800" i="1" dirty="0">
                <a:solidFill>
                  <a:srgbClr val="000000"/>
                </a:solidFill>
                <a:latin typeface="Source Sans Pro"/>
              </a:rPr>
              <a:t> son propensos al sobreajuste (overfitting).</a:t>
            </a:r>
          </a:p>
          <a:p>
            <a:pPr marL="46355" marR="5080" algn="just" fontAlgn="base">
              <a:lnSpc>
                <a:spcPct val="101499"/>
              </a:lnSpc>
              <a:spcBef>
                <a:spcPts val="345"/>
              </a:spcBef>
              <a:spcAft>
                <a:spcPts val="0"/>
              </a:spcAft>
            </a:pPr>
            <a:endParaRPr lang="es-ES" sz="2800" b="0" dirty="0">
              <a:solidFill>
                <a:srgbClr val="000000"/>
              </a:solidFill>
              <a:latin typeface="Source Sans Pro"/>
            </a:endParaRPr>
          </a:p>
          <a:p>
            <a:pPr marL="46355" marR="5080" algn="just" fontAlgn="base">
              <a:lnSpc>
                <a:spcPct val="101499"/>
              </a:lnSpc>
              <a:spcBef>
                <a:spcPts val="345"/>
              </a:spcBef>
              <a:spcAft>
                <a:spcPts val="0"/>
              </a:spcAft>
            </a:pPr>
            <a:r>
              <a:rPr lang="es-ES" sz="2800" b="0" dirty="0">
                <a:solidFill>
                  <a:srgbClr val="000000"/>
                </a:solidFill>
                <a:latin typeface="Source Sans Pro"/>
              </a:rPr>
              <a:t>Es decir, según  el nivel de profundidad del árbol, este tiende a “memorizar” las soluciones en vez de generalizar el aprendizaje.</a:t>
            </a:r>
          </a:p>
          <a:p>
            <a:pPr marL="46355" marR="5080" algn="just" fontAlgn="base">
              <a:lnSpc>
                <a:spcPct val="101499"/>
              </a:lnSpc>
              <a:spcBef>
                <a:spcPts val="345"/>
              </a:spcBef>
              <a:spcAft>
                <a:spcPts val="0"/>
              </a:spcAft>
            </a:pPr>
            <a:br>
              <a:rPr lang="es-ES" sz="2800" b="0" dirty="0">
                <a:solidFill>
                  <a:srgbClr val="000000"/>
                </a:solidFill>
                <a:latin typeface="Source Sans Pro"/>
              </a:rPr>
            </a:br>
            <a:r>
              <a:rPr lang="es-ES" sz="2800" b="0" dirty="0">
                <a:solidFill>
                  <a:srgbClr val="000000"/>
                </a:solidFill>
                <a:latin typeface="Source Sans Pro"/>
              </a:rPr>
              <a:t>La solución a esto, puede ser “podar” el árbol (se eliminan ramas que alcanzan muy pocos ejemplos) o se pueden crear muchos árboles que trabajen en conjunto. Si, …crear un bosque….es lo que se llama </a:t>
            </a:r>
            <a:r>
              <a:rPr lang="es-ES" sz="2800" i="1" dirty="0">
                <a:solidFill>
                  <a:srgbClr val="000000"/>
                </a:solidFill>
                <a:latin typeface="Source Sans Pro"/>
              </a:rPr>
              <a:t>RANDOM FOREST</a:t>
            </a:r>
            <a:r>
              <a:rPr lang="es-ES" sz="2800" b="0" dirty="0">
                <a:solidFill>
                  <a:srgbClr val="000000"/>
                </a:solidFill>
                <a:latin typeface="Source Sans Pro"/>
              </a:rPr>
              <a:t>.</a:t>
            </a:r>
          </a:p>
          <a:p>
            <a:pPr marL="46355" marR="5080" algn="just">
              <a:lnSpc>
                <a:spcPct val="101499"/>
              </a:lnSpc>
              <a:spcBef>
                <a:spcPts val="345"/>
              </a:spcBef>
            </a:pPr>
            <a:endParaRPr lang="es-CL" sz="2800" b="0" dirty="0">
              <a:solidFill>
                <a:srgbClr val="000000"/>
              </a:solidFill>
              <a:latin typeface="Source Sans Pro"/>
            </a:endParaRP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Overfitting</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spTree>
    <p:extLst>
      <p:ext uri="{BB962C8B-B14F-4D97-AF65-F5344CB8AC3E}">
        <p14:creationId xmlns:p14="http://schemas.microsoft.com/office/powerpoint/2010/main" val="171636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1477328"/>
          </a:xfrm>
        </p:spPr>
        <p:txBody>
          <a:bodyPr/>
          <a:lstStyle/>
          <a:p>
            <a:pPr marL="285750" indent="-285750">
              <a:buFont typeface="Wingdings" panose="05000000000000000000" pitchFamily="2" charset="2"/>
              <a:buChar char="§"/>
            </a:pPr>
            <a:r>
              <a:rPr lang="es-CL" sz="3200" dirty="0"/>
              <a:t>Regresión en Árboles de Decisión</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Overfitting</a:t>
            </a:r>
          </a:p>
        </p:txBody>
      </p:sp>
    </p:spTree>
    <p:extLst>
      <p:ext uri="{BB962C8B-B14F-4D97-AF65-F5344CB8AC3E}">
        <p14:creationId xmlns:p14="http://schemas.microsoft.com/office/powerpoint/2010/main" val="131301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1390</TotalTime>
  <Words>543</Words>
  <Application>Microsoft Office PowerPoint</Application>
  <PresentationFormat>Personalizado</PresentationFormat>
  <Paragraphs>51</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207</cp:revision>
  <dcterms:created xsi:type="dcterms:W3CDTF">2021-04-02T01:36:00Z</dcterms:created>
  <dcterms:modified xsi:type="dcterms:W3CDTF">2022-11-27T02:40:55Z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