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0"/>
  </p:handoutMasterIdLst>
  <p:sldIdLst>
    <p:sldId id="267" r:id="rId5"/>
    <p:sldId id="274"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76" r:id="rId19"/>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92" autoAdjust="0"/>
    <p:restoredTop sz="94607"/>
  </p:normalViewPr>
  <p:slideViewPr>
    <p:cSldViewPr>
      <p:cViewPr varScale="1">
        <p:scale>
          <a:sx n="45" d="100"/>
          <a:sy n="45" d="100"/>
        </p:scale>
        <p:origin x="34" y="15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01-12-2022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7"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Métricas Binarias</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01416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a:rPr>
              <a:t>Por lo general, </a:t>
            </a:r>
            <a:r>
              <a:rPr lang="es-ES" sz="2800" i="1" kern="0" dirty="0">
                <a:solidFill>
                  <a:srgbClr val="000000"/>
                </a:solidFill>
                <a:latin typeface="Source Sans Pro"/>
              </a:rPr>
              <a:t>usaremos la curva PR o el Average Precision cuando tengamos problemas de datasets no balanceados</a:t>
            </a:r>
            <a:r>
              <a:rPr lang="es-ES" sz="2800" b="0" kern="0" dirty="0">
                <a:solidFill>
                  <a:srgbClr val="000000"/>
                </a:solidFill>
                <a:latin typeface="Source Sans Pro"/>
              </a:rPr>
              <a:t>, es decir, cuando la clase positiva ocurre pocas veces. </a:t>
            </a:r>
          </a:p>
          <a:p>
            <a:pPr algn="just"/>
            <a:endParaRPr lang="es-ES" sz="2800" b="0" kern="0" dirty="0">
              <a:solidFill>
                <a:srgbClr val="000000"/>
              </a:solidFill>
              <a:latin typeface="Source Sans Pro"/>
            </a:endParaRPr>
          </a:p>
          <a:p>
            <a:pPr algn="just"/>
            <a:r>
              <a:rPr lang="es-ES" sz="2800" i="1" kern="0" dirty="0">
                <a:solidFill>
                  <a:srgbClr val="000000"/>
                </a:solidFill>
                <a:latin typeface="Source Sans Pro"/>
              </a:rPr>
              <a:t>Cuando hay pocos ejemplos positivos, la curva ROC o el ROC AUC puede dar un valor alto</a:t>
            </a:r>
            <a:r>
              <a:rPr lang="es-ES" sz="2800" b="0" kern="0" dirty="0">
                <a:solidFill>
                  <a:srgbClr val="000000"/>
                </a:solidFill>
                <a:latin typeface="Source Sans Pro"/>
              </a:rPr>
              <a:t>, sin embargo, la curva PR estará lejos de su valor óptimo, poniendo de manifiesto un indicador de precisión relacionado con la baja probabilidad de la clase positiva.</a:t>
            </a:r>
          </a:p>
          <a:p>
            <a:pPr algn="just"/>
            <a:endParaRPr lang="es-ES" sz="2800" b="0" kern="0" dirty="0">
              <a:solidFill>
                <a:srgbClr val="000000"/>
              </a:solidFill>
              <a:latin typeface="Source Sans Pro"/>
            </a:endParaRPr>
          </a:p>
          <a:p>
            <a:pPr algn="just"/>
            <a:r>
              <a:rPr lang="es-ES" sz="2800" b="0" kern="0" dirty="0">
                <a:solidFill>
                  <a:srgbClr val="000000"/>
                </a:solidFill>
                <a:latin typeface="Source Sans Pro"/>
              </a:rPr>
              <a:t>Será una opción interesante </a:t>
            </a:r>
            <a:r>
              <a:rPr lang="es-ES" sz="2800" i="1" kern="0" dirty="0">
                <a:solidFill>
                  <a:srgbClr val="000000"/>
                </a:solidFill>
                <a:latin typeface="Source Sans Pro"/>
              </a:rPr>
              <a:t>usar la curva ROC y el ROC AUC cuando tengamos un dataset más balanceado o queramos poner de manifiesto un indicador más relacionado con falsas alarmas (falsos positivos).</a:t>
            </a:r>
          </a:p>
          <a:p>
            <a:pPr marL="46355" marR="5080" algn="just">
              <a:lnSpc>
                <a:spcPct val="101499"/>
              </a:lnSpc>
              <a:spcBef>
                <a:spcPts val="345"/>
              </a:spcBef>
            </a:pPr>
            <a:endParaRPr lang="es-ES" sz="2800" b="0" kern="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492443"/>
          </a:xfrm>
        </p:spPr>
        <p:txBody>
          <a:bodyPr/>
          <a:lstStyle/>
          <a:p>
            <a:r>
              <a:rPr lang="es-CL" sz="3200" dirty="0"/>
              <a:t>Diferencias</a:t>
            </a:r>
          </a:p>
        </p:txBody>
      </p:sp>
      <p:sp>
        <p:nvSpPr>
          <p:cNvPr id="2" name="CuadroTexto 1">
            <a:extLst>
              <a:ext uri="{FF2B5EF4-FFF2-40B4-BE49-F238E27FC236}">
                <a16:creationId xmlns:a16="http://schemas.microsoft.com/office/drawing/2014/main" id="{FCFDA8F9-1F4F-4D37-0D91-9C962A91664B}"/>
              </a:ext>
            </a:extLst>
          </p:cNvPr>
          <p:cNvSpPr txBox="1"/>
          <p:nvPr/>
        </p:nvSpPr>
        <p:spPr>
          <a:xfrm>
            <a:off x="7994650" y="10531474"/>
            <a:ext cx="4419600" cy="646331"/>
          </a:xfrm>
          <a:prstGeom prst="rect">
            <a:avLst/>
          </a:prstGeom>
          <a:noFill/>
        </p:spPr>
        <p:txBody>
          <a:bodyPr wrap="square" rtlCol="0">
            <a:spAutoFit/>
          </a:bodyPr>
          <a:lstStyle/>
          <a:p>
            <a:r>
              <a:rPr lang="es-CL" dirty="0"/>
              <a:t>https://medium.com/bluekiri/curvas-pr-y-roc-1489fbd9a527</a:t>
            </a:r>
          </a:p>
        </p:txBody>
      </p:sp>
    </p:spTree>
    <p:extLst>
      <p:ext uri="{BB962C8B-B14F-4D97-AF65-F5344CB8AC3E}">
        <p14:creationId xmlns:p14="http://schemas.microsoft.com/office/powerpoint/2010/main" val="2995412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698652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l"/>
            <a:r>
              <a:rPr lang="es-ES" sz="2800" b="0" kern="0" dirty="0">
                <a:solidFill>
                  <a:srgbClr val="000000"/>
                </a:solidFill>
                <a:latin typeface="Source Sans Pro"/>
              </a:rPr>
              <a:t>Aunque la forma de la curva nos indica cual es el mejor modelo de clasificación, esto, de forma visual puede resultar un poco complicado. Por esta razón, lo mejores es encontrar un valor numérico que nos indique de forma cuantitativa cual de los modelos entrenados de clasificación es el que mejor se adapta a nuestro problema.</a:t>
            </a:r>
          </a:p>
          <a:p>
            <a:pPr algn="l"/>
            <a:endParaRPr lang="es-ES" sz="2800" b="0" kern="0" dirty="0">
              <a:solidFill>
                <a:srgbClr val="000000"/>
              </a:solidFill>
              <a:latin typeface="Source Sans Pro"/>
            </a:endParaRPr>
          </a:p>
          <a:p>
            <a:pPr algn="l"/>
            <a:r>
              <a:rPr lang="es-ES" sz="2800" b="0" kern="0" dirty="0">
                <a:solidFill>
                  <a:srgbClr val="000000"/>
                </a:solidFill>
                <a:latin typeface="Source Sans Pro"/>
              </a:rPr>
              <a:t>Aquí entra la AUC o área bajo la curva. </a:t>
            </a:r>
            <a:r>
              <a:rPr lang="es-ES" sz="2800" i="1" kern="0" dirty="0">
                <a:solidFill>
                  <a:srgbClr val="000000"/>
                </a:solidFill>
                <a:latin typeface="Source Sans Pro"/>
              </a:rPr>
              <a:t>Se trata de un simple cálculo integral de la superficie que se encuentra debajo de la curva del modelo. Un modelo perfecto tendría un AUC de 1 y un modelo pésimo tendría un valor de 0.</a:t>
            </a:r>
          </a:p>
          <a:p>
            <a:pPr algn="l"/>
            <a:endParaRPr lang="es-ES" sz="2800" b="0" kern="0" dirty="0">
              <a:solidFill>
                <a:srgbClr val="000000"/>
              </a:solidFill>
              <a:latin typeface="Source Sans Pro"/>
            </a:endParaRPr>
          </a:p>
          <a:p>
            <a:pPr algn="l"/>
            <a:r>
              <a:rPr lang="es-ES" sz="2800" i="1" kern="0" dirty="0">
                <a:solidFill>
                  <a:srgbClr val="000000"/>
                </a:solidFill>
                <a:latin typeface="Source Sans Pro"/>
              </a:rPr>
              <a:t>Esta métrica nos permite comparar diferentes modelos y optar por el que mejor clasifica nuestra muestra</a:t>
            </a:r>
            <a:r>
              <a:rPr lang="es-ES" sz="2800" b="0" kern="0" dirty="0">
                <a:solidFill>
                  <a:srgbClr val="000000"/>
                </a:solidFill>
                <a:latin typeface="Source Sans Pro"/>
              </a:rPr>
              <a:t>.</a:t>
            </a:r>
          </a:p>
          <a:p>
            <a:pPr algn="l"/>
            <a:r>
              <a:rPr lang="es-ES" sz="2800" b="0" kern="0" dirty="0">
                <a:solidFill>
                  <a:srgbClr val="000000"/>
                </a:solidFill>
                <a:latin typeface="Source Sans Pro"/>
              </a:rPr>
              <a:t>El uso de ROC y AUC es conocido cómo método ROC-AUC.</a:t>
            </a:r>
          </a:p>
          <a:p>
            <a:pPr algn="just"/>
            <a:endParaRPr lang="es-ES" sz="2800" b="0" kern="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Área </a:t>
            </a:r>
          </a:p>
          <a:p>
            <a:r>
              <a:rPr lang="es-CL" sz="3200" dirty="0"/>
              <a:t>bajo la Curva (AUC)</a:t>
            </a:r>
          </a:p>
        </p:txBody>
      </p:sp>
      <p:sp>
        <p:nvSpPr>
          <p:cNvPr id="2" name="CuadroTexto 1">
            <a:extLst>
              <a:ext uri="{FF2B5EF4-FFF2-40B4-BE49-F238E27FC236}">
                <a16:creationId xmlns:a16="http://schemas.microsoft.com/office/drawing/2014/main" id="{FCFDA8F9-1F4F-4D37-0D91-9C962A91664B}"/>
              </a:ext>
            </a:extLst>
          </p:cNvPr>
          <p:cNvSpPr txBox="1"/>
          <p:nvPr/>
        </p:nvSpPr>
        <p:spPr>
          <a:xfrm>
            <a:off x="7994650" y="10531474"/>
            <a:ext cx="4419600" cy="369332"/>
          </a:xfrm>
          <a:prstGeom prst="rect">
            <a:avLst/>
          </a:prstGeom>
          <a:noFill/>
        </p:spPr>
        <p:txBody>
          <a:bodyPr wrap="square" rtlCol="0">
            <a:spAutoFit/>
          </a:bodyPr>
          <a:lstStyle/>
          <a:p>
            <a:r>
              <a:rPr lang="es-CL" dirty="0"/>
              <a:t>https://abdatum.com/ciencia/curvas-roc</a:t>
            </a:r>
          </a:p>
        </p:txBody>
      </p:sp>
    </p:spTree>
    <p:extLst>
      <p:ext uri="{BB962C8B-B14F-4D97-AF65-F5344CB8AC3E}">
        <p14:creationId xmlns:p14="http://schemas.microsoft.com/office/powerpoint/2010/main" val="35812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803413" cy="310854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i="1" kern="0" dirty="0">
                <a:solidFill>
                  <a:srgbClr val="000000"/>
                </a:solidFill>
                <a:latin typeface="Source Sans Pro"/>
              </a:rPr>
              <a:t>En la  imagen vemos el caso de un modelo ideal con una curva en forma de escalón y un área bajo la curva (AUC) de 1. </a:t>
            </a:r>
          </a:p>
          <a:p>
            <a:pPr algn="just"/>
            <a:endParaRPr lang="es-ES" sz="2800" i="1" kern="0" dirty="0">
              <a:solidFill>
                <a:srgbClr val="000000"/>
              </a:solidFill>
              <a:latin typeface="Source Sans Pro"/>
            </a:endParaRPr>
          </a:p>
          <a:p>
            <a:pPr algn="just"/>
            <a:r>
              <a:rPr lang="es-ES" sz="2800" b="0" kern="0" dirty="0">
                <a:solidFill>
                  <a:srgbClr val="000000"/>
                </a:solidFill>
                <a:latin typeface="Source Sans Pro"/>
              </a:rPr>
              <a:t>Vemos como en el modelo ideal, las dos distribuciones están perfectamente separadas por el umbral. Al no estar solapadas, el modelo será capaz de clasificar perfectamente las muestras.</a:t>
            </a:r>
          </a:p>
          <a:p>
            <a:pPr algn="l"/>
            <a:endParaRPr lang="es-ES" sz="2800" b="0" kern="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Área </a:t>
            </a:r>
          </a:p>
          <a:p>
            <a:r>
              <a:rPr lang="es-CL" sz="3200" dirty="0"/>
              <a:t>bajo la Curva (AUC)</a:t>
            </a:r>
          </a:p>
        </p:txBody>
      </p:sp>
      <p:sp>
        <p:nvSpPr>
          <p:cNvPr id="2" name="CuadroTexto 1">
            <a:extLst>
              <a:ext uri="{FF2B5EF4-FFF2-40B4-BE49-F238E27FC236}">
                <a16:creationId xmlns:a16="http://schemas.microsoft.com/office/drawing/2014/main" id="{FCFDA8F9-1F4F-4D37-0D91-9C962A91664B}"/>
              </a:ext>
            </a:extLst>
          </p:cNvPr>
          <p:cNvSpPr txBox="1"/>
          <p:nvPr/>
        </p:nvSpPr>
        <p:spPr>
          <a:xfrm>
            <a:off x="7994650" y="10531474"/>
            <a:ext cx="4419600" cy="369332"/>
          </a:xfrm>
          <a:prstGeom prst="rect">
            <a:avLst/>
          </a:prstGeom>
          <a:noFill/>
        </p:spPr>
        <p:txBody>
          <a:bodyPr wrap="square" rtlCol="0">
            <a:spAutoFit/>
          </a:bodyPr>
          <a:lstStyle/>
          <a:p>
            <a:r>
              <a:rPr lang="es-CL" dirty="0"/>
              <a:t>https://abdatum.com/ciencia/curvas-roc</a:t>
            </a:r>
          </a:p>
        </p:txBody>
      </p:sp>
      <p:pic>
        <p:nvPicPr>
          <p:cNvPr id="4" name="Imagen 3">
            <a:extLst>
              <a:ext uri="{FF2B5EF4-FFF2-40B4-BE49-F238E27FC236}">
                <a16:creationId xmlns:a16="http://schemas.microsoft.com/office/drawing/2014/main" id="{7D1DBF4B-5DE4-FB7A-D211-FD2BDBC277E5}"/>
              </a:ext>
            </a:extLst>
          </p:cNvPr>
          <p:cNvPicPr>
            <a:picLocks noChangeAspect="1"/>
          </p:cNvPicPr>
          <p:nvPr/>
        </p:nvPicPr>
        <p:blipFill>
          <a:blip r:embed="rId4"/>
          <a:stretch>
            <a:fillRect/>
          </a:stretch>
        </p:blipFill>
        <p:spPr>
          <a:xfrm>
            <a:off x="8180387" y="5435601"/>
            <a:ext cx="10253663" cy="4590504"/>
          </a:xfrm>
          <a:prstGeom prst="rect">
            <a:avLst/>
          </a:prstGeom>
        </p:spPr>
      </p:pic>
    </p:spTree>
    <p:extLst>
      <p:ext uri="{BB962C8B-B14F-4D97-AF65-F5344CB8AC3E}">
        <p14:creationId xmlns:p14="http://schemas.microsoft.com/office/powerpoint/2010/main" val="339125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803413" cy="1815882"/>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i="1" kern="0" dirty="0">
                <a:solidFill>
                  <a:srgbClr val="000000"/>
                </a:solidFill>
                <a:latin typeface="Source Sans Pro"/>
              </a:rPr>
              <a:t>En el segundo caso vemos un modelo real con una AUC de 0.8. </a:t>
            </a:r>
            <a:r>
              <a:rPr lang="es-ES" sz="2800" b="0" i="1" kern="0" dirty="0">
                <a:solidFill>
                  <a:srgbClr val="000000"/>
                </a:solidFill>
                <a:latin typeface="Source Sans Pro"/>
              </a:rPr>
              <a:t>Este tipo de curva es la que esperamos en un problema real típico de clasificación. Como vemos, las dos distribuciones se solapan un poco. Esto hará que tengamos algunos falsos positivos y algunos falsos negativos.</a:t>
            </a: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Área </a:t>
            </a:r>
          </a:p>
          <a:p>
            <a:r>
              <a:rPr lang="es-CL" sz="3200" dirty="0"/>
              <a:t>bajo la Curva (AUC)</a:t>
            </a:r>
          </a:p>
        </p:txBody>
      </p:sp>
      <p:sp>
        <p:nvSpPr>
          <p:cNvPr id="2" name="CuadroTexto 1">
            <a:extLst>
              <a:ext uri="{FF2B5EF4-FFF2-40B4-BE49-F238E27FC236}">
                <a16:creationId xmlns:a16="http://schemas.microsoft.com/office/drawing/2014/main" id="{FCFDA8F9-1F4F-4D37-0D91-9C962A91664B}"/>
              </a:ext>
            </a:extLst>
          </p:cNvPr>
          <p:cNvSpPr txBox="1"/>
          <p:nvPr/>
        </p:nvSpPr>
        <p:spPr>
          <a:xfrm>
            <a:off x="7994650" y="10531474"/>
            <a:ext cx="4419600" cy="369332"/>
          </a:xfrm>
          <a:prstGeom prst="rect">
            <a:avLst/>
          </a:prstGeom>
          <a:noFill/>
        </p:spPr>
        <p:txBody>
          <a:bodyPr wrap="square" rtlCol="0">
            <a:spAutoFit/>
          </a:bodyPr>
          <a:lstStyle/>
          <a:p>
            <a:r>
              <a:rPr lang="es-CL" dirty="0"/>
              <a:t>https://abdatum.com/ciencia/curvas-roc</a:t>
            </a:r>
          </a:p>
        </p:txBody>
      </p:sp>
      <p:pic>
        <p:nvPicPr>
          <p:cNvPr id="6" name="Imagen 5">
            <a:extLst>
              <a:ext uri="{FF2B5EF4-FFF2-40B4-BE49-F238E27FC236}">
                <a16:creationId xmlns:a16="http://schemas.microsoft.com/office/drawing/2014/main" id="{2ED2FAAF-D653-5916-1F62-E3138DF2F1BB}"/>
              </a:ext>
            </a:extLst>
          </p:cNvPr>
          <p:cNvPicPr>
            <a:picLocks noChangeAspect="1"/>
          </p:cNvPicPr>
          <p:nvPr/>
        </p:nvPicPr>
        <p:blipFill>
          <a:blip r:embed="rId4"/>
          <a:stretch>
            <a:fillRect/>
          </a:stretch>
        </p:blipFill>
        <p:spPr>
          <a:xfrm>
            <a:off x="7996767" y="5299143"/>
            <a:ext cx="10437283" cy="4770344"/>
          </a:xfrm>
          <a:prstGeom prst="rect">
            <a:avLst/>
          </a:prstGeom>
        </p:spPr>
      </p:pic>
    </p:spTree>
    <p:extLst>
      <p:ext uri="{BB962C8B-B14F-4D97-AF65-F5344CB8AC3E}">
        <p14:creationId xmlns:p14="http://schemas.microsoft.com/office/powerpoint/2010/main" val="2399161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803413" cy="2677656"/>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i="1" kern="0" dirty="0">
                <a:solidFill>
                  <a:srgbClr val="000000"/>
                </a:solidFill>
                <a:latin typeface="Source Sans Pro"/>
              </a:rPr>
              <a:t>Finalmente tenemos el caso de un modelo aleatorio donde las etiquetas de positivo y negativo se han dado al azar</a:t>
            </a:r>
            <a:r>
              <a:rPr lang="es-ES" sz="2800" b="0" i="1" kern="0" dirty="0">
                <a:solidFill>
                  <a:srgbClr val="000000"/>
                </a:solidFill>
                <a:latin typeface="Source Sans Pro"/>
              </a:rPr>
              <a:t>. Esta recta nos sirve para determinar si el rendimiento de nuestro modelo es superior al esperado de forma aleatorio o inferior.</a:t>
            </a:r>
          </a:p>
          <a:p>
            <a:pPr algn="just"/>
            <a:r>
              <a:rPr lang="es-ES" sz="2800" b="0" i="1" kern="0" dirty="0">
                <a:solidFill>
                  <a:srgbClr val="000000"/>
                </a:solidFill>
                <a:latin typeface="Source Sans Pro"/>
              </a:rPr>
              <a:t>Como vemos, las dos distribuciones se solapan, por lo tanto, no es capaz de discernir entre un positivo o un negativo.</a:t>
            </a: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Área </a:t>
            </a:r>
          </a:p>
          <a:p>
            <a:r>
              <a:rPr lang="es-CL" sz="3200" dirty="0"/>
              <a:t>bajo la Curva (AUC)</a:t>
            </a:r>
          </a:p>
        </p:txBody>
      </p:sp>
      <p:sp>
        <p:nvSpPr>
          <p:cNvPr id="2" name="CuadroTexto 1">
            <a:extLst>
              <a:ext uri="{FF2B5EF4-FFF2-40B4-BE49-F238E27FC236}">
                <a16:creationId xmlns:a16="http://schemas.microsoft.com/office/drawing/2014/main" id="{FCFDA8F9-1F4F-4D37-0D91-9C962A91664B}"/>
              </a:ext>
            </a:extLst>
          </p:cNvPr>
          <p:cNvSpPr txBox="1"/>
          <p:nvPr/>
        </p:nvSpPr>
        <p:spPr>
          <a:xfrm>
            <a:off x="7994650" y="10531474"/>
            <a:ext cx="4419600" cy="369332"/>
          </a:xfrm>
          <a:prstGeom prst="rect">
            <a:avLst/>
          </a:prstGeom>
          <a:noFill/>
        </p:spPr>
        <p:txBody>
          <a:bodyPr wrap="square" rtlCol="0">
            <a:spAutoFit/>
          </a:bodyPr>
          <a:lstStyle/>
          <a:p>
            <a:r>
              <a:rPr lang="es-CL" dirty="0"/>
              <a:t>https://abdatum.com/ciencia/curvas-roc</a:t>
            </a:r>
          </a:p>
        </p:txBody>
      </p:sp>
      <p:pic>
        <p:nvPicPr>
          <p:cNvPr id="4" name="Imagen 3">
            <a:extLst>
              <a:ext uri="{FF2B5EF4-FFF2-40B4-BE49-F238E27FC236}">
                <a16:creationId xmlns:a16="http://schemas.microsoft.com/office/drawing/2014/main" id="{40E3C0D2-9562-31D6-48F3-B5B8A026D86E}"/>
              </a:ext>
            </a:extLst>
          </p:cNvPr>
          <p:cNvPicPr>
            <a:picLocks noChangeAspect="1"/>
          </p:cNvPicPr>
          <p:nvPr/>
        </p:nvPicPr>
        <p:blipFill>
          <a:blip r:embed="rId4"/>
          <a:stretch>
            <a:fillRect/>
          </a:stretch>
        </p:blipFill>
        <p:spPr>
          <a:xfrm>
            <a:off x="8316437" y="5654675"/>
            <a:ext cx="8610600" cy="4829175"/>
          </a:xfrm>
          <a:prstGeom prst="rect">
            <a:avLst/>
          </a:prstGeom>
        </p:spPr>
      </p:pic>
    </p:spTree>
    <p:extLst>
      <p:ext uri="{BB962C8B-B14F-4D97-AF65-F5344CB8AC3E}">
        <p14:creationId xmlns:p14="http://schemas.microsoft.com/office/powerpoint/2010/main" val="132275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2462213"/>
          </a:xfrm>
        </p:spPr>
        <p:txBody>
          <a:bodyPr/>
          <a:lstStyle/>
          <a:p>
            <a:pPr marL="285750" indent="-285750">
              <a:buFont typeface="Wingdings" panose="05000000000000000000" pitchFamily="2" charset="2"/>
              <a:buChar char="§"/>
            </a:pPr>
            <a:r>
              <a:rPr lang="es-CL" sz="3200" dirty="0"/>
              <a:t>Métricas Binarias</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Curva PR</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Curva ROC</a:t>
            </a:r>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517199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En los modelos de clasificación, la matriz de confusión ofrece mucha información, pero puede que a veces se prefiera métricas más concisas.</a:t>
            </a:r>
            <a:endParaRPr lang="es-CL" sz="7200" b="0" kern="0" dirty="0">
              <a:solidFill>
                <a:srgbClr val="000000"/>
              </a:solidFill>
              <a:latin typeface="Source Sans Pro"/>
            </a:endParaRPr>
          </a:p>
          <a:p>
            <a:pPr marL="46355" marR="5080" algn="just">
              <a:lnSpc>
                <a:spcPct val="101499"/>
              </a:lnSpc>
              <a:spcBef>
                <a:spcPts val="345"/>
              </a:spcBef>
            </a:pPr>
            <a:endParaRPr lang="es-CL" sz="2800" b="0" kern="0" dirty="0">
              <a:solidFill>
                <a:srgbClr val="000000"/>
              </a:solidFill>
              <a:latin typeface="Source Sans Pro"/>
            </a:endParaRPr>
          </a:p>
          <a:p>
            <a:pPr marL="46355" marR="5080" algn="just">
              <a:lnSpc>
                <a:spcPct val="101499"/>
              </a:lnSpc>
              <a:spcBef>
                <a:spcPts val="345"/>
              </a:spcBef>
            </a:pPr>
            <a:r>
              <a:rPr lang="es-CL" sz="2800" b="0" kern="0" dirty="0">
                <a:solidFill>
                  <a:srgbClr val="000000"/>
                </a:solidFill>
                <a:latin typeface="Source Sans Pro"/>
              </a:rPr>
              <a:t>En esos casos, podemos trabajar con :</a:t>
            </a:r>
          </a:p>
          <a:p>
            <a:pPr marL="46355" marR="5080" algn="just">
              <a:lnSpc>
                <a:spcPct val="101499"/>
              </a:lnSpc>
              <a:spcBef>
                <a:spcPts val="345"/>
              </a:spcBef>
            </a:pPr>
            <a:endParaRPr lang="es-CL" sz="2800" b="0" kern="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kern="0" dirty="0">
                <a:solidFill>
                  <a:srgbClr val="000000"/>
                </a:solidFill>
                <a:latin typeface="Source Sans Pro"/>
              </a:rPr>
              <a:t>Precisión</a:t>
            </a:r>
          </a:p>
          <a:p>
            <a:pPr marL="503555" marR="5080" indent="-457200" algn="just">
              <a:lnSpc>
                <a:spcPct val="101499"/>
              </a:lnSpc>
              <a:spcBef>
                <a:spcPts val="345"/>
              </a:spcBef>
              <a:buFont typeface="Wingdings" panose="05000000000000000000" pitchFamily="2" charset="2"/>
              <a:buChar char="§"/>
            </a:pPr>
            <a:endParaRPr lang="es-CL" sz="2800" b="0" kern="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kern="0" dirty="0">
                <a:solidFill>
                  <a:srgbClr val="000000"/>
                </a:solidFill>
                <a:latin typeface="Source Sans Pro"/>
              </a:rPr>
              <a:t>Sensibilidad y</a:t>
            </a:r>
          </a:p>
          <a:p>
            <a:pPr marL="503555" marR="5080" indent="-457200" algn="just">
              <a:lnSpc>
                <a:spcPct val="101499"/>
              </a:lnSpc>
              <a:spcBef>
                <a:spcPts val="345"/>
              </a:spcBef>
              <a:buFont typeface="Wingdings" panose="05000000000000000000" pitchFamily="2" charset="2"/>
              <a:buChar char="§"/>
            </a:pPr>
            <a:endParaRPr lang="es-CL" sz="2800" b="0" kern="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kern="0" dirty="0">
                <a:solidFill>
                  <a:srgbClr val="000000"/>
                </a:solidFill>
                <a:latin typeface="Source Sans Pro"/>
              </a:rPr>
              <a:t>F1</a:t>
            </a:r>
            <a:endParaRPr lang="es-ES" sz="2800" b="0" kern="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7451" y="5309117"/>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138275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La </a:t>
            </a:r>
            <a:r>
              <a:rPr lang="es-ES" sz="2800" i="1" kern="0" dirty="0">
                <a:solidFill>
                  <a:srgbClr val="000000"/>
                </a:solidFill>
                <a:latin typeface="Source Sans Pro"/>
              </a:rPr>
              <a:t>precisión</a:t>
            </a:r>
            <a:r>
              <a:rPr lang="es-ES" sz="2800" b="0" kern="0" dirty="0">
                <a:solidFill>
                  <a:srgbClr val="000000"/>
                </a:solidFill>
                <a:latin typeface="Source Sans Pro"/>
              </a:rPr>
              <a:t> es el número de elementos identificados correctamente como positivos de un total de elementos identificados como positivos.</a:t>
            </a: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4" name="Imagen 3">
            <a:extLst>
              <a:ext uri="{FF2B5EF4-FFF2-40B4-BE49-F238E27FC236}">
                <a16:creationId xmlns:a16="http://schemas.microsoft.com/office/drawing/2014/main" id="{8F946CF3-A887-821C-D097-C31F04550F72}"/>
              </a:ext>
            </a:extLst>
          </p:cNvPr>
          <p:cNvPicPr>
            <a:picLocks noChangeAspect="1"/>
          </p:cNvPicPr>
          <p:nvPr/>
        </p:nvPicPr>
        <p:blipFill>
          <a:blip r:embed="rId4"/>
          <a:stretch>
            <a:fillRect/>
          </a:stretch>
        </p:blipFill>
        <p:spPr>
          <a:xfrm>
            <a:off x="9061450" y="4587875"/>
            <a:ext cx="6934200" cy="4596109"/>
          </a:xfrm>
          <a:prstGeom prst="rect">
            <a:avLst/>
          </a:prstGeom>
        </p:spPr>
      </p:pic>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492443"/>
          </a:xfrm>
        </p:spPr>
        <p:txBody>
          <a:bodyPr/>
          <a:lstStyle/>
          <a:p>
            <a:r>
              <a:rPr lang="es-CL" sz="3200" dirty="0"/>
              <a:t>PRECISIÓN</a:t>
            </a:r>
          </a:p>
        </p:txBody>
      </p:sp>
    </p:spTree>
    <p:extLst>
      <p:ext uri="{BB962C8B-B14F-4D97-AF65-F5344CB8AC3E}">
        <p14:creationId xmlns:p14="http://schemas.microsoft.com/office/powerpoint/2010/main" val="135832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138275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La </a:t>
            </a:r>
            <a:r>
              <a:rPr lang="es-ES" sz="2800" i="1" kern="0" dirty="0">
                <a:solidFill>
                  <a:srgbClr val="000000"/>
                </a:solidFill>
                <a:latin typeface="Source Sans Pro"/>
              </a:rPr>
              <a:t>sensibilidad o recall </a:t>
            </a:r>
            <a:r>
              <a:rPr lang="es-ES" sz="2800" b="0" kern="0" dirty="0">
                <a:solidFill>
                  <a:srgbClr val="000000"/>
                </a:solidFill>
                <a:latin typeface="Source Sans Pro"/>
              </a:rPr>
              <a:t>es el número de elementos identificados correctamente como positivos del total de positivos verdaderos y falsos negativos.</a:t>
            </a: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492443"/>
          </a:xfrm>
        </p:spPr>
        <p:txBody>
          <a:bodyPr/>
          <a:lstStyle/>
          <a:p>
            <a:r>
              <a:rPr lang="es-CL" sz="3200" dirty="0"/>
              <a:t>SENSIBILIDAD</a:t>
            </a:r>
          </a:p>
        </p:txBody>
      </p:sp>
      <p:pic>
        <p:nvPicPr>
          <p:cNvPr id="3" name="Imagen 2">
            <a:extLst>
              <a:ext uri="{FF2B5EF4-FFF2-40B4-BE49-F238E27FC236}">
                <a16:creationId xmlns:a16="http://schemas.microsoft.com/office/drawing/2014/main" id="{E254902F-05B3-3EEF-045B-0C130EA051C0}"/>
              </a:ext>
            </a:extLst>
          </p:cNvPr>
          <p:cNvPicPr>
            <a:picLocks noChangeAspect="1"/>
          </p:cNvPicPr>
          <p:nvPr/>
        </p:nvPicPr>
        <p:blipFill>
          <a:blip r:embed="rId4"/>
          <a:stretch>
            <a:fillRect/>
          </a:stretch>
        </p:blipFill>
        <p:spPr>
          <a:xfrm>
            <a:off x="9137650" y="4646454"/>
            <a:ext cx="6460895" cy="3955650"/>
          </a:xfrm>
          <a:prstGeom prst="rect">
            <a:avLst/>
          </a:prstGeom>
        </p:spPr>
      </p:pic>
    </p:spTree>
    <p:extLst>
      <p:ext uri="{BB962C8B-B14F-4D97-AF65-F5344CB8AC3E}">
        <p14:creationId xmlns:p14="http://schemas.microsoft.com/office/powerpoint/2010/main" val="1190083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363561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Si intentamos aplicar medias aritméticas entre precisión y sensibilidad (como en el ejemplo adjunto, donde el promedio es 51%), su valor no dirá mucho pues trata a todos los valores por igual.</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Una </a:t>
            </a:r>
            <a:r>
              <a:rPr lang="es-ES" sz="2800" i="1" kern="0" dirty="0">
                <a:solidFill>
                  <a:srgbClr val="000000"/>
                </a:solidFill>
                <a:latin typeface="Source Sans Pro"/>
              </a:rPr>
              <a:t>media armónica</a:t>
            </a:r>
            <a:r>
              <a:rPr lang="es-ES" sz="2800" b="0" kern="0" dirty="0">
                <a:solidFill>
                  <a:srgbClr val="000000"/>
                </a:solidFill>
                <a:latin typeface="Source Sans Pro"/>
              </a:rPr>
              <a:t>, da mucho más peso a los valores bajos. Como resultado, el clasificador solo obtendrá un </a:t>
            </a:r>
            <a:r>
              <a:rPr lang="es-ES" sz="2800" i="1" kern="0" dirty="0">
                <a:solidFill>
                  <a:srgbClr val="000000"/>
                </a:solidFill>
                <a:latin typeface="Source Sans Pro"/>
              </a:rPr>
              <a:t>valor F1 </a:t>
            </a:r>
            <a:r>
              <a:rPr lang="es-ES" sz="2800" b="0" kern="0" dirty="0">
                <a:solidFill>
                  <a:srgbClr val="000000"/>
                </a:solidFill>
                <a:latin typeface="Source Sans Pro"/>
              </a:rPr>
              <a:t>si tanto la sensibilidad como la precisión son altas.</a:t>
            </a: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492443"/>
          </a:xfrm>
        </p:spPr>
        <p:txBody>
          <a:bodyPr/>
          <a:lstStyle/>
          <a:p>
            <a:r>
              <a:rPr lang="es-CL" sz="3200" dirty="0"/>
              <a:t>Puntuación F1</a:t>
            </a:r>
          </a:p>
        </p:txBody>
      </p:sp>
      <p:pic>
        <p:nvPicPr>
          <p:cNvPr id="4" name="Imagen 3">
            <a:extLst>
              <a:ext uri="{FF2B5EF4-FFF2-40B4-BE49-F238E27FC236}">
                <a16:creationId xmlns:a16="http://schemas.microsoft.com/office/drawing/2014/main" id="{B34C3CD8-549D-DCD6-3932-472A8754568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6000"/>
                    </a14:imgEffect>
                  </a14:imgLayer>
                </a14:imgProps>
              </a:ext>
            </a:extLst>
          </a:blip>
          <a:stretch>
            <a:fillRect/>
          </a:stretch>
        </p:blipFill>
        <p:spPr>
          <a:xfrm>
            <a:off x="287624" y="4587875"/>
            <a:ext cx="6640226" cy="4569618"/>
          </a:xfrm>
          <a:prstGeom prst="rect">
            <a:avLst/>
          </a:prstGeom>
        </p:spPr>
      </p:pic>
      <p:pic>
        <p:nvPicPr>
          <p:cNvPr id="7" name="Imagen 6">
            <a:extLst>
              <a:ext uri="{FF2B5EF4-FFF2-40B4-BE49-F238E27FC236}">
                <a16:creationId xmlns:a16="http://schemas.microsoft.com/office/drawing/2014/main" id="{ED1BCF9E-5D37-AF3F-F0A6-2DBAB7E667C0}"/>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45000"/>
                    </a14:imgEffect>
                  </a14:imgLayer>
                </a14:imgProps>
              </a:ext>
            </a:extLst>
          </a:blip>
          <a:stretch>
            <a:fillRect/>
          </a:stretch>
        </p:blipFill>
        <p:spPr>
          <a:xfrm>
            <a:off x="9505156" y="7228485"/>
            <a:ext cx="6848475" cy="1724025"/>
          </a:xfrm>
          <a:prstGeom prst="rect">
            <a:avLst/>
          </a:prstGeom>
        </p:spPr>
      </p:pic>
    </p:spTree>
    <p:extLst>
      <p:ext uri="{BB962C8B-B14F-4D97-AF65-F5344CB8AC3E}">
        <p14:creationId xmlns:p14="http://schemas.microsoft.com/office/powerpoint/2010/main" val="356423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592694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El valor F1 prefiere los clasificadores que tiene una precisión y sensibilidad similares. </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Por desgracia no podemos tener ambas cosas: aumentar la precisión reduce la sensibilidad y viceversa. Esto se denomina compensación precisión/sensibilidad.</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Generalmente los modelos tomarán la decisión si el valor devuelto por el modelo supera un </a:t>
            </a:r>
            <a:r>
              <a:rPr lang="es-ES" sz="2800" i="1" kern="0" dirty="0">
                <a:solidFill>
                  <a:srgbClr val="000000"/>
                </a:solidFill>
                <a:latin typeface="Source Sans Pro"/>
              </a:rPr>
              <a:t>decision threshold o umbral de decisión</a:t>
            </a:r>
            <a:r>
              <a:rPr lang="es-ES" sz="2800" b="0" kern="0" dirty="0">
                <a:solidFill>
                  <a:srgbClr val="000000"/>
                </a:solidFill>
                <a:latin typeface="Source Sans Pro"/>
              </a:rPr>
              <a:t>. Si aumentamos este valor, estaremos aumentando la precisión, si lo disminuimos, aumentamos la sensibilidad (recall).</a:t>
            </a:r>
          </a:p>
          <a:p>
            <a:pPr marL="46355" marR="5080" algn="just">
              <a:lnSpc>
                <a:spcPct val="101499"/>
              </a:lnSpc>
              <a:spcBef>
                <a:spcPts val="345"/>
              </a:spcBef>
            </a:pPr>
            <a:endParaRPr lang="es-ES" sz="2800" b="0" kern="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Compensación precisión/sensibilidad</a:t>
            </a:r>
          </a:p>
        </p:txBody>
      </p:sp>
      <p:pic>
        <p:nvPicPr>
          <p:cNvPr id="3" name="Imagen 2">
            <a:extLst>
              <a:ext uri="{FF2B5EF4-FFF2-40B4-BE49-F238E27FC236}">
                <a16:creationId xmlns:a16="http://schemas.microsoft.com/office/drawing/2014/main" id="{F5FACE8F-97BB-8A92-D869-8E409280461F}"/>
              </a:ext>
            </a:extLst>
          </p:cNvPr>
          <p:cNvPicPr>
            <a:picLocks noChangeAspect="1"/>
          </p:cNvPicPr>
          <p:nvPr/>
        </p:nvPicPr>
        <p:blipFill>
          <a:blip r:embed="rId4"/>
          <a:stretch>
            <a:fillRect/>
          </a:stretch>
        </p:blipFill>
        <p:spPr>
          <a:xfrm>
            <a:off x="307272" y="5202737"/>
            <a:ext cx="8079014" cy="4648200"/>
          </a:xfrm>
          <a:prstGeom prst="rect">
            <a:avLst/>
          </a:prstGeom>
        </p:spPr>
      </p:pic>
      <p:sp>
        <p:nvSpPr>
          <p:cNvPr id="6" name="CuadroTexto 5">
            <a:extLst>
              <a:ext uri="{FF2B5EF4-FFF2-40B4-BE49-F238E27FC236}">
                <a16:creationId xmlns:a16="http://schemas.microsoft.com/office/drawing/2014/main" id="{56D42D5A-E500-EBE6-D9E9-884A8E1952FC}"/>
              </a:ext>
            </a:extLst>
          </p:cNvPr>
          <p:cNvSpPr txBox="1"/>
          <p:nvPr/>
        </p:nvSpPr>
        <p:spPr>
          <a:xfrm>
            <a:off x="7994650" y="10531474"/>
            <a:ext cx="4419600" cy="646331"/>
          </a:xfrm>
          <a:prstGeom prst="rect">
            <a:avLst/>
          </a:prstGeom>
          <a:noFill/>
        </p:spPr>
        <p:txBody>
          <a:bodyPr wrap="square" rtlCol="0">
            <a:spAutoFit/>
          </a:bodyPr>
          <a:lstStyle/>
          <a:p>
            <a:r>
              <a:rPr lang="es-CL" dirty="0"/>
              <a:t>https://medium.com/bluekiri/curvas-pr-y-roc-1489fbd9a527</a:t>
            </a:r>
          </a:p>
        </p:txBody>
      </p:sp>
    </p:spTree>
    <p:extLst>
      <p:ext uri="{BB962C8B-B14F-4D97-AF65-F5344CB8AC3E}">
        <p14:creationId xmlns:p14="http://schemas.microsoft.com/office/powerpoint/2010/main" val="334736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581152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La curva PR es el resultado de dibujar la gráfica entre el precisión y el recall. Esta gráfica nos permite ver a partir de qué recall tenemos una degradación de la precisión y viceversa.</a:t>
            </a:r>
            <a:r>
              <a:rPr lang="es-ES" sz="2800" i="1" kern="0" dirty="0">
                <a:solidFill>
                  <a:srgbClr val="000000"/>
                </a:solidFill>
                <a:latin typeface="Source Sans Pro"/>
              </a:rPr>
              <a:t> Lo ideal sería una curva que se acerque lo máximo posible a la esquina superior derecha </a:t>
            </a:r>
            <a:r>
              <a:rPr lang="es-ES" sz="2800" b="0" kern="0" dirty="0">
                <a:solidFill>
                  <a:srgbClr val="000000"/>
                </a:solidFill>
                <a:latin typeface="Source Sans Pro"/>
              </a:rPr>
              <a:t>(alta precisión y alto recall).</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En el título del gráfico vemos AP=0.62. Este valor es el </a:t>
            </a:r>
            <a:r>
              <a:rPr lang="es-ES" sz="2800" i="1" kern="0" dirty="0">
                <a:solidFill>
                  <a:srgbClr val="000000"/>
                </a:solidFill>
                <a:latin typeface="Source Sans Pro"/>
              </a:rPr>
              <a:t>Average precision </a:t>
            </a:r>
            <a:r>
              <a:rPr lang="es-ES" sz="2800" b="0" kern="0" dirty="0">
                <a:solidFill>
                  <a:srgbClr val="000000"/>
                </a:solidFill>
                <a:latin typeface="Source Sans Pro"/>
              </a:rPr>
              <a:t>y es una manera de calcular el área bajo la curva PR o PR AUC, o lo que es lo mismo, el resultado de integrar la curva. </a:t>
            </a:r>
            <a:r>
              <a:rPr lang="es-ES" sz="2800" i="1" kern="0" dirty="0">
                <a:solidFill>
                  <a:srgbClr val="000000"/>
                </a:solidFill>
                <a:latin typeface="Source Sans Pro"/>
              </a:rPr>
              <a:t>El Average Precision nos sirve para evaluar y comparar el rendimiento de modelos. Cuanto más se acerque su valor a 1, mejor será nuestro modelo</a:t>
            </a:r>
            <a:r>
              <a:rPr lang="es-ES" sz="800" i="1" dirty="0">
                <a:solidFill>
                  <a:srgbClr val="292929"/>
                </a:solidFill>
                <a:effectLst/>
                <a:latin typeface="source-serif-pro"/>
              </a:rPr>
              <a:t>.</a:t>
            </a:r>
            <a:endParaRPr lang="es-ES" sz="2800" i="1" kern="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Curva</a:t>
            </a:r>
          </a:p>
          <a:p>
            <a:r>
              <a:rPr lang="es-CL" sz="3200" dirty="0"/>
              <a:t>Precision-Recall</a:t>
            </a:r>
          </a:p>
        </p:txBody>
      </p:sp>
      <p:pic>
        <p:nvPicPr>
          <p:cNvPr id="4" name="Imagen 3">
            <a:extLst>
              <a:ext uri="{FF2B5EF4-FFF2-40B4-BE49-F238E27FC236}">
                <a16:creationId xmlns:a16="http://schemas.microsoft.com/office/drawing/2014/main" id="{857A4B5E-9B0C-64C1-BFBD-A031D23C67C0}"/>
              </a:ext>
            </a:extLst>
          </p:cNvPr>
          <p:cNvPicPr>
            <a:picLocks noChangeAspect="1"/>
          </p:cNvPicPr>
          <p:nvPr/>
        </p:nvPicPr>
        <p:blipFill>
          <a:blip r:embed="rId4"/>
          <a:stretch>
            <a:fillRect/>
          </a:stretch>
        </p:blipFill>
        <p:spPr>
          <a:xfrm>
            <a:off x="374650" y="4952473"/>
            <a:ext cx="7943022" cy="4283602"/>
          </a:xfrm>
          <a:prstGeom prst="rect">
            <a:avLst/>
          </a:prstGeom>
        </p:spPr>
      </p:pic>
      <p:sp>
        <p:nvSpPr>
          <p:cNvPr id="6" name="CuadroTexto 5">
            <a:extLst>
              <a:ext uri="{FF2B5EF4-FFF2-40B4-BE49-F238E27FC236}">
                <a16:creationId xmlns:a16="http://schemas.microsoft.com/office/drawing/2014/main" id="{36D78DE5-88B0-683B-2C95-F23D3DBD8379}"/>
              </a:ext>
            </a:extLst>
          </p:cNvPr>
          <p:cNvSpPr txBox="1"/>
          <p:nvPr/>
        </p:nvSpPr>
        <p:spPr>
          <a:xfrm>
            <a:off x="7994650" y="10531474"/>
            <a:ext cx="4419600" cy="646331"/>
          </a:xfrm>
          <a:prstGeom prst="rect">
            <a:avLst/>
          </a:prstGeom>
          <a:noFill/>
        </p:spPr>
        <p:txBody>
          <a:bodyPr wrap="square" rtlCol="0">
            <a:spAutoFit/>
          </a:bodyPr>
          <a:lstStyle/>
          <a:p>
            <a:r>
              <a:rPr lang="es-CL" dirty="0"/>
              <a:t>https://medium.com/bluekiri/curvas-pr-y-roc-1489fbd9a527</a:t>
            </a:r>
          </a:p>
        </p:txBody>
      </p:sp>
    </p:spTree>
    <p:extLst>
      <p:ext uri="{BB962C8B-B14F-4D97-AF65-F5344CB8AC3E}">
        <p14:creationId xmlns:p14="http://schemas.microsoft.com/office/powerpoint/2010/main" val="372876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62920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La curva ROC (</a:t>
            </a:r>
            <a:r>
              <a:rPr lang="es-ES" sz="2800" i="1" kern="0" dirty="0">
                <a:solidFill>
                  <a:srgbClr val="000000"/>
                </a:solidFill>
                <a:latin typeface="Source Sans Pro"/>
              </a:rPr>
              <a:t>receiver operating characteristic</a:t>
            </a:r>
            <a:r>
              <a:rPr lang="es-ES" sz="2800" b="0" kern="0" dirty="0">
                <a:solidFill>
                  <a:srgbClr val="000000"/>
                </a:solidFill>
                <a:latin typeface="Source Sans Pro"/>
              </a:rPr>
              <a:t>) es parecida a la curva PR pero cambiando algunos valores. </a:t>
            </a:r>
            <a:r>
              <a:rPr lang="es-ES" sz="2800" i="1" kern="0" dirty="0">
                <a:solidFill>
                  <a:srgbClr val="000000"/>
                </a:solidFill>
                <a:latin typeface="Source Sans Pro"/>
              </a:rPr>
              <a:t>Relaciona el recall con el ratio de falsos positivos</a:t>
            </a:r>
            <a:r>
              <a:rPr lang="es-ES" sz="2800" b="0" kern="0" dirty="0">
                <a:solidFill>
                  <a:srgbClr val="000000"/>
                </a:solidFill>
                <a:latin typeface="Source Sans Pro"/>
              </a:rPr>
              <a:t>. Es decir relaciona la sensibilidad de nuestro modelo con los fallos optimistas (clasificar los negativos como positivos). Tiene sentido ya que, generalmente, si aumentamos el recall, nuestro modelo tenderá a ser más optimista e introducirá mas falsos positivos en la clasificación.</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En las curvas ROC, </a:t>
            </a:r>
            <a:r>
              <a:rPr lang="es-ES" sz="2800" i="1" kern="0" dirty="0">
                <a:solidFill>
                  <a:srgbClr val="000000"/>
                </a:solidFill>
                <a:latin typeface="Source Sans Pro"/>
              </a:rPr>
              <a:t>nos interesa que la curva se acerque lo máximo posible a la esquina superior izquierda de la gráfica</a:t>
            </a:r>
            <a:r>
              <a:rPr lang="es-ES" sz="2800" b="0" kern="0" dirty="0">
                <a:solidFill>
                  <a:srgbClr val="000000"/>
                </a:solidFill>
                <a:latin typeface="Source Sans Pro"/>
              </a:rPr>
              <a:t>, de manera que el hecho de aumentar la sensibilidad (el recall) no haga que nuestro modelo introduzca más falsos positivos.</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Al calcular el ROC AUC,  nos interesa que su valor se acerque lo máximo posible a 1.</a:t>
            </a: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Curva</a:t>
            </a:r>
          </a:p>
          <a:p>
            <a:r>
              <a:rPr lang="es-CL" sz="3200" dirty="0"/>
              <a:t>ROC</a:t>
            </a:r>
          </a:p>
        </p:txBody>
      </p:sp>
      <p:pic>
        <p:nvPicPr>
          <p:cNvPr id="3" name="Imagen 2">
            <a:extLst>
              <a:ext uri="{FF2B5EF4-FFF2-40B4-BE49-F238E27FC236}">
                <a16:creationId xmlns:a16="http://schemas.microsoft.com/office/drawing/2014/main" id="{FC0D5B60-C05C-1331-FEB8-832984F8FCCE}"/>
              </a:ext>
            </a:extLst>
          </p:cNvPr>
          <p:cNvPicPr>
            <a:picLocks noChangeAspect="1"/>
          </p:cNvPicPr>
          <p:nvPr/>
        </p:nvPicPr>
        <p:blipFill>
          <a:blip r:embed="rId4"/>
          <a:stretch>
            <a:fillRect/>
          </a:stretch>
        </p:blipFill>
        <p:spPr>
          <a:xfrm>
            <a:off x="260909" y="5068132"/>
            <a:ext cx="7733741" cy="4038600"/>
          </a:xfrm>
          <a:prstGeom prst="rect">
            <a:avLst/>
          </a:prstGeom>
        </p:spPr>
      </p:pic>
      <p:sp>
        <p:nvSpPr>
          <p:cNvPr id="6" name="CuadroTexto 5">
            <a:extLst>
              <a:ext uri="{FF2B5EF4-FFF2-40B4-BE49-F238E27FC236}">
                <a16:creationId xmlns:a16="http://schemas.microsoft.com/office/drawing/2014/main" id="{3F7D0DF4-26DD-D182-2033-59E734F46053}"/>
              </a:ext>
            </a:extLst>
          </p:cNvPr>
          <p:cNvSpPr txBox="1"/>
          <p:nvPr/>
        </p:nvSpPr>
        <p:spPr>
          <a:xfrm>
            <a:off x="7994650" y="10531474"/>
            <a:ext cx="4419600" cy="646331"/>
          </a:xfrm>
          <a:prstGeom prst="rect">
            <a:avLst/>
          </a:prstGeom>
          <a:noFill/>
        </p:spPr>
        <p:txBody>
          <a:bodyPr wrap="square" rtlCol="0">
            <a:spAutoFit/>
          </a:bodyPr>
          <a:lstStyle/>
          <a:p>
            <a:r>
              <a:rPr lang="es-CL" dirty="0"/>
              <a:t>https://medium.com/bluekiri/curvas-pr-y-roc-1489fbd9a527</a:t>
            </a:r>
          </a:p>
        </p:txBody>
      </p:sp>
    </p:spTree>
    <p:extLst>
      <p:ext uri="{BB962C8B-B14F-4D97-AF65-F5344CB8AC3E}">
        <p14:creationId xmlns:p14="http://schemas.microsoft.com/office/powerpoint/2010/main" val="188260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Métricas Binarias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848302"/>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a:rPr>
              <a:t>En la imagen vemos un gráfico con distintas curvas. </a:t>
            </a:r>
            <a:r>
              <a:rPr lang="es-ES" sz="2800" i="1" kern="0" dirty="0">
                <a:solidFill>
                  <a:srgbClr val="000000"/>
                </a:solidFill>
                <a:latin typeface="Source Sans Pro"/>
              </a:rPr>
              <a:t>Cada una de ellas corresponde a un modelo de machine learning de clasificación distinto.</a:t>
            </a:r>
            <a:r>
              <a:rPr lang="es-ES" sz="2800" b="0" kern="0" dirty="0">
                <a:solidFill>
                  <a:srgbClr val="000000"/>
                </a:solidFill>
                <a:latin typeface="Source Sans Pro"/>
              </a:rPr>
              <a:t> La línea recta roja indica el resultado de un modelo que clasifica las muestras de forma aleatoria.</a:t>
            </a:r>
          </a:p>
          <a:p>
            <a:pPr algn="just"/>
            <a:endParaRPr lang="es-ES" sz="2800" b="0" kern="0" dirty="0">
              <a:solidFill>
                <a:srgbClr val="000000"/>
              </a:solidFill>
              <a:latin typeface="Source Sans Pro"/>
            </a:endParaRPr>
          </a:p>
          <a:p>
            <a:pPr algn="just"/>
            <a:r>
              <a:rPr lang="es-ES" sz="2800" b="0" kern="0" dirty="0">
                <a:solidFill>
                  <a:srgbClr val="000000"/>
                </a:solidFill>
                <a:latin typeface="Source Sans Pro"/>
              </a:rPr>
              <a:t>En todas las curvas vemos que a medida que aumenta la ratio de positivos reales (</a:t>
            </a:r>
            <a:r>
              <a:rPr lang="es-ES" sz="2800" b="0" kern="0" dirty="0" err="1">
                <a:solidFill>
                  <a:srgbClr val="000000"/>
                </a:solidFill>
                <a:latin typeface="Source Sans Pro"/>
              </a:rPr>
              <a:t>recall</a:t>
            </a:r>
            <a:r>
              <a:rPr lang="es-ES" sz="2800" b="0" kern="0" dirty="0">
                <a:solidFill>
                  <a:srgbClr val="000000"/>
                </a:solidFill>
                <a:latin typeface="Source Sans Pro"/>
              </a:rPr>
              <a:t>) aumenta el número de falsos positivos. Esto es porque esta disminuyendo el umbral y por lo tanto la mayoría de positivos serán clasificados como positivos, pero algunos negativos también serán clasificados como positivos.</a:t>
            </a:r>
          </a:p>
          <a:p>
            <a:pPr algn="just"/>
            <a:endParaRPr lang="es-ES" sz="2800" b="0" kern="0" dirty="0">
              <a:solidFill>
                <a:srgbClr val="000000"/>
              </a:solidFill>
              <a:latin typeface="Source Sans Pro"/>
            </a:endParaRPr>
          </a:p>
          <a:p>
            <a:pPr algn="just"/>
            <a:r>
              <a:rPr lang="es-ES" sz="2800" i="1" kern="0" dirty="0">
                <a:solidFill>
                  <a:srgbClr val="000000"/>
                </a:solidFill>
                <a:latin typeface="Source Sans Pro"/>
              </a:rPr>
              <a:t>El modelo óptimo será aquél que aumente más rápida el valor del eje de coordenadas (TPR) mientras mantiene un valor bajo en el eje de abscisas (FPR). </a:t>
            </a:r>
            <a:r>
              <a:rPr lang="es-ES" sz="2800" b="0" kern="0" dirty="0">
                <a:solidFill>
                  <a:srgbClr val="000000"/>
                </a:solidFill>
                <a:latin typeface="Source Sans Pro"/>
              </a:rPr>
              <a:t>En este caso el modelo estadístico correspondiente al color azul (sin tener en cuenta el color morado que sería el ideal) es el más adecuado.</a:t>
            </a:r>
          </a:p>
          <a:p>
            <a:pPr algn="just"/>
            <a:endParaRPr lang="es-ES" sz="2800" b="0" kern="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5" name="Marcador de texto 71">
            <a:extLst>
              <a:ext uri="{FF2B5EF4-FFF2-40B4-BE49-F238E27FC236}">
                <a16:creationId xmlns:a16="http://schemas.microsoft.com/office/drawing/2014/main" id="{3B97D60E-23BF-1FB5-3798-220992A17179}"/>
              </a:ext>
            </a:extLst>
          </p:cNvPr>
          <p:cNvSpPr>
            <a:spLocks noGrp="1"/>
          </p:cNvSpPr>
          <p:nvPr>
            <p:ph type="body" sz="quarter" idx="12"/>
          </p:nvPr>
        </p:nvSpPr>
        <p:spPr>
          <a:xfrm>
            <a:off x="574674" y="2911475"/>
            <a:ext cx="4981575" cy="984885"/>
          </a:xfrm>
        </p:spPr>
        <p:txBody>
          <a:bodyPr/>
          <a:lstStyle/>
          <a:p>
            <a:r>
              <a:rPr lang="es-CL" sz="3200" dirty="0"/>
              <a:t>Curva</a:t>
            </a:r>
          </a:p>
          <a:p>
            <a:r>
              <a:rPr lang="es-CL" sz="3200" dirty="0"/>
              <a:t>ROC - interpretación</a:t>
            </a:r>
          </a:p>
        </p:txBody>
      </p:sp>
      <p:sp>
        <p:nvSpPr>
          <p:cNvPr id="2" name="CuadroTexto 1">
            <a:extLst>
              <a:ext uri="{FF2B5EF4-FFF2-40B4-BE49-F238E27FC236}">
                <a16:creationId xmlns:a16="http://schemas.microsoft.com/office/drawing/2014/main" id="{FCFDA8F9-1F4F-4D37-0D91-9C962A91664B}"/>
              </a:ext>
            </a:extLst>
          </p:cNvPr>
          <p:cNvSpPr txBox="1"/>
          <p:nvPr/>
        </p:nvSpPr>
        <p:spPr>
          <a:xfrm>
            <a:off x="7994650" y="10531474"/>
            <a:ext cx="4419600" cy="369332"/>
          </a:xfrm>
          <a:prstGeom prst="rect">
            <a:avLst/>
          </a:prstGeom>
          <a:noFill/>
        </p:spPr>
        <p:txBody>
          <a:bodyPr wrap="square" rtlCol="0">
            <a:spAutoFit/>
          </a:bodyPr>
          <a:lstStyle/>
          <a:p>
            <a:r>
              <a:rPr lang="es-CL" dirty="0"/>
              <a:t>https://abdatum.com/ciencia/curvas-roc</a:t>
            </a:r>
          </a:p>
        </p:txBody>
      </p:sp>
      <p:pic>
        <p:nvPicPr>
          <p:cNvPr id="1026" name="Picture 2" descr="ejemplos de curvas roc">
            <a:extLst>
              <a:ext uri="{FF2B5EF4-FFF2-40B4-BE49-F238E27FC236}">
                <a16:creationId xmlns:a16="http://schemas.microsoft.com/office/drawing/2014/main" id="{8CF76201-1503-F815-BDCC-E0F3595AD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723" y="4526568"/>
            <a:ext cx="7678917" cy="511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541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83F0A7-7662-4660-B058-12D1EAB18B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1404</TotalTime>
  <Words>1272</Words>
  <Application>Microsoft Office PowerPoint</Application>
  <PresentationFormat>Personalizado</PresentationFormat>
  <Paragraphs>111</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Source Sans Pro</vt:lpstr>
      <vt:lpstr>source-serif-pro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204</cp:revision>
  <dcterms:created xsi:type="dcterms:W3CDTF">2021-04-02T01:36:00Z</dcterms:created>
  <dcterms:modified xsi:type="dcterms:W3CDTF">2022-12-02T00:22:22Z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