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24"/>
  </p:handoutMasterIdLst>
  <p:sldIdLst>
    <p:sldId id="267" r:id="rId5"/>
    <p:sldId id="274" r:id="rId6"/>
    <p:sldId id="290" r:id="rId7"/>
    <p:sldId id="304" r:id="rId8"/>
    <p:sldId id="305" r:id="rId9"/>
    <p:sldId id="291" r:id="rId10"/>
    <p:sldId id="293" r:id="rId11"/>
    <p:sldId id="292" r:id="rId12"/>
    <p:sldId id="294" r:id="rId13"/>
    <p:sldId id="295" r:id="rId14"/>
    <p:sldId id="296" r:id="rId15"/>
    <p:sldId id="297" r:id="rId16"/>
    <p:sldId id="298" r:id="rId17"/>
    <p:sldId id="299" r:id="rId18"/>
    <p:sldId id="300" r:id="rId19"/>
    <p:sldId id="301" r:id="rId20"/>
    <p:sldId id="302" r:id="rId21"/>
    <p:sldId id="303" r:id="rId22"/>
    <p:sldId id="276" r:id="rId23"/>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4383B-EB01-4B58-BB07-1400CD3FF97F}" v="5" dt="2022-11-17T06:10:42.886"/>
    <p1510:client id="{82323C6D-FE58-41D7-AB8C-BF4D6E9703DE}" v="335" dt="2022-11-11T01:10:40.990"/>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92" autoAdjust="0"/>
    <p:restoredTop sz="94607"/>
  </p:normalViewPr>
  <p:slideViewPr>
    <p:cSldViewPr>
      <p:cViewPr varScale="1">
        <p:scale>
          <a:sx n="36" d="100"/>
          <a:sy n="36" d="100"/>
        </p:scale>
        <p:origin x="67" y="485"/>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7352"/>
    </p:cViewPr>
  </p:sorter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02-12-2022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7.wdp"/><Relationship Id="rId5" Type="http://schemas.openxmlformats.org/officeDocument/2006/relationships/image" Target="../media/image19.png"/><Relationship Id="rId4" Type="http://schemas.openxmlformats.org/officeDocument/2006/relationships/hyperlink" Target="https://jaimesendraberenguer.medium.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8.wdp"/><Relationship Id="rId5" Type="http://schemas.openxmlformats.org/officeDocument/2006/relationships/image" Target="../media/image20.png"/><Relationship Id="rId4" Type="http://schemas.openxmlformats.org/officeDocument/2006/relationships/hyperlink" Target="https://jaimesendraberenguer.medium.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9.wdp"/><Relationship Id="rId5" Type="http://schemas.openxmlformats.org/officeDocument/2006/relationships/image" Target="../media/image21.png"/><Relationship Id="rId4" Type="http://schemas.openxmlformats.org/officeDocument/2006/relationships/hyperlink" Target="https://jaimesendraberenguer.medium.com/" TargetMode="External"/></Relationships>
</file>

<file path=ppt/slides/_rels/slide13.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11.svg"/><Relationship Id="rId7" Type="http://schemas.openxmlformats.org/officeDocument/2006/relationships/image" Target="../media/image23.pn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10.wdp"/><Relationship Id="rId5" Type="http://schemas.openxmlformats.org/officeDocument/2006/relationships/image" Target="../media/image22.png"/><Relationship Id="rId4" Type="http://schemas.openxmlformats.org/officeDocument/2006/relationships/hyperlink" Target="https://jaimesendraberenguer.medium.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hyperlink" Target="https://jaimesendraberenguer.medium.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12.wdp"/><Relationship Id="rId5" Type="http://schemas.openxmlformats.org/officeDocument/2006/relationships/image" Target="../media/image24.png"/><Relationship Id="rId4" Type="http://schemas.openxmlformats.org/officeDocument/2006/relationships/hyperlink" Target="https://jaimesendraberenguer.medium.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13.wdp"/><Relationship Id="rId5" Type="http://schemas.openxmlformats.org/officeDocument/2006/relationships/image" Target="../media/image25.png"/><Relationship Id="rId4" Type="http://schemas.openxmlformats.org/officeDocument/2006/relationships/hyperlink" Target="https://jaimesendraberenguer.medium.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hyperlink" Target="https://jaimesendraberenguer.medium.com/"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14.wdp"/><Relationship Id="rId5" Type="http://schemas.openxmlformats.org/officeDocument/2006/relationships/image" Target="../media/image27.png"/><Relationship Id="rId4" Type="http://schemas.openxmlformats.org/officeDocument/2006/relationships/hyperlink" Target="https://jaimesendraberenguer.medium.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hyperlink" Target="https://jaimesendraberenguer.medium.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hyperlink" Target="https://jaimesendraberenguer.medium.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jaimesendraberenguer.medium.com/" TargetMode="Externa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2.wdp"/><Relationship Id="rId5" Type="http://schemas.openxmlformats.org/officeDocument/2006/relationships/image" Target="../media/image14.png"/><Relationship Id="rId4" Type="http://schemas.openxmlformats.org/officeDocument/2006/relationships/hyperlink" Target="https://jaimesendraberenguer.medium.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hyperlink" Target="https://jaimesendraberenguer.medium.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4.wdp"/><Relationship Id="rId5" Type="http://schemas.openxmlformats.org/officeDocument/2006/relationships/image" Target="../media/image16.png"/><Relationship Id="rId4" Type="http://schemas.openxmlformats.org/officeDocument/2006/relationships/hyperlink" Target="https://jaimesendraberenguer.medium.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17.png"/><Relationship Id="rId4" Type="http://schemas.openxmlformats.org/officeDocument/2006/relationships/hyperlink" Target="https://jaimesendraberenguer.medium.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6" Type="http://schemas.microsoft.com/office/2007/relationships/hdphoto" Target="../media/hdphoto6.wdp"/><Relationship Id="rId5" Type="http://schemas.openxmlformats.org/officeDocument/2006/relationships/image" Target="../media/image18.png"/><Relationship Id="rId4" Type="http://schemas.openxmlformats.org/officeDocument/2006/relationships/hyperlink" Target="https://jaimesendraberenguer.medium.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Puesta en Producción</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
        <p:nvSpPr>
          <p:cNvPr id="4" name="Marcador de texto 3">
            <a:extLst>
              <a:ext uri="{FF2B5EF4-FFF2-40B4-BE49-F238E27FC236}">
                <a16:creationId xmlns:a16="http://schemas.microsoft.com/office/drawing/2014/main" id="{85A9289A-646E-C14A-8DF6-E1D5AF4155DA}"/>
              </a:ext>
            </a:extLst>
          </p:cNvPr>
          <p:cNvSpPr>
            <a:spLocks noGrp="1"/>
          </p:cNvSpPr>
          <p:nvPr>
            <p:ph type="body" sz="quarter" idx="12"/>
          </p:nvPr>
        </p:nvSpPr>
        <p:spPr/>
        <p:txBody>
          <a:bodyPr/>
          <a:lstStyle/>
          <a:p>
            <a:r>
              <a:rPr lang="es-CL" dirty="0"/>
              <a:t>Implementar un Modelo</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310854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Validamos estos pasos cargando el modelo y haciendo una nueva predicción con el mismo conjunto de test para validar los resultados.</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312189" cy="1754326"/>
          </a:xfrm>
          <a:prstGeom prst="rect">
            <a:avLst/>
          </a:prstGeom>
          <a:noFill/>
        </p:spPr>
        <p:txBody>
          <a:bodyPr wrap="none" rtlCol="0">
            <a:spAutoFit/>
          </a:bodyPr>
          <a:lstStyle/>
          <a:p>
            <a:r>
              <a:rPr lang="es-CL" sz="3600" dirty="0"/>
              <a:t>Implementación</a:t>
            </a:r>
          </a:p>
          <a:p>
            <a:r>
              <a:rPr lang="es-CL" sz="3600" dirty="0"/>
              <a:t>y Entrenamiento</a:t>
            </a:r>
          </a:p>
          <a:p>
            <a:r>
              <a:rPr lang="es-CL" sz="3600" dirty="0"/>
              <a:t>del Modelo</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7" name="Imagen 6">
            <a:extLst>
              <a:ext uri="{FF2B5EF4-FFF2-40B4-BE49-F238E27FC236}">
                <a16:creationId xmlns:a16="http://schemas.microsoft.com/office/drawing/2014/main" id="{B4577C25-EC03-DE44-258B-F1A31D9F26EF}"/>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40000"/>
                    </a14:imgEffect>
                  </a14:imgLayer>
                </a14:imgProps>
              </a:ext>
            </a:extLst>
          </a:blip>
          <a:stretch>
            <a:fillRect/>
          </a:stretch>
        </p:blipFill>
        <p:spPr>
          <a:xfrm>
            <a:off x="8316437" y="4660753"/>
            <a:ext cx="9378891" cy="2289322"/>
          </a:xfrm>
          <a:prstGeom prst="rect">
            <a:avLst/>
          </a:prstGeom>
        </p:spPr>
      </p:pic>
    </p:spTree>
    <p:extLst>
      <p:ext uri="{BB962C8B-B14F-4D97-AF65-F5344CB8AC3E}">
        <p14:creationId xmlns:p14="http://schemas.microsoft.com/office/powerpoint/2010/main" val="98755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6986528"/>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También comprobamos a hacer una predicción con datos reales para ver la respuesta:</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r>
              <a:rPr lang="es-ES" sz="2800" b="0" dirty="0">
                <a:solidFill>
                  <a:srgbClr val="000000"/>
                </a:solidFill>
                <a:latin typeface="Source Sans Pro"/>
              </a:rPr>
              <a:t>Con esto, ya tenemos el modelo preparado para servirlo desde una API.</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312189" cy="1754326"/>
          </a:xfrm>
          <a:prstGeom prst="rect">
            <a:avLst/>
          </a:prstGeom>
          <a:noFill/>
        </p:spPr>
        <p:txBody>
          <a:bodyPr wrap="none" rtlCol="0">
            <a:spAutoFit/>
          </a:bodyPr>
          <a:lstStyle/>
          <a:p>
            <a:r>
              <a:rPr lang="es-CL" sz="3600" dirty="0"/>
              <a:t>Implementación</a:t>
            </a:r>
          </a:p>
          <a:p>
            <a:r>
              <a:rPr lang="es-CL" sz="3600" dirty="0"/>
              <a:t>y Entrenamiento</a:t>
            </a:r>
          </a:p>
          <a:p>
            <a:r>
              <a:rPr lang="es-CL" sz="3600" dirty="0"/>
              <a:t>del Modelo</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6" name="Imagen 5">
            <a:extLst>
              <a:ext uri="{FF2B5EF4-FFF2-40B4-BE49-F238E27FC236}">
                <a16:creationId xmlns:a16="http://schemas.microsoft.com/office/drawing/2014/main" id="{A2B57553-5155-B131-2819-40C9F2B1E20F}"/>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40000"/>
                    </a14:imgEffect>
                  </a14:imgLayer>
                </a14:imgProps>
              </a:ext>
            </a:extLst>
          </a:blip>
          <a:stretch>
            <a:fillRect/>
          </a:stretch>
        </p:blipFill>
        <p:spPr>
          <a:xfrm>
            <a:off x="8316437" y="4832230"/>
            <a:ext cx="9397681" cy="1754325"/>
          </a:xfrm>
          <a:prstGeom prst="rect">
            <a:avLst/>
          </a:prstGeom>
        </p:spPr>
      </p:pic>
    </p:spTree>
    <p:extLst>
      <p:ext uri="{BB962C8B-B14F-4D97-AF65-F5344CB8AC3E}">
        <p14:creationId xmlns:p14="http://schemas.microsoft.com/office/powerpoint/2010/main" val="96925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2677656"/>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Comenzamos por explicar en base a una aplicación Flask más simple:</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619902" cy="1200329"/>
          </a:xfrm>
          <a:prstGeom prst="rect">
            <a:avLst/>
          </a:prstGeom>
          <a:noFill/>
        </p:spPr>
        <p:txBody>
          <a:bodyPr wrap="none" rtlCol="0">
            <a:spAutoFit/>
          </a:bodyPr>
          <a:lstStyle/>
          <a:p>
            <a:r>
              <a:rPr lang="es-CL" sz="3600" dirty="0"/>
              <a:t>Implementación</a:t>
            </a:r>
          </a:p>
          <a:p>
            <a:r>
              <a:rPr lang="es-CL" sz="3600" dirty="0"/>
              <a:t>de la API en FLASK</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7" name="Imagen 6">
            <a:extLst>
              <a:ext uri="{FF2B5EF4-FFF2-40B4-BE49-F238E27FC236}">
                <a16:creationId xmlns:a16="http://schemas.microsoft.com/office/drawing/2014/main" id="{A23F6E1F-2E65-D37A-7669-FEEFE8BE443A}"/>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34000"/>
                    </a14:imgEffect>
                  </a14:imgLayer>
                </a14:imgProps>
              </a:ext>
            </a:extLst>
          </a:blip>
          <a:stretch>
            <a:fillRect/>
          </a:stretch>
        </p:blipFill>
        <p:spPr>
          <a:xfrm>
            <a:off x="8316436" y="4479543"/>
            <a:ext cx="9703337" cy="2927731"/>
          </a:xfrm>
          <a:prstGeom prst="rect">
            <a:avLst/>
          </a:prstGeom>
        </p:spPr>
      </p:pic>
    </p:spTree>
    <p:extLst>
      <p:ext uri="{BB962C8B-B14F-4D97-AF65-F5344CB8AC3E}">
        <p14:creationId xmlns:p14="http://schemas.microsoft.com/office/powerpoint/2010/main" val="2356244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7417415"/>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Explicando las líneas más importantes tenemos:</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r>
              <a:rPr lang="es-ES" sz="2800" b="0" dirty="0">
                <a:solidFill>
                  <a:srgbClr val="000000"/>
                </a:solidFill>
                <a:latin typeface="Source Sans Pro"/>
              </a:rPr>
              <a:t>Aquí, estamos asignando el constructor Flask a una variable que necesitamos para ejecutar todos los procesos.</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r>
              <a:rPr lang="es-ES" sz="2800" b="0" dirty="0">
                <a:solidFill>
                  <a:srgbClr val="000000"/>
                </a:solidFill>
                <a:latin typeface="Source Sans Pro"/>
              </a:rPr>
              <a:t>app.route() es un decorador en Python. En Flask, cada función se activará cuando vaya a una página específica, todo el tráfico en esta URL invocará la función main().</a:t>
            </a: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619902" cy="1200329"/>
          </a:xfrm>
          <a:prstGeom prst="rect">
            <a:avLst/>
          </a:prstGeom>
          <a:noFill/>
        </p:spPr>
        <p:txBody>
          <a:bodyPr wrap="none" rtlCol="0">
            <a:spAutoFit/>
          </a:bodyPr>
          <a:lstStyle/>
          <a:p>
            <a:r>
              <a:rPr lang="es-CL" sz="3600" dirty="0"/>
              <a:t>Implementación</a:t>
            </a:r>
          </a:p>
          <a:p>
            <a:r>
              <a:rPr lang="es-CL" sz="3600" dirty="0"/>
              <a:t>de la API en FLASK</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6" name="Imagen 5">
            <a:extLst>
              <a:ext uri="{FF2B5EF4-FFF2-40B4-BE49-F238E27FC236}">
                <a16:creationId xmlns:a16="http://schemas.microsoft.com/office/drawing/2014/main" id="{AD3B0AAD-1850-C4B9-96FC-7F8B22BFF922}"/>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37000"/>
                    </a14:imgEffect>
                  </a14:imgLayer>
                </a14:imgProps>
              </a:ext>
            </a:extLst>
          </a:blip>
          <a:stretch>
            <a:fillRect/>
          </a:stretch>
        </p:blipFill>
        <p:spPr>
          <a:xfrm>
            <a:off x="8316437" y="3749675"/>
            <a:ext cx="9225915" cy="1200329"/>
          </a:xfrm>
          <a:prstGeom prst="rect">
            <a:avLst/>
          </a:prstGeom>
        </p:spPr>
      </p:pic>
      <p:pic>
        <p:nvPicPr>
          <p:cNvPr id="11" name="Imagen 10">
            <a:extLst>
              <a:ext uri="{FF2B5EF4-FFF2-40B4-BE49-F238E27FC236}">
                <a16:creationId xmlns:a16="http://schemas.microsoft.com/office/drawing/2014/main" id="{76215A87-630A-6A69-67C0-ACE5C407212F}"/>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48000"/>
                    </a14:imgEffect>
                  </a14:imgLayer>
                </a14:imgProps>
              </a:ext>
            </a:extLst>
          </a:blip>
          <a:stretch>
            <a:fillRect/>
          </a:stretch>
        </p:blipFill>
        <p:spPr>
          <a:xfrm>
            <a:off x="8329579" y="6989691"/>
            <a:ext cx="9212773" cy="874784"/>
          </a:xfrm>
          <a:prstGeom prst="rect">
            <a:avLst/>
          </a:prstGeom>
        </p:spPr>
      </p:pic>
    </p:spTree>
    <p:extLst>
      <p:ext uri="{BB962C8B-B14F-4D97-AF65-F5344CB8AC3E}">
        <p14:creationId xmlns:p14="http://schemas.microsoft.com/office/powerpoint/2010/main" val="334004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914096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Con esto bastaría para realizar su primera aplicación Flask.</a:t>
            </a:r>
          </a:p>
          <a:p>
            <a:pPr algn="just"/>
            <a:endParaRPr lang="es-ES" sz="2800" b="0" dirty="0">
              <a:solidFill>
                <a:srgbClr val="000000"/>
              </a:solidFill>
              <a:latin typeface="Source Sans Pro"/>
            </a:endParaRPr>
          </a:p>
          <a:p>
            <a:pPr algn="just"/>
            <a:r>
              <a:rPr lang="es-ES" sz="2800" b="0" dirty="0">
                <a:solidFill>
                  <a:srgbClr val="000000"/>
                </a:solidFill>
                <a:latin typeface="Source Sans Pro"/>
              </a:rPr>
              <a:t>En nuestro caso necesitamos que la función ```main()``` fuera una función que desplegará el modelo para hacer las predicciones de los inputs recibidos por el método POST. </a:t>
            </a:r>
          </a:p>
          <a:p>
            <a:pPr algn="just"/>
            <a:endParaRPr lang="es-ES" sz="2800" b="0" dirty="0">
              <a:solidFill>
                <a:srgbClr val="000000"/>
              </a:solidFill>
              <a:latin typeface="Source Sans Pro"/>
            </a:endParaRPr>
          </a:p>
          <a:p>
            <a:pPr algn="just"/>
            <a:r>
              <a:rPr lang="es-ES" sz="2800" b="0" dirty="0">
                <a:solidFill>
                  <a:srgbClr val="000000"/>
                </a:solidFill>
                <a:latin typeface="Source Sans Pro"/>
              </a:rPr>
              <a:t>Para ello, utilizamos una función definida como result() que se encargará de recoger los inputs de entrada al modelo, transformarlos a una lista acorde a lo esperado por el modelo para posteriormente llamar a la función value_predictor()donde se realizarán las predicciones. </a:t>
            </a:r>
          </a:p>
          <a:p>
            <a:pPr algn="just"/>
            <a:endParaRPr lang="es-ES" sz="2800" b="0" dirty="0">
              <a:solidFill>
                <a:srgbClr val="000000"/>
              </a:solidFill>
              <a:latin typeface="Source Sans Pro"/>
            </a:endParaRPr>
          </a:p>
          <a:p>
            <a:pPr algn="just"/>
            <a:r>
              <a:rPr lang="es-ES" sz="2800" b="0" dirty="0">
                <a:solidFill>
                  <a:srgbClr val="000000"/>
                </a:solidFill>
                <a:latin typeface="Source Sans Pro"/>
              </a:rPr>
              <a:t>Una vez que tengamos los resultados, se mostrarán en el template result.html como podemos ver más adelante.</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619902" cy="1200329"/>
          </a:xfrm>
          <a:prstGeom prst="rect">
            <a:avLst/>
          </a:prstGeom>
          <a:noFill/>
        </p:spPr>
        <p:txBody>
          <a:bodyPr wrap="none" rtlCol="0">
            <a:spAutoFit/>
          </a:bodyPr>
          <a:lstStyle/>
          <a:p>
            <a:r>
              <a:rPr lang="es-CL" sz="3600" dirty="0"/>
              <a:t>Implementación</a:t>
            </a:r>
          </a:p>
          <a:p>
            <a:r>
              <a:rPr lang="es-CL" sz="3600" dirty="0"/>
              <a:t>de la API en FLASK</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spTree>
    <p:extLst>
      <p:ext uri="{BB962C8B-B14F-4D97-AF65-F5344CB8AC3E}">
        <p14:creationId xmlns:p14="http://schemas.microsoft.com/office/powerpoint/2010/main" val="309600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619902" cy="1200329"/>
          </a:xfrm>
          <a:prstGeom prst="rect">
            <a:avLst/>
          </a:prstGeom>
          <a:noFill/>
        </p:spPr>
        <p:txBody>
          <a:bodyPr wrap="none" rtlCol="0">
            <a:spAutoFit/>
          </a:bodyPr>
          <a:lstStyle/>
          <a:p>
            <a:r>
              <a:rPr lang="es-CL" sz="3600" dirty="0"/>
              <a:t>Implementación</a:t>
            </a:r>
          </a:p>
          <a:p>
            <a:r>
              <a:rPr lang="es-CL" sz="3600" dirty="0"/>
              <a:t>de la API en FLASK</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6" name="Imagen 5">
            <a:extLst>
              <a:ext uri="{FF2B5EF4-FFF2-40B4-BE49-F238E27FC236}">
                <a16:creationId xmlns:a16="http://schemas.microsoft.com/office/drawing/2014/main" id="{8E970D48-882C-59D7-1A03-C5E0A2F1ED20}"/>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44000"/>
                    </a14:imgEffect>
                  </a14:imgLayer>
                </a14:imgProps>
              </a:ext>
            </a:extLst>
          </a:blip>
          <a:stretch>
            <a:fillRect/>
          </a:stretch>
        </p:blipFill>
        <p:spPr>
          <a:xfrm>
            <a:off x="8200268" y="2717805"/>
            <a:ext cx="10962487" cy="6443842"/>
          </a:xfrm>
          <a:prstGeom prst="rect">
            <a:avLst/>
          </a:prstGeom>
        </p:spPr>
      </p:pic>
    </p:spTree>
    <p:extLst>
      <p:ext uri="{BB962C8B-B14F-4D97-AF65-F5344CB8AC3E}">
        <p14:creationId xmlns:p14="http://schemas.microsoft.com/office/powerpoint/2010/main" val="296506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619902" cy="1200329"/>
          </a:xfrm>
          <a:prstGeom prst="rect">
            <a:avLst/>
          </a:prstGeom>
          <a:noFill/>
        </p:spPr>
        <p:txBody>
          <a:bodyPr wrap="none" rtlCol="0">
            <a:spAutoFit/>
          </a:bodyPr>
          <a:lstStyle/>
          <a:p>
            <a:r>
              <a:rPr lang="es-CL" sz="3600" dirty="0"/>
              <a:t>Implementación</a:t>
            </a:r>
          </a:p>
          <a:p>
            <a:r>
              <a:rPr lang="es-CL" sz="3600" dirty="0"/>
              <a:t>de la API en FLASK</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7" name="Imagen 6">
            <a:extLst>
              <a:ext uri="{FF2B5EF4-FFF2-40B4-BE49-F238E27FC236}">
                <a16:creationId xmlns:a16="http://schemas.microsoft.com/office/drawing/2014/main" id="{4DF25706-B49B-8517-A858-ECB54CEE950A}"/>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44000"/>
                    </a14:imgEffect>
                  </a14:imgLayer>
                </a14:imgProps>
              </a:ext>
            </a:extLst>
          </a:blip>
          <a:stretch>
            <a:fillRect/>
          </a:stretch>
        </p:blipFill>
        <p:spPr>
          <a:xfrm>
            <a:off x="8138997" y="2530474"/>
            <a:ext cx="11395883" cy="7695921"/>
          </a:xfrm>
          <a:prstGeom prst="rect">
            <a:avLst/>
          </a:prstGeom>
        </p:spPr>
      </p:pic>
    </p:spTree>
    <p:extLst>
      <p:ext uri="{BB962C8B-B14F-4D97-AF65-F5344CB8AC3E}">
        <p14:creationId xmlns:p14="http://schemas.microsoft.com/office/powerpoint/2010/main" val="4090413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957185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Como particularidad, podemos observar en el código siguiente que disponemos de dos rutas, /index y /result, la primera se lanzará nada más se despliegue la API y es la encargada de recoger los datos a partir del template index.html:</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r>
              <a:rPr lang="es-ES" sz="2800" b="0" dirty="0">
                <a:solidFill>
                  <a:srgbClr val="000000"/>
                </a:solidFill>
                <a:latin typeface="Source Sans Pro"/>
              </a:rPr>
              <a:t>Una vez completados los campos, se pulsa el botón submit que nos enviará a la ruta /result donde se desplegará el template result.html con el resultado final de la predicción:</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619902" cy="1200329"/>
          </a:xfrm>
          <a:prstGeom prst="rect">
            <a:avLst/>
          </a:prstGeom>
          <a:noFill/>
        </p:spPr>
        <p:txBody>
          <a:bodyPr wrap="none" rtlCol="0">
            <a:spAutoFit/>
          </a:bodyPr>
          <a:lstStyle/>
          <a:p>
            <a:r>
              <a:rPr lang="es-CL" sz="3600" dirty="0"/>
              <a:t>Implementación</a:t>
            </a:r>
          </a:p>
          <a:p>
            <a:r>
              <a:rPr lang="es-CL" sz="3600" dirty="0"/>
              <a:t>de la API en FLASK</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6" name="Imagen 5">
            <a:extLst>
              <a:ext uri="{FF2B5EF4-FFF2-40B4-BE49-F238E27FC236}">
                <a16:creationId xmlns:a16="http://schemas.microsoft.com/office/drawing/2014/main" id="{F8492330-BA06-72ED-C367-08B981BC981A}"/>
              </a:ext>
            </a:extLst>
          </p:cNvPr>
          <p:cNvPicPr>
            <a:picLocks noChangeAspect="1"/>
          </p:cNvPicPr>
          <p:nvPr/>
        </p:nvPicPr>
        <p:blipFill>
          <a:blip r:embed="rId5"/>
          <a:stretch>
            <a:fillRect/>
          </a:stretch>
        </p:blipFill>
        <p:spPr>
          <a:xfrm>
            <a:off x="9442450" y="5237046"/>
            <a:ext cx="6477000" cy="3198519"/>
          </a:xfrm>
          <a:prstGeom prst="rect">
            <a:avLst/>
          </a:prstGeom>
        </p:spPr>
      </p:pic>
    </p:spTree>
    <p:extLst>
      <p:ext uri="{BB962C8B-B14F-4D97-AF65-F5344CB8AC3E}">
        <p14:creationId xmlns:p14="http://schemas.microsoft.com/office/powerpoint/2010/main" val="962815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95410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Para probar nuestra API en local bastaría con ejecutar el script y acceder la </a:t>
            </a:r>
            <a:r>
              <a:rPr lang="es-ES" sz="2800" b="0" dirty="0" err="1">
                <a:solidFill>
                  <a:srgbClr val="000000"/>
                </a:solidFill>
                <a:latin typeface="Source Sans Pro"/>
              </a:rPr>
              <a:t>la</a:t>
            </a:r>
            <a:r>
              <a:rPr lang="es-ES" sz="2800" b="0" dirty="0">
                <a:solidFill>
                  <a:srgbClr val="000000"/>
                </a:solidFill>
                <a:latin typeface="Source Sans Pro"/>
              </a:rPr>
              <a:t> URL proporcionada por consola:</a:t>
            </a:r>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144130" cy="1200329"/>
          </a:xfrm>
          <a:prstGeom prst="rect">
            <a:avLst/>
          </a:prstGeom>
          <a:noFill/>
        </p:spPr>
        <p:txBody>
          <a:bodyPr wrap="none" rtlCol="0">
            <a:spAutoFit/>
          </a:bodyPr>
          <a:lstStyle/>
          <a:p>
            <a:r>
              <a:rPr lang="es-CL" sz="3600" dirty="0"/>
              <a:t>Resultado </a:t>
            </a:r>
          </a:p>
          <a:p>
            <a:r>
              <a:rPr lang="es-CL" sz="3600" dirty="0"/>
              <a:t>de la Predicción</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7" name="Imagen 6">
            <a:extLst>
              <a:ext uri="{FF2B5EF4-FFF2-40B4-BE49-F238E27FC236}">
                <a16:creationId xmlns:a16="http://schemas.microsoft.com/office/drawing/2014/main" id="{FFE2C649-EE33-B8F2-01B9-4311421DF2DB}"/>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60000"/>
                    </a14:imgEffect>
                  </a14:imgLayer>
                </a14:imgProps>
              </a:ext>
            </a:extLst>
          </a:blip>
          <a:stretch>
            <a:fillRect/>
          </a:stretch>
        </p:blipFill>
        <p:spPr>
          <a:xfrm>
            <a:off x="8299453" y="4254413"/>
            <a:ext cx="9206907" cy="738663"/>
          </a:xfrm>
          <a:prstGeom prst="rect">
            <a:avLst/>
          </a:prstGeom>
        </p:spPr>
      </p:pic>
      <p:pic>
        <p:nvPicPr>
          <p:cNvPr id="11" name="Imagen 10">
            <a:extLst>
              <a:ext uri="{FF2B5EF4-FFF2-40B4-BE49-F238E27FC236}">
                <a16:creationId xmlns:a16="http://schemas.microsoft.com/office/drawing/2014/main" id="{D391B6D1-E9E0-8F87-72E5-728EB50F8EEB}"/>
              </a:ext>
            </a:extLst>
          </p:cNvPr>
          <p:cNvPicPr>
            <a:picLocks noChangeAspect="1"/>
          </p:cNvPicPr>
          <p:nvPr/>
        </p:nvPicPr>
        <p:blipFill>
          <a:blip r:embed="rId7"/>
          <a:stretch>
            <a:fillRect/>
          </a:stretch>
        </p:blipFill>
        <p:spPr>
          <a:xfrm>
            <a:off x="8345528" y="5765281"/>
            <a:ext cx="8812403" cy="2498819"/>
          </a:xfrm>
          <a:prstGeom prst="rect">
            <a:avLst/>
          </a:prstGeom>
        </p:spPr>
      </p:pic>
    </p:spTree>
    <p:extLst>
      <p:ext uri="{BB962C8B-B14F-4D97-AF65-F5344CB8AC3E}">
        <p14:creationId xmlns:p14="http://schemas.microsoft.com/office/powerpoint/2010/main" val="1026927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2462213"/>
          </a:xfrm>
        </p:spPr>
        <p:txBody>
          <a:bodyPr/>
          <a:lstStyle/>
          <a:p>
            <a:pPr marL="285750" indent="-285750">
              <a:buFont typeface="Wingdings" panose="05000000000000000000" pitchFamily="2" charset="2"/>
              <a:buChar char="§"/>
            </a:pPr>
            <a:r>
              <a:rPr lang="es-CL" sz="3200" dirty="0"/>
              <a:t>Código y ambiente de desarrollo</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Implementación y entrenamiento del modelo</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Implementación de la API en FLASK</a:t>
            </a:r>
          </a:p>
        </p:txBody>
      </p:sp>
    </p:spTree>
    <p:extLst>
      <p:ext uri="{BB962C8B-B14F-4D97-AF65-F5344CB8AC3E}">
        <p14:creationId xmlns:p14="http://schemas.microsoft.com/office/powerpoint/2010/main" val="131301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3970318"/>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La creación de un proyecto de aprendizaje automático en un jupyter notebook ejecutándose en equipo local para unos datos de entrada controlados es una cosa, pero implementar el modelo como una aplicación web y su posterior puesta en producción como servicio para usuarios en la red es otra cosa muy distinta.</a:t>
            </a:r>
          </a:p>
          <a:p>
            <a:pPr algn="just"/>
            <a:endParaRPr lang="es-ES" sz="2800" b="0" dirty="0">
              <a:solidFill>
                <a:srgbClr val="000000"/>
              </a:solidFill>
              <a:latin typeface="Source Sans Pro"/>
            </a:endParaRPr>
          </a:p>
          <a:p>
            <a:pPr algn="just"/>
            <a:r>
              <a:rPr lang="es-ES" sz="2800" b="0" dirty="0">
                <a:solidFill>
                  <a:srgbClr val="000000"/>
                </a:solidFill>
                <a:latin typeface="Source Sans Pro"/>
              </a:rPr>
              <a:t>Veremos a continuación </a:t>
            </a:r>
            <a:r>
              <a:rPr lang="es-ES" sz="2800" i="1" dirty="0">
                <a:solidFill>
                  <a:srgbClr val="000000"/>
                </a:solidFill>
                <a:latin typeface="Source Sans Pro"/>
              </a:rPr>
              <a:t>una forma </a:t>
            </a:r>
            <a:r>
              <a:rPr lang="es-ES" sz="2800" b="0" dirty="0">
                <a:solidFill>
                  <a:srgbClr val="000000"/>
                </a:solidFill>
                <a:latin typeface="Source Sans Pro"/>
              </a:rPr>
              <a:t>de implementar un modelo a través de una API construida con FLASK.</a:t>
            </a:r>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CuadroTexto 3">
            <a:extLst>
              <a:ext uri="{FF2B5EF4-FFF2-40B4-BE49-F238E27FC236}">
                <a16:creationId xmlns:a16="http://schemas.microsoft.com/office/drawing/2014/main" id="{DEC33366-7EB3-A550-904A-7DD0D7827030}"/>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655564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Para que un producto basado en el aprendizaje automático tenga éxito, es necesario crear servicios que otros equipos puedan usar o un producto donde los usuarios puedan interactuar. </a:t>
            </a:r>
          </a:p>
          <a:p>
            <a:pPr algn="just"/>
            <a:endParaRPr lang="es-ES" sz="2800" b="0" dirty="0">
              <a:solidFill>
                <a:srgbClr val="000000"/>
              </a:solidFill>
              <a:latin typeface="Source Sans Pro"/>
            </a:endParaRPr>
          </a:p>
          <a:p>
            <a:pPr algn="just"/>
            <a:r>
              <a:rPr lang="es-ES" sz="2800" b="0" dirty="0">
                <a:solidFill>
                  <a:srgbClr val="000000"/>
                </a:solidFill>
                <a:latin typeface="Source Sans Pro"/>
              </a:rPr>
              <a:t>Para ello, </a:t>
            </a:r>
            <a:r>
              <a:rPr lang="es-ES" sz="2800" i="1" dirty="0">
                <a:solidFill>
                  <a:srgbClr val="000000"/>
                </a:solidFill>
                <a:latin typeface="Source Sans Pro"/>
              </a:rPr>
              <a:t>el objetivo final es brindar el modelo como un servicio</a:t>
            </a:r>
            <a:r>
              <a:rPr lang="es-ES" sz="2800" b="0" dirty="0">
                <a:solidFill>
                  <a:srgbClr val="000000"/>
                </a:solidFill>
                <a:latin typeface="Source Sans Pro"/>
              </a:rPr>
              <a:t>, basándose en un concepto llamado API. </a:t>
            </a:r>
          </a:p>
          <a:p>
            <a:pPr algn="just"/>
            <a:endParaRPr lang="es-ES" sz="2800" b="0" dirty="0">
              <a:solidFill>
                <a:srgbClr val="000000"/>
              </a:solidFill>
              <a:latin typeface="Source Sans Pro"/>
            </a:endParaRPr>
          </a:p>
          <a:p>
            <a:pPr algn="just"/>
            <a:r>
              <a:rPr lang="es-ES" sz="2800" b="0" dirty="0">
                <a:solidFill>
                  <a:srgbClr val="000000"/>
                </a:solidFill>
                <a:latin typeface="Source Sans Pro"/>
              </a:rPr>
              <a:t>Una API es la forma en que los sistemas informáticos se comunican entre sí, actuando como un agente que </a:t>
            </a:r>
            <a:r>
              <a:rPr lang="es-ES" sz="2800" i="1" dirty="0">
                <a:solidFill>
                  <a:srgbClr val="000000"/>
                </a:solidFill>
                <a:latin typeface="Source Sans Pro"/>
              </a:rPr>
              <a:t>lleva la información del usuario al servidor y luego nuevamente del servidor al usuario devolviendo la respuesta</a:t>
            </a:r>
            <a:r>
              <a:rPr lang="es-ES" sz="2800" b="0" dirty="0">
                <a:solidFill>
                  <a:srgbClr val="000000"/>
                </a:solidFill>
                <a:latin typeface="Source Sans Pro"/>
              </a:rPr>
              <a:t>. </a:t>
            </a:r>
          </a:p>
          <a:p>
            <a:pPr algn="just"/>
            <a:endParaRPr lang="es-ES" sz="2800" b="0" dirty="0">
              <a:solidFill>
                <a:srgbClr val="000000"/>
              </a:solidFill>
              <a:latin typeface="Source Sans Pro"/>
            </a:endParaRPr>
          </a:p>
          <a:p>
            <a:pPr algn="just"/>
            <a:r>
              <a:rPr lang="es-ES" sz="2800" i="1" dirty="0">
                <a:solidFill>
                  <a:srgbClr val="000000"/>
                </a:solidFill>
                <a:latin typeface="Source Sans Pro"/>
              </a:rPr>
              <a:t>Flask proporciona esa capacidad</a:t>
            </a:r>
            <a:r>
              <a:rPr lang="es-ES" sz="2800" b="0" dirty="0">
                <a:solidFill>
                  <a:srgbClr val="000000"/>
                </a:solidFill>
                <a:latin typeface="Source Sans Pro"/>
              </a:rPr>
              <a:t>, actuando como una API entre su modelo y el archivo HTML.</a:t>
            </a:r>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2340705" cy="646331"/>
          </a:xfrm>
          <a:prstGeom prst="rect">
            <a:avLst/>
          </a:prstGeom>
          <a:noFill/>
        </p:spPr>
        <p:txBody>
          <a:bodyPr wrap="none" rtlCol="0">
            <a:spAutoFit/>
          </a:bodyPr>
          <a:lstStyle/>
          <a:p>
            <a:r>
              <a:rPr lang="es-CL" sz="3600" dirty="0"/>
              <a:t>USO DE API</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spTree>
    <p:extLst>
      <p:ext uri="{BB962C8B-B14F-4D97-AF65-F5344CB8AC3E}">
        <p14:creationId xmlns:p14="http://schemas.microsoft.com/office/powerpoint/2010/main" val="3268283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612475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Para realizar este ejercicio, </a:t>
            </a:r>
            <a:r>
              <a:rPr lang="es-ES" sz="2800" dirty="0">
                <a:solidFill>
                  <a:srgbClr val="000000"/>
                </a:solidFill>
                <a:latin typeface="Source Sans Pro"/>
              </a:rPr>
              <a:t>se debe clonar el repositorio base desde GITHUB.</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r>
              <a:rPr lang="es-ES" sz="2800" b="0" dirty="0">
                <a:solidFill>
                  <a:srgbClr val="000000"/>
                </a:solidFill>
                <a:latin typeface="Source Sans Pro"/>
              </a:rPr>
              <a:t>En el directorio de su proyecto, se debe crear un  virtualenv:</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4621137" cy="1200329"/>
          </a:xfrm>
          <a:prstGeom prst="rect">
            <a:avLst/>
          </a:prstGeom>
          <a:noFill/>
        </p:spPr>
        <p:txBody>
          <a:bodyPr wrap="none" rtlCol="0">
            <a:spAutoFit/>
          </a:bodyPr>
          <a:lstStyle/>
          <a:p>
            <a:r>
              <a:rPr lang="es-CL" sz="3600" dirty="0"/>
              <a:t>Código y</a:t>
            </a:r>
          </a:p>
          <a:p>
            <a:r>
              <a:rPr lang="es-CL" sz="3600" dirty="0"/>
              <a:t>Ambiente de Desarrollo</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6" name="Imagen 5">
            <a:extLst>
              <a:ext uri="{FF2B5EF4-FFF2-40B4-BE49-F238E27FC236}">
                <a16:creationId xmlns:a16="http://schemas.microsoft.com/office/drawing/2014/main" id="{B93594D8-85C9-B7BD-F4FA-4DCD67602DC0}"/>
              </a:ext>
            </a:extLst>
          </p:cNvPr>
          <p:cNvPicPr>
            <a:picLocks noChangeAspect="1"/>
          </p:cNvPicPr>
          <p:nvPr/>
        </p:nvPicPr>
        <p:blipFill>
          <a:blip r:embed="rId5"/>
          <a:stretch>
            <a:fillRect/>
          </a:stretch>
        </p:blipFill>
        <p:spPr>
          <a:xfrm>
            <a:off x="8316437" y="4435475"/>
            <a:ext cx="9225915" cy="1585998"/>
          </a:xfrm>
          <a:prstGeom prst="rect">
            <a:avLst/>
          </a:prstGeom>
        </p:spPr>
      </p:pic>
      <p:pic>
        <p:nvPicPr>
          <p:cNvPr id="13" name="Imagen 12">
            <a:extLst>
              <a:ext uri="{FF2B5EF4-FFF2-40B4-BE49-F238E27FC236}">
                <a16:creationId xmlns:a16="http://schemas.microsoft.com/office/drawing/2014/main" id="{10E5E80C-10CB-5A01-7C1F-403381C84851}"/>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44000"/>
                    </a14:imgEffect>
                  </a14:imgLayer>
                </a14:imgProps>
              </a:ext>
            </a:extLst>
          </a:blip>
          <a:stretch>
            <a:fillRect/>
          </a:stretch>
        </p:blipFill>
        <p:spPr>
          <a:xfrm>
            <a:off x="8322492" y="8040129"/>
            <a:ext cx="9327972" cy="1119746"/>
          </a:xfrm>
          <a:prstGeom prst="rect">
            <a:avLst/>
          </a:prstGeom>
        </p:spPr>
      </p:pic>
    </p:spTree>
    <p:extLst>
      <p:ext uri="{BB962C8B-B14F-4D97-AF65-F5344CB8AC3E}">
        <p14:creationId xmlns:p14="http://schemas.microsoft.com/office/powerpoint/2010/main" val="2864556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401205"/>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Ahora se activa el entorno virtual de la siguiente manera:</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r>
              <a:rPr lang="es-ES" sz="2800" b="0" dirty="0">
                <a:solidFill>
                  <a:srgbClr val="000000"/>
                </a:solidFill>
                <a:latin typeface="Source Sans Pro"/>
              </a:rPr>
              <a:t>Y se instalan todas las dependencias del proyecto:</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4621137" cy="1200329"/>
          </a:xfrm>
          <a:prstGeom prst="rect">
            <a:avLst/>
          </a:prstGeom>
          <a:noFill/>
        </p:spPr>
        <p:txBody>
          <a:bodyPr wrap="none" rtlCol="0">
            <a:spAutoFit/>
          </a:bodyPr>
          <a:lstStyle/>
          <a:p>
            <a:r>
              <a:rPr lang="es-CL" sz="3600" dirty="0"/>
              <a:t>Código y</a:t>
            </a:r>
          </a:p>
          <a:p>
            <a:r>
              <a:rPr lang="es-CL" sz="3600" dirty="0"/>
              <a:t>Ambiente de Desarrollo</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7" name="Imagen 6">
            <a:extLst>
              <a:ext uri="{FF2B5EF4-FFF2-40B4-BE49-F238E27FC236}">
                <a16:creationId xmlns:a16="http://schemas.microsoft.com/office/drawing/2014/main" id="{9A4BBAC9-5BFB-85A7-F49E-C3620F5D00C4}"/>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48000"/>
                    </a14:imgEffect>
                  </a14:imgLayer>
                </a14:imgProps>
              </a:ext>
            </a:extLst>
          </a:blip>
          <a:stretch>
            <a:fillRect/>
          </a:stretch>
        </p:blipFill>
        <p:spPr>
          <a:xfrm>
            <a:off x="8316437" y="3671556"/>
            <a:ext cx="10651547" cy="1236292"/>
          </a:xfrm>
          <a:prstGeom prst="rect">
            <a:avLst/>
          </a:prstGeom>
        </p:spPr>
      </p:pic>
      <p:pic>
        <p:nvPicPr>
          <p:cNvPr id="11" name="Imagen 10">
            <a:extLst>
              <a:ext uri="{FF2B5EF4-FFF2-40B4-BE49-F238E27FC236}">
                <a16:creationId xmlns:a16="http://schemas.microsoft.com/office/drawing/2014/main" id="{4C97C634-D674-6B24-9BA2-D126D13F5F10}"/>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37000"/>
                    </a14:imgEffect>
                  </a14:imgLayer>
                </a14:imgProps>
              </a:ext>
            </a:extLst>
          </a:blip>
          <a:stretch>
            <a:fillRect/>
          </a:stretch>
        </p:blipFill>
        <p:spPr>
          <a:xfrm>
            <a:off x="8324264" y="6327594"/>
            <a:ext cx="10643720" cy="1236292"/>
          </a:xfrm>
          <a:prstGeom prst="rect">
            <a:avLst/>
          </a:prstGeom>
        </p:spPr>
      </p:pic>
    </p:spTree>
    <p:extLst>
      <p:ext uri="{BB962C8B-B14F-4D97-AF65-F5344CB8AC3E}">
        <p14:creationId xmlns:p14="http://schemas.microsoft.com/office/powerpoint/2010/main" val="303579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832092"/>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El modelo de aprendizaje automático va ser el encargado de clasificar entre tres variedades de Flor de Iris. </a:t>
            </a:r>
          </a:p>
          <a:p>
            <a:pPr algn="just"/>
            <a:endParaRPr lang="es-ES" sz="2800" b="0" dirty="0">
              <a:solidFill>
                <a:srgbClr val="000000"/>
              </a:solidFill>
              <a:latin typeface="Source Sans Pro"/>
            </a:endParaRPr>
          </a:p>
          <a:p>
            <a:pPr algn="just"/>
            <a:r>
              <a:rPr lang="es-ES" sz="2800" b="0" dirty="0">
                <a:solidFill>
                  <a:srgbClr val="000000"/>
                </a:solidFill>
                <a:latin typeface="Source Sans Pro"/>
              </a:rPr>
              <a:t>Esta clasificación será el resultado de la inferencia de unos datos de entrada introducidos por el usuario:</a:t>
            </a:r>
          </a:p>
          <a:p>
            <a:pPr algn="just"/>
            <a:endParaRPr lang="es-ES" sz="2800" b="0" dirty="0">
              <a:solidFill>
                <a:srgbClr val="000000"/>
              </a:solidFill>
              <a:latin typeface="Source Sans Pro"/>
            </a:endParaRPr>
          </a:p>
          <a:p>
            <a:pPr marL="457200" indent="-457200" algn="just">
              <a:buFont typeface="Wingdings" panose="05000000000000000000" pitchFamily="2" charset="2"/>
              <a:buChar char="§"/>
            </a:pPr>
            <a:r>
              <a:rPr lang="es-ES" sz="2800" b="0" dirty="0">
                <a:solidFill>
                  <a:srgbClr val="000000"/>
                </a:solidFill>
                <a:latin typeface="Source Sans Pro"/>
              </a:rPr>
              <a:t>largo del sépalo en cm</a:t>
            </a:r>
          </a:p>
          <a:p>
            <a:pPr marL="457200" indent="-457200" algn="just">
              <a:buFont typeface="Wingdings" panose="05000000000000000000" pitchFamily="2" charset="2"/>
              <a:buChar char="§"/>
            </a:pPr>
            <a:r>
              <a:rPr lang="es-ES" sz="2800" b="0" dirty="0">
                <a:solidFill>
                  <a:srgbClr val="000000"/>
                </a:solidFill>
                <a:latin typeface="Source Sans Pro"/>
              </a:rPr>
              <a:t>ancho del sépalo en cm</a:t>
            </a:r>
          </a:p>
          <a:p>
            <a:pPr marL="457200" indent="-457200" algn="just">
              <a:buFont typeface="Wingdings" panose="05000000000000000000" pitchFamily="2" charset="2"/>
              <a:buChar char="§"/>
            </a:pPr>
            <a:r>
              <a:rPr lang="es-ES" sz="2800" b="0" dirty="0">
                <a:solidFill>
                  <a:srgbClr val="000000"/>
                </a:solidFill>
                <a:latin typeface="Source Sans Pro"/>
              </a:rPr>
              <a:t>largo de pétalo en cm</a:t>
            </a:r>
          </a:p>
          <a:p>
            <a:pPr marL="457200" indent="-457200" algn="just">
              <a:buFont typeface="Wingdings" panose="05000000000000000000" pitchFamily="2" charset="2"/>
              <a:buChar char="§"/>
            </a:pPr>
            <a:r>
              <a:rPr lang="es-ES" sz="2800" b="0" dirty="0">
                <a:solidFill>
                  <a:srgbClr val="000000"/>
                </a:solidFill>
                <a:latin typeface="Source Sans Pro"/>
              </a:rPr>
              <a:t>ancho de pétalo en cm</a:t>
            </a: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312189" cy="1754326"/>
          </a:xfrm>
          <a:prstGeom prst="rect">
            <a:avLst/>
          </a:prstGeom>
          <a:noFill/>
        </p:spPr>
        <p:txBody>
          <a:bodyPr wrap="none" rtlCol="0">
            <a:spAutoFit/>
          </a:bodyPr>
          <a:lstStyle/>
          <a:p>
            <a:r>
              <a:rPr lang="es-CL" sz="3600" dirty="0"/>
              <a:t>Implementación</a:t>
            </a:r>
          </a:p>
          <a:p>
            <a:r>
              <a:rPr lang="es-CL" sz="3600" dirty="0"/>
              <a:t>y Entrenamiento</a:t>
            </a:r>
          </a:p>
          <a:p>
            <a:r>
              <a:rPr lang="es-CL" sz="3600" dirty="0"/>
              <a:t>del Modelo</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spTree>
    <p:extLst>
      <p:ext uri="{BB962C8B-B14F-4D97-AF65-F5344CB8AC3E}">
        <p14:creationId xmlns:p14="http://schemas.microsoft.com/office/powerpoint/2010/main" val="275183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6124754"/>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En nuestro caso utilizaremos el módulo </a:t>
            </a:r>
            <a:r>
              <a:rPr lang="es-ES" sz="2800" b="0" dirty="0" err="1">
                <a:solidFill>
                  <a:srgbClr val="000000"/>
                </a:solidFill>
                <a:latin typeface="Source Sans Pro"/>
              </a:rPr>
              <a:t>datasets</a:t>
            </a:r>
            <a:r>
              <a:rPr lang="es-ES" sz="2800" b="0" dirty="0">
                <a:solidFill>
                  <a:srgbClr val="000000"/>
                </a:solidFill>
                <a:latin typeface="Source Sans Pro"/>
              </a:rPr>
              <a:t> de la librería </a:t>
            </a:r>
            <a:r>
              <a:rPr lang="es-ES" sz="2800" b="0" dirty="0" err="1">
                <a:solidFill>
                  <a:srgbClr val="000000"/>
                </a:solidFill>
                <a:latin typeface="Source Sans Pro"/>
              </a:rPr>
              <a:t>sklearn</a:t>
            </a:r>
            <a:r>
              <a:rPr lang="es-ES" sz="2800" b="0" dirty="0">
                <a:solidFill>
                  <a:srgbClr val="000000"/>
                </a:solidFill>
                <a:latin typeface="Source Sans Pro"/>
              </a:rPr>
              <a:t> y lo dividimos entre conjuntos de entrenamiento y test:</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312189" cy="1754326"/>
          </a:xfrm>
          <a:prstGeom prst="rect">
            <a:avLst/>
          </a:prstGeom>
          <a:noFill/>
        </p:spPr>
        <p:txBody>
          <a:bodyPr wrap="none" rtlCol="0">
            <a:spAutoFit/>
          </a:bodyPr>
          <a:lstStyle/>
          <a:p>
            <a:r>
              <a:rPr lang="es-CL" sz="3600" dirty="0"/>
              <a:t>Implementación</a:t>
            </a:r>
          </a:p>
          <a:p>
            <a:r>
              <a:rPr lang="es-CL" sz="3600" dirty="0"/>
              <a:t>y Entrenamiento</a:t>
            </a:r>
          </a:p>
          <a:p>
            <a:r>
              <a:rPr lang="es-CL" sz="3600" dirty="0"/>
              <a:t>del Modelo</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6" name="Imagen 5">
            <a:extLst>
              <a:ext uri="{FF2B5EF4-FFF2-40B4-BE49-F238E27FC236}">
                <a16:creationId xmlns:a16="http://schemas.microsoft.com/office/drawing/2014/main" id="{1DCA65C0-906A-AB80-6794-3048F874220E}"/>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43000"/>
                    </a14:imgEffect>
                  </a14:imgLayer>
                </a14:imgProps>
              </a:ext>
            </a:extLst>
          </a:blip>
          <a:stretch>
            <a:fillRect/>
          </a:stretch>
        </p:blipFill>
        <p:spPr>
          <a:xfrm>
            <a:off x="8138997" y="5033541"/>
            <a:ext cx="9843655" cy="2332272"/>
          </a:xfrm>
          <a:prstGeom prst="rect">
            <a:avLst/>
          </a:prstGeom>
        </p:spPr>
      </p:pic>
    </p:spTree>
    <p:extLst>
      <p:ext uri="{BB962C8B-B14F-4D97-AF65-F5344CB8AC3E}">
        <p14:creationId xmlns:p14="http://schemas.microsoft.com/office/powerpoint/2010/main" val="121924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3108543"/>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Vamos a utilizar como modelo un Random Forest Classifier entrenado con el subconjunto de entrenamiento y validado con el conjunto de test.</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312189" cy="1754326"/>
          </a:xfrm>
          <a:prstGeom prst="rect">
            <a:avLst/>
          </a:prstGeom>
          <a:noFill/>
        </p:spPr>
        <p:txBody>
          <a:bodyPr wrap="none" rtlCol="0">
            <a:spAutoFit/>
          </a:bodyPr>
          <a:lstStyle/>
          <a:p>
            <a:r>
              <a:rPr lang="es-CL" sz="3600" dirty="0"/>
              <a:t>Implementación</a:t>
            </a:r>
          </a:p>
          <a:p>
            <a:r>
              <a:rPr lang="es-CL" sz="3600" dirty="0"/>
              <a:t>y Entrenamiento</a:t>
            </a:r>
          </a:p>
          <a:p>
            <a:r>
              <a:rPr lang="es-CL" sz="3600" dirty="0"/>
              <a:t>del Modelo</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9" name="Imagen 8">
            <a:extLst>
              <a:ext uri="{FF2B5EF4-FFF2-40B4-BE49-F238E27FC236}">
                <a16:creationId xmlns:a16="http://schemas.microsoft.com/office/drawing/2014/main" id="{9C4B02E8-9A44-311F-4133-F63720DAAC8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40000"/>
                    </a14:imgEffect>
                  </a14:imgLayer>
                </a14:imgProps>
              </a:ext>
            </a:extLst>
          </a:blip>
          <a:stretch>
            <a:fillRect/>
          </a:stretch>
        </p:blipFill>
        <p:spPr>
          <a:xfrm>
            <a:off x="8316437" y="4845441"/>
            <a:ext cx="9680111" cy="2319338"/>
          </a:xfrm>
          <a:prstGeom prst="rect">
            <a:avLst/>
          </a:prstGeom>
        </p:spPr>
      </p:pic>
    </p:spTree>
    <p:extLst>
      <p:ext uri="{BB962C8B-B14F-4D97-AF65-F5344CB8AC3E}">
        <p14:creationId xmlns:p14="http://schemas.microsoft.com/office/powerpoint/2010/main" val="2482344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Puesta en Producción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2677656"/>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algn="just"/>
            <a:r>
              <a:rPr lang="es-ES" sz="2800" b="0" dirty="0">
                <a:solidFill>
                  <a:srgbClr val="000000"/>
                </a:solidFill>
                <a:latin typeface="Source Sans Pro"/>
              </a:rPr>
              <a:t>Posteriormente al entrenamiento, serializamos el modelo y lo guardamos en la carpeta checkpoints/.</a:t>
            </a: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ES" sz="2800" b="0" dirty="0">
              <a:solidFill>
                <a:srgbClr val="000000"/>
              </a:solidFill>
              <a:latin typeface="Source Sans Pro"/>
            </a:endParaRPr>
          </a:p>
          <a:p>
            <a:pPr algn="just"/>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CuadroTexto 1">
            <a:extLst>
              <a:ext uri="{FF2B5EF4-FFF2-40B4-BE49-F238E27FC236}">
                <a16:creationId xmlns:a16="http://schemas.microsoft.com/office/drawing/2014/main" id="{F810E3B5-C820-1A1D-74CA-C72092E0F2CF}"/>
              </a:ext>
            </a:extLst>
          </p:cNvPr>
          <p:cNvSpPr txBox="1"/>
          <p:nvPr/>
        </p:nvSpPr>
        <p:spPr>
          <a:xfrm>
            <a:off x="679450" y="3279215"/>
            <a:ext cx="3312189" cy="1754326"/>
          </a:xfrm>
          <a:prstGeom prst="rect">
            <a:avLst/>
          </a:prstGeom>
          <a:noFill/>
        </p:spPr>
        <p:txBody>
          <a:bodyPr wrap="none" rtlCol="0">
            <a:spAutoFit/>
          </a:bodyPr>
          <a:lstStyle/>
          <a:p>
            <a:r>
              <a:rPr lang="es-CL" sz="3600" dirty="0"/>
              <a:t>Implementación</a:t>
            </a:r>
          </a:p>
          <a:p>
            <a:r>
              <a:rPr lang="es-CL" sz="3600" dirty="0"/>
              <a:t>y Entrenamiento</a:t>
            </a:r>
          </a:p>
          <a:p>
            <a:r>
              <a:rPr lang="es-CL" sz="3600" dirty="0"/>
              <a:t>del Modelo</a:t>
            </a:r>
            <a:endParaRPr lang="es-CL" dirty="0"/>
          </a:p>
        </p:txBody>
      </p:sp>
      <p:sp>
        <p:nvSpPr>
          <p:cNvPr id="4" name="CuadroTexto 3">
            <a:extLst>
              <a:ext uri="{FF2B5EF4-FFF2-40B4-BE49-F238E27FC236}">
                <a16:creationId xmlns:a16="http://schemas.microsoft.com/office/drawing/2014/main" id="{824BFE86-8414-69CE-8A40-62D8C4E7725F}"/>
              </a:ext>
            </a:extLst>
          </p:cNvPr>
          <p:cNvSpPr txBox="1"/>
          <p:nvPr/>
        </p:nvSpPr>
        <p:spPr>
          <a:xfrm>
            <a:off x="7520851" y="10386020"/>
            <a:ext cx="6160661" cy="923330"/>
          </a:xfrm>
          <a:prstGeom prst="rect">
            <a:avLst/>
          </a:prstGeom>
          <a:noFill/>
        </p:spPr>
        <p:txBody>
          <a:bodyPr wrap="none" rtlCol="0">
            <a:spAutoFit/>
          </a:bodyPr>
          <a:lstStyle/>
          <a:p>
            <a:r>
              <a:rPr lang="es-CL" sz="1800" b="0" i="0" u="none" strike="noStrike" baseline="0" dirty="0">
                <a:solidFill>
                  <a:srgbClr val="000000"/>
                </a:solidFill>
                <a:latin typeface="Arial" panose="020B0604020202020204" pitchFamily="34" charset="0"/>
                <a:hlinkClick r:id="rId4"/>
              </a:rPr>
              <a:t>https://jaimesendraberenguer.medium.com/</a:t>
            </a:r>
            <a:endParaRPr lang="es-CL" sz="1800" b="0" i="0" u="none" strike="noStrike" baseline="0" dirty="0">
              <a:solidFill>
                <a:srgbClr val="000000"/>
              </a:solidFill>
              <a:latin typeface="Arial" panose="020B0604020202020204" pitchFamily="34" charset="0"/>
            </a:endParaRPr>
          </a:p>
          <a:p>
            <a:r>
              <a:rPr lang="es-CL" sz="1800" b="0" i="0" u="none" strike="noStrike" baseline="0" dirty="0">
                <a:solidFill>
                  <a:srgbClr val="000000"/>
                </a:solidFill>
                <a:latin typeface="Arial" panose="020B0604020202020204" pitchFamily="34" charset="0"/>
              </a:rPr>
              <a:t>puesta-en-producción-de-un-modelo-de-</a:t>
            </a:r>
          </a:p>
          <a:p>
            <a:r>
              <a:rPr lang="es-CL" sz="1800" b="0" i="0" u="none" strike="noStrike" baseline="0" dirty="0">
                <a:solidFill>
                  <a:srgbClr val="000000"/>
                </a:solidFill>
                <a:latin typeface="Arial" panose="020B0604020202020204" pitchFamily="34" charset="0"/>
              </a:rPr>
              <a:t>aprendizaje-automático-con-flask-y-heroku-a699422e20fc </a:t>
            </a:r>
            <a:endParaRPr lang="es-CL" dirty="0"/>
          </a:p>
        </p:txBody>
      </p:sp>
      <p:pic>
        <p:nvPicPr>
          <p:cNvPr id="6" name="Imagen 5">
            <a:extLst>
              <a:ext uri="{FF2B5EF4-FFF2-40B4-BE49-F238E27FC236}">
                <a16:creationId xmlns:a16="http://schemas.microsoft.com/office/drawing/2014/main" id="{591A6CF5-23DB-8270-3905-2C15E2E961DB}"/>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42000"/>
                    </a14:imgEffect>
                  </a14:imgLayer>
                </a14:imgProps>
              </a:ext>
            </a:extLst>
          </a:blip>
          <a:stretch>
            <a:fillRect/>
          </a:stretch>
        </p:blipFill>
        <p:spPr>
          <a:xfrm>
            <a:off x="8340213" y="4670526"/>
            <a:ext cx="9941437" cy="1600003"/>
          </a:xfrm>
          <a:prstGeom prst="rect">
            <a:avLst/>
          </a:prstGeom>
        </p:spPr>
      </p:pic>
    </p:spTree>
    <p:extLst>
      <p:ext uri="{BB962C8B-B14F-4D97-AF65-F5344CB8AC3E}">
        <p14:creationId xmlns:p14="http://schemas.microsoft.com/office/powerpoint/2010/main" val="2863747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purl.org/dc/terms/"/>
    <ds:schemaRef ds:uri="http://schemas.microsoft.com/office/2006/documentManagement/types"/>
    <ds:schemaRef ds:uri="http://purl.org/dc/dcmitype/"/>
    <ds:schemaRef ds:uri="73c13b64-88fd-4eb7-a3bf-975b07d582db"/>
    <ds:schemaRef ds:uri="http://purl.org/dc/elements/1.1/"/>
    <ds:schemaRef ds:uri="de7ac4cf-e23f-48fa-9529-c41e75b23430"/>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1377</TotalTime>
  <Words>1022</Words>
  <Application>Microsoft Office PowerPoint</Application>
  <PresentationFormat>Personalizado</PresentationFormat>
  <Paragraphs>241</Paragraphs>
  <Slides>19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Arial</vt:lpstr>
      <vt:lpstr>Calibri</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205</cp:revision>
  <dcterms:created xsi:type="dcterms:W3CDTF">2021-04-02T01:36:00Z</dcterms:created>
  <dcterms:modified xsi:type="dcterms:W3CDTF">2022-12-02T18:19:22Z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