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8"/>
  </p:handoutMasterIdLst>
  <p:sldIdLst>
    <p:sldId id="267" r:id="rId5"/>
    <p:sldId id="273" r:id="rId6"/>
    <p:sldId id="274" r:id="rId7"/>
    <p:sldId id="271" r:id="rId8"/>
    <p:sldId id="277" r:id="rId9"/>
    <p:sldId id="278" r:id="rId10"/>
    <p:sldId id="279" r:id="rId11"/>
    <p:sldId id="280" r:id="rId12"/>
    <p:sldId id="283" r:id="rId13"/>
    <p:sldId id="281" r:id="rId14"/>
    <p:sldId id="282" r:id="rId15"/>
    <p:sldId id="284" r:id="rId16"/>
    <p:sldId id="276" r:id="rId17"/>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96210-6DC0-40DD-ADE5-6CEE6E70F37E}" v="45" dt="2022-11-11T03:34:09.4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0"/>
    <p:restoredTop sz="94607"/>
  </p:normalViewPr>
  <p:slideViewPr>
    <p:cSldViewPr>
      <p:cViewPr varScale="1">
        <p:scale>
          <a:sx n="48" d="100"/>
          <a:sy n="48" d="100"/>
        </p:scale>
        <p:origin x="302" y="67"/>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DD596210-6DC0-40DD-ADE5-6CEE6E70F37E}"/>
    <pc:docChg chg="modSld">
      <pc:chgData name="Claudiaalejandra Bustamante Vera" userId="S::cl.bustamantev@profesor.duoc.cl::40b044c9-fab8-430e-a737-6e3ff4ae30c9" providerId="AD" clId="Web-{DD596210-6DC0-40DD-ADE5-6CEE6E70F37E}" dt="2022-11-11T03:34:09.405" v="33"/>
      <pc:docMkLst>
        <pc:docMk/>
      </pc:docMkLst>
      <pc:sldChg chg="modSp">
        <pc:chgData name="Claudiaalejandra Bustamante Vera" userId="S::cl.bustamantev@profesor.duoc.cl::40b044c9-fab8-430e-a737-6e3ff4ae30c9" providerId="AD" clId="Web-{DD596210-6DC0-40DD-ADE5-6CEE6E70F37E}" dt="2022-11-11T01:56:05.524" v="0" actId="20577"/>
        <pc:sldMkLst>
          <pc:docMk/>
          <pc:sldMk cId="4122261599" sldId="267"/>
        </pc:sldMkLst>
        <pc:spChg chg="mod">
          <ac:chgData name="Claudiaalejandra Bustamante Vera" userId="S::cl.bustamantev@profesor.duoc.cl::40b044c9-fab8-430e-a737-6e3ff4ae30c9" providerId="AD" clId="Web-{DD596210-6DC0-40DD-ADE5-6CEE6E70F37E}" dt="2022-11-11T01:56:05.524"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DD596210-6DC0-40DD-ADE5-6CEE6E70F37E}" dt="2022-11-11T02:04:32.928" v="8" actId="20577"/>
        <pc:sldMkLst>
          <pc:docMk/>
          <pc:sldMk cId="3330055882" sldId="273"/>
        </pc:sldMkLst>
        <pc:spChg chg="mod">
          <ac:chgData name="Claudiaalejandra Bustamante Vera" userId="S::cl.bustamantev@profesor.duoc.cl::40b044c9-fab8-430e-a737-6e3ff4ae30c9" providerId="AD" clId="Web-{DD596210-6DC0-40DD-ADE5-6CEE6E70F37E}" dt="2022-11-11T02:04:32.928" v="8" actId="20577"/>
          <ac:spMkLst>
            <pc:docMk/>
            <pc:sldMk cId="3330055882" sldId="273"/>
            <ac:spMk id="73" creationId="{FEA29EEC-D6A3-87B2-FBF3-E72BB8A0D1EB}"/>
          </ac:spMkLst>
        </pc:spChg>
      </pc:sldChg>
      <pc:sldChg chg="addSp modSp">
        <pc:chgData name="Claudiaalejandra Bustamante Vera" userId="S::cl.bustamantev@profesor.duoc.cl::40b044c9-fab8-430e-a737-6e3ff4ae30c9" providerId="AD" clId="Web-{DD596210-6DC0-40DD-ADE5-6CEE6E70F37E}" dt="2022-11-11T02:20:02.906" v="11" actId="14100"/>
        <pc:sldMkLst>
          <pc:docMk/>
          <pc:sldMk cId="3465768929" sldId="277"/>
        </pc:sldMkLst>
        <pc:picChg chg="add mod">
          <ac:chgData name="Claudiaalejandra Bustamante Vera" userId="S::cl.bustamantev@profesor.duoc.cl::40b044c9-fab8-430e-a737-6e3ff4ae30c9" providerId="AD" clId="Web-{DD596210-6DC0-40DD-ADE5-6CEE6E70F37E}" dt="2022-11-11T02:20:02.906" v="11" actId="14100"/>
          <ac:picMkLst>
            <pc:docMk/>
            <pc:sldMk cId="3465768929" sldId="277"/>
            <ac:picMk id="2" creationId="{C9905341-E3E5-0902-1705-8C03A5715A9D}"/>
          </ac:picMkLst>
        </pc:picChg>
      </pc:sldChg>
      <pc:sldChg chg="addSp modSp">
        <pc:chgData name="Claudiaalejandra Bustamante Vera" userId="S::cl.bustamantev@profesor.duoc.cl::40b044c9-fab8-430e-a737-6e3ff4ae30c9" providerId="AD" clId="Web-{DD596210-6DC0-40DD-ADE5-6CEE6E70F37E}" dt="2022-11-11T03:19:32.175" v="15" actId="1076"/>
        <pc:sldMkLst>
          <pc:docMk/>
          <pc:sldMk cId="2301301073" sldId="278"/>
        </pc:sldMkLst>
        <pc:picChg chg="add mod">
          <ac:chgData name="Claudiaalejandra Bustamante Vera" userId="S::cl.bustamantev@profesor.duoc.cl::40b044c9-fab8-430e-a737-6e3ff4ae30c9" providerId="AD" clId="Web-{DD596210-6DC0-40DD-ADE5-6CEE6E70F37E}" dt="2022-11-11T03:19:32.175" v="15" actId="1076"/>
          <ac:picMkLst>
            <pc:docMk/>
            <pc:sldMk cId="2301301073" sldId="278"/>
            <ac:picMk id="2" creationId="{AC753068-2799-8EB9-BF80-B85674B0BDF6}"/>
          </ac:picMkLst>
        </pc:picChg>
      </pc:sldChg>
      <pc:sldChg chg="addSp modSp">
        <pc:chgData name="Claudiaalejandra Bustamante Vera" userId="S::cl.bustamantev@profesor.duoc.cl::40b044c9-fab8-430e-a737-6e3ff4ae30c9" providerId="AD" clId="Web-{DD596210-6DC0-40DD-ADE5-6CEE6E70F37E}" dt="2022-11-11T03:20:44.255" v="18" actId="14100"/>
        <pc:sldMkLst>
          <pc:docMk/>
          <pc:sldMk cId="3774058180" sldId="279"/>
        </pc:sldMkLst>
        <pc:picChg chg="add mod">
          <ac:chgData name="Claudiaalejandra Bustamante Vera" userId="S::cl.bustamantev@profesor.duoc.cl::40b044c9-fab8-430e-a737-6e3ff4ae30c9" providerId="AD" clId="Web-{DD596210-6DC0-40DD-ADE5-6CEE6E70F37E}" dt="2022-11-11T03:20:44.255" v="18" actId="14100"/>
          <ac:picMkLst>
            <pc:docMk/>
            <pc:sldMk cId="3774058180" sldId="279"/>
            <ac:picMk id="2" creationId="{96DE4DA1-7BD6-03D0-1640-7CCB8FA5213C}"/>
          </ac:picMkLst>
        </pc:picChg>
      </pc:sldChg>
      <pc:sldChg chg="addSp modSp">
        <pc:chgData name="Claudiaalejandra Bustamante Vera" userId="S::cl.bustamantev@profesor.duoc.cl::40b044c9-fab8-430e-a737-6e3ff4ae30c9" providerId="AD" clId="Web-{DD596210-6DC0-40DD-ADE5-6CEE6E70F37E}" dt="2022-11-11T03:21:15.022" v="22" actId="1076"/>
        <pc:sldMkLst>
          <pc:docMk/>
          <pc:sldMk cId="554182469" sldId="280"/>
        </pc:sldMkLst>
        <pc:picChg chg="add mod">
          <ac:chgData name="Claudiaalejandra Bustamante Vera" userId="S::cl.bustamantev@profesor.duoc.cl::40b044c9-fab8-430e-a737-6e3ff4ae30c9" providerId="AD" clId="Web-{DD596210-6DC0-40DD-ADE5-6CEE6E70F37E}" dt="2022-11-11T03:21:15.022" v="22" actId="1076"/>
          <ac:picMkLst>
            <pc:docMk/>
            <pc:sldMk cId="554182469" sldId="280"/>
            <ac:picMk id="2" creationId="{0F9ED29A-6367-DB4C-9F25-5A3F62B40A36}"/>
          </ac:picMkLst>
        </pc:picChg>
      </pc:sldChg>
      <pc:sldChg chg="addSp modSp">
        <pc:chgData name="Claudiaalejandra Bustamante Vera" userId="S::cl.bustamantev@profesor.duoc.cl::40b044c9-fab8-430e-a737-6e3ff4ae30c9" providerId="AD" clId="Web-{DD596210-6DC0-40DD-ADE5-6CEE6E70F37E}" dt="2022-11-11T03:33:34.748" v="31" actId="14100"/>
        <pc:sldMkLst>
          <pc:docMk/>
          <pc:sldMk cId="2183774305" sldId="281"/>
        </pc:sldMkLst>
        <pc:picChg chg="add mod">
          <ac:chgData name="Claudiaalejandra Bustamante Vera" userId="S::cl.bustamantev@profesor.duoc.cl::40b044c9-fab8-430e-a737-6e3ff4ae30c9" providerId="AD" clId="Web-{DD596210-6DC0-40DD-ADE5-6CEE6E70F37E}" dt="2022-11-11T03:33:34.748" v="31" actId="14100"/>
          <ac:picMkLst>
            <pc:docMk/>
            <pc:sldMk cId="2183774305" sldId="281"/>
            <ac:picMk id="2" creationId="{4C29981C-DDB4-D15A-BC9A-FECAEEE31345}"/>
          </ac:picMkLst>
        </pc:picChg>
      </pc:sldChg>
      <pc:sldChg chg="addSp delSp">
        <pc:chgData name="Claudiaalejandra Bustamante Vera" userId="S::cl.bustamantev@profesor.duoc.cl::40b044c9-fab8-430e-a737-6e3ff4ae30c9" providerId="AD" clId="Web-{DD596210-6DC0-40DD-ADE5-6CEE6E70F37E}" dt="2022-11-11T03:34:09.405" v="33"/>
        <pc:sldMkLst>
          <pc:docMk/>
          <pc:sldMk cId="703795475" sldId="282"/>
        </pc:sldMkLst>
        <pc:picChg chg="del">
          <ac:chgData name="Claudiaalejandra Bustamante Vera" userId="S::cl.bustamantev@profesor.duoc.cl::40b044c9-fab8-430e-a737-6e3ff4ae30c9" providerId="AD" clId="Web-{DD596210-6DC0-40DD-ADE5-6CEE6E70F37E}" dt="2022-11-11T03:34:04.812" v="32"/>
          <ac:picMkLst>
            <pc:docMk/>
            <pc:sldMk cId="703795475" sldId="282"/>
            <ac:picMk id="3" creationId="{EBEEADBF-4071-B795-D39B-04460225A13A}"/>
          </ac:picMkLst>
        </pc:picChg>
        <pc:picChg chg="add">
          <ac:chgData name="Claudiaalejandra Bustamante Vera" userId="S::cl.bustamantev@profesor.duoc.cl::40b044c9-fab8-430e-a737-6e3ff4ae30c9" providerId="AD" clId="Web-{DD596210-6DC0-40DD-ADE5-6CEE6E70F37E}" dt="2022-11-11T03:34:09.405" v="33"/>
          <ac:picMkLst>
            <pc:docMk/>
            <pc:sldMk cId="703795475" sldId="282"/>
            <ac:picMk id="4" creationId="{4E1A9C21-ECAE-F3C5-7A1A-724C1B3E187C}"/>
          </ac:picMkLst>
        </pc:picChg>
      </pc:sldChg>
      <pc:sldChg chg="addSp modSp">
        <pc:chgData name="Claudiaalejandra Bustamante Vera" userId="S::cl.bustamantev@profesor.duoc.cl::40b044c9-fab8-430e-a737-6e3ff4ae30c9" providerId="AD" clId="Web-{DD596210-6DC0-40DD-ADE5-6CEE6E70F37E}" dt="2022-11-11T03:32:19.980" v="26" actId="1076"/>
        <pc:sldMkLst>
          <pc:docMk/>
          <pc:sldMk cId="178913892" sldId="283"/>
        </pc:sldMkLst>
        <pc:picChg chg="add mod">
          <ac:chgData name="Claudiaalejandra Bustamante Vera" userId="S::cl.bustamantev@profesor.duoc.cl::40b044c9-fab8-430e-a737-6e3ff4ae30c9" providerId="AD" clId="Web-{DD596210-6DC0-40DD-ADE5-6CEE6E70F37E}" dt="2022-11-11T03:32:19.980" v="26" actId="1076"/>
          <ac:picMkLst>
            <pc:docMk/>
            <pc:sldMk cId="178913892" sldId="283"/>
            <ac:picMk id="2" creationId="{A618FE28-40D8-04B6-75E9-FA6F818BF9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10-11-2022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Estadística Descriptiva II</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39"/>
            <a:ext cx="18364200" cy="1846659"/>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Medidas de Dispersión</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1477328"/>
          </a:xfrm>
        </p:spPr>
        <p:txBody>
          <a:bodyPr/>
          <a:lstStyle/>
          <a:p>
            <a:r>
              <a:rPr lang="es-CL" sz="3200" dirty="0"/>
              <a:t>DESVIACIÓN ESTÁNDAR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686085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USOS DE LA DESVIACIÓN ESTÁNDAR</a:t>
            </a:r>
          </a:p>
          <a:p>
            <a:pPr marL="12700" algn="just">
              <a:spcBef>
                <a:spcPts val="720"/>
              </a:spcBef>
            </a:pPr>
            <a:endParaRPr lang="es-CL" sz="3500" kern="0" spc="5" dirty="0">
              <a:solidFill>
                <a:srgbClr val="9EA4A8"/>
              </a:solidFill>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La desviación estándar nos permite determinar, con un buen grado de precisión, dónde están localizados los valores de una distribución de frecuencias con relación a la media.</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Podemos hacer esto de acuerdo con un teorema establecido por el matemático ruso </a:t>
            </a:r>
            <a:r>
              <a:rPr lang="es-CL" sz="2800" b="0" kern="0" spc="10" dirty="0" err="1">
                <a:latin typeface="Source Sans Pro" panose="020B0503030403020204" pitchFamily="34" charset="0"/>
                <a:ea typeface="Source Sans Pro" panose="020B0503030403020204" pitchFamily="34" charset="0"/>
              </a:rPr>
              <a:t>Chebyshev</a:t>
            </a:r>
            <a:r>
              <a:rPr lang="es-CL" sz="2800" b="0" kern="0" spc="10" dirty="0">
                <a:latin typeface="Source Sans Pro" panose="020B0503030403020204" pitchFamily="34" charset="0"/>
                <a:ea typeface="Source Sans Pro" panose="020B0503030403020204" pitchFamily="34" charset="0"/>
              </a:rPr>
              <a:t>. </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El teorema establece que independiente de la forma de la distribución, al menos 75% de los valores caen dentro de +/- 2 desviaciones estándar a partir de la media de la distribución, y al menos 89% de los valores caen dentro de los +/- 3 desviaciones estándar a partir de la media.</a:t>
            </a: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2" name="Imagen 2">
            <a:extLst>
              <a:ext uri="{FF2B5EF4-FFF2-40B4-BE49-F238E27FC236}">
                <a16:creationId xmlns:a16="http://schemas.microsoft.com/office/drawing/2014/main" id="{4C29981C-DDB4-D15A-BC9A-FECAEEE31345}"/>
              </a:ext>
            </a:extLst>
          </p:cNvPr>
          <p:cNvPicPr>
            <a:picLocks noChangeAspect="1"/>
          </p:cNvPicPr>
          <p:nvPr/>
        </p:nvPicPr>
        <p:blipFill>
          <a:blip r:embed="rId3"/>
          <a:stretch>
            <a:fillRect/>
          </a:stretch>
        </p:blipFill>
        <p:spPr>
          <a:xfrm>
            <a:off x="770130" y="5063687"/>
            <a:ext cx="6908314" cy="5179613"/>
          </a:xfrm>
          <a:prstGeom prst="rect">
            <a:avLst/>
          </a:prstGeom>
        </p:spPr>
      </p:pic>
    </p:spTree>
    <p:extLst>
      <p:ext uri="{BB962C8B-B14F-4D97-AF65-F5344CB8AC3E}">
        <p14:creationId xmlns:p14="http://schemas.microsoft.com/office/powerpoint/2010/main" val="218377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1477328"/>
          </a:xfrm>
        </p:spPr>
        <p:txBody>
          <a:bodyPr/>
          <a:lstStyle/>
          <a:p>
            <a:r>
              <a:rPr lang="es-CL" sz="3200" dirty="0"/>
              <a:t>DESVIACIÓN ESTÁNDAR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723018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USOS DE LA DESVIACIÓN ESTÁNDAR</a:t>
            </a:r>
          </a:p>
          <a:p>
            <a:pPr marL="12700" algn="just">
              <a:spcBef>
                <a:spcPts val="720"/>
              </a:spcBef>
            </a:pPr>
            <a:endParaRPr lang="es-CL" sz="3500" kern="0" spc="5" dirty="0">
              <a:solidFill>
                <a:srgbClr val="9EA4A8"/>
              </a:solidFill>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Podemos medir aún con más precisión el porcentaje de observaciones que caen dentro de un rango específico de una curva simétrica con forma de campana.</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Aproximadamente 68% de los valores de la población cae dentro de +/- 1 desviación estándar a partir de la media.</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Aproximadamente 95% de los valores de la población cae dentro de +/-2 desviación estándar a partir de la media.</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Aproximadamente 99% de los valores de la población cae dentro de +/-3 desviación estándar a partir de la media.</a:t>
            </a:r>
          </a:p>
          <a:p>
            <a:pPr algn="just"/>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4" name="Imagen 2">
            <a:extLst>
              <a:ext uri="{FF2B5EF4-FFF2-40B4-BE49-F238E27FC236}">
                <a16:creationId xmlns:a16="http://schemas.microsoft.com/office/drawing/2014/main" id="{4E1A9C21-ECAE-F3C5-7A1A-724C1B3E187C}"/>
              </a:ext>
            </a:extLst>
          </p:cNvPr>
          <p:cNvPicPr>
            <a:picLocks noChangeAspect="1"/>
          </p:cNvPicPr>
          <p:nvPr/>
        </p:nvPicPr>
        <p:blipFill>
          <a:blip r:embed="rId3"/>
          <a:stretch>
            <a:fillRect/>
          </a:stretch>
        </p:blipFill>
        <p:spPr>
          <a:xfrm>
            <a:off x="770130" y="5063687"/>
            <a:ext cx="6908314" cy="5179613"/>
          </a:xfrm>
          <a:prstGeom prst="rect">
            <a:avLst/>
          </a:prstGeom>
        </p:spPr>
      </p:pic>
    </p:spTree>
    <p:extLst>
      <p:ext uri="{BB962C8B-B14F-4D97-AF65-F5344CB8AC3E}">
        <p14:creationId xmlns:p14="http://schemas.microsoft.com/office/powerpoint/2010/main" val="70379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1477328"/>
          </a:xfrm>
        </p:spPr>
        <p:txBody>
          <a:bodyPr/>
          <a:lstStyle/>
          <a:p>
            <a:r>
              <a:rPr lang="es-CL" sz="3200" dirty="0"/>
              <a:t>DESVIACIÓN ESTÁNDAR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593752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USOS DE LA DESVIACIÓN ESTÁNDAR</a:t>
            </a:r>
          </a:p>
          <a:p>
            <a:pPr marL="12700" algn="just">
              <a:spcBef>
                <a:spcPts val="720"/>
              </a:spcBef>
            </a:pPr>
            <a:endParaRPr lang="es-CL" sz="3500" kern="0" spc="5" dirty="0">
              <a:solidFill>
                <a:srgbClr val="9EA4A8"/>
              </a:solidFill>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Más adelante veremos una aplicación práctica de esto con la llamada Distribución Gaussiana, la cual es una popular </a:t>
            </a:r>
            <a:r>
              <a:rPr lang="es-CL" sz="2800" i="1" kern="0" spc="10" dirty="0">
                <a:latin typeface="Source Sans Pro" panose="020B0503030403020204" pitchFamily="34" charset="0"/>
                <a:ea typeface="Source Sans Pro" panose="020B0503030403020204" pitchFamily="34" charset="0"/>
              </a:rPr>
              <a:t>distribución de probabilidad continua </a:t>
            </a:r>
            <a:r>
              <a:rPr lang="es-CL" sz="2800" b="0" kern="0" spc="10" dirty="0">
                <a:latin typeface="Source Sans Pro" panose="020B0503030403020204" pitchFamily="34" charset="0"/>
                <a:ea typeface="Source Sans Pro" panose="020B0503030403020204" pitchFamily="34" charset="0"/>
              </a:rPr>
              <a:t>para cualquier variable aleatoria.</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Este tipo de distribución se caracteriza por dos parámetros : la media y la desviación estándar.</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La mayoría de los conjuntos de datos en Machine </a:t>
            </a:r>
            <a:r>
              <a:rPr lang="es-CL" sz="2800" b="0" kern="0" spc="10" dirty="0" err="1">
                <a:latin typeface="Source Sans Pro" panose="020B0503030403020204" pitchFamily="34" charset="0"/>
                <a:ea typeface="Source Sans Pro" panose="020B0503030403020204" pitchFamily="34" charset="0"/>
              </a:rPr>
              <a:t>Learning</a:t>
            </a:r>
            <a:r>
              <a:rPr lang="es-CL" sz="2800" b="0" kern="0" spc="10" dirty="0">
                <a:latin typeface="Source Sans Pro" panose="020B0503030403020204" pitchFamily="34" charset="0"/>
                <a:ea typeface="Source Sans Pro" panose="020B0503030403020204" pitchFamily="34" charset="0"/>
              </a:rPr>
              <a:t> siguen este tipo de distribución.</a:t>
            </a:r>
          </a:p>
          <a:p>
            <a:pPr marL="457200" indent="-457200" algn="just">
              <a:buFont typeface="Arial" panose="020B0604020202020204" pitchFamily="34" charset="0"/>
              <a:buChar char="•"/>
            </a:pPr>
            <a:endParaRPr lang="es-CL" sz="2400" kern="0" dirty="0"/>
          </a:p>
        </p:txBody>
      </p:sp>
      <p:pic>
        <p:nvPicPr>
          <p:cNvPr id="2" name="Imagen 1">
            <a:extLst>
              <a:ext uri="{FF2B5EF4-FFF2-40B4-BE49-F238E27FC236}">
                <a16:creationId xmlns:a16="http://schemas.microsoft.com/office/drawing/2014/main" id="{50CDA1C6-4A60-0F9E-7550-50138F3BB99E}"/>
              </a:ext>
            </a:extLst>
          </p:cNvPr>
          <p:cNvPicPr>
            <a:picLocks noChangeAspect="1"/>
          </p:cNvPicPr>
          <p:nvPr/>
        </p:nvPicPr>
        <p:blipFill>
          <a:blip r:embed="rId2"/>
          <a:stretch>
            <a:fillRect/>
          </a:stretch>
        </p:blipFill>
        <p:spPr>
          <a:xfrm>
            <a:off x="679450" y="5686592"/>
            <a:ext cx="7086600" cy="4098274"/>
          </a:xfrm>
          <a:prstGeom prst="rect">
            <a:avLst/>
          </a:prstGeom>
        </p:spPr>
      </p:pic>
    </p:spTree>
    <p:extLst>
      <p:ext uri="{BB962C8B-B14F-4D97-AF65-F5344CB8AC3E}">
        <p14:creationId xmlns:p14="http://schemas.microsoft.com/office/powerpoint/2010/main" val="145726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14271" y="8170445"/>
            <a:ext cx="11193563" cy="2154436"/>
          </a:xfrm>
        </p:spPr>
        <p:txBody>
          <a:bodyPr/>
          <a:lstStyle/>
          <a:p>
            <a:pPr marL="285750" indent="-285750">
              <a:buFont typeface="Arial" panose="020B0604020202020204" pitchFamily="34" charset="0"/>
              <a:buChar char="•"/>
            </a:pPr>
            <a:r>
              <a:rPr lang="es-CL" sz="2800" dirty="0"/>
              <a:t>Concepto de Dispersión</a:t>
            </a:r>
          </a:p>
          <a:p>
            <a:pPr marL="285750" indent="-285750">
              <a:buFont typeface="Arial" panose="020B0604020202020204" pitchFamily="34" charset="0"/>
              <a:buChar char="•"/>
            </a:pPr>
            <a:endParaRPr lang="es-CL" sz="2800" dirty="0"/>
          </a:p>
          <a:p>
            <a:pPr marL="285750" indent="-285750">
              <a:buFont typeface="Arial" panose="020B0604020202020204" pitchFamily="34" charset="0"/>
              <a:buChar char="•"/>
            </a:pPr>
            <a:r>
              <a:rPr lang="es-CL" sz="2800" dirty="0"/>
              <a:t>Varianza</a:t>
            </a:r>
          </a:p>
          <a:p>
            <a:pPr marL="285750" indent="-285750">
              <a:buFont typeface="Arial" panose="020B0604020202020204" pitchFamily="34" charset="0"/>
              <a:buChar char="•"/>
            </a:pPr>
            <a:endParaRPr lang="es-CL" sz="2800" dirty="0"/>
          </a:p>
          <a:p>
            <a:pPr marL="285750" indent="-285750">
              <a:buFont typeface="Arial" panose="020B0604020202020204" pitchFamily="34" charset="0"/>
              <a:buChar char="•"/>
            </a:pPr>
            <a:r>
              <a:rPr lang="es-CL" sz="2800" dirty="0"/>
              <a:t>Desviación Estándar</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Marcador de texto 70">
            <a:extLst>
              <a:ext uri="{FF2B5EF4-FFF2-40B4-BE49-F238E27FC236}">
                <a16:creationId xmlns:a16="http://schemas.microsoft.com/office/drawing/2014/main" id="{A9945F73-F8EA-C142-9F3D-56506C8007DD}"/>
              </a:ext>
            </a:extLst>
          </p:cNvPr>
          <p:cNvSpPr>
            <a:spLocks noGrp="1"/>
          </p:cNvSpPr>
          <p:nvPr>
            <p:ph type="body" sz="quarter" idx="10"/>
          </p:nvPr>
        </p:nvSpPr>
        <p:spPr>
          <a:xfrm>
            <a:off x="574040" y="1258411"/>
            <a:ext cx="4343400" cy="738664"/>
          </a:xfrm>
        </p:spPr>
        <p:txBody>
          <a:bodyPr/>
          <a:lstStyle/>
          <a:p>
            <a:r>
              <a:rPr lang="es-CL" dirty="0"/>
              <a:t>DISPERSIÓN</a:t>
            </a:r>
          </a:p>
        </p:txBody>
      </p:sp>
      <p:pic>
        <p:nvPicPr>
          <p:cNvPr id="3" name="Imagen 2">
            <a:extLst>
              <a:ext uri="{FF2B5EF4-FFF2-40B4-BE49-F238E27FC236}">
                <a16:creationId xmlns:a16="http://schemas.microsoft.com/office/drawing/2014/main" id="{5EA2F3FB-C007-87B0-5FAA-C4B1522597CA}"/>
              </a:ext>
            </a:extLst>
          </p:cNvPr>
          <p:cNvPicPr>
            <a:picLocks noChangeAspect="1"/>
          </p:cNvPicPr>
          <p:nvPr/>
        </p:nvPicPr>
        <p:blipFill>
          <a:blip r:embed="rId2"/>
          <a:stretch>
            <a:fillRect/>
          </a:stretch>
        </p:blipFill>
        <p:spPr>
          <a:xfrm>
            <a:off x="407241" y="6111875"/>
            <a:ext cx="7278737" cy="4038600"/>
          </a:xfrm>
          <a:prstGeom prst="rect">
            <a:avLst/>
          </a:prstGeom>
        </p:spPr>
      </p:pic>
      <p:sp>
        <p:nvSpPr>
          <p:cNvPr id="73" name="object 15">
            <a:extLst>
              <a:ext uri="{FF2B5EF4-FFF2-40B4-BE49-F238E27FC236}">
                <a16:creationId xmlns:a16="http://schemas.microsoft.com/office/drawing/2014/main" id="{FEA29EEC-D6A3-87B2-FBF3-E72BB8A0D1EB}"/>
              </a:ext>
            </a:extLst>
          </p:cNvPr>
          <p:cNvSpPr txBox="1">
            <a:spLocks/>
          </p:cNvSpPr>
          <p:nvPr/>
        </p:nvSpPr>
        <p:spPr>
          <a:xfrm>
            <a:off x="8316438" y="1122731"/>
            <a:ext cx="9225915" cy="782521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Dispersión</a:t>
            </a:r>
            <a:endParaRPr lang="es-CL" sz="3500" kern="0" dirty="0">
              <a:solidFill>
                <a:srgbClr val="9EA4A8"/>
              </a:solidFill>
            </a:endParaRPr>
          </a:p>
          <a:p>
            <a:pPr algn="l"/>
            <a:endParaRPr lang="es-CL" sz="1950" b="0" i="0" u="none" strike="noStrike" kern="0" spc="10" baseline="0" dirty="0">
              <a:latin typeface="Times New Roman" panose="02020603050405020304" pitchFamily="18" charset="0"/>
            </a:endParaRPr>
          </a:p>
          <a:p>
            <a:pPr algn="just"/>
            <a:r>
              <a:rPr lang="es-ES" sz="2800" b="0" i="0" u="none" strike="noStrike" baseline="0" dirty="0">
                <a:latin typeface="Source Sans Pro"/>
                <a:ea typeface="Source Sans Pro" panose="020B0503030403020204" pitchFamily="34" charset="0"/>
              </a:rPr>
              <a:t>En esta figura, la media de las tres curvas es la misma, pero la curva A tiene menor separación (o </a:t>
            </a:r>
            <a:r>
              <a:rPr lang="es-ES" sz="2800" b="0" i="1" u="none" strike="noStrike" baseline="0" dirty="0">
                <a:latin typeface="Source Sans Pro"/>
                <a:ea typeface="Source Sans Pro" panose="020B0503030403020204" pitchFamily="34" charset="0"/>
              </a:rPr>
              <a:t>variabilidad</a:t>
            </a:r>
            <a:r>
              <a:rPr lang="es-ES" sz="2800" b="0" i="0" u="none" strike="noStrike" baseline="0" dirty="0">
                <a:latin typeface="Source Sans Pro"/>
                <a:ea typeface="Source Sans Pro" panose="020B0503030403020204" pitchFamily="34" charset="0"/>
              </a:rPr>
              <a:t>) que la curva B, y </a:t>
            </a:r>
            <a:r>
              <a:rPr lang="es-ES" sz="2800" b="0" dirty="0">
                <a:latin typeface="Source Sans Pro"/>
                <a:ea typeface="Source Sans Pro" panose="020B0503030403020204" pitchFamily="34" charset="0"/>
              </a:rPr>
              <a:t>esta a su vez </a:t>
            </a:r>
            <a:r>
              <a:rPr lang="es-ES" sz="2800" b="0" i="0" u="none" strike="noStrike" baseline="0" dirty="0">
                <a:latin typeface="Source Sans Pro"/>
                <a:ea typeface="Source Sans Pro" panose="020B0503030403020204" pitchFamily="34" charset="0"/>
              </a:rPr>
              <a:t>tiene menor variabilidad que la C.</a:t>
            </a:r>
            <a:r>
              <a:rPr lang="es-ES" sz="2800" b="0" dirty="0">
                <a:latin typeface="Source Sans Pro"/>
                <a:ea typeface="Source Sans Pro" panose="020B0503030403020204" pitchFamily="34" charset="0"/>
              </a:rPr>
              <a:t> </a:t>
            </a:r>
            <a:endParaRPr lang="es-ES" sz="2800" b="0" i="0" u="none" strike="noStrike" baseline="0" dirty="0">
              <a:latin typeface="Source Sans Pro"/>
              <a:ea typeface="Source Sans Pro" panose="020B0503030403020204" pitchFamily="34" charset="0"/>
            </a:endParaRPr>
          </a:p>
          <a:p>
            <a:pPr algn="l"/>
            <a:endParaRPr lang="es-ES" sz="2800" b="0" dirty="0">
              <a:latin typeface="Source Sans Pro" panose="020B0503030403020204" pitchFamily="34" charset="0"/>
              <a:ea typeface="Source Sans Pro" panose="020B0503030403020204" pitchFamily="34" charset="0"/>
            </a:endParaRPr>
          </a:p>
          <a:p>
            <a:pPr algn="just"/>
            <a:r>
              <a:rPr lang="es-ES" sz="2800" b="0" i="0" u="none" strike="noStrike" baseline="0" dirty="0">
                <a:latin typeface="Source Sans Pro" panose="020B0503030403020204" pitchFamily="34" charset="0"/>
                <a:ea typeface="Source Sans Pro" panose="020B0503030403020204" pitchFamily="34" charset="0"/>
              </a:rPr>
              <a:t>Si medimos sólo la media de estas tres distribuciones, estaremos pasando por alto una diferencia importante que existe entre las tres curvas. </a:t>
            </a:r>
          </a:p>
          <a:p>
            <a:pPr algn="l"/>
            <a:endParaRPr lang="es-ES" sz="2800" b="0" dirty="0">
              <a:latin typeface="Source Sans Pro" panose="020B0503030403020204" pitchFamily="34" charset="0"/>
              <a:ea typeface="Source Sans Pro" panose="020B0503030403020204" pitchFamily="34" charset="0"/>
            </a:endParaRPr>
          </a:p>
          <a:p>
            <a:pPr algn="just"/>
            <a:r>
              <a:rPr lang="es-ES" sz="2800" b="0" i="0" u="none" strike="noStrike" baseline="0" dirty="0">
                <a:latin typeface="Source Sans Pro" panose="020B0503030403020204" pitchFamily="34" charset="0"/>
                <a:ea typeface="Source Sans Pro" panose="020B0503030403020204" pitchFamily="34" charset="0"/>
              </a:rPr>
              <a:t>Al igual que sucede con cualquier conjunto de datos, la media, la mediana y la moda sólo nos revelan una parte de la información que debemos conocer acerca de las características de los datos. </a:t>
            </a:r>
          </a:p>
          <a:p>
            <a:pPr algn="l"/>
            <a:endParaRPr lang="es-ES" sz="2800" b="0" dirty="0">
              <a:latin typeface="Source Sans Pro" panose="020B0503030403020204" pitchFamily="34" charset="0"/>
              <a:ea typeface="Source Sans Pro" panose="020B0503030403020204" pitchFamily="34" charset="0"/>
            </a:endParaRPr>
          </a:p>
          <a:p>
            <a:pPr algn="just"/>
            <a:r>
              <a:rPr lang="es-ES" sz="2800" b="0" i="0" u="none" strike="noStrike" baseline="0" dirty="0">
                <a:latin typeface="Source Sans Pro" panose="020B0503030403020204" pitchFamily="34" charset="0"/>
                <a:ea typeface="Source Sans Pro" panose="020B0503030403020204" pitchFamily="34" charset="0"/>
              </a:rPr>
              <a:t>Para aumentar nuestro entendimiento del patrón de los datos, </a:t>
            </a:r>
            <a:r>
              <a:rPr lang="es-ES" sz="2800" i="0" u="none" strike="noStrike" baseline="0" dirty="0">
                <a:latin typeface="Source Sans Pro" panose="020B0503030403020204" pitchFamily="34" charset="0"/>
                <a:ea typeface="Source Sans Pro" panose="020B0503030403020204" pitchFamily="34" charset="0"/>
              </a:rPr>
              <a:t>debemos medir también su </a:t>
            </a:r>
            <a:r>
              <a:rPr lang="es-ES" sz="2800" i="1" u="none" strike="noStrike" baseline="0" dirty="0">
                <a:latin typeface="Source Sans Pro" panose="020B0503030403020204" pitchFamily="34" charset="0"/>
                <a:ea typeface="Source Sans Pro" panose="020B0503030403020204" pitchFamily="34" charset="0"/>
              </a:rPr>
              <a:t>dispersión</a:t>
            </a:r>
            <a:r>
              <a:rPr lang="es-ES" sz="2800" i="0" u="none" strike="noStrike" baseline="0" dirty="0">
                <a:latin typeface="Source Sans Pro" panose="020B0503030403020204" pitchFamily="34" charset="0"/>
                <a:ea typeface="Source Sans Pro" panose="020B0503030403020204" pitchFamily="34" charset="0"/>
              </a:rPr>
              <a:t>, </a:t>
            </a:r>
            <a:r>
              <a:rPr lang="es-CL" sz="2800" i="0" u="none" strike="noStrike" baseline="0" dirty="0">
                <a:latin typeface="Source Sans Pro" panose="020B0503030403020204" pitchFamily="34" charset="0"/>
                <a:ea typeface="Source Sans Pro" panose="020B0503030403020204" pitchFamily="34" charset="0"/>
              </a:rPr>
              <a:t>separación o variabilidad</a:t>
            </a:r>
            <a:r>
              <a:rPr lang="es-CL" sz="2800" b="0" i="0" u="none" strike="noStrike" baseline="0" dirty="0">
                <a:latin typeface="Source Sans Pro" panose="020B0503030403020204" pitchFamily="34" charset="0"/>
                <a:ea typeface="Source Sans Pro" panose="020B0503030403020204" pitchFamily="34" charset="0"/>
              </a:rPr>
              <a:t>.</a:t>
            </a:r>
            <a:endParaRPr lang="es-CL" sz="2800" kern="0" dirty="0">
              <a:latin typeface="Source Sans Pro" panose="020B0503030403020204" pitchFamily="34" charset="0"/>
              <a:ea typeface="Source Sans Pro" panose="020B0503030403020204" pitchFamily="34" charset="0"/>
            </a:endParaRPr>
          </a:p>
        </p:txBody>
      </p:sp>
      <p:pic>
        <p:nvPicPr>
          <p:cNvPr id="74" name="Imagen 73">
            <a:extLst>
              <a:ext uri="{FF2B5EF4-FFF2-40B4-BE49-F238E27FC236}">
                <a16:creationId xmlns:a16="http://schemas.microsoft.com/office/drawing/2014/main" id="{4968B6EB-97AE-C897-4648-91AB477CA0D5}"/>
              </a:ext>
            </a:extLst>
          </p:cNvPr>
          <p:cNvPicPr>
            <a:picLocks noChangeAspect="1"/>
          </p:cNvPicPr>
          <p:nvPr/>
        </p:nvPicPr>
        <p:blipFill>
          <a:blip r:embed="rId3"/>
          <a:stretch>
            <a:fillRect/>
          </a:stretch>
        </p:blipFill>
        <p:spPr>
          <a:xfrm>
            <a:off x="7994650" y="10435949"/>
            <a:ext cx="4395597" cy="768163"/>
          </a:xfrm>
          <a:prstGeom prst="rect">
            <a:avLst/>
          </a:prstGeom>
        </p:spPr>
      </p:pic>
    </p:spTree>
    <p:extLst>
      <p:ext uri="{BB962C8B-B14F-4D97-AF65-F5344CB8AC3E}">
        <p14:creationId xmlns:p14="http://schemas.microsoft.com/office/powerpoint/2010/main" val="33300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984885"/>
          </a:xfrm>
        </p:spPr>
        <p:txBody>
          <a:bodyPr/>
          <a:lstStyle/>
          <a:p>
            <a:r>
              <a:rPr lang="es-CL" sz="3200" dirty="0"/>
              <a:t>¿Por qué es importante entenderla?</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364715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PRIMERO</a:t>
            </a:r>
            <a:endParaRPr lang="es-CL" sz="3500" kern="0" dirty="0">
              <a:solidFill>
                <a:srgbClr val="9EA4A8"/>
              </a:solidFill>
            </a:endParaRPr>
          </a:p>
          <a:p>
            <a:pPr algn="just"/>
            <a:r>
              <a:rPr lang="es-CL" sz="2800" b="0" i="0" u="none" strike="noStrike" kern="0" spc="10" baseline="0" dirty="0">
                <a:latin typeface="Source Sans Pro" panose="020B0503030403020204" pitchFamily="34" charset="0"/>
                <a:ea typeface="Source Sans Pro" panose="020B0503030403020204" pitchFamily="34" charset="0"/>
              </a:rPr>
              <a:t>N</a:t>
            </a:r>
            <a:r>
              <a:rPr lang="es-CL" sz="2800" b="0" i="0" u="none" strike="noStrike" baseline="0" dirty="0">
                <a:latin typeface="Source Sans Pro" panose="020B0503030403020204" pitchFamily="34" charset="0"/>
                <a:ea typeface="Source Sans Pro" panose="020B0503030403020204" pitchFamily="34" charset="0"/>
              </a:rPr>
              <a:t>os proporciona </a:t>
            </a:r>
            <a:r>
              <a:rPr lang="es-ES" sz="2800" b="0" i="0" u="none" strike="noStrike" baseline="0" dirty="0">
                <a:latin typeface="Source Sans Pro" panose="020B0503030403020204" pitchFamily="34" charset="0"/>
                <a:ea typeface="Source Sans Pro" panose="020B0503030403020204" pitchFamily="34" charset="0"/>
              </a:rPr>
              <a:t>información adicional que </a:t>
            </a:r>
            <a:r>
              <a:rPr lang="es-ES" sz="2800" i="0" u="none" strike="noStrike" baseline="0" dirty="0">
                <a:latin typeface="Source Sans Pro" panose="020B0503030403020204" pitchFamily="34" charset="0"/>
                <a:ea typeface="Source Sans Pro" panose="020B0503030403020204" pitchFamily="34" charset="0"/>
              </a:rPr>
              <a:t>nos permite juzgar la confiabilidad de nuestra medida de tendencia central</a:t>
            </a:r>
            <a:r>
              <a:rPr lang="es-ES" sz="2800" b="0" i="0" u="none" strike="noStrike" baseline="0" dirty="0">
                <a:latin typeface="Source Sans Pro" panose="020B0503030403020204" pitchFamily="34" charset="0"/>
                <a:ea typeface="Source Sans Pro" panose="020B0503030403020204" pitchFamily="34" charset="0"/>
              </a:rPr>
              <a:t>. Si los datos se encuentran muy dispersos, como los que representa la curva C de la figura</a:t>
            </a:r>
            <a:r>
              <a:rPr lang="es-ES" sz="2800" i="0" u="none" strike="noStrike" baseline="0" dirty="0">
                <a:latin typeface="Source Sans Pro" panose="020B0503030403020204" pitchFamily="34" charset="0"/>
                <a:ea typeface="Source Sans Pro" panose="020B0503030403020204" pitchFamily="34" charset="0"/>
              </a:rPr>
              <a:t>, la posición central es menos representativa de los datos,</a:t>
            </a:r>
            <a:r>
              <a:rPr lang="es-ES" sz="2800" b="0" i="0" u="none" strike="noStrike" baseline="0" dirty="0">
                <a:latin typeface="Source Sans Pro" panose="020B0503030403020204" pitchFamily="34" charset="0"/>
                <a:ea typeface="Source Sans Pro" panose="020B0503030403020204" pitchFamily="34" charset="0"/>
              </a:rPr>
              <a:t> como un todo, que cuando éstos se agrupan más cerca alre</a:t>
            </a:r>
            <a:r>
              <a:rPr lang="es-ES" sz="2800" b="0" dirty="0">
                <a:latin typeface="Source Sans Pro" panose="020B0503030403020204" pitchFamily="34" charset="0"/>
                <a:ea typeface="Source Sans Pro" panose="020B0503030403020204" pitchFamily="34" charset="0"/>
              </a:rPr>
              <a:t>d</a:t>
            </a:r>
            <a:r>
              <a:rPr lang="es-ES" sz="2800" b="0" i="0" u="none" strike="noStrike" baseline="0" dirty="0">
                <a:latin typeface="Source Sans Pro" panose="020B0503030403020204" pitchFamily="34" charset="0"/>
                <a:ea typeface="Source Sans Pro" panose="020B0503030403020204" pitchFamily="34" charset="0"/>
              </a:rPr>
              <a:t>edor de la media, como en la curva A de la misma figura</a:t>
            </a:r>
            <a:r>
              <a:rPr lang="es-ES" sz="2400" b="0" i="0" u="none" strike="noStrike" baseline="0" dirty="0">
                <a:latin typeface="Times New Roman" panose="02020603050405020304" pitchFamily="18" charset="0"/>
              </a:rPr>
              <a:t>.</a:t>
            </a:r>
            <a:endParaRPr lang="es-CL" sz="2400" kern="0" dirty="0"/>
          </a:p>
        </p:txBody>
      </p:sp>
      <p:sp>
        <p:nvSpPr>
          <p:cNvPr id="9" name="object 16">
            <a:extLst>
              <a:ext uri="{FF2B5EF4-FFF2-40B4-BE49-F238E27FC236}">
                <a16:creationId xmlns:a16="http://schemas.microsoft.com/office/drawing/2014/main" id="{9960FC2D-3887-1646-A0CD-D2FB86584638}"/>
              </a:ext>
            </a:extLst>
          </p:cNvPr>
          <p:cNvSpPr txBox="1"/>
          <p:nvPr/>
        </p:nvSpPr>
        <p:spPr>
          <a:xfrm>
            <a:off x="8168773" y="4968875"/>
            <a:ext cx="9225915" cy="1923604"/>
          </a:xfrm>
          <a:prstGeom prst="rect">
            <a:avLst/>
          </a:prstGeom>
        </p:spPr>
        <p:txBody>
          <a:bodyPr vert="horz" wrap="square" lIns="0" tIns="91440" rIns="0" bIns="0" rtlCol="0">
            <a:spAutoFit/>
          </a:bodyPr>
          <a:lstStyle/>
          <a:p>
            <a:pPr marL="12700" algn="just">
              <a:lnSpc>
                <a:spcPct val="100000"/>
              </a:lnSpc>
              <a:spcBef>
                <a:spcPts val="720"/>
              </a:spcBef>
            </a:pPr>
            <a:r>
              <a:rPr lang="es-CL" sz="3500" b="1" spc="5" dirty="0">
                <a:solidFill>
                  <a:srgbClr val="9EA4A8"/>
                </a:solidFill>
                <a:latin typeface="Arial"/>
                <a:cs typeface="Arial"/>
              </a:rPr>
              <a:t>SEGUNDO</a:t>
            </a:r>
            <a:endParaRPr sz="3500" dirty="0">
              <a:solidFill>
                <a:srgbClr val="9EA4A8"/>
              </a:solidFill>
              <a:latin typeface="Arial"/>
              <a:cs typeface="Arial"/>
            </a:endParaRPr>
          </a:p>
          <a:p>
            <a:pPr algn="just"/>
            <a:r>
              <a:rPr lang="es-CL" sz="2800" dirty="0">
                <a:latin typeface="Source Sans Pro" panose="020B0503030403020204" pitchFamily="34" charset="0"/>
                <a:ea typeface="Source Sans Pro" panose="020B0503030403020204" pitchFamily="34" charset="0"/>
                <a:cs typeface="Arial"/>
              </a:rPr>
              <a:t>Ya que </a:t>
            </a:r>
            <a:r>
              <a:rPr lang="es-ES" sz="2800" dirty="0">
                <a:latin typeface="Source Sans Pro" panose="020B0503030403020204" pitchFamily="34" charset="0"/>
                <a:ea typeface="Source Sans Pro" panose="020B0503030403020204" pitchFamily="34" charset="0"/>
                <a:cs typeface="Arial"/>
              </a:rPr>
              <a:t>existen problemas característicos para datos muy dispersos, </a:t>
            </a:r>
            <a:r>
              <a:rPr lang="es-ES" sz="2800" b="1" dirty="0">
                <a:latin typeface="Source Sans Pro" panose="020B0503030403020204" pitchFamily="34" charset="0"/>
                <a:ea typeface="Source Sans Pro" panose="020B0503030403020204" pitchFamily="34" charset="0"/>
                <a:cs typeface="Arial"/>
              </a:rPr>
              <a:t>debemos ser capaces de reconocer esa dispersión </a:t>
            </a:r>
            <a:r>
              <a:rPr lang="es-ES" sz="2800" dirty="0">
                <a:latin typeface="Source Sans Pro" panose="020B0503030403020204" pitchFamily="34" charset="0"/>
                <a:ea typeface="Source Sans Pro" panose="020B0503030403020204" pitchFamily="34" charset="0"/>
                <a:cs typeface="Arial"/>
              </a:rPr>
              <a:t>amplia para poder abordar esos problemas.</a:t>
            </a:r>
            <a:endParaRPr sz="2800" dirty="0">
              <a:latin typeface="Source Sans Pro" panose="020B0503030403020204" pitchFamily="34" charset="0"/>
              <a:ea typeface="Source Sans Pro" panose="020B0503030403020204" pitchFamily="34" charset="0"/>
              <a:cs typeface="Arial"/>
            </a:endParaRPr>
          </a:p>
        </p:txBody>
      </p:sp>
      <p:sp>
        <p:nvSpPr>
          <p:cNvPr id="10" name="object 17">
            <a:extLst>
              <a:ext uri="{FF2B5EF4-FFF2-40B4-BE49-F238E27FC236}">
                <a16:creationId xmlns:a16="http://schemas.microsoft.com/office/drawing/2014/main" id="{C29B75F6-4B73-234C-B950-E1AB6F99545A}"/>
              </a:ext>
            </a:extLst>
          </p:cNvPr>
          <p:cNvSpPr txBox="1"/>
          <p:nvPr/>
        </p:nvSpPr>
        <p:spPr>
          <a:xfrm>
            <a:off x="8168773" y="7421127"/>
            <a:ext cx="9225915" cy="2354491"/>
          </a:xfrm>
          <a:prstGeom prst="rect">
            <a:avLst/>
          </a:prstGeom>
        </p:spPr>
        <p:txBody>
          <a:bodyPr vert="horz" wrap="square" lIns="0" tIns="91440" rIns="0" bIns="0" rtlCol="0">
            <a:spAutoFit/>
          </a:bodyPr>
          <a:lstStyle/>
          <a:p>
            <a:pPr marL="12700" algn="just">
              <a:lnSpc>
                <a:spcPct val="100000"/>
              </a:lnSpc>
              <a:spcBef>
                <a:spcPts val="720"/>
              </a:spcBef>
            </a:pPr>
            <a:r>
              <a:rPr lang="es-CL" sz="3500" b="1" spc="5" dirty="0">
                <a:solidFill>
                  <a:srgbClr val="9EA4A8"/>
                </a:solidFill>
                <a:latin typeface="Arial"/>
                <a:cs typeface="Arial"/>
              </a:rPr>
              <a:t>TERCERO</a:t>
            </a:r>
            <a:endParaRPr sz="3500" dirty="0">
              <a:solidFill>
                <a:srgbClr val="9EA4A8"/>
              </a:solidFill>
              <a:latin typeface="Arial"/>
              <a:cs typeface="Arial"/>
            </a:endParaRPr>
          </a:p>
          <a:p>
            <a:pPr algn="just"/>
            <a:r>
              <a:rPr lang="es-ES" sz="2800" b="0" i="0" u="none" strike="noStrike" baseline="0" dirty="0">
                <a:latin typeface="Source Sans Pro" panose="020B0503030403020204" pitchFamily="34" charset="0"/>
                <a:ea typeface="Source Sans Pro" panose="020B0503030403020204" pitchFamily="34" charset="0"/>
              </a:rPr>
              <a:t>Si no se desea tener una amplia dispersión de valores con respecto del centro de distribución, o esto presenta riesgos inaceptables, </a:t>
            </a:r>
            <a:r>
              <a:rPr lang="es-ES" sz="2800" b="1" i="0" u="none" strike="noStrike" baseline="0" dirty="0">
                <a:latin typeface="Source Sans Pro" panose="020B0503030403020204" pitchFamily="34" charset="0"/>
                <a:ea typeface="Source Sans Pro" panose="020B0503030403020204" pitchFamily="34" charset="0"/>
              </a:rPr>
              <a:t>necesitamos poder reconocerla y evitar elegir distribuciones que tengan las dispersiones más grandes</a:t>
            </a:r>
            <a:r>
              <a:rPr sz="2800" spc="10" dirty="0">
                <a:latin typeface="Source Sans Pro" panose="020B0503030403020204" pitchFamily="34" charset="0"/>
                <a:ea typeface="Source Sans Pro" panose="020B0503030403020204" pitchFamily="34" charset="0"/>
                <a:cs typeface="Arial"/>
              </a:rPr>
              <a:t>.</a:t>
            </a:r>
            <a:endParaRPr sz="2800" dirty="0">
              <a:latin typeface="Source Sans Pro" panose="020B0503030403020204" pitchFamily="34" charset="0"/>
              <a:ea typeface="Source Sans Pro" panose="020B0503030403020204" pitchFamily="34" charset="0"/>
              <a:cs typeface="Arial"/>
            </a:endParaRPr>
          </a:p>
        </p:txBody>
      </p:sp>
      <p:pic>
        <p:nvPicPr>
          <p:cNvPr id="3" name="Imagen 2">
            <a:extLst>
              <a:ext uri="{FF2B5EF4-FFF2-40B4-BE49-F238E27FC236}">
                <a16:creationId xmlns:a16="http://schemas.microsoft.com/office/drawing/2014/main" id="{FBAF8ABF-904C-A5E2-CBB9-FB8E2D1AE9FB}"/>
              </a:ext>
            </a:extLst>
          </p:cNvPr>
          <p:cNvPicPr>
            <a:picLocks noChangeAspect="1"/>
          </p:cNvPicPr>
          <p:nvPr/>
        </p:nvPicPr>
        <p:blipFill>
          <a:blip r:embed="rId2"/>
          <a:stretch>
            <a:fillRect/>
          </a:stretch>
        </p:blipFill>
        <p:spPr>
          <a:xfrm>
            <a:off x="407241" y="6111875"/>
            <a:ext cx="7278737" cy="4038600"/>
          </a:xfrm>
          <a:prstGeom prst="rect">
            <a:avLst/>
          </a:prstGeom>
        </p:spPr>
      </p:pic>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3"/>
          <a:stretch>
            <a:fillRect/>
          </a:stretch>
        </p:blipFill>
        <p:spPr>
          <a:xfrm>
            <a:off x="7994650" y="10435949"/>
            <a:ext cx="4395597" cy="768163"/>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830997"/>
          </a:xfrm>
        </p:spPr>
        <p:txBody>
          <a:bodyPr/>
          <a:lstStyle/>
          <a:p>
            <a:r>
              <a:rPr lang="es-CL" dirty="0"/>
              <a:t>DISPERSIÓN</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314271" y="8170445"/>
            <a:ext cx="11193563" cy="1477328"/>
          </a:xfrm>
        </p:spPr>
        <p:txBody>
          <a:bodyPr/>
          <a:lstStyle/>
          <a:p>
            <a:r>
              <a:rPr lang="es-CL" sz="2400" dirty="0"/>
              <a:t>MEDIDAS DE DISPERSIÓN PROMEDIO : Las descripciones más completas de la dispersión son aquellas que manejan la desviación promedio respecto a alguna medida de tendencia central. Dos de estas medidas son importantes: la varianza y la desviación estándar.</a:t>
            </a:r>
          </a:p>
        </p:txBody>
      </p:sp>
    </p:spTree>
    <p:extLst>
      <p:ext uri="{BB962C8B-B14F-4D97-AF65-F5344CB8AC3E}">
        <p14:creationId xmlns:p14="http://schemas.microsoft.com/office/powerpoint/2010/main" val="39407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984885"/>
          </a:xfrm>
        </p:spPr>
        <p:txBody>
          <a:bodyPr/>
          <a:lstStyle/>
          <a:p>
            <a:r>
              <a:rPr lang="es-CL" sz="3200" dirty="0"/>
              <a:t>VARIANZA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2354491"/>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VARIANZA</a:t>
            </a:r>
            <a:endParaRPr lang="es-CL" sz="3500" kern="0" dirty="0">
              <a:solidFill>
                <a:srgbClr val="9EA4A8"/>
              </a:solidFill>
            </a:endParaRPr>
          </a:p>
          <a:p>
            <a:pPr algn="just"/>
            <a:r>
              <a:rPr lang="es-CL" sz="2800" b="0" kern="0" spc="10" dirty="0">
                <a:latin typeface="Source Sans Pro" panose="020B0503030403020204" pitchFamily="34" charset="0"/>
                <a:ea typeface="Source Sans Pro" panose="020B0503030403020204" pitchFamily="34" charset="0"/>
              </a:rPr>
              <a:t>Para calcular la varianza de una población, la suma de los cuadrados de las distancias entre la media y cada elemento de la población se divide entre el número total de observaciones en la población.</a:t>
            </a: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4" name="Imagen 3">
            <a:extLst>
              <a:ext uri="{FF2B5EF4-FFF2-40B4-BE49-F238E27FC236}">
                <a16:creationId xmlns:a16="http://schemas.microsoft.com/office/drawing/2014/main" id="{1D070813-503A-DCA1-B4FC-DF13A1794B6E}"/>
              </a:ext>
            </a:extLst>
          </p:cNvPr>
          <p:cNvPicPr>
            <a:picLocks noChangeAspect="1"/>
          </p:cNvPicPr>
          <p:nvPr/>
        </p:nvPicPr>
        <p:blipFill>
          <a:blip r:embed="rId3"/>
          <a:stretch>
            <a:fillRect/>
          </a:stretch>
        </p:blipFill>
        <p:spPr>
          <a:xfrm>
            <a:off x="10029658" y="3978275"/>
            <a:ext cx="5862202" cy="2354491"/>
          </a:xfrm>
          <a:prstGeom prst="rect">
            <a:avLst/>
          </a:prstGeom>
          <a:ln w="28575">
            <a:solidFill>
              <a:schemeClr val="accent1"/>
            </a:solidFill>
          </a:ln>
        </p:spPr>
      </p:pic>
      <p:pic>
        <p:nvPicPr>
          <p:cNvPr id="6" name="Imagen 5">
            <a:extLst>
              <a:ext uri="{FF2B5EF4-FFF2-40B4-BE49-F238E27FC236}">
                <a16:creationId xmlns:a16="http://schemas.microsoft.com/office/drawing/2014/main" id="{74CF16C3-2472-2188-F530-8D853E6A6ED4}"/>
              </a:ext>
            </a:extLst>
          </p:cNvPr>
          <p:cNvPicPr>
            <a:picLocks noChangeAspect="1"/>
          </p:cNvPicPr>
          <p:nvPr/>
        </p:nvPicPr>
        <p:blipFill>
          <a:blip r:embed="rId4"/>
          <a:stretch>
            <a:fillRect/>
          </a:stretch>
        </p:blipFill>
        <p:spPr>
          <a:xfrm>
            <a:off x="8316438" y="6833819"/>
            <a:ext cx="8510059" cy="2786987"/>
          </a:xfrm>
          <a:prstGeom prst="rect">
            <a:avLst/>
          </a:prstGeom>
        </p:spPr>
      </p:pic>
      <p:pic>
        <p:nvPicPr>
          <p:cNvPr id="2" name="Imagen 2">
            <a:extLst>
              <a:ext uri="{FF2B5EF4-FFF2-40B4-BE49-F238E27FC236}">
                <a16:creationId xmlns:a16="http://schemas.microsoft.com/office/drawing/2014/main" id="{C9905341-E3E5-0902-1705-8C03A5715A9D}"/>
              </a:ext>
            </a:extLst>
          </p:cNvPr>
          <p:cNvPicPr>
            <a:picLocks noChangeAspect="1"/>
          </p:cNvPicPr>
          <p:nvPr/>
        </p:nvPicPr>
        <p:blipFill>
          <a:blip r:embed="rId5"/>
          <a:stretch>
            <a:fillRect/>
          </a:stretch>
        </p:blipFill>
        <p:spPr>
          <a:xfrm>
            <a:off x="932028" y="4951996"/>
            <a:ext cx="5497095" cy="5472245"/>
          </a:xfrm>
          <a:prstGeom prst="rect">
            <a:avLst/>
          </a:prstGeom>
        </p:spPr>
      </p:pic>
    </p:spTree>
    <p:extLst>
      <p:ext uri="{BB962C8B-B14F-4D97-AF65-F5344CB8AC3E}">
        <p14:creationId xmlns:p14="http://schemas.microsoft.com/office/powerpoint/2010/main" val="346576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984885"/>
          </a:xfrm>
        </p:spPr>
        <p:txBody>
          <a:bodyPr/>
          <a:lstStyle/>
          <a:p>
            <a:r>
              <a:rPr lang="es-CL" sz="3200" dirty="0"/>
              <a:t>VARIANZA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7956024"/>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VARIANZA</a:t>
            </a:r>
            <a:endParaRPr lang="es-CL" sz="3500" kern="0" dirty="0">
              <a:solidFill>
                <a:srgbClr val="9EA4A8"/>
              </a:solidFill>
            </a:endParaRPr>
          </a:p>
          <a:p>
            <a:pPr algn="just"/>
            <a:endParaRPr lang="es-CL" sz="2800" b="0" kern="0" spc="10" dirty="0">
              <a:latin typeface="Source Sans Pro" panose="020B0503030403020204" pitchFamily="34" charset="0"/>
              <a:ea typeface="Source Sans Pro" panose="020B0503030403020204" pitchFamily="34" charset="0"/>
            </a:endParaRPr>
          </a:p>
          <a:p>
            <a:pPr algn="just"/>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Al elevar al cuadrado cada distancia,  logramos que todos los números sean positivos y, al mismo tiempo, asignamos más peso a las desviaciones más grandes (desviación es la distancia entre la media y un valor).</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Sin embargo, esta operación (elevar al cuadrado) provoca que las unidades son </a:t>
            </a:r>
            <a:r>
              <a:rPr lang="es-CL" sz="2800" i="1" kern="0" spc="10" dirty="0">
                <a:latin typeface="Source Sans Pro" panose="020B0503030403020204" pitchFamily="34" charset="0"/>
                <a:ea typeface="Source Sans Pro" panose="020B0503030403020204" pitchFamily="34" charset="0"/>
              </a:rPr>
              <a:t>el cuadrado de las unidades de los datos</a:t>
            </a:r>
            <a:r>
              <a:rPr lang="es-CL" sz="2800" b="0" kern="0" spc="10" dirty="0">
                <a:latin typeface="Source Sans Pro" panose="020B0503030403020204" pitchFamily="34" charset="0"/>
                <a:ea typeface="Source Sans Pro" panose="020B0503030403020204" pitchFamily="34" charset="0"/>
              </a:rPr>
              <a:t>; por ejemplo “metros al cuadrado”. </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Estas unidades no son intuitivamente claras o fáciles de interpretar. Por esto debemos hacer un cambio significativo en la varianza para calcular una  medida útil de la desviación que no nos dé problemas con las unidades de medida y, en consecuencia, sea menos confusa.</a:t>
            </a: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2" name="Imagen 2">
            <a:extLst>
              <a:ext uri="{FF2B5EF4-FFF2-40B4-BE49-F238E27FC236}">
                <a16:creationId xmlns:a16="http://schemas.microsoft.com/office/drawing/2014/main" id="{AC753068-2799-8EB9-BF80-B85674B0BDF6}"/>
              </a:ext>
            </a:extLst>
          </p:cNvPr>
          <p:cNvPicPr>
            <a:picLocks noChangeAspect="1"/>
          </p:cNvPicPr>
          <p:nvPr/>
        </p:nvPicPr>
        <p:blipFill>
          <a:blip r:embed="rId3"/>
          <a:stretch>
            <a:fillRect/>
          </a:stretch>
        </p:blipFill>
        <p:spPr>
          <a:xfrm>
            <a:off x="1024541" y="5242024"/>
            <a:ext cx="5358287" cy="1862825"/>
          </a:xfrm>
          <a:prstGeom prst="rect">
            <a:avLst/>
          </a:prstGeom>
        </p:spPr>
      </p:pic>
    </p:spTree>
    <p:extLst>
      <p:ext uri="{BB962C8B-B14F-4D97-AF65-F5344CB8AC3E}">
        <p14:creationId xmlns:p14="http://schemas.microsoft.com/office/powerpoint/2010/main" val="230130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1477328"/>
          </a:xfrm>
        </p:spPr>
        <p:txBody>
          <a:bodyPr/>
          <a:lstStyle/>
          <a:p>
            <a:r>
              <a:rPr lang="es-CL" sz="3200" dirty="0"/>
              <a:t>DESVIACIÓN ESTÁNDAR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321626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DESVIACIÓN ESTÁNDAR</a:t>
            </a:r>
            <a:endParaRPr lang="es-CL" sz="3500" kern="0" dirty="0">
              <a:solidFill>
                <a:srgbClr val="9EA4A8"/>
              </a:solidFill>
            </a:endParaRPr>
          </a:p>
          <a:p>
            <a:pPr algn="just"/>
            <a:r>
              <a:rPr lang="es-CL" sz="2800" b="0" kern="0" spc="10" dirty="0">
                <a:latin typeface="Source Sans Pro" panose="020B0503030403020204" pitchFamily="34" charset="0"/>
                <a:ea typeface="Source Sans Pro" panose="020B0503030403020204" pitchFamily="34" charset="0"/>
              </a:rPr>
              <a:t>La desviación estándar, es simplemente la raíz cuadrada de la varianza de la población. Como la varianza es el promedio de los cuadrados de las distancias de las observaciones a la media, </a:t>
            </a:r>
            <a:r>
              <a:rPr lang="es-CL" sz="2800" kern="0" spc="10" dirty="0">
                <a:latin typeface="Source Sans Pro" panose="020B0503030403020204" pitchFamily="34" charset="0"/>
                <a:ea typeface="Source Sans Pro" panose="020B0503030403020204" pitchFamily="34" charset="0"/>
              </a:rPr>
              <a:t>la desviación estándar es la raíz cuadrada del promedio de los cuadrados de las distancias entre las observaciones y la media</a:t>
            </a:r>
            <a:r>
              <a:rPr lang="es-CL" sz="2800" b="0" kern="0" spc="10" dirty="0">
                <a:latin typeface="Source Sans Pro" panose="020B0503030403020204" pitchFamily="34" charset="0"/>
                <a:ea typeface="Source Sans Pro" panose="020B0503030403020204" pitchFamily="34" charset="0"/>
              </a:rPr>
              <a:t>. </a:t>
            </a: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3" name="Imagen 2">
            <a:extLst>
              <a:ext uri="{FF2B5EF4-FFF2-40B4-BE49-F238E27FC236}">
                <a16:creationId xmlns:a16="http://schemas.microsoft.com/office/drawing/2014/main" id="{A4CCF8DB-B69E-7CC4-2FC9-A4E7E33CA9F8}"/>
              </a:ext>
            </a:extLst>
          </p:cNvPr>
          <p:cNvPicPr>
            <a:picLocks noChangeAspect="1"/>
          </p:cNvPicPr>
          <p:nvPr/>
        </p:nvPicPr>
        <p:blipFill>
          <a:blip r:embed="rId3"/>
          <a:stretch>
            <a:fillRect/>
          </a:stretch>
        </p:blipFill>
        <p:spPr>
          <a:xfrm>
            <a:off x="9899650" y="4791965"/>
            <a:ext cx="6019800" cy="1725420"/>
          </a:xfrm>
          <a:prstGeom prst="rect">
            <a:avLst/>
          </a:prstGeom>
          <a:ln w="28575">
            <a:solidFill>
              <a:schemeClr val="accent1"/>
            </a:solidFill>
          </a:ln>
        </p:spPr>
      </p:pic>
      <p:pic>
        <p:nvPicPr>
          <p:cNvPr id="7" name="Imagen 6">
            <a:extLst>
              <a:ext uri="{FF2B5EF4-FFF2-40B4-BE49-F238E27FC236}">
                <a16:creationId xmlns:a16="http://schemas.microsoft.com/office/drawing/2014/main" id="{5C4CCAA4-286C-F751-70F0-7E2606EC5CBE}"/>
              </a:ext>
            </a:extLst>
          </p:cNvPr>
          <p:cNvPicPr>
            <a:picLocks noChangeAspect="1"/>
          </p:cNvPicPr>
          <p:nvPr/>
        </p:nvPicPr>
        <p:blipFill>
          <a:blip r:embed="rId4"/>
          <a:stretch>
            <a:fillRect/>
          </a:stretch>
        </p:blipFill>
        <p:spPr>
          <a:xfrm>
            <a:off x="8334151" y="6982218"/>
            <a:ext cx="8423499" cy="3188814"/>
          </a:xfrm>
          <a:prstGeom prst="rect">
            <a:avLst/>
          </a:prstGeom>
        </p:spPr>
      </p:pic>
      <p:pic>
        <p:nvPicPr>
          <p:cNvPr id="2" name="Imagen 3">
            <a:extLst>
              <a:ext uri="{FF2B5EF4-FFF2-40B4-BE49-F238E27FC236}">
                <a16:creationId xmlns:a16="http://schemas.microsoft.com/office/drawing/2014/main" id="{96DE4DA1-7BD6-03D0-1640-7CCB8FA5213C}"/>
              </a:ext>
            </a:extLst>
          </p:cNvPr>
          <p:cNvPicPr>
            <a:picLocks noChangeAspect="1"/>
          </p:cNvPicPr>
          <p:nvPr/>
        </p:nvPicPr>
        <p:blipFill>
          <a:blip r:embed="rId5"/>
          <a:stretch>
            <a:fillRect/>
          </a:stretch>
        </p:blipFill>
        <p:spPr>
          <a:xfrm>
            <a:off x="1117054" y="4882633"/>
            <a:ext cx="5103804" cy="5148460"/>
          </a:xfrm>
          <a:prstGeom prst="rect">
            <a:avLst/>
          </a:prstGeom>
        </p:spPr>
      </p:pic>
    </p:spTree>
    <p:extLst>
      <p:ext uri="{BB962C8B-B14F-4D97-AF65-F5344CB8AC3E}">
        <p14:creationId xmlns:p14="http://schemas.microsoft.com/office/powerpoint/2010/main" val="377405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1477328"/>
          </a:xfrm>
        </p:spPr>
        <p:txBody>
          <a:bodyPr/>
          <a:lstStyle/>
          <a:p>
            <a:r>
              <a:rPr lang="es-CL" sz="3200" dirty="0"/>
              <a:t>DESVIACIÓN ESTÁNDAR DE LA POBLACIÓN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5568191"/>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DESVIACIÓN ESTÁNDAR</a:t>
            </a:r>
          </a:p>
          <a:p>
            <a:pPr marL="12700" algn="just">
              <a:spcBef>
                <a:spcPts val="720"/>
              </a:spcBef>
            </a:pPr>
            <a:endParaRPr lang="es-CL" sz="3500" kern="0" dirty="0">
              <a:solidFill>
                <a:srgbClr val="9EA4A8"/>
              </a:solidFill>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Mientras que la varianza se expresa con el cuadrado de las unidades utilizadas para medir los datos, la desviación estándar está en las mismas unidades que las que se usaron para medir los datos.</a:t>
            </a:r>
          </a:p>
          <a:p>
            <a:pPr marL="457200" indent="-457200" algn="just">
              <a:buFont typeface="Arial" panose="020B0604020202020204" pitchFamily="34" charset="0"/>
              <a:buChar char="•"/>
            </a:pPr>
            <a:endParaRPr lang="es-CL" sz="2800" b="0" kern="0" spc="10" dirty="0">
              <a:latin typeface="Source Sans Pro" panose="020B0503030403020204" pitchFamily="34" charset="0"/>
              <a:ea typeface="Source Sans Pro" panose="020B0503030403020204" pitchFamily="34" charset="0"/>
            </a:endParaRPr>
          </a:p>
          <a:p>
            <a:pPr marL="457200" indent="-457200" algn="just">
              <a:buFont typeface="Arial" panose="020B0604020202020204" pitchFamily="34" charset="0"/>
              <a:buChar char="•"/>
            </a:pPr>
            <a:r>
              <a:rPr lang="es-CL" sz="2800" b="0" kern="0" spc="10" dirty="0">
                <a:latin typeface="Source Sans Pro" panose="020B0503030403020204" pitchFamily="34" charset="0"/>
                <a:ea typeface="Source Sans Pro" panose="020B0503030403020204" pitchFamily="34" charset="0"/>
              </a:rPr>
              <a:t>La raíz cuadrada de un número positivo puede ser positiva o negativa. Sin embargo, cuando obtenemos la raíz cuadrada de la varianza para calcular la desviación estándar, los especialistas en estadísticas sólo consideran la raíz cuadrada positiva.</a:t>
            </a:r>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2" name="Imagen 2">
            <a:extLst>
              <a:ext uri="{FF2B5EF4-FFF2-40B4-BE49-F238E27FC236}">
                <a16:creationId xmlns:a16="http://schemas.microsoft.com/office/drawing/2014/main" id="{0F9ED29A-6367-DB4C-9F25-5A3F62B40A36}"/>
              </a:ext>
            </a:extLst>
          </p:cNvPr>
          <p:cNvPicPr>
            <a:picLocks noChangeAspect="1"/>
          </p:cNvPicPr>
          <p:nvPr/>
        </p:nvPicPr>
        <p:blipFill>
          <a:blip r:embed="rId3"/>
          <a:stretch>
            <a:fillRect/>
          </a:stretch>
        </p:blipFill>
        <p:spPr>
          <a:xfrm>
            <a:off x="1394593" y="5801385"/>
            <a:ext cx="5450826" cy="2432024"/>
          </a:xfrm>
          <a:prstGeom prst="rect">
            <a:avLst/>
          </a:prstGeom>
        </p:spPr>
      </p:pic>
    </p:spTree>
    <p:extLst>
      <p:ext uri="{BB962C8B-B14F-4D97-AF65-F5344CB8AC3E}">
        <p14:creationId xmlns:p14="http://schemas.microsoft.com/office/powerpoint/2010/main" val="5541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738664"/>
          </a:xfrm>
        </p:spPr>
        <p:txBody>
          <a:bodyPr/>
          <a:lstStyle/>
          <a:p>
            <a:r>
              <a:rPr lang="es-CL" dirty="0"/>
              <a:t>DISPERSIÓN</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984885"/>
          </a:xfrm>
        </p:spPr>
        <p:txBody>
          <a:bodyPr/>
          <a:lstStyle/>
          <a:p>
            <a:r>
              <a:rPr lang="es-CL" sz="3200" dirty="0"/>
              <a:t>DISPERSIÓN RELATIVA</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1122731"/>
            <a:ext cx="9225915" cy="574003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EL COEFICIENTE DE VARIACIÓN</a:t>
            </a:r>
            <a:endParaRPr lang="es-CL" sz="3500" kern="0" dirty="0">
              <a:solidFill>
                <a:srgbClr val="9EA4A8"/>
              </a:solidFill>
            </a:endParaRPr>
          </a:p>
          <a:p>
            <a:pPr algn="just"/>
            <a:r>
              <a:rPr lang="es-CL" sz="2800" b="0" kern="0" spc="10" dirty="0">
                <a:latin typeface="Source Sans Pro" panose="020B0503030403020204" pitchFamily="34" charset="0"/>
                <a:ea typeface="Source Sans Pro" panose="020B0503030403020204" pitchFamily="34" charset="0"/>
              </a:rPr>
              <a:t>La  desviación estándar es una </a:t>
            </a:r>
            <a:r>
              <a:rPr lang="es-CL" sz="2800" i="1" kern="0" spc="10" dirty="0">
                <a:latin typeface="Source Sans Pro" panose="020B0503030403020204" pitchFamily="34" charset="0"/>
                <a:ea typeface="Source Sans Pro" panose="020B0503030403020204" pitchFamily="34" charset="0"/>
              </a:rPr>
              <a:t>medida absoluta </a:t>
            </a:r>
            <a:r>
              <a:rPr lang="es-CL" sz="2800" b="0" kern="0" spc="10" dirty="0">
                <a:latin typeface="Source Sans Pro" panose="020B0503030403020204" pitchFamily="34" charset="0"/>
                <a:ea typeface="Source Sans Pro" panose="020B0503030403020204" pitchFamily="34" charset="0"/>
              </a:rPr>
              <a:t>de la dispersión que expresa la variación en las mismas unidades que los datos originales. Muchas veces se requiere una </a:t>
            </a:r>
            <a:r>
              <a:rPr lang="es-CL" sz="2800" i="1" kern="0" spc="10" dirty="0">
                <a:latin typeface="Source Sans Pro" panose="020B0503030403020204" pitchFamily="34" charset="0"/>
                <a:ea typeface="Source Sans Pro" panose="020B0503030403020204" pitchFamily="34" charset="0"/>
              </a:rPr>
              <a:t>medida relativa </a:t>
            </a:r>
            <a:r>
              <a:rPr lang="es-CL" sz="2800" b="0" kern="0" spc="10" dirty="0">
                <a:latin typeface="Source Sans Pro" panose="020B0503030403020204" pitchFamily="34" charset="0"/>
                <a:ea typeface="Source Sans Pro" panose="020B0503030403020204" pitchFamily="34" charset="0"/>
              </a:rPr>
              <a:t>que proporcione una estimación de la magnitud de la desviación respecto a la magnitud de la media. </a:t>
            </a:r>
          </a:p>
          <a:p>
            <a:pPr algn="just"/>
            <a:r>
              <a:rPr lang="es-CL" sz="2800" b="0" kern="0" spc="10" dirty="0">
                <a:latin typeface="Source Sans Pro" panose="020B0503030403020204" pitchFamily="34" charset="0"/>
                <a:ea typeface="Source Sans Pro" panose="020B0503030403020204" pitchFamily="34" charset="0"/>
              </a:rPr>
              <a:t>El coeficiente de variación es una de las medidas relativas de dispersión. Relaciona la desviación estándar y la media , expresando la desviación estándar como porcentaje de la media. La unidad de medida, entonces, es “porcentaje”, en lugar de las unidades de los datos originales.</a:t>
            </a:r>
          </a:p>
          <a:p>
            <a:pPr algn="just"/>
            <a:endParaRPr lang="es-CL" sz="2400" kern="0" dirty="0"/>
          </a:p>
        </p:txBody>
      </p:sp>
      <p:pic>
        <p:nvPicPr>
          <p:cNvPr id="14" name="Imagen 13">
            <a:extLst>
              <a:ext uri="{FF2B5EF4-FFF2-40B4-BE49-F238E27FC236}">
                <a16:creationId xmlns:a16="http://schemas.microsoft.com/office/drawing/2014/main" id="{23BC92A8-8F16-8981-50A1-14959755FBB3}"/>
              </a:ext>
            </a:extLst>
          </p:cNvPr>
          <p:cNvPicPr>
            <a:picLocks noChangeAspect="1"/>
          </p:cNvPicPr>
          <p:nvPr/>
        </p:nvPicPr>
        <p:blipFill>
          <a:blip r:embed="rId2"/>
          <a:stretch>
            <a:fillRect/>
          </a:stretch>
        </p:blipFill>
        <p:spPr>
          <a:xfrm>
            <a:off x="7994650" y="10435949"/>
            <a:ext cx="4395597" cy="768163"/>
          </a:xfrm>
          <a:prstGeom prst="rect">
            <a:avLst/>
          </a:prstGeom>
        </p:spPr>
      </p:pic>
      <p:pic>
        <p:nvPicPr>
          <p:cNvPr id="3" name="Imagen 2">
            <a:extLst>
              <a:ext uri="{FF2B5EF4-FFF2-40B4-BE49-F238E27FC236}">
                <a16:creationId xmlns:a16="http://schemas.microsoft.com/office/drawing/2014/main" id="{D207D8AC-890E-F178-3AF1-97025FCB4DFA}"/>
              </a:ext>
            </a:extLst>
          </p:cNvPr>
          <p:cNvPicPr>
            <a:picLocks noChangeAspect="1"/>
          </p:cNvPicPr>
          <p:nvPr/>
        </p:nvPicPr>
        <p:blipFill>
          <a:blip r:embed="rId3"/>
          <a:stretch>
            <a:fillRect/>
          </a:stretch>
        </p:blipFill>
        <p:spPr>
          <a:xfrm>
            <a:off x="9381531" y="7178675"/>
            <a:ext cx="7389029" cy="2044044"/>
          </a:xfrm>
          <a:prstGeom prst="rect">
            <a:avLst/>
          </a:prstGeom>
          <a:ln w="25400">
            <a:solidFill>
              <a:schemeClr val="accent1"/>
            </a:solidFill>
          </a:ln>
        </p:spPr>
      </p:pic>
      <p:pic>
        <p:nvPicPr>
          <p:cNvPr id="2" name="Imagen 3">
            <a:extLst>
              <a:ext uri="{FF2B5EF4-FFF2-40B4-BE49-F238E27FC236}">
                <a16:creationId xmlns:a16="http://schemas.microsoft.com/office/drawing/2014/main" id="{A618FE28-40D8-04B6-75E9-FA6F818BF9CA}"/>
              </a:ext>
            </a:extLst>
          </p:cNvPr>
          <p:cNvPicPr>
            <a:picLocks noChangeAspect="1"/>
          </p:cNvPicPr>
          <p:nvPr/>
        </p:nvPicPr>
        <p:blipFill>
          <a:blip r:embed="rId4"/>
          <a:stretch>
            <a:fillRect/>
          </a:stretch>
        </p:blipFill>
        <p:spPr>
          <a:xfrm>
            <a:off x="307564" y="4902352"/>
            <a:ext cx="7023989" cy="4554224"/>
          </a:xfrm>
          <a:prstGeom prst="rect">
            <a:avLst/>
          </a:prstGeom>
        </p:spPr>
      </p:pic>
    </p:spTree>
    <p:extLst>
      <p:ext uri="{BB962C8B-B14F-4D97-AF65-F5344CB8AC3E}">
        <p14:creationId xmlns:p14="http://schemas.microsoft.com/office/powerpoint/2010/main" val="178913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1205</TotalTime>
  <Words>1038</Words>
  <Application>Microsoft Office PowerPoint</Application>
  <PresentationFormat>Personalizado</PresentationFormat>
  <Paragraphs>88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Office Theme</vt:lpstr>
      <vt:lpstr>Presentación de PowerPoint</vt:lpstr>
      <vt:lpstr>Presentación de PowerPoint</vt:lpstr>
      <vt:lpstr>Presentación de PowerPoint</vt:lpstr>
      <vt:lpstr>DISPERSIÓN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49</cp:revision>
  <dcterms:created xsi:type="dcterms:W3CDTF">2021-04-02T01:36:00Z</dcterms:created>
  <dcterms:modified xsi:type="dcterms:W3CDTF">2022-11-11T03:34:15Z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