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8" r:id="rId5"/>
    <p:sldId id="28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gata" initials="d" lastIdx="0" clrIdx="0">
    <p:extLst>
      <p:ext uri="{19B8F6BF-5375-455C-9EA6-DF929625EA0E}">
        <p15:presenceInfo xmlns:p15="http://schemas.microsoft.com/office/powerpoint/2012/main" userId="dreg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811FF-A86B-4156-B910-C3B0147B22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88303-4868-438E-B212-332978B7C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8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1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74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9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3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8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29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48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7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8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966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342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9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9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50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1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10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4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0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2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4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0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7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4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152B-234A-4646-98C6-2864D1E9DAFF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45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720316"/>
            <a:ext cx="12192000" cy="59542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101475" y="6499301"/>
            <a:ext cx="308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Created by : </a:t>
            </a:r>
            <a:r>
              <a:rPr lang="en-GB" dirty="0" err="1"/>
              <a:t>Denar</a:t>
            </a:r>
            <a:r>
              <a:rPr lang="en-GB" dirty="0"/>
              <a:t> </a:t>
            </a:r>
            <a:r>
              <a:rPr lang="en-GB" dirty="0" err="1"/>
              <a:t>Regata</a:t>
            </a:r>
            <a:r>
              <a:rPr lang="en-GB" dirty="0"/>
              <a:t> </a:t>
            </a:r>
            <a:r>
              <a:rPr lang="en-GB" dirty="0" err="1"/>
              <a:t>Akbi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575645" y="1424763"/>
            <a:ext cx="704070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 err="1">
                <a:latin typeface="Cambria" panose="02040503050406030204" pitchFamily="18" charset="0"/>
              </a:rPr>
              <a:t>Sistem</a:t>
            </a:r>
            <a:r>
              <a:rPr lang="en-GB" sz="5400" dirty="0">
                <a:latin typeface="Cambria" panose="02040503050406030204" pitchFamily="18" charset="0"/>
              </a:rPr>
              <a:t> </a:t>
            </a:r>
            <a:r>
              <a:rPr lang="en-GB" sz="5400" dirty="0" err="1">
                <a:latin typeface="Cambria" panose="02040503050406030204" pitchFamily="18" charset="0"/>
              </a:rPr>
              <a:t>Operasi</a:t>
            </a:r>
            <a:endParaRPr lang="en-GB" sz="5400" dirty="0">
              <a:latin typeface="Cambria" panose="02040503050406030204" pitchFamily="18" charset="0"/>
            </a:endParaRPr>
          </a:p>
          <a:p>
            <a:pPr algn="ctr"/>
            <a:r>
              <a:rPr lang="en-GB" sz="8000" dirty="0">
                <a:latin typeface="Cambria" panose="02040503050406030204" pitchFamily="18" charset="0"/>
              </a:rPr>
              <a:t>CPU Scheduling</a:t>
            </a:r>
          </a:p>
        </p:txBody>
      </p:sp>
    </p:spTree>
    <p:extLst>
      <p:ext uri="{BB962C8B-B14F-4D97-AF65-F5344CB8AC3E}">
        <p14:creationId xmlns:p14="http://schemas.microsoft.com/office/powerpoint/2010/main" val="268291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6009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Scheduling Terminology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108" y="1477940"/>
            <a:ext cx="3750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Average Turn Around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794114" y="1942980"/>
            <a:ext cx="1066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Cambria" panose="02040503050406030204" pitchFamily="18" charset="0"/>
              </a:rPr>
              <a:t>Rata-rata total </a:t>
            </a:r>
            <a:r>
              <a:rPr lang="en-US" sz="2400" dirty="0" err="1">
                <a:latin typeface="Cambria" panose="02040503050406030204" pitchFamily="18" charset="0"/>
              </a:rPr>
              <a:t>waktu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dibutuhkan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sebuah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datang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sampai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selesai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dieksekusi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oleh</a:t>
            </a:r>
            <a:r>
              <a:rPr lang="en-US" sz="2400" dirty="0">
                <a:latin typeface="Cambria" panose="02040503050406030204" pitchFamily="18" charset="0"/>
              </a:rPr>
              <a:t> CPU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669" y="2897115"/>
            <a:ext cx="1648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Burst 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0593" y="3364976"/>
            <a:ext cx="8054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Waktu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dibutuhkan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mengeksekusi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sebuah</a:t>
            </a:r>
            <a:r>
              <a:rPr lang="en-US" sz="2400" dirty="0">
                <a:latin typeface="Cambria" panose="02040503050406030204" pitchFamily="18" charset="0"/>
              </a:rPr>
              <a:t> proses</a:t>
            </a: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669" y="4018580"/>
            <a:ext cx="306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Average Waiting Time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0154" y="4514979"/>
            <a:ext cx="11411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>
                <a:latin typeface="Cambria" panose="02040503050406030204" pitchFamily="18" charset="0"/>
              </a:rPr>
              <a:t>Rata-rata </a:t>
            </a:r>
            <a:r>
              <a:rPr lang="en-US" sz="2400" dirty="0" err="1">
                <a:latin typeface="Cambria" panose="02040503050406030204" pitchFamily="18" charset="0"/>
              </a:rPr>
              <a:t>waktu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dihabiskan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selama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berada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pada</a:t>
            </a:r>
            <a:r>
              <a:rPr lang="en-US" sz="2400" dirty="0">
                <a:latin typeface="Cambria" panose="02040503050406030204" pitchFamily="18" charset="0"/>
              </a:rPr>
              <a:t> status ready ( </a:t>
            </a:r>
            <a:r>
              <a:rPr lang="en-US" sz="2400" dirty="0" err="1">
                <a:latin typeface="Cambria" panose="02040503050406030204" pitchFamily="18" charset="0"/>
              </a:rPr>
              <a:t>menunggu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eksekusi</a:t>
            </a:r>
            <a:r>
              <a:rPr lang="en-US" sz="2400" dirty="0">
                <a:latin typeface="Cambria" panose="02040503050406030204" pitchFamily="18" charset="0"/>
              </a:rPr>
              <a:t> CPU )</a:t>
            </a:r>
          </a:p>
        </p:txBody>
      </p:sp>
    </p:spTree>
    <p:extLst>
      <p:ext uri="{BB962C8B-B14F-4D97-AF65-F5344CB8AC3E}">
        <p14:creationId xmlns:p14="http://schemas.microsoft.com/office/powerpoint/2010/main" val="26986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53992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Scheduling Algorithm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837" y="1477940"/>
            <a:ext cx="4482061" cy="577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First-Come, First-Served ( FCFS 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837" y="2230334"/>
            <a:ext cx="3480505" cy="577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Round Robin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Schedulling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837" y="2982728"/>
            <a:ext cx="3022622" cy="577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Priority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Schedulling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6837" y="3735122"/>
            <a:ext cx="5270610" cy="577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Shortest-Job First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Schedulling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( SJF )</a:t>
            </a:r>
          </a:p>
        </p:txBody>
      </p:sp>
    </p:spTree>
    <p:extLst>
      <p:ext uri="{BB962C8B-B14F-4D97-AF65-F5344CB8AC3E}">
        <p14:creationId xmlns:p14="http://schemas.microsoft.com/office/powerpoint/2010/main" val="26119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60678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First-Come, First-Served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005" y="1477940"/>
            <a:ext cx="964727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mendahulukan</a:t>
            </a:r>
            <a:r>
              <a:rPr lang="en-US" sz="2400" dirty="0">
                <a:latin typeface="Cambria" panose="02040503050406030204" pitchFamily="18" charset="0"/>
              </a:rPr>
              <a:t> proses yang </a:t>
            </a:r>
            <a:r>
              <a:rPr lang="en-US" sz="2400" dirty="0" err="1">
                <a:latin typeface="Cambria" panose="02040503050406030204" pitchFamily="18" charset="0"/>
              </a:rPr>
              <a:t>lebih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dulu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datang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004" y="2170460"/>
            <a:ext cx="106467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Kelemahan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adalah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i="1" dirty="0">
                <a:latin typeface="Cambria" panose="02040503050406030204" pitchFamily="18" charset="0"/>
              </a:rPr>
              <a:t>waiting time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rata-rata yang </a:t>
            </a:r>
            <a:r>
              <a:rPr lang="en-US" sz="2400" dirty="0" err="1">
                <a:latin typeface="Cambria" panose="02040503050406030204" pitchFamily="18" charset="0"/>
              </a:rPr>
              <a:t>cukup</a:t>
            </a:r>
            <a:r>
              <a:rPr lang="en-US" sz="2400" dirty="0">
                <a:latin typeface="Cambria" panose="02040503050406030204" pitchFamily="18" charset="0"/>
              </a:rPr>
              <a:t> lama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1004" y="2922039"/>
            <a:ext cx="1195099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Muncul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istilah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i="1" dirty="0">
                <a:latin typeface="Cambria" panose="02040503050406030204" pitchFamily="18" charset="0"/>
              </a:rPr>
              <a:t>convoy effect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kondisi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dimana</a:t>
            </a:r>
            <a:r>
              <a:rPr lang="en-US" sz="2400" dirty="0">
                <a:latin typeface="Cambria" panose="02040503050406030204" pitchFamily="18" charset="0"/>
              </a:rPr>
              <a:t> proses lain </a:t>
            </a:r>
            <a:r>
              <a:rPr lang="en-US" sz="2400" dirty="0" err="1">
                <a:latin typeface="Cambria" panose="02040503050406030204" pitchFamily="18" charset="0"/>
              </a:rPr>
              <a:t>menunggu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satu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besar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mengembalikan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sumber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daya</a:t>
            </a:r>
            <a:r>
              <a:rPr lang="en-US" sz="2400" dirty="0">
                <a:latin typeface="Cambria" panose="02040503050406030204" pitchFamily="18" charset="0"/>
              </a:rPr>
              <a:t> CPU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004" y="3895741"/>
            <a:ext cx="43175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nonpreemptive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1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34526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Case Example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007452"/>
              </p:ext>
            </p:extLst>
          </p:nvPr>
        </p:nvGraphicFramePr>
        <p:xfrm>
          <a:off x="2479158" y="1461976"/>
          <a:ext cx="7086600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PROSES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BURST TIME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ARRIVAL TIME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Group 33"/>
          <p:cNvGrpSpPr/>
          <p:nvPr/>
        </p:nvGrpSpPr>
        <p:grpSpPr>
          <a:xfrm>
            <a:off x="212652" y="2964710"/>
            <a:ext cx="11979348" cy="1500963"/>
            <a:chOff x="914400" y="3048000"/>
            <a:chExt cx="7140334" cy="1297380"/>
          </a:xfrm>
        </p:grpSpPr>
        <p:sp>
          <p:nvSpPr>
            <p:cNvPr id="14" name="TextBox 13"/>
            <p:cNvSpPr txBox="1"/>
            <p:nvPr/>
          </p:nvSpPr>
          <p:spPr>
            <a:xfrm>
              <a:off x="914400" y="3048000"/>
              <a:ext cx="1473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Gant Chart 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3505200"/>
              <a:ext cx="6553200" cy="4572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5257800" y="3733800"/>
              <a:ext cx="457200" cy="1588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477794" y="3733006"/>
              <a:ext cx="457200" cy="1588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38650" y="3573440"/>
              <a:ext cx="253392" cy="319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81850" y="3567752"/>
              <a:ext cx="253392" cy="319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24850" y="3581400"/>
              <a:ext cx="253392" cy="319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59708" y="397604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804" y="397604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99466" y="397604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20000" y="39740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9100" y="3124786"/>
              <a:ext cx="316215" cy="419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48300" y="3124786"/>
              <a:ext cx="316215" cy="419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83284" y="3124786"/>
              <a:ext cx="316215" cy="419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1114" y="4697907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Waiting Time</a:t>
            </a:r>
            <a:r>
              <a:rPr lang="en-US" dirty="0"/>
              <a:t>    P1   =  </a:t>
            </a:r>
            <a:r>
              <a:rPr lang="en-US" dirty="0">
                <a:solidFill>
                  <a:srgbClr val="FF0000"/>
                </a:solidFill>
              </a:rPr>
              <a:t> 0    </a:t>
            </a:r>
            <a:r>
              <a:rPr lang="en-US" dirty="0"/>
              <a:t>|    P2   =   24 – 1  =  </a:t>
            </a:r>
            <a:r>
              <a:rPr lang="en-US" dirty="0">
                <a:solidFill>
                  <a:srgbClr val="FF0000"/>
                </a:solidFill>
              </a:rPr>
              <a:t>23 </a:t>
            </a:r>
            <a:r>
              <a:rPr lang="en-US" dirty="0"/>
              <a:t>    |     P3   =  27 – 2  =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 </a:t>
            </a:r>
            <a:endParaRPr lang="en-US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318083" y="5169502"/>
            <a:ext cx="7620000" cy="682092"/>
            <a:chOff x="318083" y="5063177"/>
            <a:chExt cx="7620000" cy="682092"/>
          </a:xfrm>
        </p:grpSpPr>
        <p:sp>
          <p:nvSpPr>
            <p:cNvPr id="29" name="TextBox 28"/>
            <p:cNvSpPr txBox="1"/>
            <p:nvPr/>
          </p:nvSpPr>
          <p:spPr>
            <a:xfrm>
              <a:off x="318083" y="5174046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Average Waiting Time</a:t>
              </a:r>
              <a:r>
                <a:rPr lang="en-US" dirty="0"/>
                <a:t>   =                                    =   </a:t>
              </a:r>
              <a:r>
                <a:rPr lang="en-US" b="1" dirty="0">
                  <a:solidFill>
                    <a:srgbClr val="FF0000"/>
                  </a:solidFill>
                </a:rPr>
                <a:t>16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836547" y="5063177"/>
              <a:ext cx="1694695" cy="682092"/>
              <a:chOff x="2836547" y="5063177"/>
              <a:chExt cx="1694695" cy="68209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36547" y="5063177"/>
                <a:ext cx="1694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  +  23   +   25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36547" y="5397253"/>
                <a:ext cx="1676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442834" y="537593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301114" y="5787799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 Around Time</a:t>
            </a:r>
            <a:r>
              <a:rPr lang="en-US" dirty="0"/>
              <a:t>    P1   =   </a:t>
            </a:r>
            <a:r>
              <a:rPr lang="en-US" dirty="0">
                <a:solidFill>
                  <a:srgbClr val="FF0000"/>
                </a:solidFill>
              </a:rPr>
              <a:t>24</a:t>
            </a:r>
            <a:r>
              <a:rPr lang="en-US" dirty="0"/>
              <a:t>  |  P2   =   27 – 1  =  </a:t>
            </a:r>
            <a:r>
              <a:rPr lang="en-US" dirty="0">
                <a:solidFill>
                  <a:srgbClr val="FF0000"/>
                </a:solidFill>
              </a:rPr>
              <a:t>26</a:t>
            </a:r>
            <a:r>
              <a:rPr lang="en-US" dirty="0"/>
              <a:t>  |   P3   =  30 – 2  = </a:t>
            </a:r>
            <a:r>
              <a:rPr lang="en-US" dirty="0">
                <a:solidFill>
                  <a:srgbClr val="FF0000"/>
                </a:solidFill>
              </a:rPr>
              <a:t>28</a:t>
            </a:r>
            <a:r>
              <a:rPr lang="en-US" dirty="0"/>
              <a:t>  </a:t>
            </a:r>
            <a:endParaRPr lang="en-US" u="sng" dirty="0"/>
          </a:p>
        </p:txBody>
      </p:sp>
      <p:grpSp>
        <p:nvGrpSpPr>
          <p:cNvPr id="34" name="Group 35"/>
          <p:cNvGrpSpPr/>
          <p:nvPr/>
        </p:nvGrpSpPr>
        <p:grpSpPr>
          <a:xfrm>
            <a:off x="301114" y="6187730"/>
            <a:ext cx="7620000" cy="682092"/>
            <a:chOff x="533400" y="5989838"/>
            <a:chExt cx="7620000" cy="682092"/>
          </a:xfrm>
        </p:grpSpPr>
        <p:sp>
          <p:nvSpPr>
            <p:cNvPr id="35" name="TextBox 34"/>
            <p:cNvSpPr txBox="1"/>
            <p:nvPr/>
          </p:nvSpPr>
          <p:spPr>
            <a:xfrm>
              <a:off x="533400" y="6099708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Average Turn </a:t>
              </a:r>
              <a:r>
                <a:rPr lang="en-US" u="sng" dirty="0" err="1"/>
                <a:t>Arround</a:t>
              </a:r>
              <a:r>
                <a:rPr lang="en-US" u="sng" dirty="0"/>
                <a:t> Time</a:t>
              </a:r>
              <a:r>
                <a:rPr lang="en-US" dirty="0"/>
                <a:t>   =                                       =   </a:t>
              </a:r>
              <a:r>
                <a:rPr lang="en-US" b="1" dirty="0">
                  <a:solidFill>
                    <a:srgbClr val="FF0000"/>
                  </a:solidFill>
                </a:rPr>
                <a:t>26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70981" y="5989838"/>
              <a:ext cx="18197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24  +  26   +   28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77268" y="630259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3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30220" y="6316638"/>
              <a:ext cx="1676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056570" y="4750160"/>
            <a:ext cx="404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>
                <a:latin typeface="Cambria" panose="02040503050406030204" pitchFamily="18" charset="0"/>
              </a:rPr>
              <a:t>Hitung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waiting time, </a:t>
            </a:r>
            <a:r>
              <a:rPr lang="en-GB" sz="2800" b="1" dirty="0" err="1">
                <a:latin typeface="Cambria" panose="02040503050406030204" pitchFamily="18" charset="0"/>
              </a:rPr>
              <a:t>avg.waiting</a:t>
            </a:r>
            <a:r>
              <a:rPr lang="en-GB" sz="2800" b="1" dirty="0">
                <a:latin typeface="Cambria" panose="02040503050406030204" pitchFamily="18" charset="0"/>
              </a:rPr>
              <a:t> time,</a:t>
            </a:r>
          </a:p>
          <a:p>
            <a:pPr algn="just"/>
            <a:r>
              <a:rPr lang="en-GB" sz="2800" b="1" dirty="0">
                <a:latin typeface="Cambria" panose="02040503050406030204" pitchFamily="18" charset="0"/>
              </a:rPr>
              <a:t>Turn around time, </a:t>
            </a:r>
            <a:r>
              <a:rPr lang="en-GB" sz="2800" dirty="0" err="1">
                <a:latin typeface="Cambria" panose="02040503050406030204" pitchFamily="18" charset="0"/>
              </a:rPr>
              <a:t>dan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avg. turn around time </a:t>
            </a:r>
          </a:p>
        </p:txBody>
      </p:sp>
    </p:spTree>
    <p:extLst>
      <p:ext uri="{BB962C8B-B14F-4D97-AF65-F5344CB8AC3E}">
        <p14:creationId xmlns:p14="http://schemas.microsoft.com/office/powerpoint/2010/main" val="19368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62941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Round-Robin </a:t>
            </a:r>
            <a:r>
              <a:rPr lang="en-US" sz="4400" dirty="0" err="1">
                <a:latin typeface="Cambria" panose="02040503050406030204" pitchFamily="18" charset="0"/>
              </a:rPr>
              <a:t>Schedulling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14" y="1477940"/>
            <a:ext cx="1195808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menggilir</a:t>
            </a:r>
            <a:r>
              <a:rPr lang="en-US" sz="2400" dirty="0">
                <a:latin typeface="Cambria" panose="02040503050406030204" pitchFamily="18" charset="0"/>
              </a:rPr>
              <a:t> proses yang </a:t>
            </a:r>
            <a:r>
              <a:rPr lang="en-US" sz="2400" dirty="0" err="1">
                <a:latin typeface="Cambria" panose="02040503050406030204" pitchFamily="18" charset="0"/>
              </a:rPr>
              <a:t>ada</a:t>
            </a:r>
            <a:r>
              <a:rPr lang="en-US" sz="2400" dirty="0">
                <a:latin typeface="Cambria" panose="02040503050406030204" pitchFamily="18" charset="0"/>
              </a:rPr>
              <a:t> di </a:t>
            </a:r>
            <a:r>
              <a:rPr lang="en-US" sz="2400" dirty="0" err="1">
                <a:latin typeface="Cambria" panose="02040503050406030204" pitchFamily="18" charset="0"/>
              </a:rPr>
              <a:t>antrian</a:t>
            </a:r>
            <a:r>
              <a:rPr lang="en-US" sz="2400" dirty="0">
                <a:latin typeface="Cambria" panose="02040503050406030204" pitchFamily="18" charset="0"/>
              </a:rPr>
              <a:t>. Proses </a:t>
            </a:r>
            <a:r>
              <a:rPr lang="en-US" sz="2400" dirty="0" err="1">
                <a:latin typeface="Cambria" panose="02040503050406030204" pitchFamily="18" charset="0"/>
              </a:rPr>
              <a:t>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mendapat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jatah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sebesar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i="1" dirty="0">
                <a:latin typeface="Cambria" panose="02040503050406030204" pitchFamily="18" charset="0"/>
              </a:rPr>
              <a:t>time quantum</a:t>
            </a:r>
            <a:r>
              <a:rPr lang="en-US" sz="2400" b="1" dirty="0"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650" y="2341972"/>
            <a:ext cx="1197934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Jika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time quantum</a:t>
            </a:r>
            <a:r>
              <a:rPr lang="en-US" sz="2400" dirty="0">
                <a:latin typeface="Cambria" panose="02040503050406030204" pitchFamily="18" charset="0"/>
              </a:rPr>
              <a:t>-</a:t>
            </a:r>
            <a:r>
              <a:rPr lang="en-US" sz="2400" dirty="0" err="1">
                <a:latin typeface="Cambria" panose="02040503050406030204" pitchFamily="18" charset="0"/>
              </a:rPr>
              <a:t>nya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habis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atau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sudah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selesai</a:t>
            </a:r>
            <a:r>
              <a:rPr lang="en-US" sz="2400" dirty="0">
                <a:latin typeface="Cambria" panose="02040503050406030204" pitchFamily="18" charset="0"/>
              </a:rPr>
              <a:t> CPU </a:t>
            </a:r>
            <a:r>
              <a:rPr lang="en-US" sz="2400" dirty="0" err="1">
                <a:latin typeface="Cambria" panose="02040503050406030204" pitchFamily="18" charset="0"/>
              </a:rPr>
              <a:t>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dialokasikan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berikutnya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14" y="3206004"/>
            <a:ext cx="519353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Tak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ada</a:t>
            </a:r>
            <a:r>
              <a:rPr lang="en-US" sz="2400" dirty="0">
                <a:latin typeface="Cambria" panose="02040503050406030204" pitchFamily="18" charset="0"/>
              </a:rPr>
              <a:t> proses yang </a:t>
            </a:r>
            <a:r>
              <a:rPr lang="en-US" sz="2400" dirty="0" err="1">
                <a:latin typeface="Cambria" panose="02040503050406030204" pitchFamily="18" charset="0"/>
              </a:rPr>
              <a:t>diprioritaskan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14" y="3774570"/>
            <a:ext cx="1219199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Jika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time quantum </a:t>
            </a:r>
            <a:r>
              <a:rPr lang="en-US" sz="2400" dirty="0" err="1">
                <a:latin typeface="Cambria" panose="02040503050406030204" pitchFamily="18" charset="0"/>
              </a:rPr>
              <a:t>terlalu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besar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sama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saja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dengan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first-come first-served, </a:t>
            </a:r>
            <a:r>
              <a:rPr lang="en-US" sz="2400" dirty="0" err="1">
                <a:latin typeface="Cambria" panose="02040503050406030204" pitchFamily="18" charset="0"/>
              </a:rPr>
              <a:t>jika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terlalu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kecil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semakin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banyak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peralihan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sehingga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banyak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waktu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terbuang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4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219372"/>
            <a:ext cx="34526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Case Example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grpSp>
        <p:nvGrpSpPr>
          <p:cNvPr id="12" name="Group 60"/>
          <p:cNvGrpSpPr/>
          <p:nvPr/>
        </p:nvGrpSpPr>
        <p:grpSpPr>
          <a:xfrm>
            <a:off x="2488018" y="1487517"/>
            <a:ext cx="7086600" cy="1005840"/>
            <a:chOff x="1066800" y="1356360"/>
            <a:chExt cx="7086600" cy="1005840"/>
          </a:xfrm>
        </p:grpSpPr>
        <p:graphicFrame>
          <p:nvGraphicFramePr>
            <p:cNvPr id="1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6671111"/>
                </p:ext>
              </p:extLst>
            </p:nvPr>
          </p:nvGraphicFramePr>
          <p:xfrm>
            <a:off x="1066800" y="1356360"/>
            <a:ext cx="7086600" cy="1005840"/>
          </p:xfrm>
          <a:graphic>
            <a:graphicData uri="http://schemas.openxmlformats.org/drawingml/2006/table">
              <a:tbl>
                <a:tblPr firstRow="1" bandRow="1">
                  <a:tableStyleId>{7DF18680-E054-41AD-8BC1-D1AEF772440D}</a:tableStyleId>
                </a:tblPr>
                <a:tblGrid>
                  <a:gridCol w="9900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1532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4061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4061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048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PROSES</a:t>
                        </a:r>
                        <a:endPara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BRUST TIME</a:t>
                        </a:r>
                        <a:endPara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WKT KEDATANGAN</a:t>
                        </a:r>
                        <a:endPara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endParaRPr>
                      </a:p>
                    </a:txBody>
                    <a:tcPr/>
                  </a:tc>
                  <a:tc rowSpan="3">
                    <a:txBody>
                      <a:bodyPr/>
                      <a:lstStyle/>
                      <a:p>
                        <a:pPr algn="ctr"/>
                        <a:endPara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P1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0</a:t>
                        </a:r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6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P2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1</a:t>
                        </a:r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6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145148" y="1584960"/>
              <a:ext cx="1618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Time Quantum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58"/>
          <p:cNvGrpSpPr/>
          <p:nvPr/>
        </p:nvGrpSpPr>
        <p:grpSpPr>
          <a:xfrm>
            <a:off x="701749" y="2845188"/>
            <a:ext cx="9633098" cy="1115705"/>
            <a:chOff x="914400" y="2666999"/>
            <a:chExt cx="6454534" cy="1115705"/>
          </a:xfrm>
        </p:grpSpPr>
        <p:sp>
          <p:nvSpPr>
            <p:cNvPr id="16" name="TextBox 15"/>
            <p:cNvSpPr txBox="1"/>
            <p:nvPr/>
          </p:nvSpPr>
          <p:spPr>
            <a:xfrm>
              <a:off x="914400" y="2666999"/>
              <a:ext cx="1525556" cy="325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Gant Chart 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76400" y="3408416"/>
              <a:ext cx="320590" cy="325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1048" y="338805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34200" y="339374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6809" y="27079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86313" y="27079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43200" y="34133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05100" y="340170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6800" y="34133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3048000"/>
              <a:ext cx="10668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95600" y="3048000"/>
              <a:ext cx="10668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3048000"/>
              <a:ext cx="10668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9200" y="3048000"/>
              <a:ext cx="10668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0" y="3048000"/>
              <a:ext cx="10668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5645" y="425893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Waiting Time</a:t>
            </a:r>
            <a:r>
              <a:rPr lang="en-US" dirty="0"/>
              <a:t>    P1   =   0 + 3 + 3  = </a:t>
            </a:r>
            <a:r>
              <a:rPr lang="en-US" dirty="0">
                <a:solidFill>
                  <a:srgbClr val="FF0000"/>
                </a:solidFill>
              </a:rPr>
              <a:t> 6     </a:t>
            </a:r>
            <a:r>
              <a:rPr lang="en-US" dirty="0"/>
              <a:t>|    P2   =   ( 3 - 1 ) + 3   =   </a:t>
            </a:r>
            <a:r>
              <a:rPr lang="en-US" dirty="0">
                <a:solidFill>
                  <a:srgbClr val="FF0000"/>
                </a:solidFill>
              </a:rPr>
              <a:t>5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31" name="Group 59"/>
          <p:cNvGrpSpPr/>
          <p:nvPr/>
        </p:nvGrpSpPr>
        <p:grpSpPr>
          <a:xfrm>
            <a:off x="265645" y="4832842"/>
            <a:ext cx="7620000" cy="682092"/>
            <a:chOff x="533400" y="4571262"/>
            <a:chExt cx="7620000" cy="682092"/>
          </a:xfrm>
        </p:grpSpPr>
        <p:sp>
          <p:nvSpPr>
            <p:cNvPr id="32" name="TextBox 31"/>
            <p:cNvSpPr txBox="1"/>
            <p:nvPr/>
          </p:nvSpPr>
          <p:spPr>
            <a:xfrm>
              <a:off x="533400" y="4659867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Average Waiting Time</a:t>
              </a:r>
              <a:r>
                <a:rPr lang="en-US" dirty="0"/>
                <a:t>   =                       =   </a:t>
              </a:r>
              <a:r>
                <a:rPr lang="en-US" b="1" dirty="0">
                  <a:solidFill>
                    <a:srgbClr val="FF0000"/>
                  </a:solidFill>
                </a:rPr>
                <a:t>5.5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70463" y="4571262"/>
              <a:ext cx="934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6   +   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93558" y="488402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088758" y="4913299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65645" y="5556712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 Around Time</a:t>
            </a:r>
            <a:r>
              <a:rPr lang="en-US" dirty="0"/>
              <a:t>    P1   =  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 |  P2   =   12 – 1  = 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37" name="Group 61"/>
          <p:cNvGrpSpPr/>
          <p:nvPr/>
        </p:nvGrpSpPr>
        <p:grpSpPr>
          <a:xfrm>
            <a:off x="265645" y="6020561"/>
            <a:ext cx="7620000" cy="682092"/>
            <a:chOff x="533400" y="5608837"/>
            <a:chExt cx="7620000" cy="682092"/>
          </a:xfrm>
        </p:grpSpPr>
        <p:grpSp>
          <p:nvGrpSpPr>
            <p:cNvPr id="38" name="Group 35"/>
            <p:cNvGrpSpPr/>
            <p:nvPr/>
          </p:nvGrpSpPr>
          <p:grpSpPr>
            <a:xfrm>
              <a:off x="533400" y="5608837"/>
              <a:ext cx="7620000" cy="682092"/>
              <a:chOff x="533400" y="5989838"/>
              <a:chExt cx="7620000" cy="68209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3400" y="6099708"/>
                <a:ext cx="76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Average Turn </a:t>
                </a:r>
                <a:r>
                  <a:rPr lang="en-US" u="sng" dirty="0" err="1"/>
                  <a:t>Arround</a:t>
                </a:r>
                <a:r>
                  <a:rPr lang="en-US" u="sng" dirty="0"/>
                  <a:t> Time</a:t>
                </a:r>
                <a:r>
                  <a:rPr lang="en-US" dirty="0"/>
                  <a:t>   =                          =   </a:t>
                </a:r>
                <a:r>
                  <a:rPr lang="en-US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13511" y="5989838"/>
                <a:ext cx="1127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15  +  11 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99088" y="630259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3680640" y="5935638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773996" y="4574011"/>
            <a:ext cx="404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>
                <a:latin typeface="Cambria" panose="02040503050406030204" pitchFamily="18" charset="0"/>
              </a:rPr>
              <a:t>Hitung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waiting time, </a:t>
            </a:r>
            <a:r>
              <a:rPr lang="en-GB" sz="2800" b="1" dirty="0" err="1">
                <a:latin typeface="Cambria" panose="02040503050406030204" pitchFamily="18" charset="0"/>
              </a:rPr>
              <a:t>avg.waiting</a:t>
            </a:r>
            <a:r>
              <a:rPr lang="en-GB" sz="2800" b="1" dirty="0">
                <a:latin typeface="Cambria" panose="02040503050406030204" pitchFamily="18" charset="0"/>
              </a:rPr>
              <a:t> time,</a:t>
            </a:r>
          </a:p>
          <a:p>
            <a:pPr algn="just"/>
            <a:r>
              <a:rPr lang="en-GB" sz="2800" b="1" dirty="0">
                <a:latin typeface="Cambria" panose="02040503050406030204" pitchFamily="18" charset="0"/>
              </a:rPr>
              <a:t>Turn around time, </a:t>
            </a:r>
            <a:r>
              <a:rPr lang="en-GB" sz="2800" dirty="0" err="1">
                <a:latin typeface="Cambria" panose="02040503050406030204" pitchFamily="18" charset="0"/>
              </a:rPr>
              <a:t>dan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avg. turn around time </a:t>
            </a:r>
          </a:p>
        </p:txBody>
      </p:sp>
    </p:spTree>
    <p:extLst>
      <p:ext uri="{BB962C8B-B14F-4D97-AF65-F5344CB8AC3E}">
        <p14:creationId xmlns:p14="http://schemas.microsoft.com/office/powerpoint/2010/main" val="4471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49840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Priority </a:t>
            </a:r>
            <a:r>
              <a:rPr lang="en-US" sz="4400" dirty="0" err="1">
                <a:latin typeface="Cambria" panose="02040503050406030204" pitchFamily="18" charset="0"/>
              </a:rPr>
              <a:t>Schedulling</a:t>
            </a:r>
            <a:endParaRPr lang="en-GB" sz="44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14" y="1477940"/>
            <a:ext cx="11958085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memberikan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skala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prioritas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kepada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tiap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650" y="2341972"/>
            <a:ext cx="11979349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Proses yang </a:t>
            </a:r>
            <a:r>
              <a:rPr lang="en-US" sz="2400" dirty="0" err="1">
                <a:latin typeface="Cambria" panose="02040503050406030204" pitchFamily="18" charset="0"/>
              </a:rPr>
              <a:t>mendapat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prioritas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terbesar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didahulukan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49" y="3099679"/>
            <a:ext cx="794223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preemptive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maupun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nonpreeemptive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14" y="3774570"/>
            <a:ext cx="1195808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Kelemahan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adalah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dengan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prioritas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kecil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mendapat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jatah</a:t>
            </a:r>
            <a:r>
              <a:rPr lang="en-US" sz="2400" dirty="0">
                <a:latin typeface="Cambria" panose="02040503050406030204" pitchFamily="18" charset="0"/>
              </a:rPr>
              <a:t> CPU </a:t>
            </a:r>
            <a:r>
              <a:rPr lang="en-US" sz="2400" dirty="0" err="1">
                <a:latin typeface="Cambria" panose="02040503050406030204" pitchFamily="18" charset="0"/>
              </a:rPr>
              <a:t>terakhir</a:t>
            </a:r>
            <a:r>
              <a:rPr lang="en-US" sz="2400" dirty="0">
                <a:latin typeface="Cambria" panose="02040503050406030204" pitchFamily="18" charset="0"/>
              </a:rPr>
              <a:t>. Hal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diatasi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dengan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aging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yaitu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semakin</a:t>
            </a:r>
            <a:r>
              <a:rPr lang="en-US" sz="2400" dirty="0">
                <a:latin typeface="Cambria" panose="02040503050406030204" pitchFamily="18" charset="0"/>
              </a:rPr>
              <a:t> lama </a:t>
            </a:r>
            <a:r>
              <a:rPr lang="en-US" sz="2400" dirty="0" err="1">
                <a:latin typeface="Cambria" panose="02040503050406030204" pitchFamily="18" charset="0"/>
              </a:rPr>
              <a:t>menunggu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prioritas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semakin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tinggi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60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219372"/>
            <a:ext cx="8346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Case Example </a:t>
            </a:r>
            <a:r>
              <a:rPr lang="en-US" sz="4400" dirty="0">
                <a:latin typeface="Cambria" panose="02040503050406030204" pitchFamily="18" charset="0"/>
              </a:rPr>
              <a:t>Priority Preemptive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29699"/>
              </p:ext>
            </p:extLst>
          </p:nvPr>
        </p:nvGraphicFramePr>
        <p:xfrm>
          <a:off x="2449032" y="1431852"/>
          <a:ext cx="7010399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PROSES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BRUST TIME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WKT KEDATANGAN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6479" y="2777721"/>
            <a:ext cx="219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 Chart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10671" y="3721397"/>
            <a:ext cx="478012" cy="32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6804" y="2988965"/>
            <a:ext cx="48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48864" y="3013989"/>
            <a:ext cx="48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3220" y="3719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1161" y="3719417"/>
            <a:ext cx="64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71274" y="37194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22224" y="3348357"/>
            <a:ext cx="5167686" cy="381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68181" y="3340397"/>
            <a:ext cx="681702" cy="381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76878" y="3021949"/>
            <a:ext cx="48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81804" y="3721397"/>
            <a:ext cx="4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49883" y="3340397"/>
            <a:ext cx="2284210" cy="381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26" y="437435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Waiting Time</a:t>
            </a:r>
            <a:r>
              <a:rPr lang="en-US" dirty="0"/>
              <a:t>    P1 = 0 + ( 7 – 1 ) =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  |   P2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/>
              <a:t>|   P3 = 15 – 2 = </a:t>
            </a:r>
            <a:r>
              <a:rPr lang="en-US" dirty="0">
                <a:solidFill>
                  <a:srgbClr val="FF0000"/>
                </a:solidFill>
              </a:rPr>
              <a:t>13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30" name="Group 54"/>
          <p:cNvGrpSpPr/>
          <p:nvPr/>
        </p:nvGrpSpPr>
        <p:grpSpPr>
          <a:xfrm>
            <a:off x="248926" y="4851069"/>
            <a:ext cx="7620000" cy="682092"/>
            <a:chOff x="783608" y="4528732"/>
            <a:chExt cx="7620000" cy="682092"/>
          </a:xfrm>
        </p:grpSpPr>
        <p:sp>
          <p:nvSpPr>
            <p:cNvPr id="31" name="TextBox 30"/>
            <p:cNvSpPr txBox="1"/>
            <p:nvPr/>
          </p:nvSpPr>
          <p:spPr>
            <a:xfrm>
              <a:off x="783608" y="4659867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Average Waiting Time</a:t>
              </a:r>
              <a:r>
                <a:rPr lang="en-US" dirty="0"/>
                <a:t>   =                               =  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6.33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66405" y="4528732"/>
              <a:ext cx="12538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6  +  0 +  13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37000" y="484149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84700" y="4862809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48926" y="5616515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 Around Time</a:t>
            </a:r>
            <a:r>
              <a:rPr lang="en-US" dirty="0"/>
              <a:t>    P1  = 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 |  P2  =  7 – 1  = </a:t>
            </a:r>
            <a:r>
              <a:rPr lang="en-US" dirty="0">
                <a:solidFill>
                  <a:srgbClr val="FF0000"/>
                </a:solidFill>
              </a:rPr>
              <a:t> 6   </a:t>
            </a:r>
            <a:r>
              <a:rPr lang="en-US" dirty="0"/>
              <a:t>|   P3  =   18 – 2  = 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36" name="Group 55"/>
          <p:cNvGrpSpPr/>
          <p:nvPr/>
        </p:nvGrpSpPr>
        <p:grpSpPr>
          <a:xfrm>
            <a:off x="249360" y="6107473"/>
            <a:ext cx="7620000" cy="682092"/>
            <a:chOff x="762000" y="5608837"/>
            <a:chExt cx="7620000" cy="682092"/>
          </a:xfrm>
        </p:grpSpPr>
        <p:grpSp>
          <p:nvGrpSpPr>
            <p:cNvPr id="37" name="Group 35"/>
            <p:cNvGrpSpPr/>
            <p:nvPr/>
          </p:nvGrpSpPr>
          <p:grpSpPr>
            <a:xfrm>
              <a:off x="762000" y="5608837"/>
              <a:ext cx="7620000" cy="682092"/>
              <a:chOff x="533400" y="5989838"/>
              <a:chExt cx="7620000" cy="68209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33400" y="6099708"/>
                <a:ext cx="76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Average Turn </a:t>
                </a:r>
                <a:r>
                  <a:rPr lang="en-US" u="sng" dirty="0" err="1"/>
                  <a:t>Arround</a:t>
                </a:r>
                <a:r>
                  <a:rPr lang="en-US" u="sng" dirty="0"/>
                  <a:t> Time</a:t>
                </a:r>
                <a:r>
                  <a:rPr lang="en-US" dirty="0"/>
                  <a:t>   =                            =   </a:t>
                </a:r>
                <a:r>
                  <a:rPr lang="en-US" b="1" dirty="0">
                    <a:solidFill>
                      <a:srgbClr val="FF0000"/>
                    </a:solidFill>
                  </a:rPr>
                  <a:t>12.33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94570" y="5989838"/>
                <a:ext cx="1265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15 + 6 + 16 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41618" y="630259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99370" y="593722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773996" y="4574011"/>
            <a:ext cx="404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>
                <a:latin typeface="Cambria" panose="02040503050406030204" pitchFamily="18" charset="0"/>
              </a:rPr>
              <a:t>Hitung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waiting time, </a:t>
            </a:r>
            <a:r>
              <a:rPr lang="en-GB" sz="2800" b="1" dirty="0" err="1">
                <a:latin typeface="Cambria" panose="02040503050406030204" pitchFamily="18" charset="0"/>
              </a:rPr>
              <a:t>avg.waiting</a:t>
            </a:r>
            <a:r>
              <a:rPr lang="en-GB" sz="2800" b="1" dirty="0">
                <a:latin typeface="Cambria" panose="02040503050406030204" pitchFamily="18" charset="0"/>
              </a:rPr>
              <a:t> time,</a:t>
            </a:r>
          </a:p>
          <a:p>
            <a:pPr algn="just"/>
            <a:r>
              <a:rPr lang="en-GB" sz="2800" b="1" dirty="0">
                <a:latin typeface="Cambria" panose="02040503050406030204" pitchFamily="18" charset="0"/>
              </a:rPr>
              <a:t>Turn around time, </a:t>
            </a:r>
            <a:r>
              <a:rPr lang="en-GB" sz="2800" dirty="0" err="1">
                <a:latin typeface="Cambria" panose="02040503050406030204" pitchFamily="18" charset="0"/>
              </a:rPr>
              <a:t>dan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avg. turn around time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706759" y="3342115"/>
            <a:ext cx="1342173" cy="381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22456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219372"/>
            <a:ext cx="93996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Case Example </a:t>
            </a:r>
            <a:r>
              <a:rPr lang="en-US" sz="4400" dirty="0">
                <a:latin typeface="Cambria" panose="02040503050406030204" pitchFamily="18" charset="0"/>
              </a:rPr>
              <a:t>Priority non Preemptive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graphicFrame>
        <p:nvGraphicFramePr>
          <p:cNvPr id="4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659662"/>
              </p:ext>
            </p:extLst>
          </p:nvPr>
        </p:nvGraphicFramePr>
        <p:xfrm>
          <a:off x="2389225" y="1453116"/>
          <a:ext cx="7010399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PROSES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BRUST TIME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WKT KEDATANGAN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3" name="Group 28"/>
          <p:cNvGrpSpPr/>
          <p:nvPr/>
        </p:nvGrpSpPr>
        <p:grpSpPr>
          <a:xfrm>
            <a:off x="510363" y="2735190"/>
            <a:ext cx="10398642" cy="1297380"/>
            <a:chOff x="914400" y="2713924"/>
            <a:chExt cx="7032074" cy="1297380"/>
          </a:xfrm>
        </p:grpSpPr>
        <p:sp>
          <p:nvSpPr>
            <p:cNvPr id="44" name="TextBox 43"/>
            <p:cNvSpPr txBox="1"/>
            <p:nvPr/>
          </p:nvSpPr>
          <p:spPr>
            <a:xfrm>
              <a:off x="914400" y="2713924"/>
              <a:ext cx="131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Gant Chart :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4421" y="363132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60039" y="2950192"/>
              <a:ext cx="20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95913" y="2950192"/>
              <a:ext cx="20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79306" y="362832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43800" y="363030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18229" y="3641972"/>
              <a:ext cx="28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2000" y="3276599"/>
              <a:ext cx="2282412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54412" y="3284560"/>
              <a:ext cx="917987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71600" y="3276600"/>
              <a:ext cx="32004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95513" y="2958152"/>
              <a:ext cx="20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09107" y="4385187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Waiting Time</a:t>
            </a:r>
            <a:r>
              <a:rPr lang="en-US" dirty="0"/>
              <a:t>    P1  = 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  |    P2  =  ( 9 - 1 )  =  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   |    P3  =  ( 15 - 2 )  =  </a:t>
            </a:r>
            <a:r>
              <a:rPr lang="en-US" dirty="0">
                <a:solidFill>
                  <a:srgbClr val="FF0000"/>
                </a:solidFill>
              </a:rPr>
              <a:t>13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56" name="Group 30"/>
          <p:cNvGrpSpPr/>
          <p:nvPr/>
        </p:nvGrpSpPr>
        <p:grpSpPr>
          <a:xfrm>
            <a:off x="209107" y="4816166"/>
            <a:ext cx="7620000" cy="682092"/>
            <a:chOff x="783608" y="4549997"/>
            <a:chExt cx="7620000" cy="682092"/>
          </a:xfrm>
        </p:grpSpPr>
        <p:sp>
          <p:nvSpPr>
            <p:cNvPr id="57" name="TextBox 56"/>
            <p:cNvSpPr txBox="1"/>
            <p:nvPr/>
          </p:nvSpPr>
          <p:spPr>
            <a:xfrm>
              <a:off x="783608" y="4659867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Average Waiting Time</a:t>
              </a:r>
              <a:r>
                <a:rPr lang="en-US" dirty="0"/>
                <a:t>   =                               =   </a:t>
              </a:r>
              <a:r>
                <a:rPr lang="en-US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08935" y="4549997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 + 8 + 13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79530" y="4862757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427230" y="4884074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209107" y="5562053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 Around Time</a:t>
            </a:r>
            <a:r>
              <a:rPr lang="en-US" dirty="0"/>
              <a:t>    P1   =  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 |  P2   =   15 – 1  =  </a:t>
            </a:r>
            <a:r>
              <a:rPr lang="en-US" dirty="0">
                <a:solidFill>
                  <a:srgbClr val="FF0000"/>
                </a:solidFill>
              </a:rPr>
              <a:t>14</a:t>
            </a:r>
            <a:r>
              <a:rPr lang="en-US" dirty="0"/>
              <a:t>   |   P3  =   18 – 2  = 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62" name="Group 31"/>
          <p:cNvGrpSpPr/>
          <p:nvPr/>
        </p:nvGrpSpPr>
        <p:grpSpPr>
          <a:xfrm>
            <a:off x="209107" y="6098979"/>
            <a:ext cx="7620000" cy="682092"/>
            <a:chOff x="762000" y="5630103"/>
            <a:chExt cx="7620000" cy="682092"/>
          </a:xfrm>
        </p:grpSpPr>
        <p:grpSp>
          <p:nvGrpSpPr>
            <p:cNvPr id="63" name="Group 35"/>
            <p:cNvGrpSpPr/>
            <p:nvPr/>
          </p:nvGrpSpPr>
          <p:grpSpPr>
            <a:xfrm>
              <a:off x="762000" y="5630103"/>
              <a:ext cx="7620000" cy="682092"/>
              <a:chOff x="533400" y="6011103"/>
              <a:chExt cx="7620000" cy="68209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33400" y="6099708"/>
                <a:ext cx="76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Average Turn </a:t>
                </a:r>
                <a:r>
                  <a:rPr lang="en-US" u="sng" dirty="0" err="1"/>
                  <a:t>Arround</a:t>
                </a:r>
                <a:r>
                  <a:rPr lang="en-US" u="sng" dirty="0"/>
                  <a:t> Time</a:t>
                </a:r>
                <a:r>
                  <a:rPr lang="en-US" dirty="0"/>
                  <a:t>   =                          =   </a:t>
                </a:r>
                <a:r>
                  <a:rPr lang="en-US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73305" y="6011103"/>
                <a:ext cx="1265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9 + 14 + 16 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92763" y="6323863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3693045" y="5937227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773996" y="4574011"/>
            <a:ext cx="404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>
                <a:latin typeface="Cambria" panose="02040503050406030204" pitchFamily="18" charset="0"/>
              </a:rPr>
              <a:t>Hitung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waiting time, </a:t>
            </a:r>
            <a:r>
              <a:rPr lang="en-GB" sz="2800" b="1" dirty="0" err="1">
                <a:latin typeface="Cambria" panose="02040503050406030204" pitchFamily="18" charset="0"/>
              </a:rPr>
              <a:t>avg.waiting</a:t>
            </a:r>
            <a:r>
              <a:rPr lang="en-GB" sz="2800" b="1" dirty="0">
                <a:latin typeface="Cambria" panose="02040503050406030204" pitchFamily="18" charset="0"/>
              </a:rPr>
              <a:t> time,</a:t>
            </a:r>
          </a:p>
          <a:p>
            <a:pPr algn="just"/>
            <a:r>
              <a:rPr lang="en-GB" sz="2800" b="1" dirty="0">
                <a:latin typeface="Cambria" panose="02040503050406030204" pitchFamily="18" charset="0"/>
              </a:rPr>
              <a:t>Turn around time, </a:t>
            </a:r>
            <a:r>
              <a:rPr lang="en-GB" sz="2800" dirty="0" err="1">
                <a:latin typeface="Cambria" panose="02040503050406030204" pitchFamily="18" charset="0"/>
              </a:rPr>
              <a:t>dan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avg. turn around time </a:t>
            </a:r>
          </a:p>
        </p:txBody>
      </p:sp>
    </p:spTree>
    <p:extLst>
      <p:ext uri="{BB962C8B-B14F-4D97-AF65-F5344CB8AC3E}">
        <p14:creationId xmlns:p14="http://schemas.microsoft.com/office/powerpoint/2010/main" val="375327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1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73483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Shortest-Job First </a:t>
            </a:r>
            <a:r>
              <a:rPr lang="en-US" sz="4400" dirty="0" err="1">
                <a:latin typeface="Cambria" panose="02040503050406030204" pitchFamily="18" charset="0"/>
              </a:rPr>
              <a:t>Schedulling</a:t>
            </a:r>
            <a:endParaRPr lang="en-GB" sz="44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14" y="1477940"/>
            <a:ext cx="1195808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Proses </a:t>
            </a:r>
            <a:r>
              <a:rPr lang="en-US" sz="2400" dirty="0" err="1">
                <a:latin typeface="Cambria" panose="02040503050406030204" pitchFamily="18" charset="0"/>
              </a:rPr>
              <a:t>diatur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menurut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panjang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CPU burst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berikutnya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lebih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tepatnya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shortest next CPU burst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650" y="2427032"/>
            <a:ext cx="119793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Cambria" panose="02040503050406030204" pitchFamily="18" charset="0"/>
              </a:rPr>
              <a:t>Waiting time</a:t>
            </a:r>
            <a:r>
              <a:rPr lang="en-US" sz="2400" dirty="0">
                <a:latin typeface="Cambria" panose="02040503050406030204" pitchFamily="18" charset="0"/>
              </a:rPr>
              <a:t> rata-rata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sangat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kecil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sehingga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layak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disebut</a:t>
            </a:r>
            <a:r>
              <a:rPr lang="en-US" sz="2400" dirty="0">
                <a:latin typeface="Cambria" panose="02040503050406030204" pitchFamily="18" charset="0"/>
              </a:rPr>
              <a:t> optimal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14" y="3014619"/>
            <a:ext cx="1195808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Kelemahan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yaitu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kita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tak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pernah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tahu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secara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pasti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panjang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CPU burst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berikutnya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14" y="3923425"/>
            <a:ext cx="1195808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Algoritma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merupakan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preemptive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atau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nonpreemptive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  <a:r>
              <a:rPr lang="en-US" sz="2400" dirty="0" err="1">
                <a:latin typeface="Cambria" panose="02040503050406030204" pitchFamily="18" charset="0"/>
              </a:rPr>
              <a:t>Jika</a:t>
            </a:r>
            <a:r>
              <a:rPr lang="en-US" sz="2400" dirty="0">
                <a:latin typeface="Cambria" panose="02040503050406030204" pitchFamily="18" charset="0"/>
              </a:rPr>
              <a:t> preemptive, </a:t>
            </a:r>
            <a:r>
              <a:rPr lang="en-US" sz="2400" dirty="0" err="1">
                <a:latin typeface="Cambria" panose="02040503050406030204" pitchFamily="18" charset="0"/>
              </a:rPr>
              <a:t>jika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ada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datang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dengan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sisa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CPU burst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lebih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kecil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daripada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sedang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dieksekusi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maka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tersebut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menggantikan</a:t>
            </a:r>
            <a:r>
              <a:rPr lang="en-US" sz="2400" dirty="0">
                <a:latin typeface="Cambria" panose="02040503050406030204" pitchFamily="18" charset="0"/>
              </a:rPr>
              <a:t> proses yang </a:t>
            </a:r>
            <a:r>
              <a:rPr lang="en-US" sz="2400" dirty="0" err="1">
                <a:latin typeface="Cambria" panose="02040503050406030204" pitchFamily="18" charset="0"/>
              </a:rPr>
              <a:t>sedang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dieksekusi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5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1504" y="2445491"/>
            <a:ext cx="1014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latin typeface="Cambria" panose="02040503050406030204" pitchFamily="18" charset="0"/>
              </a:rPr>
              <a:t>Preface</a:t>
            </a:r>
          </a:p>
        </p:txBody>
      </p:sp>
    </p:spTree>
    <p:extLst>
      <p:ext uri="{BB962C8B-B14F-4D97-AF65-F5344CB8AC3E}">
        <p14:creationId xmlns:p14="http://schemas.microsoft.com/office/powerpoint/2010/main" val="70437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0" y="219372"/>
            <a:ext cx="7205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Case Example </a:t>
            </a:r>
            <a:r>
              <a:rPr lang="en-US" sz="4400" dirty="0">
                <a:latin typeface="Cambria" panose="02040503050406030204" pitchFamily="18" charset="0"/>
              </a:rPr>
              <a:t>SJF Preemptive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917300"/>
              </p:ext>
            </p:extLst>
          </p:nvPr>
        </p:nvGraphicFramePr>
        <p:xfrm>
          <a:off x="2888512" y="1431851"/>
          <a:ext cx="5486400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PROSES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BRUST TIME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WKT KEDATANGAN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45"/>
          <p:cNvGrpSpPr/>
          <p:nvPr/>
        </p:nvGrpSpPr>
        <p:grpSpPr>
          <a:xfrm>
            <a:off x="786810" y="2692659"/>
            <a:ext cx="10781414" cy="1313008"/>
            <a:chOff x="914400" y="2713924"/>
            <a:chExt cx="7064134" cy="1313008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2713924"/>
              <a:ext cx="1473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Gant Chart :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65962" y="3657600"/>
              <a:ext cx="320590" cy="325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29078" y="295019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5913" y="295019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5500" y="365562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43800" y="36556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3066" y="36556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0" y="3276599"/>
              <a:ext cx="10668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52800" y="3270912"/>
              <a:ext cx="16764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3276600"/>
              <a:ext cx="4572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9060" y="29581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9460" y="3657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3276600"/>
              <a:ext cx="4572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2348" y="3657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3276600"/>
              <a:ext cx="27432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5873" y="4208699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Waiting Time</a:t>
            </a:r>
            <a:r>
              <a:rPr lang="en-US" dirty="0"/>
              <a:t>    P1 = 0 + ( 10 – 1 ) = </a:t>
            </a:r>
            <a:r>
              <a:rPr lang="en-US" dirty="0">
                <a:solidFill>
                  <a:srgbClr val="FF0000"/>
                </a:solidFill>
              </a:rPr>
              <a:t>9 </a:t>
            </a:r>
            <a:r>
              <a:rPr lang="en-US" dirty="0"/>
              <a:t>  |   P2 = 0 + ( 5 – 2 ) =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 |   P3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31" name="Group 54"/>
          <p:cNvGrpSpPr/>
          <p:nvPr/>
        </p:nvGrpSpPr>
        <p:grpSpPr>
          <a:xfrm>
            <a:off x="144682" y="4638226"/>
            <a:ext cx="7620000" cy="682092"/>
            <a:chOff x="783608" y="4528732"/>
            <a:chExt cx="7620000" cy="682092"/>
          </a:xfrm>
        </p:grpSpPr>
        <p:sp>
          <p:nvSpPr>
            <p:cNvPr id="32" name="TextBox 31"/>
            <p:cNvSpPr txBox="1"/>
            <p:nvPr/>
          </p:nvSpPr>
          <p:spPr>
            <a:xfrm>
              <a:off x="783608" y="4659867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Average Waiting Time</a:t>
              </a:r>
              <a:r>
                <a:rPr lang="en-US" dirty="0"/>
                <a:t>   =                               =   </a:t>
              </a:r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5140" y="4528732"/>
              <a:ext cx="12715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9  +  3 +  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5735" y="484149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63435" y="4862809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5873" y="53456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 Around Time</a:t>
            </a:r>
            <a:r>
              <a:rPr lang="en-US" dirty="0"/>
              <a:t>    P1  =  </a:t>
            </a:r>
            <a:r>
              <a:rPr lang="en-US" dirty="0">
                <a:solidFill>
                  <a:srgbClr val="FF0000"/>
                </a:solidFill>
              </a:rPr>
              <a:t>18 </a:t>
            </a:r>
            <a:r>
              <a:rPr lang="en-US" dirty="0"/>
              <a:t> |  P2  =  10 – 1  = 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  |   P3  =   5 – 2  =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37" name="Group 55"/>
          <p:cNvGrpSpPr/>
          <p:nvPr/>
        </p:nvGrpSpPr>
        <p:grpSpPr>
          <a:xfrm>
            <a:off x="167716" y="5879345"/>
            <a:ext cx="7620000" cy="682092"/>
            <a:chOff x="762000" y="5608837"/>
            <a:chExt cx="7620000" cy="682092"/>
          </a:xfrm>
        </p:grpSpPr>
        <p:grpSp>
          <p:nvGrpSpPr>
            <p:cNvPr id="38" name="Group 35"/>
            <p:cNvGrpSpPr/>
            <p:nvPr/>
          </p:nvGrpSpPr>
          <p:grpSpPr>
            <a:xfrm>
              <a:off x="762000" y="5608837"/>
              <a:ext cx="7620000" cy="682092"/>
              <a:chOff x="533400" y="5989838"/>
              <a:chExt cx="7620000" cy="68209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3400" y="6099708"/>
                <a:ext cx="76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Average Turn </a:t>
                </a:r>
                <a:r>
                  <a:rPr lang="en-US" u="sng" dirty="0" err="1"/>
                  <a:t>Arround</a:t>
                </a:r>
                <a:r>
                  <a:rPr lang="en-US" u="sng" dirty="0"/>
                  <a:t> Time</a:t>
                </a:r>
                <a:r>
                  <a:rPr lang="en-US" dirty="0"/>
                  <a:t>   =                          =   </a:t>
                </a:r>
                <a:r>
                  <a:rPr lang="en-US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30775" y="5989838"/>
                <a:ext cx="1332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18  +  9 + 3 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77823" y="630259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3735575" y="593722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773996" y="4574011"/>
            <a:ext cx="404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>
                <a:latin typeface="Cambria" panose="02040503050406030204" pitchFamily="18" charset="0"/>
              </a:rPr>
              <a:t>Hitung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waiting time, </a:t>
            </a:r>
            <a:r>
              <a:rPr lang="en-GB" sz="2800" b="1" dirty="0" err="1">
                <a:latin typeface="Cambria" panose="02040503050406030204" pitchFamily="18" charset="0"/>
              </a:rPr>
              <a:t>avg.waiting</a:t>
            </a:r>
            <a:r>
              <a:rPr lang="en-GB" sz="2800" b="1" dirty="0">
                <a:latin typeface="Cambria" panose="02040503050406030204" pitchFamily="18" charset="0"/>
              </a:rPr>
              <a:t> time,</a:t>
            </a:r>
          </a:p>
          <a:p>
            <a:pPr algn="just"/>
            <a:r>
              <a:rPr lang="en-GB" sz="2800" b="1" dirty="0">
                <a:latin typeface="Cambria" panose="02040503050406030204" pitchFamily="18" charset="0"/>
              </a:rPr>
              <a:t>Turn around time, </a:t>
            </a:r>
            <a:r>
              <a:rPr lang="en-GB" sz="2800" dirty="0" err="1">
                <a:latin typeface="Cambria" panose="02040503050406030204" pitchFamily="18" charset="0"/>
              </a:rPr>
              <a:t>dan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avg. turn around time </a:t>
            </a:r>
          </a:p>
        </p:txBody>
      </p:sp>
    </p:spTree>
    <p:extLst>
      <p:ext uri="{BB962C8B-B14F-4D97-AF65-F5344CB8AC3E}">
        <p14:creationId xmlns:p14="http://schemas.microsoft.com/office/powerpoint/2010/main" val="9518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0" y="219372"/>
            <a:ext cx="82791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Case Example </a:t>
            </a:r>
            <a:r>
              <a:rPr lang="en-US" sz="4400" dirty="0">
                <a:latin typeface="Cambria" panose="02040503050406030204" pitchFamily="18" charset="0"/>
              </a:rPr>
              <a:t>SJF non Preemptive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383403"/>
              </p:ext>
            </p:extLst>
          </p:nvPr>
        </p:nvGraphicFramePr>
        <p:xfrm>
          <a:off x="3164958" y="1431851"/>
          <a:ext cx="5486400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PROSES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BURST TIME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WKT KEDATANGAN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4" name="Group 28"/>
          <p:cNvGrpSpPr/>
          <p:nvPr/>
        </p:nvGrpSpPr>
        <p:grpSpPr>
          <a:xfrm>
            <a:off x="765545" y="2692659"/>
            <a:ext cx="10590028" cy="1395920"/>
            <a:chOff x="914400" y="2713924"/>
            <a:chExt cx="7032074" cy="1395920"/>
          </a:xfrm>
        </p:grpSpPr>
        <p:sp>
          <p:nvSpPr>
            <p:cNvPr id="45" name="TextBox 44"/>
            <p:cNvSpPr txBox="1"/>
            <p:nvPr/>
          </p:nvSpPr>
          <p:spPr>
            <a:xfrm>
              <a:off x="914400" y="2713924"/>
              <a:ext cx="131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Gant Chart :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5962" y="374051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86400" y="2950192"/>
              <a:ext cx="197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5913" y="2950192"/>
              <a:ext cx="197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4700" y="362832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363030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1500" y="364197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72000" y="3276599"/>
              <a:ext cx="10668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38800" y="3270912"/>
              <a:ext cx="21336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71600" y="3276600"/>
              <a:ext cx="3200400" cy="381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95513" y="2958152"/>
              <a:ext cx="197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5263" y="434176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Waiting Time</a:t>
            </a:r>
            <a:r>
              <a:rPr lang="en-US" dirty="0"/>
              <a:t>    P1  =  </a:t>
            </a:r>
            <a:r>
              <a:rPr lang="en-US" dirty="0">
                <a:solidFill>
                  <a:srgbClr val="FF0000"/>
                </a:solidFill>
              </a:rPr>
              <a:t>0  </a:t>
            </a:r>
            <a:r>
              <a:rPr lang="en-US" dirty="0"/>
              <a:t> |    P2  =  ( 12 - 1 )  =   </a:t>
            </a:r>
            <a:r>
              <a:rPr lang="en-US" dirty="0">
                <a:solidFill>
                  <a:srgbClr val="FF0000"/>
                </a:solidFill>
              </a:rPr>
              <a:t>11 </a:t>
            </a:r>
            <a:r>
              <a:rPr lang="en-US" dirty="0"/>
              <a:t>   |    P3  =  ( 9 - 2 )  =  </a:t>
            </a:r>
            <a:r>
              <a:rPr lang="en-US" dirty="0">
                <a:solidFill>
                  <a:srgbClr val="FF0000"/>
                </a:solidFill>
              </a:rPr>
              <a:t>7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57" name="Group 30"/>
          <p:cNvGrpSpPr/>
          <p:nvPr/>
        </p:nvGrpSpPr>
        <p:grpSpPr>
          <a:xfrm>
            <a:off x="215263" y="4836538"/>
            <a:ext cx="7620000" cy="682092"/>
            <a:chOff x="783608" y="4549997"/>
            <a:chExt cx="7620000" cy="682092"/>
          </a:xfrm>
        </p:grpSpPr>
        <p:sp>
          <p:nvSpPr>
            <p:cNvPr id="58" name="TextBox 57"/>
            <p:cNvSpPr txBox="1"/>
            <p:nvPr/>
          </p:nvSpPr>
          <p:spPr>
            <a:xfrm>
              <a:off x="783608" y="4659867"/>
              <a:ext cx="7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Average Waiting Time</a:t>
              </a:r>
              <a:r>
                <a:rPr lang="en-US" dirty="0"/>
                <a:t>   =                               =   </a:t>
              </a:r>
              <a:r>
                <a:rPr lang="en-US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08935" y="4549997"/>
              <a:ext cx="1159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 + 11 + 7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79530" y="4862757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427230" y="4884074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5263" y="551863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 Around Time</a:t>
            </a:r>
            <a:r>
              <a:rPr lang="en-US" dirty="0"/>
              <a:t>    P1   =   </a:t>
            </a:r>
            <a:r>
              <a:rPr lang="en-US" dirty="0">
                <a:solidFill>
                  <a:srgbClr val="FF0000"/>
                </a:solidFill>
              </a:rPr>
              <a:t>9 </a:t>
            </a:r>
            <a:r>
              <a:rPr lang="en-US" dirty="0"/>
              <a:t> |  P2   =   18 – 1  =  </a:t>
            </a:r>
            <a:r>
              <a:rPr lang="en-US" dirty="0">
                <a:solidFill>
                  <a:srgbClr val="FF0000"/>
                </a:solidFill>
              </a:rPr>
              <a:t>17</a:t>
            </a:r>
            <a:r>
              <a:rPr lang="en-US" dirty="0"/>
              <a:t>   |   P3  =   12 – 2  = 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u="sng" dirty="0">
              <a:solidFill>
                <a:srgbClr val="FF0000"/>
              </a:solidFill>
            </a:endParaRPr>
          </a:p>
        </p:txBody>
      </p:sp>
      <p:grpSp>
        <p:nvGrpSpPr>
          <p:cNvPr id="63" name="Group 31"/>
          <p:cNvGrpSpPr/>
          <p:nvPr/>
        </p:nvGrpSpPr>
        <p:grpSpPr>
          <a:xfrm>
            <a:off x="215263" y="6027210"/>
            <a:ext cx="7620000" cy="682092"/>
            <a:chOff x="762000" y="5630103"/>
            <a:chExt cx="7620000" cy="682092"/>
          </a:xfrm>
        </p:grpSpPr>
        <p:grpSp>
          <p:nvGrpSpPr>
            <p:cNvPr id="64" name="Group 35"/>
            <p:cNvGrpSpPr/>
            <p:nvPr/>
          </p:nvGrpSpPr>
          <p:grpSpPr>
            <a:xfrm>
              <a:off x="762000" y="5630103"/>
              <a:ext cx="7620000" cy="682092"/>
              <a:chOff x="533400" y="6011103"/>
              <a:chExt cx="7620000" cy="68209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33400" y="6099708"/>
                <a:ext cx="76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Average Turn </a:t>
                </a:r>
                <a:r>
                  <a:rPr lang="en-US" u="sng" dirty="0" err="1"/>
                  <a:t>Arround</a:t>
                </a:r>
                <a:r>
                  <a:rPr lang="en-US" u="sng" dirty="0"/>
                  <a:t> Time</a:t>
                </a:r>
                <a:r>
                  <a:rPr lang="en-US" dirty="0"/>
                  <a:t>   =                          =   </a:t>
                </a:r>
                <a:r>
                  <a:rPr lang="en-US" b="1" dirty="0">
                    <a:solidFill>
                      <a:srgbClr val="FF0000"/>
                    </a:solidFill>
                  </a:rPr>
                  <a:t>12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73305" y="6011103"/>
                <a:ext cx="1326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9 + 17 + 10 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20353" y="6323863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>
              <a:off x="3778105" y="5958492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773996" y="4574011"/>
            <a:ext cx="404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>
                <a:latin typeface="Cambria" panose="02040503050406030204" pitchFamily="18" charset="0"/>
              </a:rPr>
              <a:t>Hitung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waiting time, </a:t>
            </a:r>
            <a:r>
              <a:rPr lang="en-GB" sz="2800" b="1" dirty="0" err="1">
                <a:latin typeface="Cambria" panose="02040503050406030204" pitchFamily="18" charset="0"/>
              </a:rPr>
              <a:t>avg.waiting</a:t>
            </a:r>
            <a:r>
              <a:rPr lang="en-GB" sz="2800" b="1" dirty="0">
                <a:latin typeface="Cambria" panose="02040503050406030204" pitchFamily="18" charset="0"/>
              </a:rPr>
              <a:t> time,</a:t>
            </a:r>
          </a:p>
          <a:p>
            <a:pPr algn="just"/>
            <a:r>
              <a:rPr lang="en-GB" sz="2800" b="1" dirty="0">
                <a:latin typeface="Cambria" panose="02040503050406030204" pitchFamily="18" charset="0"/>
              </a:rPr>
              <a:t>Turn around time, </a:t>
            </a:r>
            <a:r>
              <a:rPr lang="en-GB" sz="2800" dirty="0" err="1">
                <a:latin typeface="Cambria" panose="02040503050406030204" pitchFamily="18" charset="0"/>
              </a:rPr>
              <a:t>dan</a:t>
            </a:r>
            <a:r>
              <a:rPr lang="en-GB" sz="2800" dirty="0">
                <a:latin typeface="Cambria" panose="02040503050406030204" pitchFamily="18" charset="0"/>
              </a:rPr>
              <a:t> </a:t>
            </a:r>
            <a:r>
              <a:rPr lang="en-GB" sz="2800" b="1" dirty="0">
                <a:latin typeface="Cambria" panose="02040503050406030204" pitchFamily="18" charset="0"/>
              </a:rPr>
              <a:t>avg. turn around time </a:t>
            </a:r>
          </a:p>
        </p:txBody>
      </p:sp>
    </p:spTree>
    <p:extLst>
      <p:ext uri="{BB962C8B-B14F-4D97-AF65-F5344CB8AC3E}">
        <p14:creationId xmlns:p14="http://schemas.microsoft.com/office/powerpoint/2010/main" val="189045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766" y="868377"/>
            <a:ext cx="6618166" cy="4788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52973">
            <a:off x="-39849" y="2257773"/>
            <a:ext cx="3050971" cy="2140233"/>
          </a:xfrm>
          <a:prstGeom prst="ellipse">
            <a:avLst/>
          </a:prstGeom>
          <a:ln w="63500" cap="rnd">
            <a:solidFill>
              <a:schemeClr val="accent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52973">
            <a:off x="2018739" y="86611"/>
            <a:ext cx="3050971" cy="2140233"/>
          </a:xfrm>
          <a:prstGeom prst="ellipse">
            <a:avLst/>
          </a:prstGeom>
          <a:ln w="63500" cap="rnd">
            <a:solidFill>
              <a:schemeClr val="accent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52973">
            <a:off x="5412908" y="11128"/>
            <a:ext cx="3050971" cy="2140233"/>
          </a:xfrm>
          <a:prstGeom prst="ellipse">
            <a:avLst/>
          </a:prstGeom>
          <a:ln w="63500" cap="rnd">
            <a:solidFill>
              <a:schemeClr val="accent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52973">
            <a:off x="7271270" y="1937406"/>
            <a:ext cx="3050971" cy="2140233"/>
          </a:xfrm>
          <a:prstGeom prst="ellipse">
            <a:avLst/>
          </a:prstGeom>
          <a:ln w="63500" cap="rnd">
            <a:solidFill>
              <a:schemeClr val="accent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https://encrypted-tbn0.gstatic.com/images?q=tbn:ANd9GcTCXnC_DRr2sZwIzM2l_rdQYT6UfuIOQHT-acT_2m8apq7xrd5rk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1" y="3790933"/>
            <a:ext cx="3982679" cy="26842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0" y="6175886"/>
            <a:ext cx="121113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latin typeface="Cambria" panose="02040503050406030204" pitchFamily="18" charset="0"/>
              </a:rPr>
              <a:t>Have You Ever been Faced with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14621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9442" y="900960"/>
            <a:ext cx="12201442" cy="4514792"/>
            <a:chOff x="106327" y="1585762"/>
            <a:chExt cx="12201442" cy="4514792"/>
          </a:xfrm>
        </p:grpSpPr>
        <p:pic>
          <p:nvPicPr>
            <p:cNvPr id="3074" name="Picture 2" descr="https://encrypted-tbn0.gstatic.com/images?q=tbn:ANd9GcSKA7zu8kwib7aG2RFdZDFeu85HKlGfA5kzb6nJmxm6f3y1ZFG4G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27" y="1585762"/>
              <a:ext cx="6846603" cy="45147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757339" y="2892050"/>
              <a:ext cx="55504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WHAT</a:t>
              </a:r>
              <a:r>
                <a:rPr lang="en-GB" sz="6000" b="1" dirty="0">
                  <a:latin typeface="Cambria" panose="02040503050406030204" pitchFamily="18" charset="0"/>
                </a:rPr>
                <a:t> </a:t>
              </a:r>
              <a:r>
                <a:rPr lang="en-GB" sz="60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</a:rPr>
                <a:t>SHOULD</a:t>
              </a:r>
            </a:p>
            <a:p>
              <a:pPr algn="ctr"/>
              <a:r>
                <a:rPr lang="en-GB" sz="6000" b="1" dirty="0">
                  <a:latin typeface="Cambria" panose="02040503050406030204" pitchFamily="18" charset="0"/>
                </a:rPr>
                <a:t> </a:t>
              </a:r>
              <a:r>
                <a:rPr lang="en-GB" sz="60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</a:rPr>
                <a:t>I </a:t>
              </a:r>
              <a:r>
                <a:rPr lang="en-GB" sz="6000" b="1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DO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8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1504" y="2445491"/>
            <a:ext cx="10146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Cambria" panose="02040503050406030204" pitchFamily="18" charset="0"/>
              </a:rPr>
              <a:t>Penjadwalan</a:t>
            </a:r>
            <a:r>
              <a:rPr lang="en-GB" sz="7200" b="1" dirty="0">
                <a:latin typeface="Cambria" panose="02040503050406030204" pitchFamily="18" charset="0"/>
              </a:rPr>
              <a:t> </a:t>
            </a:r>
            <a:r>
              <a:rPr lang="en-GB" sz="7200" b="1" dirty="0" err="1">
                <a:latin typeface="Cambria" panose="02040503050406030204" pitchFamily="18" charset="0"/>
              </a:rPr>
              <a:t>dan</a:t>
            </a:r>
            <a:r>
              <a:rPr lang="en-GB" sz="7200" b="1" dirty="0">
                <a:latin typeface="Cambria" panose="02040503050406030204" pitchFamily="18" charset="0"/>
              </a:rPr>
              <a:t> </a:t>
            </a:r>
            <a:r>
              <a:rPr lang="en-GB" sz="7200" b="1" dirty="0" err="1">
                <a:latin typeface="Cambria" panose="02040503050406030204" pitchFamily="18" charset="0"/>
              </a:rPr>
              <a:t>Interaksi</a:t>
            </a:r>
            <a:r>
              <a:rPr lang="en-GB" sz="7200" b="1" dirty="0">
                <a:latin typeface="Cambria" panose="02040503050406030204" pitchFamily="18" charset="0"/>
              </a:rPr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244180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7208" y="1565793"/>
            <a:ext cx="120147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id-ID" sz="2400" b="1" dirty="0">
                <a:latin typeface="Cambria" panose="02040503050406030204" pitchFamily="18" charset="0"/>
              </a:rPr>
              <a:t>Setelah mengikuti perkuliahan ini, diharapkan mahasiswa mampu</a:t>
            </a:r>
            <a:r>
              <a:rPr lang="en-GB" sz="2400" b="1" dirty="0">
                <a:latin typeface="Cambria" panose="02040503050406030204" pitchFamily="18" charset="0"/>
              </a:rPr>
              <a:t>.</a:t>
            </a:r>
          </a:p>
          <a:p>
            <a:pPr marL="457200" lvl="0" indent="-457200" algn="just">
              <a:buAutoNum type="arabicPeriod"/>
            </a:pPr>
            <a:r>
              <a:rPr lang="en-GB" sz="2400" b="1" dirty="0" err="1">
                <a:latin typeface="Cambria" panose="02040503050406030204" pitchFamily="18" charset="0"/>
              </a:rPr>
              <a:t>Menjelaskan</a:t>
            </a:r>
            <a:r>
              <a:rPr lang="en-GB" sz="2400" b="1" dirty="0">
                <a:latin typeface="Cambria" panose="02040503050406030204" pitchFamily="18" charset="0"/>
              </a:rPr>
              <a:t>  </a:t>
            </a:r>
            <a:r>
              <a:rPr lang="en-GB" sz="2400" b="1" dirty="0" err="1">
                <a:latin typeface="Cambria" panose="02040503050406030204" pitchFamily="18" charset="0"/>
              </a:rPr>
              <a:t>konsep</a:t>
            </a:r>
            <a:r>
              <a:rPr lang="en-GB" sz="2400" b="1" dirty="0">
                <a:latin typeface="Cambria" panose="02040503050406030204" pitchFamily="18" charset="0"/>
              </a:rPr>
              <a:t>  </a:t>
            </a:r>
            <a:r>
              <a:rPr lang="en-GB" sz="2400" b="1" dirty="0" err="1">
                <a:latin typeface="Cambria" panose="02040503050406030204" pitchFamily="18" charset="0"/>
              </a:rPr>
              <a:t>dasar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penjadwalan</a:t>
            </a:r>
            <a:r>
              <a:rPr lang="en-GB" sz="2400" b="1" dirty="0">
                <a:latin typeface="Cambria" panose="02040503050406030204" pitchFamily="18" charset="0"/>
              </a:rPr>
              <a:t>  proses</a:t>
            </a:r>
          </a:p>
          <a:p>
            <a:pPr marL="457200" lvl="0" indent="-457200" algn="just">
              <a:buAutoNum type="arabicPeriod"/>
            </a:pPr>
            <a:r>
              <a:rPr lang="en-US" sz="2400" b="1" dirty="0" err="1">
                <a:latin typeface="Cambria" panose="02040503050406030204" pitchFamily="18" charset="0"/>
              </a:rPr>
              <a:t>Menyebutkan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dan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menjelaskan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teknik</a:t>
            </a:r>
            <a:r>
              <a:rPr lang="en-US" sz="2400" b="1" dirty="0">
                <a:latin typeface="Cambria" panose="02040503050406030204" pitchFamily="18" charset="0"/>
              </a:rPr>
              <a:t> – </a:t>
            </a:r>
            <a:r>
              <a:rPr lang="en-US" sz="2400" b="1" dirty="0" err="1">
                <a:latin typeface="Cambria" panose="02040503050406030204" pitchFamily="18" charset="0"/>
              </a:rPr>
              <a:t>teknik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penjadwalan</a:t>
            </a:r>
            <a:r>
              <a:rPr lang="en-US" sz="2400" b="1" dirty="0">
                <a:latin typeface="Cambria" panose="02040503050406030204" pitchFamily="18" charset="0"/>
              </a:rPr>
              <a:t> proses</a:t>
            </a:r>
            <a:endParaRPr lang="en-GB" sz="2400" b="1" dirty="0">
              <a:latin typeface="Cambria" panose="020405030504060302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id-ID" sz="2400" b="1" dirty="0">
                <a:latin typeface="Cambria" panose="02040503050406030204" pitchFamily="18" charset="0"/>
              </a:rPr>
              <a:t>Men</a:t>
            </a:r>
            <a:r>
              <a:rPr lang="en-US" sz="2400" b="1" dirty="0" err="1">
                <a:latin typeface="Cambria" panose="02040503050406030204" pitchFamily="18" charset="0"/>
              </a:rPr>
              <a:t>gevaluasi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teknik</a:t>
            </a:r>
            <a:r>
              <a:rPr lang="en-US" sz="2400" b="1" dirty="0">
                <a:latin typeface="Cambria" panose="02040503050406030204" pitchFamily="18" charset="0"/>
              </a:rPr>
              <a:t> – </a:t>
            </a:r>
            <a:r>
              <a:rPr lang="en-US" sz="2400" b="1" dirty="0" err="1">
                <a:latin typeface="Cambria" panose="02040503050406030204" pitchFamily="18" charset="0"/>
              </a:rPr>
              <a:t>teknik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penjadwalan</a:t>
            </a:r>
            <a:r>
              <a:rPr lang="en-US" sz="2400" b="1" dirty="0">
                <a:latin typeface="Cambria" panose="02040503050406030204" pitchFamily="18" charset="0"/>
              </a:rPr>
              <a:t> proses</a:t>
            </a:r>
            <a:endParaRPr lang="en-GB" sz="24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6129"/>
            <a:ext cx="6260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err="1">
                <a:latin typeface="Cambria" panose="02040503050406030204" pitchFamily="18" charset="0"/>
              </a:rPr>
              <a:t>Tujuan</a:t>
            </a:r>
            <a:r>
              <a:rPr lang="en-GB" sz="4800" b="1" dirty="0">
                <a:latin typeface="Cambria" panose="02040503050406030204" pitchFamily="18" charset="0"/>
              </a:rPr>
              <a:t> </a:t>
            </a:r>
            <a:r>
              <a:rPr lang="en-GB" sz="4800" b="1" dirty="0" err="1">
                <a:latin typeface="Cambria" panose="02040503050406030204" pitchFamily="18" charset="0"/>
              </a:rPr>
              <a:t>Pembelajaran</a:t>
            </a:r>
            <a:endParaRPr lang="en-GB" sz="4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6274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Cambria" panose="02040503050406030204" pitchFamily="18" charset="0"/>
              </a:rPr>
              <a:t>Operasi-Operasi</a:t>
            </a:r>
            <a:r>
              <a:rPr lang="en-US" sz="4400" b="1" dirty="0">
                <a:latin typeface="Cambria" panose="02040503050406030204" pitchFamily="18" charset="0"/>
              </a:rPr>
              <a:t> Proses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217" y="1505370"/>
            <a:ext cx="11687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Proses-proses </a:t>
            </a:r>
            <a:r>
              <a:rPr lang="en-US" sz="2400" dirty="0" err="1">
                <a:latin typeface="Cambria" panose="02040503050406030204" pitchFamily="18" charset="0"/>
              </a:rPr>
              <a:t>dalam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sistem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dijalankan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secara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konkuren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harus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diciptakan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serta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dihapus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secara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dinamis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218" y="2442692"/>
            <a:ext cx="11687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Sistem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Operasi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harus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menyediakan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mekanisme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proses creation </a:t>
            </a:r>
            <a:r>
              <a:rPr lang="en-US" sz="2400" dirty="0" err="1">
                <a:latin typeface="Cambria" panose="02040503050406030204" pitchFamily="18" charset="0"/>
              </a:rPr>
              <a:t>dan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termination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39878" r="17683" b="20244"/>
          <a:stretch/>
        </p:blipFill>
        <p:spPr bwMode="auto">
          <a:xfrm>
            <a:off x="2545023" y="3010682"/>
            <a:ext cx="6954103" cy="35177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0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7209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Cambria" panose="02040503050406030204" pitchFamily="18" charset="0"/>
              </a:rPr>
              <a:t>Konsep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latin typeface="Cambria" panose="02040503050406030204" pitchFamily="18" charset="0"/>
              </a:rPr>
              <a:t>Dasar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latin typeface="Cambria" panose="02040503050406030204" pitchFamily="18" charset="0"/>
              </a:rPr>
              <a:t>Penjadwalan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208" y="1960284"/>
            <a:ext cx="12014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CPU </a:t>
            </a:r>
            <a:r>
              <a:rPr lang="en-US" sz="2400" dirty="0" err="1">
                <a:latin typeface="Cambria" panose="02040503050406030204" pitchFamily="18" charset="0"/>
              </a:rPr>
              <a:t>merupakan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salah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satu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resource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sistem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komputer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menjadi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sentral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penjadualan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pada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sistem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operasi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207" y="3226643"/>
            <a:ext cx="12014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Sistem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Operasi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harus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memilih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salah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satu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masuk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dalam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antrian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</a:rPr>
              <a:t>ready </a:t>
            </a:r>
            <a:r>
              <a:rPr lang="en-US" sz="2400" dirty="0">
                <a:latin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</a:rPr>
              <a:t>siap</a:t>
            </a:r>
            <a:r>
              <a:rPr lang="en-US" sz="2400" dirty="0">
                <a:latin typeface="Cambria" panose="02040503050406030204" pitchFamily="18" charset="0"/>
              </a:rPr>
              <a:t>)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dieksekusi</a:t>
            </a:r>
            <a:endParaRPr lang="en-US" sz="24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4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45479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Cambria" panose="02040503050406030204" pitchFamily="18" charset="0"/>
              </a:rPr>
              <a:t>Jenis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Penjadwalan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208" y="1534984"/>
            <a:ext cx="1201479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mbria" panose="02040503050406030204" pitchFamily="18" charset="0"/>
              </a:rPr>
              <a:t>Penjadwalan</a:t>
            </a:r>
            <a:r>
              <a:rPr lang="en-US" sz="2400" dirty="0">
                <a:latin typeface="Cambria" panose="02040503050406030204" pitchFamily="18" charset="0"/>
              </a:rPr>
              <a:t> preemptive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749" y="1957366"/>
            <a:ext cx="11490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Strategi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penjadwalan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b="1" dirty="0" err="1">
                <a:latin typeface="Cambria" panose="02040503050406030204" pitchFamily="18" charset="0"/>
              </a:rPr>
              <a:t>mengijinkan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suatu</a:t>
            </a:r>
            <a:r>
              <a:rPr lang="en-US" sz="2400" dirty="0">
                <a:latin typeface="Cambria" panose="02040503050406030204" pitchFamily="18" charset="0"/>
              </a:rPr>
              <a:t> proses yang </a:t>
            </a:r>
            <a:r>
              <a:rPr lang="en-US" sz="2400" dirty="0" err="1">
                <a:latin typeface="Cambria" panose="02040503050406030204" pitchFamily="18" charset="0"/>
              </a:rPr>
              <a:t>sedang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dieksekusi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ditangguhkan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sementara</a:t>
            </a: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208" y="3280705"/>
            <a:ext cx="407868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mbria" panose="02040503050406030204" pitchFamily="18" charset="0"/>
              </a:rPr>
              <a:t>Penjadwalan</a:t>
            </a:r>
            <a:r>
              <a:rPr lang="en-US" sz="2400" dirty="0">
                <a:latin typeface="Cambria" panose="02040503050406030204" pitchFamily="18" charset="0"/>
              </a:rPr>
              <a:t> non preemptive 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749" y="3723803"/>
            <a:ext cx="11490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Strategi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penjadwalan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b="1" dirty="0" err="1">
                <a:latin typeface="Cambria" panose="02040503050406030204" pitchFamily="18" charset="0"/>
              </a:rPr>
              <a:t>tidak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mengijinkan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suatu</a:t>
            </a:r>
            <a:r>
              <a:rPr lang="en-US" sz="2400" dirty="0">
                <a:latin typeface="Cambria" panose="02040503050406030204" pitchFamily="18" charset="0"/>
              </a:rPr>
              <a:t> proses yang </a:t>
            </a:r>
            <a:r>
              <a:rPr lang="en-US" sz="2400" dirty="0" err="1">
                <a:latin typeface="Cambria" panose="02040503050406030204" pitchFamily="18" charset="0"/>
              </a:rPr>
              <a:t>sedang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dieksekusi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ditangguhkan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sementara</a:t>
            </a:r>
            <a:endParaRPr lang="en-GB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b972160b5bc15faf03d41a84375ce9ecef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1221</Words>
  <Application>Microsoft Office PowerPoint</Application>
  <PresentationFormat>Widescreen</PresentationFormat>
  <Paragraphs>297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dregata</dc:creator>
  <cp:lastModifiedBy>Yufis Azhar</cp:lastModifiedBy>
  <cp:revision>151</cp:revision>
  <dcterms:created xsi:type="dcterms:W3CDTF">2014-02-19T00:12:27Z</dcterms:created>
  <dcterms:modified xsi:type="dcterms:W3CDTF">2021-04-08T06:52:37Z</dcterms:modified>
</cp:coreProperties>
</file>