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70" r:id="rId12"/>
    <p:sldId id="264" r:id="rId13"/>
    <p:sldId id="271" r:id="rId14"/>
    <p:sldId id="272" r:id="rId15"/>
    <p:sldId id="267" r:id="rId16"/>
    <p:sldId id="273" r:id="rId17"/>
    <p:sldId id="268" r:id="rId18"/>
    <p:sldId id="269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15" autoAdjust="0"/>
  </p:normalViewPr>
  <p:slideViewPr>
    <p:cSldViewPr snapToGrid="0">
      <p:cViewPr varScale="1">
        <p:scale>
          <a:sx n="55" d="100"/>
          <a:sy n="55" d="100"/>
        </p:scale>
        <p:origin x="3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811FF-A86B-4156-B910-C3B0147B22EC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88303-4868-438E-B212-332978B7CE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58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613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667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028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708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594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467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168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472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282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838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561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078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Terlepas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perubahan</a:t>
            </a:r>
            <a:r>
              <a:rPr lang="en-GB" dirty="0"/>
              <a:t> </a:t>
            </a:r>
            <a:r>
              <a:rPr lang="en-GB" dirty="0" err="1"/>
              <a:t>tersebut</a:t>
            </a:r>
            <a:r>
              <a:rPr lang="en-GB" dirty="0"/>
              <a:t> di </a:t>
            </a:r>
            <a:r>
              <a:rPr lang="en-GB" dirty="0" err="1"/>
              <a:t>atas</a:t>
            </a:r>
            <a:r>
              <a:rPr lang="en-GB" dirty="0"/>
              <a:t>; </a:t>
            </a:r>
            <a:r>
              <a:rPr lang="en-GB" dirty="0" err="1"/>
              <a:t>banyak</a:t>
            </a:r>
            <a:r>
              <a:rPr lang="en-GB" dirty="0"/>
              <a:t> </a:t>
            </a:r>
            <a:r>
              <a:rPr lang="en-GB" dirty="0" err="1"/>
              <a:t>aspek</a:t>
            </a:r>
            <a:r>
              <a:rPr lang="en-GB" dirty="0"/>
              <a:t> yang </a:t>
            </a:r>
            <a:r>
              <a:rPr lang="en-GB" dirty="0" err="1"/>
              <a:t>tetap</a:t>
            </a:r>
            <a:r>
              <a:rPr lang="en-GB" dirty="0"/>
              <a:t> </a:t>
            </a:r>
            <a:r>
              <a:rPr lang="en-GB" dirty="0" err="1"/>
              <a:t>sama</a:t>
            </a:r>
            <a:r>
              <a:rPr lang="en-GB" dirty="0"/>
              <a:t> </a:t>
            </a:r>
            <a:r>
              <a:rPr lang="en-GB" dirty="0" err="1"/>
              <a:t>seperti</a:t>
            </a:r>
            <a:r>
              <a:rPr lang="en-GB" dirty="0"/>
              <a:t> </a:t>
            </a:r>
            <a:r>
              <a:rPr lang="en-GB" dirty="0" err="1"/>
              <a:t>dahulu</a:t>
            </a:r>
            <a:r>
              <a:rPr lang="en-GB" dirty="0"/>
              <a:t>.</a:t>
            </a:r>
          </a:p>
          <a:p>
            <a:r>
              <a:rPr lang="en-GB" dirty="0" err="1"/>
              <a:t>Aspek</a:t>
            </a:r>
            <a:r>
              <a:rPr lang="en-GB" dirty="0"/>
              <a:t>  </a:t>
            </a:r>
            <a:r>
              <a:rPr lang="en-GB" dirty="0" err="1"/>
              <a:t>pengelolaan</a:t>
            </a:r>
            <a:r>
              <a:rPr lang="en-GB" dirty="0"/>
              <a:t>  </a:t>
            </a:r>
            <a:r>
              <a:rPr lang="en-GB" dirty="0" err="1"/>
              <a:t>sumber-daya</a:t>
            </a:r>
            <a:r>
              <a:rPr lang="en-GB" dirty="0"/>
              <a:t>  </a:t>
            </a:r>
            <a:r>
              <a:rPr lang="en-GB" dirty="0" err="1"/>
              <a:t>Sistem</a:t>
            </a:r>
            <a:r>
              <a:rPr lang="en-GB" dirty="0"/>
              <a:t>  </a:t>
            </a:r>
            <a:r>
              <a:rPr lang="en-GB" dirty="0" err="1"/>
              <a:t>Operasi</a:t>
            </a:r>
            <a:r>
              <a:rPr lang="en-GB" dirty="0"/>
              <a:t>  </a:t>
            </a:r>
            <a:r>
              <a:rPr lang="en-GB" dirty="0" err="1"/>
              <a:t>seperti</a:t>
            </a:r>
            <a:r>
              <a:rPr lang="en-GB" dirty="0"/>
              <a:t>  proses,  </a:t>
            </a:r>
            <a:r>
              <a:rPr lang="en-GB" dirty="0" err="1"/>
              <a:t>memori</a:t>
            </a:r>
            <a:r>
              <a:rPr lang="en-GB" dirty="0"/>
              <a:t>,  </a:t>
            </a:r>
            <a:r>
              <a:rPr lang="en-GB" dirty="0" err="1"/>
              <a:t>masukan</a:t>
            </a:r>
            <a:r>
              <a:rPr lang="en-GB" dirty="0"/>
              <a:t>/</a:t>
            </a:r>
            <a:r>
              <a:rPr lang="en-GB" dirty="0" err="1"/>
              <a:t>keluaran</a:t>
            </a:r>
            <a:endParaRPr lang="en-GB" dirty="0"/>
          </a:p>
          <a:p>
            <a:r>
              <a:rPr lang="en-GB" dirty="0"/>
              <a:t>(m/k), </a:t>
            </a:r>
            <a:r>
              <a:rPr lang="en-GB" dirty="0" err="1"/>
              <a:t>berkas</a:t>
            </a:r>
            <a:r>
              <a:rPr lang="en-GB" dirty="0"/>
              <a:t>,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seterusnya</a:t>
            </a:r>
            <a:r>
              <a:rPr lang="en-GB" dirty="0"/>
              <a:t> </a:t>
            </a:r>
            <a:r>
              <a:rPr lang="en-GB" dirty="0" err="1"/>
              <a:t>masih</a:t>
            </a:r>
            <a:r>
              <a:rPr lang="en-GB" dirty="0"/>
              <a:t> </a:t>
            </a:r>
            <a:r>
              <a:rPr lang="en-GB" dirty="0" err="1"/>
              <a:t>menggunakan</a:t>
            </a:r>
            <a:r>
              <a:rPr lang="en-GB" dirty="0"/>
              <a:t> </a:t>
            </a:r>
            <a:r>
              <a:rPr lang="en-GB" dirty="0" err="1"/>
              <a:t>prinsip-prinsip</a:t>
            </a:r>
            <a:r>
              <a:rPr lang="en-GB" dirty="0"/>
              <a:t> yang </a:t>
            </a:r>
            <a:r>
              <a:rPr lang="en-GB" dirty="0" err="1"/>
              <a:t>sama</a:t>
            </a:r>
            <a:r>
              <a:rPr lang="en-GB" dirty="0"/>
              <a:t>.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sendirinya</a:t>
            </a:r>
            <a:r>
              <a:rPr lang="en-GB" dirty="0"/>
              <a:t>,</a:t>
            </a:r>
          </a:p>
          <a:p>
            <a:r>
              <a:rPr lang="en-GB" dirty="0" err="1"/>
              <a:t>mempelajari</a:t>
            </a:r>
            <a:r>
              <a:rPr lang="en-GB" dirty="0"/>
              <a:t>  </a:t>
            </a:r>
            <a:r>
              <a:rPr lang="en-GB" dirty="0" err="1"/>
              <a:t>Sistem</a:t>
            </a:r>
            <a:r>
              <a:rPr lang="en-GB" dirty="0"/>
              <a:t>  </a:t>
            </a:r>
            <a:r>
              <a:rPr lang="en-GB" dirty="0" err="1"/>
              <a:t>Operasi</a:t>
            </a:r>
            <a:r>
              <a:rPr lang="en-GB" dirty="0"/>
              <a:t>  </a:t>
            </a:r>
            <a:r>
              <a:rPr lang="en-GB" dirty="0" err="1"/>
              <a:t>masih</a:t>
            </a:r>
            <a:r>
              <a:rPr lang="en-GB" dirty="0"/>
              <a:t>  </a:t>
            </a:r>
            <a:r>
              <a:rPr lang="en-GB" dirty="0" err="1"/>
              <a:t>tetap</a:t>
            </a:r>
            <a:r>
              <a:rPr lang="en-GB" dirty="0"/>
              <a:t>  </a:t>
            </a:r>
            <a:r>
              <a:rPr lang="en-GB" dirty="0" err="1"/>
              <a:t>serelevan</a:t>
            </a:r>
            <a:r>
              <a:rPr lang="en-GB" dirty="0"/>
              <a:t>  </a:t>
            </a:r>
            <a:r>
              <a:rPr lang="en-GB" dirty="0" err="1"/>
              <a:t>abad</a:t>
            </a:r>
            <a:r>
              <a:rPr lang="en-GB" dirty="0"/>
              <a:t>  </a:t>
            </a:r>
            <a:r>
              <a:rPr lang="en-GB" dirty="0" err="1"/>
              <a:t>lalu</a:t>
            </a:r>
            <a:r>
              <a:rPr lang="en-GB" dirty="0"/>
              <a:t>;  </a:t>
            </a:r>
            <a:r>
              <a:rPr lang="en-GB" dirty="0" err="1"/>
              <a:t>walaupun</a:t>
            </a:r>
            <a:r>
              <a:rPr lang="en-GB" dirty="0"/>
              <a:t>  </a:t>
            </a:r>
            <a:r>
              <a:rPr lang="en-GB" dirty="0" err="1"/>
              <a:t>telah</a:t>
            </a:r>
            <a:r>
              <a:rPr lang="en-GB" dirty="0"/>
              <a:t>  </a:t>
            </a:r>
            <a:r>
              <a:rPr lang="en-GB" dirty="0" err="1"/>
              <a:t>terjadi</a:t>
            </a:r>
            <a:r>
              <a:rPr lang="en-GB" dirty="0"/>
              <a:t>  </a:t>
            </a:r>
            <a:r>
              <a:rPr lang="en-GB" dirty="0" err="1"/>
              <a:t>berbagai</a:t>
            </a:r>
            <a:endParaRPr lang="en-GB" dirty="0"/>
          </a:p>
          <a:p>
            <a:r>
              <a:rPr lang="en-GB" dirty="0" err="1"/>
              <a:t>perubahan</a:t>
            </a:r>
            <a:r>
              <a:rPr lang="en-GB" dirty="0"/>
              <a:t> </a:t>
            </a:r>
            <a:r>
              <a:rPr lang="en-GB" dirty="0" err="1"/>
              <a:t>fisik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201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60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233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262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095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518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mbria" pitchFamily="18" charset="0"/>
              </a:rPr>
              <a:t>User </a:t>
            </a:r>
            <a:r>
              <a:rPr lang="en-US" sz="1200" dirty="0" err="1">
                <a:latin typeface="Cambria" pitchFamily="18" charset="0"/>
              </a:rPr>
              <a:t>adalah</a:t>
            </a:r>
            <a:r>
              <a:rPr lang="en-US" sz="1200" dirty="0">
                <a:latin typeface="Cambria" pitchFamily="18" charset="0"/>
              </a:rPr>
              <a:t> orang yang </a:t>
            </a:r>
            <a:r>
              <a:rPr lang="en-US" sz="1200" dirty="0" err="1">
                <a:latin typeface="Cambria" pitchFamily="18" charset="0"/>
              </a:rPr>
              <a:t>duduk</a:t>
            </a:r>
            <a:r>
              <a:rPr lang="en-US" sz="1200" dirty="0">
                <a:latin typeface="Cambria" pitchFamily="18" charset="0"/>
              </a:rPr>
              <a:t> </a:t>
            </a:r>
            <a:r>
              <a:rPr lang="en-US" sz="1200" dirty="0" err="1">
                <a:latin typeface="Cambria" pitchFamily="18" charset="0"/>
              </a:rPr>
              <a:t>didepan</a:t>
            </a:r>
            <a:r>
              <a:rPr lang="en-US" sz="1200" dirty="0">
                <a:latin typeface="Cambria" pitchFamily="18" charset="0"/>
              </a:rPr>
              <a:t> </a:t>
            </a:r>
            <a:r>
              <a:rPr lang="en-US" sz="1200" dirty="0" err="1">
                <a:latin typeface="Cambria" pitchFamily="18" charset="0"/>
              </a:rPr>
              <a:t>komputer</a:t>
            </a:r>
            <a:r>
              <a:rPr lang="en-US" sz="1200" dirty="0">
                <a:latin typeface="Cambria" pitchFamily="18" charset="0"/>
              </a:rPr>
              <a:t>, </a:t>
            </a:r>
            <a:r>
              <a:rPr lang="en-US" sz="1200" dirty="0" err="1">
                <a:latin typeface="Cambria" pitchFamily="18" charset="0"/>
              </a:rPr>
              <a:t>melihat</a:t>
            </a:r>
            <a:r>
              <a:rPr lang="en-US" sz="1200" dirty="0">
                <a:latin typeface="Cambria" pitchFamily="18" charset="0"/>
              </a:rPr>
              <a:t> monitor,  </a:t>
            </a:r>
            <a:r>
              <a:rPr lang="en-US" sz="1200" dirty="0" err="1">
                <a:latin typeface="Cambria" pitchFamily="18" charset="0"/>
              </a:rPr>
              <a:t>mengoperasikan</a:t>
            </a:r>
            <a:r>
              <a:rPr lang="en-US" sz="1200" dirty="0">
                <a:latin typeface="Cambria" pitchFamily="18" charset="0"/>
              </a:rPr>
              <a:t> keyboard,  mouse </a:t>
            </a:r>
            <a:r>
              <a:rPr lang="en-US" sz="1200" dirty="0" err="1">
                <a:latin typeface="Cambria" pitchFamily="18" charset="0"/>
              </a:rPr>
              <a:t>dan</a:t>
            </a:r>
            <a:r>
              <a:rPr lang="en-US" sz="1200" dirty="0">
                <a:latin typeface="Cambria" pitchFamily="18" charset="0"/>
              </a:rPr>
              <a:t> </a:t>
            </a:r>
            <a:r>
              <a:rPr lang="en-US" sz="1200" dirty="0" err="1">
                <a:latin typeface="Cambria" pitchFamily="18" charset="0"/>
              </a:rPr>
              <a:t>sistem</a:t>
            </a:r>
            <a:r>
              <a:rPr lang="en-US" sz="1200" dirty="0">
                <a:latin typeface="Cambria" pitchFamily="18" charset="0"/>
              </a:rPr>
              <a:t>. </a:t>
            </a:r>
            <a:r>
              <a:rPr lang="en-US" sz="1200" dirty="0" err="1">
                <a:latin typeface="Cambria" pitchFamily="18" charset="0"/>
              </a:rPr>
              <a:t>Dalam</a:t>
            </a:r>
            <a:r>
              <a:rPr lang="en-US" sz="1200" dirty="0">
                <a:latin typeface="Cambria" pitchFamily="18" charset="0"/>
              </a:rPr>
              <a:t> </a:t>
            </a:r>
            <a:r>
              <a:rPr lang="en-US" sz="1200" dirty="0" err="1">
                <a:latin typeface="Cambria" pitchFamily="18" charset="0"/>
              </a:rPr>
              <a:t>hal</a:t>
            </a:r>
            <a:r>
              <a:rPr lang="en-US" sz="1200" dirty="0">
                <a:latin typeface="Cambria" pitchFamily="18" charset="0"/>
              </a:rPr>
              <a:t> </a:t>
            </a:r>
            <a:r>
              <a:rPr lang="en-US" sz="1200" dirty="0" err="1">
                <a:latin typeface="Cambria" pitchFamily="18" charset="0"/>
              </a:rPr>
              <a:t>ini</a:t>
            </a:r>
            <a:r>
              <a:rPr lang="en-US" sz="1200" dirty="0">
                <a:latin typeface="Cambria" pitchFamily="18" charset="0"/>
              </a:rPr>
              <a:t> </a:t>
            </a:r>
            <a:r>
              <a:rPr lang="en-US" sz="1200" dirty="0" err="1">
                <a:latin typeface="Cambria" pitchFamily="18" charset="0"/>
              </a:rPr>
              <a:t>sistem</a:t>
            </a:r>
            <a:r>
              <a:rPr lang="en-US" sz="1200" dirty="0">
                <a:latin typeface="Cambria" pitchFamily="18" charset="0"/>
              </a:rPr>
              <a:t> </a:t>
            </a:r>
            <a:r>
              <a:rPr lang="en-US" sz="1200" dirty="0" err="1">
                <a:latin typeface="Cambria" pitchFamily="18" charset="0"/>
              </a:rPr>
              <a:t>operasi</a:t>
            </a:r>
            <a:r>
              <a:rPr lang="en-US" sz="1200" dirty="0">
                <a:latin typeface="Cambria" pitchFamily="18" charset="0"/>
              </a:rPr>
              <a:t> </a:t>
            </a:r>
            <a:r>
              <a:rPr lang="en-US" sz="1200" dirty="0" err="1">
                <a:latin typeface="Cambria" pitchFamily="18" charset="0"/>
              </a:rPr>
              <a:t>didesain</a:t>
            </a:r>
            <a:r>
              <a:rPr lang="en-US" sz="1200" dirty="0">
                <a:latin typeface="Cambria" pitchFamily="18" charset="0"/>
              </a:rPr>
              <a:t> </a:t>
            </a:r>
            <a:r>
              <a:rPr lang="en-US" sz="1200" dirty="0" err="1">
                <a:latin typeface="Cambria" pitchFamily="18" charset="0"/>
              </a:rPr>
              <a:t>untuk</a:t>
            </a:r>
            <a:r>
              <a:rPr lang="en-US" sz="1200" dirty="0">
                <a:latin typeface="Cambria" pitchFamily="18" charset="0"/>
              </a:rPr>
              <a:t> user </a:t>
            </a:r>
            <a:r>
              <a:rPr lang="en-US" sz="1200" dirty="0" err="1">
                <a:latin typeface="Cambria" pitchFamily="18" charset="0"/>
              </a:rPr>
              <a:t>dapat</a:t>
            </a:r>
            <a:r>
              <a:rPr lang="en-US" sz="1200" dirty="0">
                <a:latin typeface="Cambria" pitchFamily="18" charset="0"/>
              </a:rPr>
              <a:t> </a:t>
            </a:r>
            <a:r>
              <a:rPr lang="en-US" sz="1200" dirty="0" err="1">
                <a:latin typeface="Cambria" pitchFamily="18" charset="0"/>
              </a:rPr>
              <a:t>memonopoli</a:t>
            </a:r>
            <a:r>
              <a:rPr lang="en-US" sz="1200" dirty="0">
                <a:latin typeface="Cambria" pitchFamily="18" charset="0"/>
              </a:rPr>
              <a:t> </a:t>
            </a:r>
            <a:r>
              <a:rPr lang="en-US" sz="1200" dirty="0" err="1">
                <a:latin typeface="Cambria" pitchFamily="18" charset="0"/>
              </a:rPr>
              <a:t>sumber</a:t>
            </a:r>
            <a:r>
              <a:rPr lang="en-US" sz="1200" dirty="0">
                <a:latin typeface="Cambria" pitchFamily="18" charset="0"/>
              </a:rPr>
              <a:t> </a:t>
            </a:r>
            <a:r>
              <a:rPr lang="en-US" sz="1200" dirty="0" err="1">
                <a:latin typeface="Cambria" pitchFamily="18" charset="0"/>
              </a:rPr>
              <a:t>daya</a:t>
            </a:r>
            <a:r>
              <a:rPr lang="en-US" sz="1200" dirty="0">
                <a:latin typeface="Cambria" pitchFamily="18" charset="0"/>
              </a:rPr>
              <a:t>  </a:t>
            </a:r>
            <a:r>
              <a:rPr lang="en-US" sz="1200" dirty="0" err="1">
                <a:latin typeface="Cambria" pitchFamily="18" charset="0"/>
              </a:rPr>
              <a:t>komputer</a:t>
            </a:r>
            <a:r>
              <a:rPr lang="en-US" sz="1200" dirty="0">
                <a:latin typeface="Cambria" pitchFamily="18" charset="0"/>
              </a:rPr>
              <a:t> </a:t>
            </a:r>
            <a:r>
              <a:rPr lang="en-US" sz="1200" dirty="0" err="1">
                <a:latin typeface="Cambria" pitchFamily="18" charset="0"/>
              </a:rPr>
              <a:t>dengan</a:t>
            </a:r>
            <a:r>
              <a:rPr lang="en-US" sz="1200" dirty="0">
                <a:latin typeface="Cambria" pitchFamily="18" charset="0"/>
              </a:rPr>
              <a:t> </a:t>
            </a:r>
            <a:r>
              <a:rPr lang="en-US" sz="1200" dirty="0" err="1">
                <a:latin typeface="Cambria" pitchFamily="18" charset="0"/>
              </a:rPr>
              <a:t>tujuan</a:t>
            </a:r>
            <a:r>
              <a:rPr lang="en-US" sz="1200" dirty="0">
                <a:latin typeface="Cambria" pitchFamily="18" charset="0"/>
              </a:rPr>
              <a:t> </a:t>
            </a:r>
            <a:r>
              <a:rPr lang="en-US" sz="1200" dirty="0" err="1">
                <a:latin typeface="Cambria" pitchFamily="18" charset="0"/>
              </a:rPr>
              <a:t>memaksimalkan</a:t>
            </a:r>
            <a:r>
              <a:rPr lang="en-US" sz="1200" dirty="0">
                <a:latin typeface="Cambria" pitchFamily="18" charset="0"/>
              </a:rPr>
              <a:t> </a:t>
            </a:r>
            <a:r>
              <a:rPr lang="en-US" sz="1200" dirty="0" err="1">
                <a:latin typeface="Cambria" pitchFamily="18" charset="0"/>
              </a:rPr>
              <a:t>pekerjaan</a:t>
            </a:r>
            <a:r>
              <a:rPr lang="en-US" sz="1200" dirty="0">
                <a:latin typeface="Cambria" pitchFamily="18" charset="0"/>
              </a:rPr>
              <a:t> </a:t>
            </a:r>
            <a:r>
              <a:rPr lang="en-US" sz="1200" dirty="0" err="1">
                <a:latin typeface="Cambria" pitchFamily="18" charset="0"/>
              </a:rPr>
              <a:t>serta</a:t>
            </a:r>
            <a:r>
              <a:rPr lang="en-US" sz="1200" dirty="0">
                <a:latin typeface="Cambria" pitchFamily="18" charset="0"/>
              </a:rPr>
              <a:t> </a:t>
            </a:r>
            <a:r>
              <a:rPr lang="en-US" sz="1200" dirty="0" err="1">
                <a:latin typeface="Cambria" pitchFamily="18" charset="0"/>
              </a:rPr>
              <a:t>meningkatkan</a:t>
            </a:r>
            <a:r>
              <a:rPr lang="en-US" sz="1200" dirty="0">
                <a:latin typeface="Cambria" pitchFamily="18" charset="0"/>
              </a:rPr>
              <a:t> </a:t>
            </a:r>
            <a:r>
              <a:rPr lang="en-US" sz="1200" dirty="0" err="1">
                <a:latin typeface="Cambria" pitchFamily="18" charset="0"/>
              </a:rPr>
              <a:t>kinerja</a:t>
            </a:r>
            <a:r>
              <a:rPr lang="en-US" sz="1200" dirty="0">
                <a:latin typeface="Cambria" pitchFamily="18" charset="0"/>
              </a:rPr>
              <a:t> user </a:t>
            </a:r>
            <a:r>
              <a:rPr lang="en-US" sz="1200" dirty="0" err="1">
                <a:latin typeface="Cambria" pitchFamily="18" charset="0"/>
              </a:rPr>
              <a:t>dan</a:t>
            </a:r>
            <a:r>
              <a:rPr lang="en-US" sz="1200" dirty="0">
                <a:latin typeface="Cambria" pitchFamily="18" charset="0"/>
              </a:rPr>
              <a:t> </a:t>
            </a:r>
            <a:r>
              <a:rPr lang="en-US" sz="1200" dirty="0" err="1">
                <a:latin typeface="Cambria" pitchFamily="18" charset="0"/>
              </a:rPr>
              <a:t>mudah</a:t>
            </a:r>
            <a:r>
              <a:rPr lang="en-US" sz="1200" dirty="0">
                <a:latin typeface="Cambria" pitchFamily="18" charset="0"/>
              </a:rPr>
              <a:t>  </a:t>
            </a:r>
            <a:r>
              <a:rPr lang="en-US" sz="1200" dirty="0" err="1">
                <a:latin typeface="Cambria" pitchFamily="18" charset="0"/>
              </a:rPr>
              <a:t>untuk</a:t>
            </a:r>
            <a:r>
              <a:rPr lang="en-US" sz="1200" dirty="0">
                <a:latin typeface="Cambria" pitchFamily="18" charset="0"/>
              </a:rPr>
              <a:t> </a:t>
            </a:r>
            <a:r>
              <a:rPr lang="en-US" sz="1200" dirty="0" err="1">
                <a:latin typeface="Cambria" pitchFamily="18" charset="0"/>
              </a:rPr>
              <a:t>digunakan</a:t>
            </a:r>
            <a:r>
              <a:rPr lang="en-US" sz="1200" dirty="0">
                <a:latin typeface="Cambria" pitchFamily="18" charset="0"/>
              </a:rPr>
              <a:t>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88303-4868-438E-B212-332978B7CEE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797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52B-234A-4646-98C6-2864D1E9DAFF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A726-36F0-48D9-9729-3D51C6A6B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54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52B-234A-4646-98C6-2864D1E9DAFF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A726-36F0-48D9-9729-3D51C6A6B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41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52B-234A-4646-98C6-2864D1E9DAFF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A726-36F0-48D9-9729-3D51C6A6B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94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52B-234A-4646-98C6-2864D1E9DAFF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A726-36F0-48D9-9729-3D51C6A6B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39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52B-234A-4646-98C6-2864D1E9DAFF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A726-36F0-48D9-9729-3D51C6A6B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5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52B-234A-4646-98C6-2864D1E9DAFF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A726-36F0-48D9-9729-3D51C6A6B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41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52B-234A-4646-98C6-2864D1E9DAFF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A726-36F0-48D9-9729-3D51C6A6B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90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52B-234A-4646-98C6-2864D1E9DAFF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A726-36F0-48D9-9729-3D51C6A6B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05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52B-234A-4646-98C6-2864D1E9DAFF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A726-36F0-48D9-9729-3D51C6A6B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08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52B-234A-4646-98C6-2864D1E9DAFF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A726-36F0-48D9-9729-3D51C6A6B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472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52B-234A-4646-98C6-2864D1E9DAFF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CA726-36F0-48D9-9729-3D51C6A6B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84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8152B-234A-4646-98C6-2864D1E9DAFF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CA726-36F0-48D9-9729-3D51C6A6B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45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5720316"/>
            <a:ext cx="12192000" cy="59542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351400" y="2105561"/>
            <a:ext cx="94892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0" dirty="0">
                <a:latin typeface="Cambria" panose="02040503050406030204" pitchFamily="18" charset="0"/>
              </a:rPr>
              <a:t>Dasar Sistem Operasi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717AE1-1235-4C2C-B84D-5E4EA118CBD7}"/>
              </a:ext>
            </a:extLst>
          </p:cNvPr>
          <p:cNvSpPr txBox="1"/>
          <p:nvPr/>
        </p:nvSpPr>
        <p:spPr>
          <a:xfrm>
            <a:off x="206477" y="5833362"/>
            <a:ext cx="6477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Sistem Operasi – Informatika – </a:t>
            </a:r>
            <a:r>
              <a:rPr lang="en-US" dirty="0" err="1">
                <a:solidFill>
                  <a:schemeClr val="bg1"/>
                </a:solidFill>
              </a:rPr>
              <a:t>Universitas</a:t>
            </a:r>
            <a:r>
              <a:rPr lang="en-US" dirty="0">
                <a:solidFill>
                  <a:schemeClr val="bg1"/>
                </a:solidFill>
              </a:rPr>
              <a:t> Muhammadiyah Malang</a:t>
            </a:r>
          </a:p>
        </p:txBody>
      </p:sp>
      <p:pic>
        <p:nvPicPr>
          <p:cNvPr id="1026" name="Picture 2" descr="Lambang dan Logo | Universitas Muhammadiyah Malang">
            <a:extLst>
              <a:ext uri="{FF2B5EF4-FFF2-40B4-BE49-F238E27FC236}">
                <a16:creationId xmlns:a16="http://schemas.microsoft.com/office/drawing/2014/main" id="{8C5E5848-9504-4BC7-ABE8-40951B5A8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393" y="5422604"/>
            <a:ext cx="1555393" cy="59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910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-2" y="135417"/>
            <a:ext cx="12192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" panose="02040503050406030204" pitchFamily="18" charset="0"/>
              </a:rPr>
              <a:t>SISTEM OPERASI DARI BERBAGAI SUDUT PANDANG </a:t>
            </a:r>
            <a:r>
              <a:rPr lang="en-US" sz="3200" b="1" dirty="0" err="1">
                <a:latin typeface="Cambria" panose="02040503050406030204" pitchFamily="18" charset="0"/>
              </a:rPr>
              <a:t>Cont</a:t>
            </a:r>
            <a:r>
              <a:rPr lang="en-US" sz="3200" b="1" dirty="0">
                <a:latin typeface="Cambria" panose="02040503050406030204" pitchFamily="18" charset="0"/>
              </a:rPr>
              <a:t> . . .</a:t>
            </a:r>
            <a:endParaRPr lang="en-GB" sz="32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2" y="1332488"/>
            <a:ext cx="2458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Cambria" panose="02040503050406030204" pitchFamily="18" charset="0"/>
              </a:rPr>
              <a:t>Sistem Komputer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893264"/>
            <a:ext cx="1188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 err="1">
                <a:latin typeface="Cambria" panose="02040503050406030204" pitchFamily="18" charset="0"/>
              </a:rPr>
              <a:t>Sistem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Operasi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dapat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dianggap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sebagai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alat</a:t>
            </a:r>
            <a:r>
              <a:rPr lang="en-GB" sz="2400" dirty="0">
                <a:latin typeface="Cambria" panose="02040503050406030204" pitchFamily="18" charset="0"/>
              </a:rPr>
              <a:t> yang </a:t>
            </a:r>
            <a:r>
              <a:rPr lang="en-GB" sz="2400" dirty="0" err="1">
                <a:latin typeface="Cambria" panose="02040503050406030204" pitchFamily="18" charset="0"/>
              </a:rPr>
              <a:t>menempatkan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sumber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daya</a:t>
            </a:r>
            <a:r>
              <a:rPr lang="en-GB" sz="2400" dirty="0">
                <a:latin typeface="Cambria" panose="02040503050406030204" pitchFamily="18" charset="0"/>
              </a:rPr>
              <a:t>  </a:t>
            </a:r>
            <a:r>
              <a:rPr lang="en-GB" sz="2400" dirty="0" err="1">
                <a:latin typeface="Cambria" panose="02040503050406030204" pitchFamily="18" charset="0"/>
              </a:rPr>
              <a:t>secara</a:t>
            </a:r>
            <a:r>
              <a:rPr lang="en-GB" sz="2400" dirty="0">
                <a:latin typeface="Cambria" panose="02040503050406030204" pitchFamily="18" charset="0"/>
              </a:rPr>
              <a:t>  </a:t>
            </a:r>
            <a:r>
              <a:rPr lang="en-GB" sz="2400" dirty="0" err="1">
                <a:latin typeface="Cambria" panose="02040503050406030204" pitchFamily="18" charset="0"/>
              </a:rPr>
              <a:t>efisien</a:t>
            </a:r>
            <a:r>
              <a:rPr lang="en-GB" sz="2400" dirty="0">
                <a:latin typeface="Cambria" panose="02040503050406030204" pitchFamily="18" charset="0"/>
              </a:rPr>
              <a:t>  (</a:t>
            </a:r>
            <a:r>
              <a:rPr lang="en-GB" sz="2400" i="1" dirty="0">
                <a:latin typeface="Cambria" panose="02040503050406030204" pitchFamily="18" charset="0"/>
              </a:rPr>
              <a:t>Resource  Allocator</a:t>
            </a:r>
            <a:r>
              <a:rPr lang="en-GB" sz="2400" dirty="0">
                <a:latin typeface="Cambria" panose="02040503050406030204" pitchFamily="18" charset="0"/>
              </a:rPr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2823372"/>
            <a:ext cx="1188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latin typeface="Cambria" panose="02040503050406030204" pitchFamily="18" charset="0"/>
              </a:rPr>
              <a:t>Sistem</a:t>
            </a:r>
            <a:r>
              <a:rPr lang="en-GB" sz="2400" dirty="0">
                <a:latin typeface="Cambria" panose="02040503050406030204" pitchFamily="18" charset="0"/>
              </a:rPr>
              <a:t>  </a:t>
            </a:r>
            <a:r>
              <a:rPr lang="en-GB" sz="2400" dirty="0" err="1">
                <a:latin typeface="Cambria" panose="02040503050406030204" pitchFamily="18" charset="0"/>
              </a:rPr>
              <a:t>Operasi</a:t>
            </a:r>
            <a:r>
              <a:rPr lang="en-GB" sz="2400" dirty="0">
                <a:latin typeface="Cambria" panose="02040503050406030204" pitchFamily="18" charset="0"/>
              </a:rPr>
              <a:t>  </a:t>
            </a:r>
            <a:r>
              <a:rPr lang="en-GB" sz="2400" dirty="0" err="1">
                <a:latin typeface="Cambria" panose="02040503050406030204" pitchFamily="18" charset="0"/>
              </a:rPr>
              <a:t>ialah</a:t>
            </a:r>
            <a:r>
              <a:rPr lang="en-GB" sz="2400" dirty="0">
                <a:latin typeface="Cambria" panose="02040503050406030204" pitchFamily="18" charset="0"/>
              </a:rPr>
              <a:t>  manager  </a:t>
            </a:r>
            <a:r>
              <a:rPr lang="en-GB" sz="2400" dirty="0" err="1">
                <a:latin typeface="Cambria" panose="02040503050406030204" pitchFamily="18" charset="0"/>
              </a:rPr>
              <a:t>bagi</a:t>
            </a:r>
            <a:r>
              <a:rPr lang="en-GB" sz="2400" dirty="0">
                <a:latin typeface="Cambria" panose="02040503050406030204" pitchFamily="18" charset="0"/>
              </a:rPr>
              <a:t>  </a:t>
            </a:r>
            <a:r>
              <a:rPr lang="en-GB" sz="2400" dirty="0" err="1">
                <a:latin typeface="Cambria" panose="02040503050406030204" pitchFamily="18" charset="0"/>
              </a:rPr>
              <a:t>sumber-daya</a:t>
            </a:r>
            <a:r>
              <a:rPr lang="en-GB" sz="2400" dirty="0">
                <a:latin typeface="Cambria" panose="02040503050406030204" pitchFamily="18" charset="0"/>
              </a:rPr>
              <a:t>,  yang </a:t>
            </a:r>
            <a:r>
              <a:rPr lang="en-GB" sz="2400" dirty="0" err="1">
                <a:latin typeface="Cambria" panose="02040503050406030204" pitchFamily="18" charset="0"/>
              </a:rPr>
              <a:t>menangani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konflik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permintaan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sumber-daya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secara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efisien</a:t>
            </a:r>
            <a:r>
              <a:rPr lang="en-GB" sz="2400" dirty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3753480"/>
            <a:ext cx="1188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 err="1">
                <a:latin typeface="Cambria" panose="02040503050406030204" pitchFamily="18" charset="0"/>
              </a:rPr>
              <a:t>Sistem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Operasi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juga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mengatur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eksekusi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aplikasi</a:t>
            </a:r>
            <a:r>
              <a:rPr lang="en-GB" sz="2400" dirty="0">
                <a:latin typeface="Cambria" panose="02040503050406030204" pitchFamily="18" charset="0"/>
              </a:rPr>
              <a:t>  </a:t>
            </a:r>
            <a:r>
              <a:rPr lang="en-GB" sz="2400" dirty="0" err="1">
                <a:latin typeface="Cambria" panose="02040503050406030204" pitchFamily="18" charset="0"/>
              </a:rPr>
              <a:t>dan</a:t>
            </a:r>
            <a:r>
              <a:rPr lang="en-GB" sz="2400" dirty="0">
                <a:latin typeface="Cambria" panose="02040503050406030204" pitchFamily="18" charset="0"/>
              </a:rPr>
              <a:t>  </a:t>
            </a:r>
            <a:r>
              <a:rPr lang="en-GB" sz="2400" dirty="0" err="1">
                <a:latin typeface="Cambria" panose="02040503050406030204" pitchFamily="18" charset="0"/>
              </a:rPr>
              <a:t>operasi</a:t>
            </a:r>
            <a:r>
              <a:rPr lang="en-GB" sz="2400" dirty="0">
                <a:latin typeface="Cambria" panose="02040503050406030204" pitchFamily="18" charset="0"/>
              </a:rPr>
              <a:t>  </a:t>
            </a:r>
            <a:r>
              <a:rPr lang="en-GB" sz="2400" dirty="0" err="1">
                <a:latin typeface="Cambria" panose="02040503050406030204" pitchFamily="18" charset="0"/>
              </a:rPr>
              <a:t>dari</a:t>
            </a:r>
            <a:r>
              <a:rPr lang="en-GB" sz="2400" dirty="0">
                <a:latin typeface="Cambria" panose="02040503050406030204" pitchFamily="18" charset="0"/>
              </a:rPr>
              <a:t>  </a:t>
            </a:r>
            <a:r>
              <a:rPr lang="en-GB" sz="2400" dirty="0" err="1">
                <a:latin typeface="Cambria" panose="02040503050406030204" pitchFamily="18" charset="0"/>
              </a:rPr>
              <a:t>alat</a:t>
            </a:r>
            <a:r>
              <a:rPr lang="en-GB" sz="2400" dirty="0">
                <a:latin typeface="Cambria" panose="02040503050406030204" pitchFamily="18" charset="0"/>
              </a:rPr>
              <a:t>  M/K  (</a:t>
            </a:r>
            <a:r>
              <a:rPr lang="en-GB" sz="2400" dirty="0" err="1">
                <a:latin typeface="Cambria" panose="02040503050406030204" pitchFamily="18" charset="0"/>
              </a:rPr>
              <a:t>Masukan</a:t>
            </a:r>
            <a:r>
              <a:rPr lang="en-GB" sz="2400" dirty="0">
                <a:latin typeface="Cambria" panose="02040503050406030204" pitchFamily="18" charset="0"/>
              </a:rPr>
              <a:t>/</a:t>
            </a:r>
            <a:r>
              <a:rPr lang="en-GB" sz="2400" dirty="0" err="1">
                <a:latin typeface="Cambria" panose="02040503050406030204" pitchFamily="18" charset="0"/>
              </a:rPr>
              <a:t>Keluaran</a:t>
            </a:r>
            <a:r>
              <a:rPr lang="en-GB" sz="2400" dirty="0">
                <a:latin typeface="Cambria" panose="02040503050406030204" pitchFamily="18" charset="0"/>
              </a:rPr>
              <a:t>).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82994" y="4598528"/>
            <a:ext cx="109090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err="1">
                <a:latin typeface="Cambria" panose="02040503050406030204" pitchFamily="18" charset="0"/>
              </a:rPr>
              <a:t>Fungsi</a:t>
            </a:r>
            <a:r>
              <a:rPr lang="en-GB" sz="2400" dirty="0">
                <a:latin typeface="Cambria" panose="02040503050406030204" pitchFamily="18" charset="0"/>
              </a:rPr>
              <a:t>  </a:t>
            </a:r>
            <a:r>
              <a:rPr lang="en-GB" sz="2400" dirty="0" err="1">
                <a:latin typeface="Cambria" panose="02040503050406030204" pitchFamily="18" charset="0"/>
              </a:rPr>
              <a:t>ini</a:t>
            </a:r>
            <a:r>
              <a:rPr lang="en-GB" sz="2400" dirty="0">
                <a:latin typeface="Cambria" panose="02040503050406030204" pitchFamily="18" charset="0"/>
              </a:rPr>
              <a:t>  </a:t>
            </a:r>
            <a:r>
              <a:rPr lang="en-GB" sz="2400" dirty="0" err="1">
                <a:latin typeface="Cambria" panose="02040503050406030204" pitchFamily="18" charset="0"/>
              </a:rPr>
              <a:t>dikenal</a:t>
            </a:r>
            <a:r>
              <a:rPr lang="en-GB" sz="2400" dirty="0">
                <a:latin typeface="Cambria" panose="02040503050406030204" pitchFamily="18" charset="0"/>
              </a:rPr>
              <a:t>  </a:t>
            </a:r>
            <a:r>
              <a:rPr lang="en-GB" sz="2400" dirty="0" err="1">
                <a:latin typeface="Cambria" panose="02040503050406030204" pitchFamily="18" charset="0"/>
              </a:rPr>
              <a:t>juga</a:t>
            </a:r>
            <a:r>
              <a:rPr lang="en-GB" sz="2400" dirty="0">
                <a:latin typeface="Cambria" panose="02040503050406030204" pitchFamily="18" charset="0"/>
              </a:rPr>
              <a:t>  </a:t>
            </a:r>
            <a:r>
              <a:rPr lang="en-GB" sz="2400" dirty="0" err="1">
                <a:latin typeface="Cambria" panose="02040503050406030204" pitchFamily="18" charset="0"/>
              </a:rPr>
              <a:t>sebagai</a:t>
            </a:r>
            <a:r>
              <a:rPr lang="en-GB" sz="2400" dirty="0">
                <a:latin typeface="Cambria" panose="02040503050406030204" pitchFamily="18" charset="0"/>
              </a:rPr>
              <a:t>  program </a:t>
            </a:r>
            <a:r>
              <a:rPr lang="en-GB" sz="2400" dirty="0" err="1">
                <a:latin typeface="Cambria" panose="02040503050406030204" pitchFamily="18" charset="0"/>
              </a:rPr>
              <a:t>pengendali</a:t>
            </a:r>
            <a:r>
              <a:rPr lang="en-GB" sz="2400" dirty="0">
                <a:latin typeface="Cambria" panose="02040503050406030204" pitchFamily="18" charset="0"/>
              </a:rPr>
              <a:t> (Control Program).</a:t>
            </a:r>
          </a:p>
        </p:txBody>
      </p:sp>
    </p:spTree>
    <p:extLst>
      <p:ext uri="{BB962C8B-B14F-4D97-AF65-F5344CB8AC3E}">
        <p14:creationId xmlns:p14="http://schemas.microsoft.com/office/powerpoint/2010/main" val="131019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-2" y="135417"/>
            <a:ext cx="12192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" panose="02040503050406030204" pitchFamily="18" charset="0"/>
              </a:rPr>
              <a:t>SISTEM OPERASI DARI BERBAGAI SUDUT PANDANG </a:t>
            </a:r>
            <a:r>
              <a:rPr lang="en-US" sz="3200" b="1" dirty="0" err="1">
                <a:latin typeface="Cambria" panose="02040503050406030204" pitchFamily="18" charset="0"/>
              </a:rPr>
              <a:t>Cont</a:t>
            </a:r>
            <a:r>
              <a:rPr lang="en-US" sz="3200" b="1" dirty="0">
                <a:latin typeface="Cambria" panose="02040503050406030204" pitchFamily="18" charset="0"/>
              </a:rPr>
              <a:t> . . .</a:t>
            </a:r>
            <a:endParaRPr lang="en-GB" sz="32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2" y="1343420"/>
            <a:ext cx="3523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Cambria" panose="02040503050406030204" pitchFamily="18" charset="0"/>
              </a:rPr>
              <a:t>Sistem </a:t>
            </a:r>
            <a:r>
              <a:rPr lang="en-GB" sz="2400" dirty="0" err="1">
                <a:latin typeface="Cambria" panose="02040503050406030204" pitchFamily="18" charset="0"/>
              </a:rPr>
              <a:t>operasi</a:t>
            </a:r>
            <a:r>
              <a:rPr lang="en-GB" sz="2400" dirty="0">
                <a:latin typeface="Cambria" panose="02040503050406030204" pitchFamily="18" charset="0"/>
              </a:rPr>
              <a:t> itu </a:t>
            </a:r>
            <a:r>
              <a:rPr lang="en-GB" sz="2400" dirty="0" err="1">
                <a:latin typeface="Cambria" panose="02040503050406030204" pitchFamily="18" charset="0"/>
              </a:rPr>
              <a:t>sendiri</a:t>
            </a:r>
            <a:endParaRPr lang="en-GB" sz="2400" dirty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6448" y="1915128"/>
            <a:ext cx="114902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 err="1">
                <a:latin typeface="Cambria" panose="02040503050406030204" pitchFamily="18" charset="0"/>
              </a:rPr>
              <a:t>Tujuan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utama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sistem</a:t>
            </a:r>
            <a:r>
              <a:rPr lang="en-GB" sz="2400" dirty="0">
                <a:latin typeface="Cambria" panose="02040503050406030204" pitchFamily="18" charset="0"/>
              </a:rPr>
              <a:t>  </a:t>
            </a:r>
            <a:r>
              <a:rPr lang="en-GB" sz="2400" dirty="0" err="1">
                <a:latin typeface="Cambria" panose="02040503050406030204" pitchFamily="18" charset="0"/>
              </a:rPr>
              <a:t>operasi</a:t>
            </a:r>
            <a:r>
              <a:rPr lang="en-GB" sz="2400" dirty="0">
                <a:latin typeface="Cambria" panose="02040503050406030204" pitchFamily="18" charset="0"/>
              </a:rPr>
              <a:t>  adalah  </a:t>
            </a:r>
            <a:r>
              <a:rPr lang="en-GB" sz="2400" dirty="0" err="1">
                <a:latin typeface="Cambria" panose="02040503050406030204" pitchFamily="18" charset="0"/>
              </a:rPr>
              <a:t>membuat</a:t>
            </a:r>
            <a:r>
              <a:rPr lang="en-GB" sz="2400" dirty="0">
                <a:latin typeface="Cambria" panose="02040503050406030204" pitchFamily="18" charset="0"/>
              </a:rPr>
              <a:t>  </a:t>
            </a:r>
            <a:r>
              <a:rPr lang="en-GB" sz="2400" dirty="0" err="1">
                <a:latin typeface="Cambria" panose="02040503050406030204" pitchFamily="18" charset="0"/>
              </a:rPr>
              <a:t>komputer</a:t>
            </a:r>
            <a:r>
              <a:rPr lang="en-GB" sz="2400" dirty="0">
                <a:latin typeface="Cambria" panose="02040503050406030204" pitchFamily="18" charset="0"/>
              </a:rPr>
              <a:t>  </a:t>
            </a:r>
            <a:r>
              <a:rPr lang="en-GB" sz="2400" dirty="0" err="1">
                <a:latin typeface="Cambria" panose="02040503050406030204" pitchFamily="18" charset="0"/>
              </a:rPr>
              <a:t>lebih</a:t>
            </a:r>
            <a:r>
              <a:rPr lang="en-GB" sz="2400" dirty="0">
                <a:latin typeface="Cambria" panose="02040503050406030204" pitchFamily="18" charset="0"/>
              </a:rPr>
              <a:t>  </a:t>
            </a:r>
            <a:r>
              <a:rPr lang="en-GB" sz="2400" dirty="0" err="1">
                <a:latin typeface="Cambria" panose="02040503050406030204" pitchFamily="18" charset="0"/>
              </a:rPr>
              <a:t>nyaman</a:t>
            </a:r>
            <a:r>
              <a:rPr lang="en-GB" sz="2400" dirty="0">
                <a:latin typeface="Cambria" panose="02040503050406030204" pitchFamily="18" charset="0"/>
              </a:rPr>
              <a:t>  </a:t>
            </a:r>
            <a:r>
              <a:rPr lang="en-GB" sz="2400" dirty="0" err="1">
                <a:latin typeface="Cambria" panose="02040503050406030204" pitchFamily="18" charset="0"/>
              </a:rPr>
              <a:t>digunakan</a:t>
            </a:r>
            <a:r>
              <a:rPr lang="en-GB" sz="2400" dirty="0">
                <a:latin typeface="Cambria" panose="02040503050406030204" pitchFamily="18" charset="0"/>
              </a:rPr>
              <a:t>  (convenient)  </a:t>
            </a:r>
            <a:r>
              <a:rPr lang="en-GB" sz="2400" dirty="0" err="1">
                <a:latin typeface="Cambria" panose="02040503050406030204" pitchFamily="18" charset="0"/>
              </a:rPr>
              <a:t>untuk</a:t>
            </a:r>
            <a:r>
              <a:rPr lang="en-GB" sz="2400" dirty="0">
                <a:latin typeface="Cambria" panose="02040503050406030204" pitchFamily="18" charset="0"/>
              </a:rPr>
              <a:t>  </a:t>
            </a:r>
            <a:r>
              <a:rPr lang="en-GB" sz="2400" dirty="0" err="1">
                <a:latin typeface="Cambria" panose="02040503050406030204" pitchFamily="18" charset="0"/>
              </a:rPr>
              <a:t>menjalankan</a:t>
            </a:r>
            <a:r>
              <a:rPr lang="en-GB" sz="2400" dirty="0">
                <a:latin typeface="Cambria" panose="02040503050406030204" pitchFamily="18" charset="0"/>
              </a:rPr>
              <a:t>  </a:t>
            </a:r>
            <a:r>
              <a:rPr lang="en-GB" sz="2400" dirty="0" err="1">
                <a:latin typeface="Cambria" panose="02040503050406030204" pitchFamily="18" charset="0"/>
              </a:rPr>
              <a:t>aplikasi</a:t>
            </a:r>
            <a:r>
              <a:rPr lang="en-GB" sz="2400" dirty="0">
                <a:latin typeface="Cambria" panose="02040503050406030204" pitchFamily="18" charset="0"/>
              </a:rPr>
              <a:t>  dan </a:t>
            </a:r>
            <a:r>
              <a:rPr lang="en-GB" sz="2400" dirty="0" err="1">
                <a:latin typeface="Cambria" panose="02040503050406030204" pitchFamily="18" charset="0"/>
              </a:rPr>
              <a:t>menyelesaikan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masalah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pengguna</a:t>
            </a:r>
            <a:r>
              <a:rPr lang="en-GB" sz="2400" dirty="0">
                <a:latin typeface="Cambria" panose="02040503050406030204" pitchFamily="18" charset="0"/>
              </a:rPr>
              <a:t>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76448" y="3225500"/>
            <a:ext cx="114902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latin typeface="Cambria" panose="02040503050406030204" pitchFamily="18" charset="0"/>
              </a:rPr>
              <a:t>Tujuan</a:t>
            </a:r>
            <a:r>
              <a:rPr lang="en-GB" sz="2400" dirty="0">
                <a:latin typeface="Cambria" panose="02040503050406030204" pitchFamily="18" charset="0"/>
              </a:rPr>
              <a:t> lain </a:t>
            </a:r>
            <a:r>
              <a:rPr lang="en-GB" sz="2400" dirty="0" err="1">
                <a:latin typeface="Cambria" panose="02040503050406030204" pitchFamily="18" charset="0"/>
              </a:rPr>
              <a:t>Sistem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Operasi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ialah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membuat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penggunaan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sumberdaya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komputer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menjadi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efisien</a:t>
            </a:r>
            <a:r>
              <a:rPr lang="en-GB" sz="2400" dirty="0">
                <a:latin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192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-2" y="135417"/>
            <a:ext cx="12192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mbria" panose="02040503050406030204" pitchFamily="18" charset="0"/>
              </a:rPr>
              <a:t>PERANAN SISTEM OPERASI DALAM SISTEM KOMPUTER</a:t>
            </a:r>
            <a:endParaRPr lang="en-GB" sz="36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6480" y="1565793"/>
            <a:ext cx="497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ambria" pitchFamily="18" charset="0"/>
              </a:rPr>
              <a:t>Bertindak</a:t>
            </a:r>
            <a:r>
              <a:rPr lang="en-US" sz="2400" b="1" dirty="0">
                <a:latin typeface="Cambria" pitchFamily="18" charset="0"/>
              </a:rPr>
              <a:t> </a:t>
            </a:r>
            <a:r>
              <a:rPr lang="en-US" sz="2400" b="1" dirty="0" err="1">
                <a:latin typeface="Cambria" pitchFamily="18" charset="0"/>
              </a:rPr>
              <a:t>sebagai</a:t>
            </a:r>
            <a:r>
              <a:rPr lang="en-US" sz="2400" b="1" dirty="0">
                <a:latin typeface="Cambria" pitchFamily="18" charset="0"/>
              </a:rPr>
              <a:t> “PEMERINTAH”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6480" y="2338055"/>
            <a:ext cx="628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ambria" pitchFamily="18" charset="0"/>
              </a:rPr>
              <a:t>Sistem</a:t>
            </a:r>
            <a:r>
              <a:rPr lang="en-US" sz="2400" b="1" dirty="0">
                <a:latin typeface="Cambria" pitchFamily="18" charset="0"/>
              </a:rPr>
              <a:t> </a:t>
            </a:r>
            <a:r>
              <a:rPr lang="en-US" sz="2400" b="1" dirty="0" err="1">
                <a:latin typeface="Cambria" pitchFamily="18" charset="0"/>
              </a:rPr>
              <a:t>operasi</a:t>
            </a:r>
            <a:r>
              <a:rPr lang="en-US" sz="2400" b="1" dirty="0">
                <a:latin typeface="Cambria" pitchFamily="18" charset="0"/>
              </a:rPr>
              <a:t> </a:t>
            </a:r>
            <a:r>
              <a:rPr lang="en-US" sz="2400" b="1" dirty="0" err="1">
                <a:latin typeface="Cambria" pitchFamily="18" charset="0"/>
              </a:rPr>
              <a:t>sebagai</a:t>
            </a:r>
            <a:r>
              <a:rPr lang="en-US" sz="2400" b="1" dirty="0">
                <a:latin typeface="Cambria" pitchFamily="18" charset="0"/>
              </a:rPr>
              <a:t> “resource allocator”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6480" y="3110317"/>
            <a:ext cx="6022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ambria" pitchFamily="18" charset="0"/>
              </a:rPr>
              <a:t>Sistem</a:t>
            </a:r>
            <a:r>
              <a:rPr lang="en-US" sz="2400" b="1" dirty="0">
                <a:latin typeface="Cambria" pitchFamily="18" charset="0"/>
              </a:rPr>
              <a:t> </a:t>
            </a:r>
            <a:r>
              <a:rPr lang="en-US" sz="2400" b="1" dirty="0" err="1">
                <a:latin typeface="Cambria" pitchFamily="18" charset="0"/>
              </a:rPr>
              <a:t>operasi</a:t>
            </a:r>
            <a:r>
              <a:rPr lang="en-US" sz="2400" b="1" dirty="0">
                <a:latin typeface="Cambria" pitchFamily="18" charset="0"/>
              </a:rPr>
              <a:t> </a:t>
            </a:r>
            <a:r>
              <a:rPr lang="en-US" sz="2400" b="1" dirty="0" err="1">
                <a:latin typeface="Cambria" pitchFamily="18" charset="0"/>
              </a:rPr>
              <a:t>sebagai</a:t>
            </a:r>
            <a:r>
              <a:rPr lang="en-US" sz="2400" b="1" dirty="0">
                <a:latin typeface="Cambria" pitchFamily="18" charset="0"/>
              </a:rPr>
              <a:t> “control program”</a:t>
            </a:r>
          </a:p>
        </p:txBody>
      </p:sp>
    </p:spTree>
    <p:extLst>
      <p:ext uri="{BB962C8B-B14F-4D97-AF65-F5344CB8AC3E}">
        <p14:creationId xmlns:p14="http://schemas.microsoft.com/office/powerpoint/2010/main" val="19388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-2" y="135417"/>
            <a:ext cx="12192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mbria" panose="02040503050406030204" pitchFamily="18" charset="0"/>
              </a:rPr>
              <a:t>PERANAN SISTEM OPERASI DALAM SISTEM KOMPUTER</a:t>
            </a:r>
            <a:endParaRPr lang="en-GB" sz="36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15" y="1353143"/>
            <a:ext cx="497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ambria" pitchFamily="18" charset="0"/>
              </a:rPr>
              <a:t>Bertindak</a:t>
            </a:r>
            <a:r>
              <a:rPr lang="en-US" sz="2400" b="1" dirty="0">
                <a:latin typeface="Cambria" pitchFamily="18" charset="0"/>
              </a:rPr>
              <a:t> </a:t>
            </a:r>
            <a:r>
              <a:rPr lang="en-US" sz="2400" b="1" dirty="0" err="1">
                <a:latin typeface="Cambria" pitchFamily="18" charset="0"/>
              </a:rPr>
              <a:t>sebagai</a:t>
            </a:r>
            <a:r>
              <a:rPr lang="en-US" sz="2400" b="1" dirty="0">
                <a:latin typeface="Cambria" pitchFamily="18" charset="0"/>
              </a:rPr>
              <a:t> “PEMERINTAH”</a:t>
            </a:r>
          </a:p>
        </p:txBody>
      </p:sp>
      <p:sp>
        <p:nvSpPr>
          <p:cNvPr id="3" name="Rectangle 2"/>
          <p:cNvSpPr/>
          <p:nvPr/>
        </p:nvSpPr>
        <p:spPr>
          <a:xfrm>
            <a:off x="283534" y="1934574"/>
            <a:ext cx="119084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err="1">
                <a:latin typeface="Cambria" pitchFamily="18" charset="0"/>
              </a:rPr>
              <a:t>Mempengaruhi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penggunaan</a:t>
            </a:r>
            <a:r>
              <a:rPr lang="en-US" sz="2400" dirty="0">
                <a:latin typeface="Cambria" pitchFamily="18" charset="0"/>
              </a:rPr>
              <a:t>  </a:t>
            </a:r>
            <a:r>
              <a:rPr lang="en-US" sz="2400" dirty="0" err="1">
                <a:latin typeface="Cambria" pitchFamily="18" charset="0"/>
              </a:rPr>
              <a:t>komponen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sistem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komputer</a:t>
            </a:r>
            <a:r>
              <a:rPr lang="en-US" sz="2400" dirty="0">
                <a:latin typeface="Cambria" pitchFamily="18" charset="0"/>
              </a:rPr>
              <a:t> yang </a:t>
            </a:r>
            <a:r>
              <a:rPr lang="en-US" sz="2400" dirty="0" err="1">
                <a:latin typeface="Cambria" pitchFamily="18" charset="0"/>
              </a:rPr>
              <a:t>tepat</a:t>
            </a:r>
            <a:r>
              <a:rPr lang="en-US" sz="2400" dirty="0">
                <a:latin typeface="Cambria" pitchFamily="18" charset="0"/>
              </a:rPr>
              <a:t>  : h/w, s/w </a:t>
            </a:r>
            <a:r>
              <a:rPr lang="en-US" sz="2400" dirty="0" err="1">
                <a:latin typeface="Cambria" pitchFamily="18" charset="0"/>
              </a:rPr>
              <a:t>dan</a:t>
            </a:r>
            <a:r>
              <a:rPr lang="en-US" sz="2400" dirty="0">
                <a:latin typeface="Cambria" pitchFamily="18" charset="0"/>
              </a:rPr>
              <a:t> data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err="1">
                <a:latin typeface="Cambria" pitchFamily="18" charset="0"/>
              </a:rPr>
              <a:t>Memberi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lingkungan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sehingga</a:t>
            </a:r>
            <a:r>
              <a:rPr lang="en-US" sz="2400" dirty="0">
                <a:latin typeface="Cambria" pitchFamily="18" charset="0"/>
              </a:rPr>
              <a:t> program </a:t>
            </a:r>
            <a:r>
              <a:rPr lang="en-US" sz="2400" dirty="0" err="1">
                <a:latin typeface="Cambria" pitchFamily="18" charset="0"/>
              </a:rPr>
              <a:t>dapat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berguna</a:t>
            </a:r>
            <a:r>
              <a:rPr lang="en-US" sz="2400" dirty="0">
                <a:latin typeface="Cambria" pitchFamily="18" charset="0"/>
              </a:rPr>
              <a:t> 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615" y="3480760"/>
            <a:ext cx="628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ambria" pitchFamily="18" charset="0"/>
              </a:rPr>
              <a:t>Sistem</a:t>
            </a:r>
            <a:r>
              <a:rPr lang="en-US" sz="2400" b="1" dirty="0">
                <a:latin typeface="Cambria" pitchFamily="18" charset="0"/>
              </a:rPr>
              <a:t> </a:t>
            </a:r>
            <a:r>
              <a:rPr lang="en-US" sz="2400" b="1" dirty="0" err="1">
                <a:latin typeface="Cambria" pitchFamily="18" charset="0"/>
              </a:rPr>
              <a:t>operasi</a:t>
            </a:r>
            <a:r>
              <a:rPr lang="en-US" sz="2400" b="1" dirty="0">
                <a:latin typeface="Cambria" pitchFamily="18" charset="0"/>
              </a:rPr>
              <a:t> </a:t>
            </a:r>
            <a:r>
              <a:rPr lang="en-US" sz="2400" b="1" dirty="0" err="1">
                <a:latin typeface="Cambria" pitchFamily="18" charset="0"/>
              </a:rPr>
              <a:t>sebagai</a:t>
            </a:r>
            <a:r>
              <a:rPr lang="en-US" sz="2400" b="1" dirty="0">
                <a:latin typeface="Cambria" pitchFamily="18" charset="0"/>
              </a:rPr>
              <a:t> “resource allocator”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283533" y="4143616"/>
            <a:ext cx="119084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err="1">
                <a:latin typeface="Cambria" pitchFamily="18" charset="0"/>
              </a:rPr>
              <a:t>Manajer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dari</a:t>
            </a:r>
            <a:r>
              <a:rPr lang="en-US" sz="2400" dirty="0">
                <a:latin typeface="Cambria" pitchFamily="18" charset="0"/>
              </a:rPr>
              <a:t> resource :CPU time, memory space, file storage  I/O device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err="1">
                <a:latin typeface="Cambria" pitchFamily="18" charset="0"/>
              </a:rPr>
              <a:t>Memberi</a:t>
            </a:r>
            <a:r>
              <a:rPr lang="en-US" sz="2400" dirty="0">
                <a:latin typeface="Cambria" pitchFamily="18" charset="0"/>
              </a:rPr>
              <a:t> resource </a:t>
            </a:r>
            <a:r>
              <a:rPr lang="en-US" sz="2400" dirty="0" err="1">
                <a:latin typeface="Cambria" pitchFamily="18" charset="0"/>
              </a:rPr>
              <a:t>bagi</a:t>
            </a:r>
            <a:r>
              <a:rPr lang="en-US" sz="2400" dirty="0">
                <a:latin typeface="Cambria" pitchFamily="18" charset="0"/>
              </a:rPr>
              <a:t> program </a:t>
            </a:r>
            <a:r>
              <a:rPr lang="en-US" sz="2400" dirty="0" err="1">
                <a:latin typeface="Cambria" pitchFamily="18" charset="0"/>
              </a:rPr>
              <a:t>tertentu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dan</a:t>
            </a:r>
            <a:r>
              <a:rPr lang="en-US" sz="2400" dirty="0">
                <a:latin typeface="Cambria" pitchFamily="18" charset="0"/>
              </a:rPr>
              <a:t> user </a:t>
            </a:r>
            <a:r>
              <a:rPr lang="en-US" sz="2400" dirty="0" err="1">
                <a:latin typeface="Cambria" pitchFamily="18" charset="0"/>
              </a:rPr>
              <a:t>sesuai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kebutuhan</a:t>
            </a:r>
            <a:endParaRPr lang="en-US" sz="2400" dirty="0">
              <a:latin typeface="Cambria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err="1">
                <a:latin typeface="Cambria" pitchFamily="18" charset="0"/>
              </a:rPr>
              <a:t>Menetukan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permintaan</a:t>
            </a:r>
            <a:r>
              <a:rPr lang="en-US" sz="2400" dirty="0">
                <a:latin typeface="Cambria" pitchFamily="18" charset="0"/>
              </a:rPr>
              <a:t> yang </a:t>
            </a:r>
            <a:r>
              <a:rPr lang="en-US" sz="2400" dirty="0" err="1">
                <a:latin typeface="Cambria" pitchFamily="18" charset="0"/>
              </a:rPr>
              <a:t>diberikan</a:t>
            </a:r>
            <a:r>
              <a:rPr lang="en-US" sz="2400" dirty="0">
                <a:latin typeface="Cambria" pitchFamily="18" charset="0"/>
              </a:rPr>
              <a:t> resource </a:t>
            </a:r>
            <a:r>
              <a:rPr lang="en-US" sz="2400" dirty="0" err="1">
                <a:latin typeface="Cambria" pitchFamily="18" charset="0"/>
              </a:rPr>
              <a:t>sehingga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sistem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komputer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berjalan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efisien</a:t>
            </a:r>
            <a:endParaRPr lang="en-US" sz="24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630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-2" y="135417"/>
            <a:ext cx="12192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mbria" panose="02040503050406030204" pitchFamily="18" charset="0"/>
              </a:rPr>
              <a:t>PERANAN SISTEM OPERASI DALAM SISTEM KOMPUTER</a:t>
            </a:r>
            <a:endParaRPr lang="en-GB" sz="36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1454172"/>
            <a:ext cx="6022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ambria" pitchFamily="18" charset="0"/>
              </a:rPr>
              <a:t>Sistem</a:t>
            </a:r>
            <a:r>
              <a:rPr lang="en-US" sz="2400" b="1" dirty="0">
                <a:latin typeface="Cambria" pitchFamily="18" charset="0"/>
              </a:rPr>
              <a:t> </a:t>
            </a:r>
            <a:r>
              <a:rPr lang="en-US" sz="2400" b="1" dirty="0" err="1">
                <a:latin typeface="Cambria" pitchFamily="18" charset="0"/>
              </a:rPr>
              <a:t>operasi</a:t>
            </a:r>
            <a:r>
              <a:rPr lang="en-US" sz="2400" b="1" dirty="0">
                <a:latin typeface="Cambria" pitchFamily="18" charset="0"/>
              </a:rPr>
              <a:t> </a:t>
            </a:r>
            <a:r>
              <a:rPr lang="en-US" sz="2400" b="1" dirty="0" err="1">
                <a:latin typeface="Cambria" pitchFamily="18" charset="0"/>
              </a:rPr>
              <a:t>sebagai</a:t>
            </a:r>
            <a:r>
              <a:rPr lang="en-US" sz="2400" b="1" dirty="0">
                <a:latin typeface="Cambria" pitchFamily="18" charset="0"/>
              </a:rPr>
              <a:t> “control program”</a:t>
            </a:r>
          </a:p>
        </p:txBody>
      </p:sp>
      <p:sp>
        <p:nvSpPr>
          <p:cNvPr id="3" name="Rectangle 2"/>
          <p:cNvSpPr/>
          <p:nvPr/>
        </p:nvSpPr>
        <p:spPr>
          <a:xfrm>
            <a:off x="262270" y="2136632"/>
            <a:ext cx="11929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err="1">
                <a:latin typeface="Cambria" pitchFamily="18" charset="0"/>
              </a:rPr>
              <a:t>Mengontrol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perangkat</a:t>
            </a:r>
            <a:r>
              <a:rPr lang="en-US" sz="2400" dirty="0">
                <a:latin typeface="Cambria" pitchFamily="18" charset="0"/>
              </a:rPr>
              <a:t> I/O </a:t>
            </a:r>
            <a:r>
              <a:rPr lang="en-US" sz="2400" dirty="0" err="1">
                <a:latin typeface="Cambria" pitchFamily="18" charset="0"/>
              </a:rPr>
              <a:t>dan</a:t>
            </a:r>
            <a:r>
              <a:rPr lang="en-US" sz="2400" dirty="0">
                <a:latin typeface="Cambria" pitchFamily="18" charset="0"/>
              </a:rPr>
              <a:t> program user  yang </a:t>
            </a:r>
            <a:r>
              <a:rPr lang="en-US" sz="2400" dirty="0" err="1">
                <a:latin typeface="Cambria" pitchFamily="18" charset="0"/>
              </a:rPr>
              <a:t>digunakan</a:t>
            </a:r>
            <a:endParaRPr lang="en-US" sz="2400" dirty="0">
              <a:latin typeface="Cambria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err="1">
                <a:latin typeface="Cambria" pitchFamily="18" charset="0"/>
              </a:rPr>
              <a:t>Mengontrol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eksekusi</a:t>
            </a:r>
            <a:r>
              <a:rPr lang="en-US" sz="2400" dirty="0">
                <a:latin typeface="Cambria" pitchFamily="18" charset="0"/>
              </a:rPr>
              <a:t> program user </a:t>
            </a:r>
            <a:r>
              <a:rPr lang="en-US" sz="2400" dirty="0" err="1">
                <a:latin typeface="Cambria" pitchFamily="18" charset="0"/>
              </a:rPr>
              <a:t>untuk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mencegah</a:t>
            </a:r>
            <a:r>
              <a:rPr lang="en-US" sz="2400" dirty="0">
                <a:latin typeface="Cambria" pitchFamily="18" charset="0"/>
              </a:rPr>
              <a:t> error </a:t>
            </a:r>
            <a:r>
              <a:rPr lang="en-US" sz="2400" dirty="0" err="1">
                <a:latin typeface="Cambria" pitchFamily="18" charset="0"/>
              </a:rPr>
              <a:t>dan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penggunaan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komputer</a:t>
            </a:r>
            <a:r>
              <a:rPr lang="en-US" sz="2400" dirty="0">
                <a:latin typeface="Cambria" pitchFamily="18" charset="0"/>
              </a:rPr>
              <a:t> yang </a:t>
            </a:r>
            <a:r>
              <a:rPr lang="en-US" sz="2400" dirty="0" err="1">
                <a:latin typeface="Cambria" pitchFamily="18" charset="0"/>
              </a:rPr>
              <a:t>tidak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tepat</a:t>
            </a:r>
            <a:endParaRPr lang="en-US" sz="24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084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0" y="296733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Cambria" panose="02040503050406030204" pitchFamily="18" charset="0"/>
              </a:rPr>
              <a:t>JADI SISTEM OPERASI ADALAH ?</a:t>
            </a:r>
            <a:endParaRPr lang="en-GB" sz="48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502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0" y="12984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latin typeface="Cambria" panose="02040503050406030204" pitchFamily="18" charset="0"/>
              </a:rPr>
              <a:t>DEFINISI SISTEM OPERASI</a:t>
            </a:r>
            <a:endParaRPr lang="en-GB" sz="4400" dirty="0">
              <a:latin typeface="Cambria" panose="0204050305040603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4446" y="1575203"/>
            <a:ext cx="113244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latin typeface="Cambria" pitchFamily="18" charset="0"/>
              </a:rPr>
              <a:t>Sebuah</a:t>
            </a:r>
            <a:r>
              <a:rPr lang="en-US" sz="2400" dirty="0">
                <a:latin typeface="Cambria" pitchFamily="18" charset="0"/>
              </a:rPr>
              <a:t> program  </a:t>
            </a:r>
            <a:r>
              <a:rPr lang="en-US" sz="2400" dirty="0" err="1">
                <a:latin typeface="Cambria" pitchFamily="18" charset="0"/>
              </a:rPr>
              <a:t>atau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perangkat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lunak</a:t>
            </a:r>
            <a:r>
              <a:rPr lang="en-US" sz="2400" dirty="0">
                <a:latin typeface="Cambria" pitchFamily="18" charset="0"/>
              </a:rPr>
              <a:t> yang </a:t>
            </a:r>
            <a:r>
              <a:rPr lang="en-US" sz="2400" dirty="0" err="1">
                <a:latin typeface="Cambria" pitchFamily="18" charset="0"/>
              </a:rPr>
              <a:t>membentuk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sistem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untuk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melakukan</a:t>
            </a:r>
            <a:r>
              <a:rPr lang="en-US" sz="2400" dirty="0">
                <a:latin typeface="Cambria" pitchFamily="18" charset="0"/>
              </a:rPr>
              <a:t> control </a:t>
            </a:r>
            <a:r>
              <a:rPr lang="en-US" sz="2400" dirty="0" err="1">
                <a:latin typeface="Cambria" pitchFamily="18" charset="0"/>
              </a:rPr>
              <a:t>dan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managemen</a:t>
            </a:r>
            <a:r>
              <a:rPr lang="en-US" sz="2400" dirty="0">
                <a:latin typeface="Cambria" pitchFamily="18" charset="0"/>
              </a:rPr>
              <a:t>.</a:t>
            </a:r>
          </a:p>
        </p:txBody>
      </p:sp>
      <p:pic>
        <p:nvPicPr>
          <p:cNvPr id="2050" name="Picture 2" descr="What is an Operating System?">
            <a:extLst>
              <a:ext uri="{FF2B5EF4-FFF2-40B4-BE49-F238E27FC236}">
                <a16:creationId xmlns:a16="http://schemas.microsoft.com/office/drawing/2014/main" id="{52177439-AEA6-41F4-94D1-72B6E12AA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270" y="3009213"/>
            <a:ext cx="6538545" cy="301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783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0" y="21937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latin typeface="Cambria" pitchFamily="18" charset="0"/>
              </a:rPr>
              <a:t>Ciri</a:t>
            </a:r>
            <a:r>
              <a:rPr lang="en-US" sz="4400" b="1" dirty="0">
                <a:latin typeface="Cambria" pitchFamily="18" charset="0"/>
              </a:rPr>
              <a:t> </a:t>
            </a:r>
            <a:r>
              <a:rPr lang="en-US" sz="4400" b="1" dirty="0" err="1">
                <a:latin typeface="Cambria" pitchFamily="18" charset="0"/>
              </a:rPr>
              <a:t>sistem</a:t>
            </a:r>
            <a:r>
              <a:rPr lang="en-US" sz="4400" b="1" dirty="0">
                <a:latin typeface="Cambria" pitchFamily="18" charset="0"/>
              </a:rPr>
              <a:t> </a:t>
            </a:r>
            <a:r>
              <a:rPr lang="en-US" sz="4400" b="1" dirty="0" err="1">
                <a:latin typeface="Cambria" pitchFamily="18" charset="0"/>
              </a:rPr>
              <a:t>operasi</a:t>
            </a:r>
            <a:r>
              <a:rPr lang="en-US" sz="4400" b="1" dirty="0">
                <a:latin typeface="Cambria" pitchFamily="18" charset="0"/>
              </a:rPr>
              <a:t> yang </a:t>
            </a:r>
            <a:r>
              <a:rPr lang="en-US" sz="4400" b="1" dirty="0" err="1">
                <a:latin typeface="Cambria" pitchFamily="18" charset="0"/>
              </a:rPr>
              <a:t>baik</a:t>
            </a:r>
            <a:endParaRPr lang="en-US" sz="4400" b="1" dirty="0"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5408" y="2686426"/>
            <a:ext cx="10776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mbria" pitchFamily="18" charset="0"/>
              </a:rPr>
              <a:t>Berevolusi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>
                <a:latin typeface="Cambria" pitchFamily="18" charset="0"/>
                <a:sym typeface="Wingdings"/>
              </a:rPr>
              <a:t> </a:t>
            </a:r>
            <a:r>
              <a:rPr lang="en-US" sz="2400" dirty="0" err="1">
                <a:latin typeface="Cambria" pitchFamily="18" charset="0"/>
                <a:sym typeface="Wingdings"/>
              </a:rPr>
              <a:t>mengalami</a:t>
            </a:r>
            <a:r>
              <a:rPr lang="en-US" sz="2400" dirty="0">
                <a:latin typeface="Cambria" pitchFamily="18" charset="0"/>
                <a:sym typeface="Wingdings"/>
              </a:rPr>
              <a:t> </a:t>
            </a:r>
            <a:r>
              <a:rPr lang="en-US" sz="2400" dirty="0" err="1">
                <a:latin typeface="Cambria" pitchFamily="18" charset="0"/>
                <a:sym typeface="Wingdings"/>
              </a:rPr>
              <a:t>perbaikan</a:t>
            </a:r>
            <a:r>
              <a:rPr lang="en-US" sz="2400" dirty="0">
                <a:latin typeface="Cambria" pitchFamily="18" charset="0"/>
                <a:sym typeface="Wingdings"/>
              </a:rPr>
              <a:t> – </a:t>
            </a:r>
            <a:r>
              <a:rPr lang="en-US" sz="2400" dirty="0" err="1">
                <a:latin typeface="Cambria" pitchFamily="18" charset="0"/>
                <a:sym typeface="Wingdings"/>
              </a:rPr>
              <a:t>perbaikan</a:t>
            </a:r>
            <a:r>
              <a:rPr lang="en-US" sz="2400" dirty="0">
                <a:latin typeface="Cambria" pitchFamily="18" charset="0"/>
                <a:sym typeface="Wingdings"/>
              </a:rPr>
              <a:t> </a:t>
            </a:r>
            <a:r>
              <a:rPr lang="en-US" sz="2400" dirty="0" err="1">
                <a:latin typeface="Cambria" pitchFamily="18" charset="0"/>
                <a:sym typeface="Wingdings"/>
              </a:rPr>
              <a:t>fungsi</a:t>
            </a:r>
            <a:r>
              <a:rPr lang="en-US" sz="2400" dirty="0">
                <a:latin typeface="Cambria" pitchFamily="18" charset="0"/>
                <a:sym typeface="Wingdings"/>
              </a:rPr>
              <a:t> </a:t>
            </a:r>
            <a:r>
              <a:rPr lang="en-US" sz="2400" dirty="0" err="1">
                <a:latin typeface="Cambria" pitchFamily="18" charset="0"/>
                <a:sym typeface="Wingdings"/>
              </a:rPr>
              <a:t>atau</a:t>
            </a:r>
            <a:r>
              <a:rPr lang="en-US" sz="2400" dirty="0">
                <a:latin typeface="Cambria" pitchFamily="18" charset="0"/>
                <a:sym typeface="Wingdings"/>
              </a:rPr>
              <a:t> </a:t>
            </a:r>
            <a:r>
              <a:rPr lang="en-US" sz="2400" dirty="0" err="1">
                <a:latin typeface="Cambria" pitchFamily="18" charset="0"/>
                <a:sym typeface="Wingdings"/>
              </a:rPr>
              <a:t>fasilitas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5408" y="1452607"/>
            <a:ext cx="5128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itchFamily="18" charset="0"/>
              </a:rPr>
              <a:t>Convenience </a:t>
            </a:r>
            <a:r>
              <a:rPr lang="en-US" sz="2400" dirty="0">
                <a:latin typeface="Cambria" pitchFamily="18" charset="0"/>
                <a:sym typeface="Wingdings"/>
              </a:rPr>
              <a:t> </a:t>
            </a:r>
            <a:r>
              <a:rPr lang="en-US" sz="2400" dirty="0" err="1">
                <a:latin typeface="Cambria" pitchFamily="18" charset="0"/>
                <a:sym typeface="Wingdings"/>
              </a:rPr>
              <a:t>nyaman</a:t>
            </a:r>
            <a:r>
              <a:rPr lang="en-US" sz="2400" dirty="0">
                <a:latin typeface="Cambria" pitchFamily="18" charset="0"/>
                <a:sym typeface="Wingdings"/>
              </a:rPr>
              <a:t> </a:t>
            </a:r>
            <a:r>
              <a:rPr lang="en-US" sz="2400" dirty="0" err="1">
                <a:latin typeface="Cambria" pitchFamily="18" charset="0"/>
                <a:sym typeface="Wingdings"/>
              </a:rPr>
              <a:t>digunakan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7814" y="2058884"/>
            <a:ext cx="61035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mbria" pitchFamily="18" charset="0"/>
              </a:rPr>
              <a:t>Efisien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>
                <a:latin typeface="Cambria" pitchFamily="18" charset="0"/>
                <a:sym typeface="Wingdings"/>
              </a:rPr>
              <a:t> </a:t>
            </a:r>
            <a:r>
              <a:rPr lang="en-US" sz="2400" dirty="0" err="1">
                <a:latin typeface="Cambria" pitchFamily="18" charset="0"/>
                <a:sym typeface="Wingdings"/>
              </a:rPr>
              <a:t>dalam</a:t>
            </a:r>
            <a:r>
              <a:rPr lang="en-US" sz="2400" dirty="0">
                <a:latin typeface="Cambria" pitchFamily="18" charset="0"/>
                <a:sym typeface="Wingdings"/>
              </a:rPr>
              <a:t> </a:t>
            </a:r>
            <a:r>
              <a:rPr lang="en-US" sz="2400" dirty="0" err="1">
                <a:latin typeface="Cambria" pitchFamily="18" charset="0"/>
                <a:sym typeface="Wingdings"/>
              </a:rPr>
              <a:t>hal</a:t>
            </a:r>
            <a:r>
              <a:rPr lang="en-US" sz="2400" dirty="0">
                <a:latin typeface="Cambria" pitchFamily="18" charset="0"/>
                <a:sym typeface="Wingdings"/>
              </a:rPr>
              <a:t> </a:t>
            </a:r>
            <a:r>
              <a:rPr lang="en-US" sz="2400" dirty="0" err="1">
                <a:latin typeface="Cambria" pitchFamily="18" charset="0"/>
                <a:sym typeface="Wingdings"/>
              </a:rPr>
              <a:t>penggunaan</a:t>
            </a:r>
            <a:r>
              <a:rPr lang="en-US" sz="2400" dirty="0">
                <a:latin typeface="Cambria" pitchFamily="18" charset="0"/>
                <a:sym typeface="Wingdings"/>
              </a:rPr>
              <a:t> resource.</a:t>
            </a:r>
            <a:endParaRPr lang="en-US" sz="24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2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0" y="176841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latin typeface="Cambria" panose="02040503050406030204" pitchFamily="18" charset="0"/>
              </a:rPr>
              <a:t>Service </a:t>
            </a:r>
            <a:r>
              <a:rPr lang="en-US" sz="4400" b="1" dirty="0" err="1">
                <a:latin typeface="Cambria" panose="02040503050406030204" pitchFamily="18" charset="0"/>
              </a:rPr>
              <a:t>Umum</a:t>
            </a:r>
            <a:r>
              <a:rPr lang="en-US" sz="4400" b="1" dirty="0">
                <a:latin typeface="Cambria" panose="02040503050406030204" pitchFamily="18" charset="0"/>
              </a:rPr>
              <a:t> yang </a:t>
            </a:r>
            <a:r>
              <a:rPr lang="en-US" sz="4400" b="1" dirty="0" err="1">
                <a:latin typeface="Cambria" panose="02040503050406030204" pitchFamily="18" charset="0"/>
              </a:rPr>
              <a:t>disediakan</a:t>
            </a:r>
            <a:r>
              <a:rPr lang="en-US" sz="4400" b="1" dirty="0">
                <a:latin typeface="Cambria" panose="02040503050406030204" pitchFamily="18" charset="0"/>
              </a:rPr>
              <a:t> </a:t>
            </a:r>
            <a:r>
              <a:rPr lang="en-US" sz="4400" b="1" dirty="0" err="1">
                <a:latin typeface="Cambria" panose="02040503050406030204" pitchFamily="18" charset="0"/>
              </a:rPr>
              <a:t>sistem</a:t>
            </a:r>
            <a:r>
              <a:rPr lang="en-US" sz="4400" b="1" dirty="0">
                <a:latin typeface="Cambria" panose="02040503050406030204" pitchFamily="18" charset="0"/>
              </a:rPr>
              <a:t> </a:t>
            </a:r>
            <a:r>
              <a:rPr lang="en-US" sz="4400" b="1" dirty="0" err="1">
                <a:latin typeface="Cambria" panose="02040503050406030204" pitchFamily="18" charset="0"/>
              </a:rPr>
              <a:t>operasi</a:t>
            </a:r>
            <a:endParaRPr lang="en-GB" sz="4400" b="1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301069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mbria" panose="02040503050406030204" pitchFamily="18" charset="0"/>
              </a:rPr>
              <a:t>Program Development</a:t>
            </a:r>
          </a:p>
          <a:p>
            <a:pPr lvl="1" algn="just"/>
            <a:r>
              <a:rPr lang="en-US" sz="2400" dirty="0" err="1">
                <a:latin typeface="Cambria" pitchFamily="18" charset="0"/>
              </a:rPr>
              <a:t>Sistem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operasi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menyediakan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fasilitas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untuk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melakukan</a:t>
            </a:r>
            <a:r>
              <a:rPr lang="en-US" sz="2400" dirty="0">
                <a:latin typeface="Cambria" pitchFamily="18" charset="0"/>
              </a:rPr>
              <a:t> editing, editor </a:t>
            </a:r>
            <a:r>
              <a:rPr lang="en-US" sz="2400" dirty="0" err="1">
                <a:latin typeface="Cambria" pitchFamily="18" charset="0"/>
              </a:rPr>
              <a:t>dan</a:t>
            </a:r>
            <a:r>
              <a:rPr lang="en-US" sz="2400" dirty="0">
                <a:latin typeface="Cambria" pitchFamily="18" charset="0"/>
              </a:rPr>
              <a:t> debugger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199758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mbria" panose="02040503050406030204" pitchFamily="18" charset="0"/>
              </a:rPr>
              <a:t>Eksekusi</a:t>
            </a:r>
            <a:r>
              <a:rPr lang="en-US" sz="2400" b="1" dirty="0">
                <a:latin typeface="Cambria" panose="02040503050406030204" pitchFamily="18" charset="0"/>
              </a:rPr>
              <a:t> Program</a:t>
            </a:r>
          </a:p>
          <a:p>
            <a:pPr lvl="1" algn="just"/>
            <a:r>
              <a:rPr lang="en-US" sz="2400" dirty="0" err="1">
                <a:latin typeface="Cambria" pitchFamily="18" charset="0"/>
              </a:rPr>
              <a:t>Sejumlah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rangkaian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tahapan</a:t>
            </a:r>
            <a:r>
              <a:rPr lang="en-US" sz="2400" dirty="0">
                <a:latin typeface="Cambria" pitchFamily="18" charset="0"/>
              </a:rPr>
              <a:t> yang </a:t>
            </a:r>
            <a:r>
              <a:rPr lang="en-US" sz="2400" dirty="0" err="1">
                <a:latin typeface="Cambria" pitchFamily="18" charset="0"/>
              </a:rPr>
              <a:t>dibutuhkan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untuk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mengeksekusi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sebuah</a:t>
            </a:r>
            <a:r>
              <a:rPr lang="en-US" sz="2400" dirty="0">
                <a:latin typeface="Cambria" pitchFamily="18" charset="0"/>
              </a:rPr>
              <a:t> program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098447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mbria" panose="02040503050406030204" pitchFamily="18" charset="0"/>
              </a:rPr>
              <a:t>Akses</a:t>
            </a:r>
            <a:r>
              <a:rPr lang="en-US" sz="2400" b="1" dirty="0">
                <a:latin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</a:rPr>
              <a:t>menuju</a:t>
            </a:r>
            <a:r>
              <a:rPr lang="en-US" sz="2400" b="1" dirty="0">
                <a:latin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</a:rPr>
              <a:t>peralatan</a:t>
            </a:r>
            <a:r>
              <a:rPr lang="en-US" sz="2400" b="1" dirty="0">
                <a:latin typeface="Cambria" panose="02040503050406030204" pitchFamily="18" charset="0"/>
              </a:rPr>
              <a:t> I/O</a:t>
            </a:r>
          </a:p>
          <a:p>
            <a:pPr lvl="1" algn="just"/>
            <a:r>
              <a:rPr lang="en-US" sz="2400" dirty="0" err="1">
                <a:latin typeface="Cambria" pitchFamily="18" charset="0"/>
              </a:rPr>
              <a:t>Melihat</a:t>
            </a:r>
            <a:r>
              <a:rPr lang="en-US" sz="2400" dirty="0">
                <a:latin typeface="Cambria" pitchFamily="18" charset="0"/>
              </a:rPr>
              <a:t> detail set resource </a:t>
            </a:r>
            <a:r>
              <a:rPr lang="en-US" sz="2400" dirty="0" err="1">
                <a:latin typeface="Cambria" pitchFamily="18" charset="0"/>
              </a:rPr>
              <a:t>dari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alat</a:t>
            </a:r>
            <a:r>
              <a:rPr lang="en-US" sz="2400" dirty="0">
                <a:latin typeface="Cambria" pitchFamily="18" charset="0"/>
              </a:rPr>
              <a:t> I/O </a:t>
            </a:r>
            <a:r>
              <a:rPr lang="en-US" sz="2400" dirty="0" err="1">
                <a:latin typeface="Cambria" pitchFamily="18" charset="0"/>
              </a:rPr>
              <a:t>untuk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dapat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digunakan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dalam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berbagai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kebutuhan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305895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mbria" panose="02040503050406030204" pitchFamily="18" charset="0"/>
              </a:rPr>
              <a:t>Kontrol</a:t>
            </a:r>
            <a:r>
              <a:rPr lang="en-US" sz="2400" b="1" dirty="0">
                <a:latin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</a:rPr>
              <a:t>akses</a:t>
            </a:r>
            <a:r>
              <a:rPr lang="en-US" sz="2400" b="1" dirty="0">
                <a:latin typeface="Cambria" panose="02040503050406030204" pitchFamily="18" charset="0"/>
              </a:rPr>
              <a:t> file</a:t>
            </a:r>
          </a:p>
          <a:p>
            <a:pPr lvl="1" algn="just"/>
            <a:r>
              <a:rPr lang="en-US" sz="2400" dirty="0" err="1">
                <a:latin typeface="Cambria" pitchFamily="18" charset="0"/>
              </a:rPr>
              <a:t>Sistem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operasi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memiliki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dan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mengatur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sebuah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letak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dari</a:t>
            </a:r>
            <a:r>
              <a:rPr lang="en-US" sz="2400" dirty="0">
                <a:latin typeface="Cambria" pitchFamily="18" charset="0"/>
              </a:rPr>
              <a:t> file </a:t>
            </a:r>
            <a:r>
              <a:rPr lang="en-US" sz="2400" dirty="0" err="1">
                <a:latin typeface="Cambria" pitchFamily="18" charset="0"/>
              </a:rPr>
              <a:t>secara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mendasar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dan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terstruktur</a:t>
            </a:r>
            <a:r>
              <a:rPr lang="en-US" sz="2400" dirty="0">
                <a:latin typeface="Cambria" pitchFamily="18" charset="0"/>
              </a:rPr>
              <a:t> (</a:t>
            </a:r>
            <a:r>
              <a:rPr lang="en-US" sz="2400" dirty="0" err="1">
                <a:latin typeface="Cambria" pitchFamily="18" charset="0"/>
              </a:rPr>
              <a:t>hak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akses</a:t>
            </a:r>
            <a:r>
              <a:rPr lang="en-US" sz="2400" dirty="0">
                <a:latin typeface="Cambria" pitchFamily="18" charset="0"/>
              </a:rPr>
              <a:t>, </a:t>
            </a:r>
            <a:r>
              <a:rPr lang="en-US" sz="2400" dirty="0" err="1">
                <a:latin typeface="Cambria" pitchFamily="18" charset="0"/>
              </a:rPr>
              <a:t>sektor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hardisk</a:t>
            </a:r>
            <a:r>
              <a:rPr lang="en-US" sz="2400" dirty="0">
                <a:latin typeface="Cambria" pitchFamily="18" charset="0"/>
              </a:rPr>
              <a:t>, </a:t>
            </a:r>
            <a:r>
              <a:rPr lang="en-US" sz="2400" dirty="0" err="1">
                <a:latin typeface="Cambria" pitchFamily="18" charset="0"/>
              </a:rPr>
              <a:t>dll</a:t>
            </a:r>
            <a:r>
              <a:rPr lang="en-US" sz="2400" dirty="0">
                <a:latin typeface="Cambria" pitchFamily="18" charset="0"/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5513343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mbria" panose="02040503050406030204" pitchFamily="18" charset="0"/>
              </a:rPr>
              <a:t>System Access</a:t>
            </a:r>
          </a:p>
          <a:p>
            <a:pPr lvl="1" algn="just"/>
            <a:r>
              <a:rPr lang="en-US" sz="2400" dirty="0" err="1">
                <a:latin typeface="Cambria" pitchFamily="18" charset="0"/>
              </a:rPr>
              <a:t>Untuk</a:t>
            </a:r>
            <a:r>
              <a:rPr lang="en-US" sz="2400" dirty="0">
                <a:latin typeface="Cambria" pitchFamily="18" charset="0"/>
              </a:rPr>
              <a:t> shared </a:t>
            </a:r>
            <a:r>
              <a:rPr lang="en-US" sz="2400" dirty="0" err="1">
                <a:latin typeface="Cambria" pitchFamily="18" charset="0"/>
              </a:rPr>
              <a:t>dan</a:t>
            </a:r>
            <a:r>
              <a:rPr lang="en-US" sz="2400" dirty="0">
                <a:latin typeface="Cambria" pitchFamily="18" charset="0"/>
              </a:rPr>
              <a:t> public system, </a:t>
            </a:r>
            <a:r>
              <a:rPr lang="en-US" sz="2400" dirty="0" err="1">
                <a:latin typeface="Cambria" pitchFamily="18" charset="0"/>
              </a:rPr>
              <a:t>Sistem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operasi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menyediakan</a:t>
            </a:r>
            <a:r>
              <a:rPr lang="en-US" sz="2400" dirty="0">
                <a:latin typeface="Cambria" pitchFamily="18" charset="0"/>
              </a:rPr>
              <a:t> grant </a:t>
            </a:r>
            <a:r>
              <a:rPr lang="en-US" sz="2400" dirty="0" err="1">
                <a:latin typeface="Cambria" pitchFamily="18" charset="0"/>
              </a:rPr>
              <a:t>akses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terhadap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sistem</a:t>
            </a:r>
            <a:r>
              <a:rPr lang="en-US" sz="2400" dirty="0">
                <a:latin typeface="Cambria" pitchFamily="18" charset="0"/>
              </a:rPr>
              <a:t> yang </a:t>
            </a:r>
            <a:r>
              <a:rPr lang="en-US" sz="2400" dirty="0" err="1">
                <a:latin typeface="Cambria" pitchFamily="18" charset="0"/>
              </a:rPr>
              <a:t>sedang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berjalan</a:t>
            </a:r>
            <a:r>
              <a:rPr lang="en-US" sz="2400" dirty="0">
                <a:latin typeface="Cambria" pitchFamily="18" charset="0"/>
              </a:rPr>
              <a:t>. (authorization user </a:t>
            </a:r>
            <a:r>
              <a:rPr lang="en-US" sz="2400" dirty="0">
                <a:latin typeface="Cambria" pitchFamily="18" charset="0"/>
                <a:sym typeface="Wingdings"/>
              </a:rPr>
              <a:t> folder, </a:t>
            </a:r>
            <a:r>
              <a:rPr lang="en-US" sz="2400" dirty="0" err="1">
                <a:latin typeface="Cambria" pitchFamily="18" charset="0"/>
                <a:sym typeface="Wingdings"/>
              </a:rPr>
              <a:t>dir</a:t>
            </a:r>
            <a:r>
              <a:rPr lang="en-US" sz="2400" dirty="0">
                <a:latin typeface="Cambria" pitchFamily="18" charset="0"/>
                <a:sym typeface="Wingdings"/>
              </a:rPr>
              <a:t>, file</a:t>
            </a:r>
            <a:r>
              <a:rPr lang="en-US" sz="2400" dirty="0">
                <a:latin typeface="Cambria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117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0" y="176841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latin typeface="Cambria" panose="02040503050406030204" pitchFamily="18" charset="0"/>
              </a:rPr>
              <a:t>Service </a:t>
            </a:r>
            <a:r>
              <a:rPr lang="en-US" sz="4400" b="1" dirty="0" err="1">
                <a:latin typeface="Cambria" panose="02040503050406030204" pitchFamily="18" charset="0"/>
              </a:rPr>
              <a:t>Umum</a:t>
            </a:r>
            <a:r>
              <a:rPr lang="en-US" sz="4400" b="1" dirty="0">
                <a:latin typeface="Cambria" panose="02040503050406030204" pitchFamily="18" charset="0"/>
              </a:rPr>
              <a:t> yang </a:t>
            </a:r>
            <a:r>
              <a:rPr lang="en-US" sz="4400" b="1" dirty="0" err="1">
                <a:latin typeface="Cambria" panose="02040503050406030204" pitchFamily="18" charset="0"/>
              </a:rPr>
              <a:t>disediakan</a:t>
            </a:r>
            <a:r>
              <a:rPr lang="en-US" sz="4400" b="1" dirty="0">
                <a:latin typeface="Cambria" panose="02040503050406030204" pitchFamily="18" charset="0"/>
              </a:rPr>
              <a:t> </a:t>
            </a:r>
            <a:r>
              <a:rPr lang="en-US" sz="4400" b="1" dirty="0" err="1">
                <a:latin typeface="Cambria" panose="02040503050406030204" pitchFamily="18" charset="0"/>
              </a:rPr>
              <a:t>sistem</a:t>
            </a:r>
            <a:r>
              <a:rPr lang="en-US" sz="4400" b="1" dirty="0">
                <a:latin typeface="Cambria" panose="02040503050406030204" pitchFamily="18" charset="0"/>
              </a:rPr>
              <a:t> </a:t>
            </a:r>
            <a:r>
              <a:rPr lang="en-US" sz="4400" b="1" dirty="0" err="1">
                <a:latin typeface="Cambria" panose="02040503050406030204" pitchFamily="18" charset="0"/>
              </a:rPr>
              <a:t>operasi</a:t>
            </a:r>
            <a:endParaRPr lang="en-GB" sz="4400" b="1" dirty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520471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mbria" panose="02040503050406030204" pitchFamily="18" charset="0"/>
              </a:rPr>
              <a:t>Deteksi</a:t>
            </a:r>
            <a:r>
              <a:rPr lang="en-US" sz="2400" b="1" dirty="0">
                <a:latin typeface="Cambria" panose="02040503050406030204" pitchFamily="18" charset="0"/>
              </a:rPr>
              <a:t> error</a:t>
            </a:r>
          </a:p>
          <a:p>
            <a:pPr lvl="1" algn="just"/>
            <a:r>
              <a:rPr lang="en-US" sz="2400" dirty="0" err="1">
                <a:latin typeface="Cambria" pitchFamily="18" charset="0"/>
              </a:rPr>
              <a:t>Sistem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operasi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melaporkan</a:t>
            </a:r>
            <a:r>
              <a:rPr lang="en-US" sz="2400" dirty="0">
                <a:latin typeface="Cambria" pitchFamily="18" charset="0"/>
              </a:rPr>
              <a:t> error </a:t>
            </a:r>
            <a:r>
              <a:rPr lang="en-US" sz="2400" dirty="0" err="1">
                <a:latin typeface="Cambria" pitchFamily="18" charset="0"/>
              </a:rPr>
              <a:t>error</a:t>
            </a:r>
            <a:r>
              <a:rPr lang="en-US" sz="2400" dirty="0">
                <a:latin typeface="Cambria" pitchFamily="18" charset="0"/>
              </a:rPr>
              <a:t> yang </a:t>
            </a:r>
            <a:r>
              <a:rPr lang="en-US" sz="2400" dirty="0" err="1">
                <a:latin typeface="Cambria" pitchFamily="18" charset="0"/>
              </a:rPr>
              <a:t>terjadi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terhadap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pengguna</a:t>
            </a:r>
            <a:r>
              <a:rPr lang="en-US" sz="2400" dirty="0">
                <a:latin typeface="Cambria" pitchFamily="18" charset="0"/>
              </a:rPr>
              <a:t> / user (RAM error, VGA error)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836639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mbria" panose="02040503050406030204" pitchFamily="18" charset="0"/>
              </a:rPr>
              <a:t>Terakuntabilitas</a:t>
            </a:r>
            <a:r>
              <a:rPr lang="en-US" sz="2400" b="1" dirty="0">
                <a:latin typeface="Cambria" panose="02040503050406030204" pitchFamily="18" charset="0"/>
              </a:rPr>
              <a:t> / Accounting</a:t>
            </a:r>
          </a:p>
          <a:p>
            <a:pPr lvl="1" algn="just"/>
            <a:r>
              <a:rPr lang="en-US" sz="2400" dirty="0" err="1">
                <a:latin typeface="Cambria" pitchFamily="18" charset="0"/>
              </a:rPr>
              <a:t>Bisa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dimonitor</a:t>
            </a:r>
            <a:r>
              <a:rPr lang="en-US" sz="2400" dirty="0">
                <a:latin typeface="Cambria" pitchFamily="18" charset="0"/>
              </a:rPr>
              <a:t>, monitor </a:t>
            </a:r>
            <a:r>
              <a:rPr lang="en-US" sz="2400" dirty="0" err="1">
                <a:latin typeface="Cambria" pitchFamily="18" charset="0"/>
              </a:rPr>
              <a:t>terhadap</a:t>
            </a:r>
            <a:r>
              <a:rPr lang="en-US" sz="2400" dirty="0">
                <a:latin typeface="Cambria" pitchFamily="18" charset="0"/>
              </a:rPr>
              <a:t> resource </a:t>
            </a:r>
            <a:r>
              <a:rPr lang="en-US" sz="2400" dirty="0" err="1">
                <a:latin typeface="Cambria" pitchFamily="18" charset="0"/>
              </a:rPr>
              <a:t>komputer</a:t>
            </a:r>
            <a:r>
              <a:rPr lang="en-US" sz="2400" dirty="0">
                <a:latin typeface="Cambria" pitchFamily="18" charset="0"/>
              </a:rPr>
              <a:t> (</a:t>
            </a:r>
            <a:r>
              <a:rPr lang="en-US" sz="2400" dirty="0" err="1">
                <a:latin typeface="Cambria" pitchFamily="18" charset="0"/>
              </a:rPr>
              <a:t>penggunaan</a:t>
            </a:r>
            <a:r>
              <a:rPr lang="en-US" sz="2400" dirty="0">
                <a:latin typeface="Cambria" pitchFamily="18" charset="0"/>
              </a:rPr>
              <a:t> processor, RAM, </a:t>
            </a:r>
            <a:r>
              <a:rPr lang="en-US" sz="2400" dirty="0" err="1">
                <a:latin typeface="Cambria" pitchFamily="18" charset="0"/>
              </a:rPr>
              <a:t>hardisk</a:t>
            </a:r>
            <a:r>
              <a:rPr lang="en-US" sz="2400" dirty="0">
                <a:latin typeface="Cambria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946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0" y="2814824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Mengapa</a:t>
            </a:r>
            <a:r>
              <a:rPr lang="en-GB" sz="54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GB" sz="54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Perlu</a:t>
            </a:r>
            <a:r>
              <a:rPr lang="en-GB" sz="54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GB" sz="54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Mempelajari</a:t>
            </a:r>
            <a:r>
              <a:rPr lang="en-GB" sz="54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GB" sz="54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Sistem</a:t>
            </a:r>
            <a:r>
              <a:rPr lang="en-GB" sz="54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GB" sz="54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Operasi</a:t>
            </a:r>
            <a:r>
              <a:rPr lang="en-GB" sz="5400" b="1" dirty="0">
                <a:latin typeface="Cambria" panose="02040503050406030204" pitchFamily="18" charset="0"/>
                <a:cs typeface="Times New Roman" panose="02020603050405020304" pitchFamily="18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4168535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-2" y="114152"/>
            <a:ext cx="12192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Mengapa</a:t>
            </a:r>
            <a:r>
              <a:rPr lang="en-GB" sz="44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GB" sz="44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Perlu</a:t>
            </a:r>
            <a:r>
              <a:rPr lang="en-GB" sz="44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GB" sz="44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Mempelajari</a:t>
            </a:r>
            <a:r>
              <a:rPr lang="en-GB" sz="44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GB" sz="44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Sistem</a:t>
            </a:r>
            <a:r>
              <a:rPr lang="en-GB" sz="4400" b="1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GB" sz="44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Operasi</a:t>
            </a:r>
            <a:r>
              <a:rPr lang="en-GB" sz="4400" b="1" dirty="0">
                <a:latin typeface="Cambria" panose="02040503050406030204" pitchFamily="18" charset="0"/>
                <a:cs typeface="Times New Roman" panose="02020603050405020304" pitchFamily="18" charset="0"/>
              </a:rPr>
              <a:t> ?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29" t="46195" r="15396" b="17902"/>
          <a:stretch/>
        </p:blipFill>
        <p:spPr bwMode="auto">
          <a:xfrm>
            <a:off x="212650" y="1818151"/>
            <a:ext cx="11780875" cy="5039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34218" y="1233376"/>
            <a:ext cx="8977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err="1">
                <a:latin typeface="Cambria" panose="02040503050406030204" pitchFamily="18" charset="0"/>
              </a:rPr>
              <a:t>Perbandingan</a:t>
            </a:r>
            <a:r>
              <a:rPr lang="en-GB" sz="3200" b="1" dirty="0">
                <a:latin typeface="Cambria" panose="02040503050406030204" pitchFamily="18" charset="0"/>
              </a:rPr>
              <a:t> </a:t>
            </a:r>
            <a:r>
              <a:rPr lang="en-GB" sz="3200" b="1" dirty="0" err="1">
                <a:latin typeface="Cambria" panose="02040503050406030204" pitchFamily="18" charset="0"/>
              </a:rPr>
              <a:t>Sistem</a:t>
            </a:r>
            <a:r>
              <a:rPr lang="en-GB" sz="3200" b="1" dirty="0">
                <a:latin typeface="Cambria" panose="02040503050406030204" pitchFamily="18" charset="0"/>
              </a:rPr>
              <a:t> </a:t>
            </a:r>
            <a:r>
              <a:rPr lang="en-GB" sz="3200" b="1" dirty="0" err="1">
                <a:latin typeface="Cambria" panose="02040503050406030204" pitchFamily="18" charset="0"/>
              </a:rPr>
              <a:t>Dahulu</a:t>
            </a:r>
            <a:r>
              <a:rPr lang="en-GB" sz="3200" b="1" dirty="0">
                <a:latin typeface="Cambria" panose="02040503050406030204" pitchFamily="18" charset="0"/>
              </a:rPr>
              <a:t> </a:t>
            </a:r>
            <a:r>
              <a:rPr lang="en-GB" sz="3200" b="1" dirty="0" err="1">
                <a:latin typeface="Cambria" panose="02040503050406030204" pitchFamily="18" charset="0"/>
              </a:rPr>
              <a:t>dengan</a:t>
            </a:r>
            <a:r>
              <a:rPr lang="en-GB" sz="3200" b="1" dirty="0">
                <a:latin typeface="Cambria" panose="02040503050406030204" pitchFamily="18" charset="0"/>
              </a:rPr>
              <a:t> </a:t>
            </a:r>
            <a:r>
              <a:rPr lang="en-GB" sz="3200" b="1" dirty="0" err="1">
                <a:latin typeface="Cambria" panose="02040503050406030204" pitchFamily="18" charset="0"/>
              </a:rPr>
              <a:t>Sekarang</a:t>
            </a:r>
            <a:endParaRPr lang="en-GB" sz="32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47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-2" y="135417"/>
            <a:ext cx="12192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ambria" panose="02040503050406030204" pitchFamily="18" charset="0"/>
              </a:rPr>
              <a:t>ABSTRAKSI KOMPONEN SISTEM KOMPUTER</a:t>
            </a:r>
            <a:endParaRPr lang="en-GB" sz="44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4661" y="2861025"/>
            <a:ext cx="553915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>
                <a:latin typeface="Cambria" panose="02040503050406030204" pitchFamily="18" charset="0"/>
              </a:rPr>
              <a:t>Sistem Operasi dapat </a:t>
            </a:r>
            <a:r>
              <a:rPr lang="en-GB" sz="2300" dirty="0" err="1">
                <a:latin typeface="Cambria" panose="02040503050406030204" pitchFamily="18" charset="0"/>
              </a:rPr>
              <a:t>diartikan</a:t>
            </a:r>
            <a:r>
              <a:rPr lang="en-GB" sz="2300" dirty="0">
                <a:latin typeface="Cambria" panose="02040503050406030204" pitchFamily="18" charset="0"/>
              </a:rPr>
              <a:t> </a:t>
            </a:r>
            <a:r>
              <a:rPr lang="en-GB" sz="2300" dirty="0" err="1">
                <a:latin typeface="Cambria" panose="02040503050406030204" pitchFamily="18" charset="0"/>
              </a:rPr>
              <a:t>sebagai</a:t>
            </a:r>
            <a:r>
              <a:rPr lang="en-GB" sz="2300" dirty="0">
                <a:latin typeface="Cambria" panose="02040503050406030204" pitchFamily="18" charset="0"/>
              </a:rPr>
              <a:t> </a:t>
            </a:r>
            <a:r>
              <a:rPr lang="en-GB" sz="2300" dirty="0" err="1">
                <a:latin typeface="Cambria" panose="02040503050406030204" pitchFamily="18" charset="0"/>
              </a:rPr>
              <a:t>jembatan</a:t>
            </a:r>
            <a:r>
              <a:rPr lang="en-GB" sz="2300" dirty="0">
                <a:latin typeface="Cambria" panose="02040503050406030204" pitchFamily="18" charset="0"/>
              </a:rPr>
              <a:t> </a:t>
            </a:r>
            <a:r>
              <a:rPr lang="en-GB" sz="2300" dirty="0" err="1">
                <a:latin typeface="Cambria" panose="02040503050406030204" pitchFamily="18" charset="0"/>
              </a:rPr>
              <a:t>penghubung</a:t>
            </a:r>
            <a:r>
              <a:rPr lang="en-GB" sz="2300" dirty="0">
                <a:latin typeface="Cambria" panose="02040503050406030204" pitchFamily="18" charset="0"/>
              </a:rPr>
              <a:t> </a:t>
            </a:r>
            <a:r>
              <a:rPr lang="en-GB" sz="2300" dirty="0" err="1">
                <a:latin typeface="Cambria" panose="02040503050406030204" pitchFamily="18" charset="0"/>
              </a:rPr>
              <a:t>antara</a:t>
            </a:r>
            <a:r>
              <a:rPr lang="en-GB" sz="2300" dirty="0">
                <a:latin typeface="Cambria" panose="02040503050406030204" pitchFamily="18" charset="0"/>
              </a:rPr>
              <a:t> hardware dan </a:t>
            </a:r>
            <a:r>
              <a:rPr lang="en-GB" sz="2300" dirty="0" err="1">
                <a:latin typeface="Cambria" panose="02040503050406030204" pitchFamily="18" charset="0"/>
              </a:rPr>
              <a:t>aplikasi-aplikasi</a:t>
            </a:r>
            <a:r>
              <a:rPr lang="en-GB" sz="2300" dirty="0">
                <a:latin typeface="Cambria" panose="02040503050406030204" pitchFamily="18" charset="0"/>
              </a:rPr>
              <a:t> yang </a:t>
            </a:r>
            <a:r>
              <a:rPr lang="en-GB" sz="2300" dirty="0" err="1">
                <a:latin typeface="Cambria" panose="02040503050406030204" pitchFamily="18" charset="0"/>
              </a:rPr>
              <a:t>berjalan</a:t>
            </a:r>
            <a:r>
              <a:rPr lang="en-GB" sz="2300" dirty="0">
                <a:latin typeface="Cambria" panose="02040503050406030204" pitchFamily="18" charset="0"/>
              </a:rPr>
              <a:t> di </a:t>
            </a:r>
            <a:r>
              <a:rPr lang="en-GB" sz="2300" dirty="0" err="1">
                <a:latin typeface="Cambria" panose="02040503050406030204" pitchFamily="18" charset="0"/>
              </a:rPr>
              <a:t>atasnya</a:t>
            </a:r>
            <a:r>
              <a:rPr lang="en-GB" sz="2300" dirty="0">
                <a:latin typeface="Cambria" panose="02040503050406030204" pitchFamily="18" charset="0"/>
              </a:rPr>
              <a:t>. </a:t>
            </a:r>
            <a:r>
              <a:rPr lang="en-GB" sz="2300" dirty="0" err="1">
                <a:latin typeface="Cambria" panose="02040503050406030204" pitchFamily="18" charset="0"/>
              </a:rPr>
              <a:t>Meskipun</a:t>
            </a:r>
            <a:r>
              <a:rPr lang="en-GB" sz="2300" dirty="0">
                <a:latin typeface="Cambria" panose="02040503050406030204" pitchFamily="18" charset="0"/>
              </a:rPr>
              <a:t> pada </a:t>
            </a:r>
            <a:r>
              <a:rPr lang="en-GB" sz="2300" dirty="0" err="1">
                <a:latin typeface="Cambria" panose="02040503050406030204" pitchFamily="18" charset="0"/>
              </a:rPr>
              <a:t>dasarnya</a:t>
            </a:r>
            <a:r>
              <a:rPr lang="en-GB" sz="2300" dirty="0">
                <a:latin typeface="Cambria" panose="02040503050406030204" pitchFamily="18" charset="0"/>
              </a:rPr>
              <a:t>, Sistem Operasi itu </a:t>
            </a:r>
            <a:r>
              <a:rPr lang="en-GB" sz="2300" dirty="0" err="1">
                <a:latin typeface="Cambria" panose="02040503050406030204" pitchFamily="18" charset="0"/>
              </a:rPr>
              <a:t>sendiri</a:t>
            </a:r>
            <a:r>
              <a:rPr lang="en-GB" sz="2300" dirty="0">
                <a:latin typeface="Cambria" panose="02040503050406030204" pitchFamily="18" charset="0"/>
              </a:rPr>
              <a:t> adalah sebuah </a:t>
            </a:r>
            <a:r>
              <a:rPr lang="en-GB" sz="2300" dirty="0" err="1">
                <a:latin typeface="Cambria" panose="02040503050406030204" pitchFamily="18" charset="0"/>
              </a:rPr>
              <a:t>aplikasi</a:t>
            </a:r>
            <a:r>
              <a:rPr lang="en-GB" sz="2300" dirty="0">
                <a:latin typeface="Cambria" panose="02040503050406030204" pitchFamily="18" charset="0"/>
              </a:rPr>
              <a:t>.</a:t>
            </a:r>
          </a:p>
        </p:txBody>
      </p:sp>
      <p:pic>
        <p:nvPicPr>
          <p:cNvPr id="3074" name="Picture 2" descr="Operating system - Wikipedia">
            <a:extLst>
              <a:ext uri="{FF2B5EF4-FFF2-40B4-BE49-F238E27FC236}">
                <a16:creationId xmlns:a16="http://schemas.microsoft.com/office/drawing/2014/main" id="{B1D1E04B-97F2-4B92-BF42-91CB373DD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497" y="1488043"/>
            <a:ext cx="3536950" cy="523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267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-2" y="135417"/>
            <a:ext cx="1219200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b="1" dirty="0">
                <a:latin typeface="Cambria" panose="02040503050406030204" pitchFamily="18" charset="0"/>
              </a:rPr>
              <a:t>ABSTRAKSI KOMPONEN SISTEM KOMPUTER </a:t>
            </a:r>
            <a:r>
              <a:rPr lang="en-US" sz="3900" b="1" dirty="0" err="1">
                <a:latin typeface="Cambria" panose="02040503050406030204" pitchFamily="18" charset="0"/>
              </a:rPr>
              <a:t>Cont</a:t>
            </a:r>
            <a:r>
              <a:rPr lang="en-US" sz="3900" b="1" dirty="0">
                <a:latin typeface="Cambria" panose="02040503050406030204" pitchFamily="18" charset="0"/>
              </a:rPr>
              <a:t> . . .</a:t>
            </a:r>
            <a:endParaRPr lang="en-GB" sz="39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65982" y="2704410"/>
            <a:ext cx="54343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 err="1">
                <a:latin typeface="Cambria" panose="02040503050406030204" pitchFamily="18" charset="0"/>
              </a:rPr>
              <a:t>Sebuah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sistem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komputer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dapat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dibagi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ke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dalam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beberapa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komponen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utama</a:t>
            </a:r>
            <a:r>
              <a:rPr lang="en-GB" sz="2400" dirty="0">
                <a:latin typeface="Cambria" panose="02040503050406030204" pitchFamily="18" charset="0"/>
              </a:rPr>
              <a:t>, </a:t>
            </a:r>
            <a:r>
              <a:rPr lang="en-GB" sz="2400" dirty="0" err="1">
                <a:latin typeface="Cambria" panose="02040503050406030204" pitchFamily="18" charset="0"/>
              </a:rPr>
              <a:t>seperti</a:t>
            </a:r>
            <a:r>
              <a:rPr lang="en-GB" sz="2400" dirty="0">
                <a:latin typeface="Cambria" panose="02040503050406030204" pitchFamily="18" charset="0"/>
              </a:rPr>
              <a:t> "para </a:t>
            </a:r>
            <a:r>
              <a:rPr lang="en-GB" sz="2400" dirty="0" err="1">
                <a:latin typeface="Cambria" panose="02040503050406030204" pitchFamily="18" charset="0"/>
              </a:rPr>
              <a:t>pengguna</a:t>
            </a:r>
            <a:r>
              <a:rPr lang="en-GB" sz="2400" dirty="0">
                <a:latin typeface="Cambria" panose="02040503050406030204" pitchFamily="18" charset="0"/>
              </a:rPr>
              <a:t>“ (</a:t>
            </a:r>
            <a:r>
              <a:rPr lang="en-GB" sz="2400" i="1" dirty="0" err="1">
                <a:latin typeface="Cambria" panose="02040503050406030204" pitchFamily="18" charset="0"/>
              </a:rPr>
              <a:t>brainware</a:t>
            </a:r>
            <a:r>
              <a:rPr lang="en-GB" sz="2400" dirty="0">
                <a:latin typeface="Cambria" panose="02040503050406030204" pitchFamily="18" charset="0"/>
              </a:rPr>
              <a:t>), "</a:t>
            </a:r>
            <a:r>
              <a:rPr lang="en-GB" sz="2400" dirty="0" err="1">
                <a:latin typeface="Cambria" panose="02040503050406030204" pitchFamily="18" charset="0"/>
              </a:rPr>
              <a:t>perangkat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keras</a:t>
            </a:r>
            <a:r>
              <a:rPr lang="en-GB" sz="2400" dirty="0">
                <a:latin typeface="Cambria" panose="02040503050406030204" pitchFamily="18" charset="0"/>
              </a:rPr>
              <a:t>“ (</a:t>
            </a:r>
            <a:r>
              <a:rPr lang="en-GB" sz="2400" i="1" dirty="0">
                <a:latin typeface="Cambria" panose="02040503050406030204" pitchFamily="18" charset="0"/>
              </a:rPr>
              <a:t>hardware</a:t>
            </a:r>
            <a:r>
              <a:rPr lang="en-GB" sz="2400" dirty="0">
                <a:latin typeface="Cambria" panose="02040503050406030204" pitchFamily="18" charset="0"/>
              </a:rPr>
              <a:t>), </a:t>
            </a:r>
            <a:r>
              <a:rPr lang="en-GB" sz="2400" dirty="0" err="1">
                <a:latin typeface="Cambria" panose="02040503050406030204" pitchFamily="18" charset="0"/>
              </a:rPr>
              <a:t>serta</a:t>
            </a:r>
            <a:r>
              <a:rPr lang="en-GB" sz="2400" dirty="0">
                <a:latin typeface="Cambria" panose="02040503050406030204" pitchFamily="18" charset="0"/>
              </a:rPr>
              <a:t> "</a:t>
            </a:r>
            <a:r>
              <a:rPr lang="en-GB" sz="2400" dirty="0" err="1">
                <a:latin typeface="Cambria" panose="02040503050406030204" pitchFamily="18" charset="0"/>
              </a:rPr>
              <a:t>perangkat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lunak</a:t>
            </a:r>
            <a:r>
              <a:rPr lang="en-GB" sz="2400" dirty="0">
                <a:latin typeface="Cambria" panose="02040503050406030204" pitchFamily="18" charset="0"/>
              </a:rPr>
              <a:t>“ (</a:t>
            </a:r>
            <a:r>
              <a:rPr lang="en-GB" sz="2400" i="1" dirty="0">
                <a:latin typeface="Cambria" panose="02040503050406030204" pitchFamily="18" charset="0"/>
              </a:rPr>
              <a:t>software</a:t>
            </a:r>
            <a:r>
              <a:rPr lang="en-GB" sz="2400" dirty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37206D-9E8E-48B5-AFA1-ACF3324B4EE1}"/>
              </a:ext>
            </a:extLst>
          </p:cNvPr>
          <p:cNvSpPr/>
          <p:nvPr/>
        </p:nvSpPr>
        <p:spPr>
          <a:xfrm>
            <a:off x="701747" y="4167541"/>
            <a:ext cx="1742514" cy="1195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Hardware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D06161E-9E61-4676-B121-F05F1F0EFA07}"/>
              </a:ext>
            </a:extLst>
          </p:cNvPr>
          <p:cNvSpPr/>
          <p:nvPr/>
        </p:nvSpPr>
        <p:spPr>
          <a:xfrm>
            <a:off x="2180491" y="2106547"/>
            <a:ext cx="1881553" cy="1195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Brainware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EA47A4-48BE-4738-AAE9-995D3D699EF3}"/>
              </a:ext>
            </a:extLst>
          </p:cNvPr>
          <p:cNvSpPr/>
          <p:nvPr/>
        </p:nvSpPr>
        <p:spPr>
          <a:xfrm>
            <a:off x="3789483" y="4167541"/>
            <a:ext cx="1881553" cy="1195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Software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2425C3-4366-4817-911C-EDE87D67541D}"/>
              </a:ext>
            </a:extLst>
          </p:cNvPr>
          <p:cNvCxnSpPr>
            <a:cxnSpLocks/>
          </p:cNvCxnSpPr>
          <p:nvPr/>
        </p:nvCxnSpPr>
        <p:spPr>
          <a:xfrm>
            <a:off x="3921369" y="3302273"/>
            <a:ext cx="597877" cy="689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02A852-1BC5-42EC-896C-7FDE47CDB8D2}"/>
              </a:ext>
            </a:extLst>
          </p:cNvPr>
          <p:cNvCxnSpPr>
            <a:cxnSpLocks/>
          </p:cNvCxnSpPr>
          <p:nvPr/>
        </p:nvCxnSpPr>
        <p:spPr>
          <a:xfrm flipH="1">
            <a:off x="1723289" y="3302272"/>
            <a:ext cx="551344" cy="689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F382BB-1555-400D-8803-3C1172719330}"/>
              </a:ext>
            </a:extLst>
          </p:cNvPr>
          <p:cNvCxnSpPr/>
          <p:nvPr/>
        </p:nvCxnSpPr>
        <p:spPr>
          <a:xfrm>
            <a:off x="2567354" y="4765404"/>
            <a:ext cx="1090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05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-2" y="135417"/>
            <a:ext cx="1219200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b="1" dirty="0">
                <a:latin typeface="Cambria" panose="02040503050406030204" pitchFamily="18" charset="0"/>
              </a:rPr>
              <a:t>ABSTRAKSI KOMPONEN SISTEM KOMPUTER </a:t>
            </a:r>
            <a:r>
              <a:rPr lang="en-US" sz="3900" b="1" dirty="0" err="1">
                <a:latin typeface="Cambria" panose="02040503050406030204" pitchFamily="18" charset="0"/>
              </a:rPr>
              <a:t>Cont</a:t>
            </a:r>
            <a:r>
              <a:rPr lang="en-US" sz="3900" b="1" dirty="0">
                <a:latin typeface="Cambria" panose="02040503050406030204" pitchFamily="18" charset="0"/>
              </a:rPr>
              <a:t> . . .</a:t>
            </a:r>
            <a:endParaRPr lang="en-GB" sz="39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2" t="31177" r="19751" b="18893"/>
          <a:stretch/>
        </p:blipFill>
        <p:spPr bwMode="auto">
          <a:xfrm>
            <a:off x="-2" y="1755751"/>
            <a:ext cx="4617065" cy="411192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32002" y="1816781"/>
            <a:ext cx="765999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dirty="0" err="1">
                <a:latin typeface="Cambria" panose="02040503050406030204" pitchFamily="18" charset="0"/>
              </a:rPr>
              <a:t>Perangkat</a:t>
            </a:r>
            <a:r>
              <a:rPr lang="en-GB" sz="2000" dirty="0">
                <a:latin typeface="Cambria" panose="02040503050406030204" pitchFamily="18" charset="0"/>
              </a:rPr>
              <a:t>  </a:t>
            </a:r>
            <a:r>
              <a:rPr lang="en-GB" sz="2000" dirty="0" err="1">
                <a:latin typeface="Cambria" panose="02040503050406030204" pitchFamily="18" charset="0"/>
              </a:rPr>
              <a:t>lunak</a:t>
            </a:r>
            <a:r>
              <a:rPr lang="en-GB" sz="2000" dirty="0">
                <a:latin typeface="Cambria" panose="02040503050406030204" pitchFamily="18" charset="0"/>
              </a:rPr>
              <a:t>  </a:t>
            </a:r>
            <a:r>
              <a:rPr lang="en-GB" sz="2000" dirty="0" err="1">
                <a:latin typeface="Cambria" panose="02040503050406030204" pitchFamily="18" charset="0"/>
              </a:rPr>
              <a:t>secara</a:t>
            </a:r>
            <a:r>
              <a:rPr lang="en-GB" sz="2000" dirty="0">
                <a:latin typeface="Cambria" panose="02040503050406030204" pitchFamily="18" charset="0"/>
              </a:rPr>
              <a:t>  </a:t>
            </a:r>
            <a:r>
              <a:rPr lang="en-GB" sz="2000" dirty="0" err="1">
                <a:latin typeface="Cambria" panose="02040503050406030204" pitchFamily="18" charset="0"/>
              </a:rPr>
              <a:t>garis</a:t>
            </a:r>
            <a:r>
              <a:rPr lang="en-GB" sz="2000" dirty="0">
                <a:latin typeface="Cambria" panose="02040503050406030204" pitchFamily="18" charset="0"/>
              </a:rPr>
              <a:t>  </a:t>
            </a:r>
            <a:r>
              <a:rPr lang="en-GB" sz="2000" dirty="0" err="1">
                <a:latin typeface="Cambria" panose="02040503050406030204" pitchFamily="18" charset="0"/>
              </a:rPr>
              <a:t>besar</a:t>
            </a:r>
            <a:r>
              <a:rPr lang="en-GB" sz="2000" dirty="0">
                <a:latin typeface="Cambria" panose="02040503050406030204" pitchFamily="18" charset="0"/>
              </a:rPr>
              <a:t>  </a:t>
            </a:r>
            <a:r>
              <a:rPr lang="en-GB" sz="2000" dirty="0" err="1">
                <a:latin typeface="Cambria" panose="02040503050406030204" pitchFamily="18" charset="0"/>
              </a:rPr>
              <a:t>dibagi</a:t>
            </a:r>
            <a:r>
              <a:rPr lang="en-GB" sz="2000" dirty="0">
                <a:latin typeface="Cambria" panose="02040503050406030204" pitchFamily="18" charset="0"/>
              </a:rPr>
              <a:t>  </a:t>
            </a:r>
            <a:r>
              <a:rPr lang="en-GB" sz="2000" dirty="0" err="1">
                <a:latin typeface="Cambria" panose="02040503050406030204" pitchFamily="18" charset="0"/>
              </a:rPr>
              <a:t>lagi</a:t>
            </a:r>
            <a:r>
              <a:rPr lang="en-GB" sz="2000" dirty="0">
                <a:latin typeface="Cambria" panose="02040503050406030204" pitchFamily="18" charset="0"/>
              </a:rPr>
              <a:t>  </a:t>
            </a:r>
            <a:r>
              <a:rPr lang="en-GB" sz="2000" dirty="0" err="1">
                <a:latin typeface="Cambria" panose="02040503050406030204" pitchFamily="18" charset="0"/>
              </a:rPr>
              <a:t>menjadi</a:t>
            </a:r>
            <a:r>
              <a:rPr lang="en-GB" sz="2000" dirty="0">
                <a:latin typeface="Cambria" panose="02040503050406030204" pitchFamily="18" charset="0"/>
              </a:rPr>
              <a:t>  </a:t>
            </a:r>
            <a:r>
              <a:rPr lang="en-GB" sz="2000" dirty="0" err="1">
                <a:latin typeface="Cambria" panose="02040503050406030204" pitchFamily="18" charset="0"/>
              </a:rPr>
              <a:t>dua</a:t>
            </a:r>
            <a:r>
              <a:rPr lang="en-GB" sz="2000" dirty="0">
                <a:latin typeface="Cambria" panose="02040503050406030204" pitchFamily="18" charset="0"/>
              </a:rPr>
              <a:t>  </a:t>
            </a:r>
            <a:r>
              <a:rPr lang="en-GB" sz="2000" dirty="0" err="1">
                <a:latin typeface="Cambria" panose="02040503050406030204" pitchFamily="18" charset="0"/>
              </a:rPr>
              <a:t>yaitu</a:t>
            </a:r>
            <a:r>
              <a:rPr lang="en-GB" sz="2000" dirty="0">
                <a:latin typeface="Cambria" panose="02040503050406030204" pitchFamily="18" charset="0"/>
              </a:rPr>
              <a:t>  "program  </a:t>
            </a:r>
            <a:r>
              <a:rPr lang="en-GB" sz="2000" dirty="0" err="1">
                <a:latin typeface="Cambria" panose="02040503050406030204" pitchFamily="18" charset="0"/>
              </a:rPr>
              <a:t>aplikasi</a:t>
            </a:r>
            <a:r>
              <a:rPr lang="en-GB" sz="2000" dirty="0">
                <a:latin typeface="Cambria" panose="02040503050406030204" pitchFamily="18" charset="0"/>
              </a:rPr>
              <a:t>"  </a:t>
            </a:r>
            <a:r>
              <a:rPr lang="en-GB" sz="2000" dirty="0" err="1">
                <a:latin typeface="Cambria" panose="02040503050406030204" pitchFamily="18" charset="0"/>
              </a:rPr>
              <a:t>dan</a:t>
            </a:r>
            <a:r>
              <a:rPr lang="en-GB" sz="2000" dirty="0">
                <a:latin typeface="Cambria" panose="02040503050406030204" pitchFamily="18" charset="0"/>
              </a:rPr>
              <a:t>  "</a:t>
            </a:r>
            <a:r>
              <a:rPr lang="en-GB" sz="2000" dirty="0" err="1">
                <a:latin typeface="Cambria" panose="02040503050406030204" pitchFamily="18" charset="0"/>
              </a:rPr>
              <a:t>Sistem</a:t>
            </a:r>
            <a:r>
              <a:rPr lang="en-GB" sz="2000" dirty="0">
                <a:latin typeface="Cambria" panose="02040503050406030204" pitchFamily="18" charset="0"/>
              </a:rPr>
              <a:t> </a:t>
            </a:r>
            <a:r>
              <a:rPr lang="en-GB" sz="2000" dirty="0" err="1">
                <a:latin typeface="Cambria" panose="02040503050406030204" pitchFamily="18" charset="0"/>
              </a:rPr>
              <a:t>Operasi</a:t>
            </a:r>
            <a:r>
              <a:rPr lang="en-GB" sz="2000" dirty="0">
                <a:latin typeface="Cambria" panose="02040503050406030204" pitchFamily="18" charset="0"/>
              </a:rPr>
              <a:t>". </a:t>
            </a:r>
          </a:p>
          <a:p>
            <a:pPr algn="just"/>
            <a:endParaRPr lang="en-GB" sz="2000" dirty="0">
              <a:latin typeface="Cambria" panose="02040503050406030204" pitchFamily="18" charset="0"/>
            </a:endParaRPr>
          </a:p>
          <a:p>
            <a:pPr algn="just"/>
            <a:r>
              <a:rPr lang="en-GB" sz="2000" dirty="0">
                <a:latin typeface="Cambria" panose="02040503050406030204" pitchFamily="18" charset="0"/>
              </a:rPr>
              <a:t>"Program </a:t>
            </a:r>
            <a:r>
              <a:rPr lang="en-GB" sz="2000" dirty="0" err="1">
                <a:latin typeface="Cambria" panose="02040503050406030204" pitchFamily="18" charset="0"/>
              </a:rPr>
              <a:t>aplikasi</a:t>
            </a:r>
            <a:r>
              <a:rPr lang="en-GB" sz="2000" dirty="0">
                <a:latin typeface="Cambria" panose="02040503050406030204" pitchFamily="18" charset="0"/>
              </a:rPr>
              <a:t>" </a:t>
            </a:r>
            <a:r>
              <a:rPr lang="en-GB" sz="2000" dirty="0" err="1">
                <a:latin typeface="Cambria" panose="02040503050406030204" pitchFamily="18" charset="0"/>
              </a:rPr>
              <a:t>merupakan</a:t>
            </a:r>
            <a:r>
              <a:rPr lang="en-GB" sz="2000" dirty="0">
                <a:latin typeface="Cambria" panose="02040503050406030204" pitchFamily="18" charset="0"/>
              </a:rPr>
              <a:t> </a:t>
            </a:r>
            <a:r>
              <a:rPr lang="en-GB" sz="2000" dirty="0" err="1">
                <a:latin typeface="Cambria" panose="02040503050406030204" pitchFamily="18" charset="0"/>
              </a:rPr>
              <a:t>perangkat</a:t>
            </a:r>
            <a:r>
              <a:rPr lang="en-GB" sz="2000" dirty="0">
                <a:latin typeface="Cambria" panose="02040503050406030204" pitchFamily="18" charset="0"/>
              </a:rPr>
              <a:t> </a:t>
            </a:r>
            <a:r>
              <a:rPr lang="en-GB" sz="2000" dirty="0" err="1">
                <a:latin typeface="Cambria" panose="02040503050406030204" pitchFamily="18" charset="0"/>
              </a:rPr>
              <a:t>lunak</a:t>
            </a:r>
            <a:r>
              <a:rPr lang="en-GB" sz="2000" dirty="0">
                <a:latin typeface="Cambria" panose="02040503050406030204" pitchFamily="18" charset="0"/>
              </a:rPr>
              <a:t> yang </a:t>
            </a:r>
            <a:r>
              <a:rPr lang="en-GB" sz="2000" dirty="0" err="1">
                <a:latin typeface="Cambria" panose="02040503050406030204" pitchFamily="18" charset="0"/>
              </a:rPr>
              <a:t>dijalankan</a:t>
            </a:r>
            <a:r>
              <a:rPr lang="en-GB" sz="2000" dirty="0">
                <a:latin typeface="Cambria" panose="02040503050406030204" pitchFamily="18" charset="0"/>
              </a:rPr>
              <a:t> </a:t>
            </a:r>
            <a:r>
              <a:rPr lang="en-GB" sz="2000" dirty="0" err="1">
                <a:latin typeface="Cambria" panose="02040503050406030204" pitchFamily="18" charset="0"/>
              </a:rPr>
              <a:t>oleh</a:t>
            </a:r>
            <a:r>
              <a:rPr lang="en-GB" sz="2000" dirty="0">
                <a:latin typeface="Cambria" panose="02040503050406030204" pitchFamily="18" charset="0"/>
              </a:rPr>
              <a:t> para </a:t>
            </a:r>
            <a:r>
              <a:rPr lang="en-GB" sz="2000" dirty="0" err="1">
                <a:latin typeface="Cambria" panose="02040503050406030204" pitchFamily="18" charset="0"/>
              </a:rPr>
              <a:t>pengguna</a:t>
            </a:r>
            <a:r>
              <a:rPr lang="en-GB" sz="2000" dirty="0">
                <a:latin typeface="Cambria" panose="02040503050406030204" pitchFamily="18" charset="0"/>
              </a:rPr>
              <a:t> </a:t>
            </a:r>
            <a:r>
              <a:rPr lang="en-GB" sz="2000" dirty="0" err="1">
                <a:latin typeface="Cambria" panose="02040503050406030204" pitchFamily="18" charset="0"/>
              </a:rPr>
              <a:t>untuk</a:t>
            </a:r>
            <a:r>
              <a:rPr lang="en-GB" sz="2000" dirty="0">
                <a:latin typeface="Cambria" panose="02040503050406030204" pitchFamily="18" charset="0"/>
              </a:rPr>
              <a:t> </a:t>
            </a:r>
            <a:r>
              <a:rPr lang="en-GB" sz="2000" dirty="0" err="1">
                <a:latin typeface="Cambria" panose="02040503050406030204" pitchFamily="18" charset="0"/>
              </a:rPr>
              <a:t>mencapai</a:t>
            </a:r>
            <a:r>
              <a:rPr lang="en-GB" sz="2000" dirty="0">
                <a:latin typeface="Cambria" panose="02040503050406030204" pitchFamily="18" charset="0"/>
              </a:rPr>
              <a:t> </a:t>
            </a:r>
            <a:r>
              <a:rPr lang="en-GB" sz="2000" dirty="0" err="1">
                <a:latin typeface="Cambria" panose="02040503050406030204" pitchFamily="18" charset="0"/>
              </a:rPr>
              <a:t>tujuan</a:t>
            </a:r>
            <a:r>
              <a:rPr lang="en-GB" sz="2000" dirty="0">
                <a:latin typeface="Cambria" panose="02040503050406030204" pitchFamily="18" charset="0"/>
              </a:rPr>
              <a:t> </a:t>
            </a:r>
            <a:r>
              <a:rPr lang="en-GB" sz="2000" dirty="0" err="1">
                <a:latin typeface="Cambria" panose="02040503050406030204" pitchFamily="18" charset="0"/>
              </a:rPr>
              <a:t>tertentu</a:t>
            </a:r>
            <a:r>
              <a:rPr lang="en-GB" sz="2000" dirty="0">
                <a:latin typeface="Cambria" panose="02040503050406030204" pitchFamily="18" charset="0"/>
              </a:rPr>
              <a:t>. </a:t>
            </a:r>
          </a:p>
          <a:p>
            <a:pPr algn="just"/>
            <a:r>
              <a:rPr lang="en-GB" sz="2000" dirty="0" err="1">
                <a:latin typeface="Cambria" panose="02040503050406030204" pitchFamily="18" charset="0"/>
              </a:rPr>
              <a:t>Misal</a:t>
            </a:r>
            <a:r>
              <a:rPr lang="en-GB" sz="2000" dirty="0">
                <a:latin typeface="Cambria" panose="02040503050406030204" pitchFamily="18" charset="0"/>
              </a:rPr>
              <a:t>, </a:t>
            </a:r>
            <a:r>
              <a:rPr lang="en-GB" sz="2000" dirty="0" err="1">
                <a:latin typeface="Cambria" panose="02040503050406030204" pitchFamily="18" charset="0"/>
              </a:rPr>
              <a:t>kita</a:t>
            </a:r>
            <a:r>
              <a:rPr lang="en-GB" sz="2000" dirty="0">
                <a:latin typeface="Cambria" panose="02040503050406030204" pitchFamily="18" charset="0"/>
              </a:rPr>
              <a:t> </a:t>
            </a:r>
            <a:r>
              <a:rPr lang="en-GB" sz="2000" dirty="0" err="1">
                <a:latin typeface="Cambria" panose="02040503050406030204" pitchFamily="18" charset="0"/>
              </a:rPr>
              <a:t>menjelajah</a:t>
            </a:r>
            <a:r>
              <a:rPr lang="en-GB" sz="2000" dirty="0">
                <a:latin typeface="Cambria" panose="02040503050406030204" pitchFamily="18" charset="0"/>
              </a:rPr>
              <a:t> internet </a:t>
            </a:r>
            <a:r>
              <a:rPr lang="en-GB" sz="2000" dirty="0" err="1">
                <a:latin typeface="Cambria" panose="02040503050406030204" pitchFamily="18" charset="0"/>
              </a:rPr>
              <a:t>dengan</a:t>
            </a:r>
            <a:r>
              <a:rPr lang="en-GB" sz="2000" dirty="0">
                <a:latin typeface="Cambria" panose="02040503050406030204" pitchFamily="18" charset="0"/>
              </a:rPr>
              <a:t> </a:t>
            </a:r>
            <a:r>
              <a:rPr lang="en-GB" sz="2000" dirty="0" err="1">
                <a:latin typeface="Cambria" panose="02040503050406030204" pitchFamily="18" charset="0"/>
              </a:rPr>
              <a:t>menggunakan</a:t>
            </a:r>
            <a:r>
              <a:rPr lang="en-GB" sz="2000" dirty="0">
                <a:latin typeface="Cambria" panose="02040503050406030204" pitchFamily="18" charset="0"/>
              </a:rPr>
              <a:t> </a:t>
            </a:r>
            <a:r>
              <a:rPr lang="en-GB" sz="2000" dirty="0" err="1">
                <a:latin typeface="Cambria" panose="02040503050406030204" pitchFamily="18" charset="0"/>
              </a:rPr>
              <a:t>aplikasi</a:t>
            </a:r>
            <a:r>
              <a:rPr lang="en-GB" sz="2000" dirty="0">
                <a:latin typeface="Cambria" panose="02040503050406030204" pitchFamily="18" charset="0"/>
              </a:rPr>
              <a:t> "Browser". </a:t>
            </a:r>
            <a:r>
              <a:rPr lang="en-GB" sz="2000" dirty="0" err="1">
                <a:latin typeface="Cambria" panose="02040503050406030204" pitchFamily="18" charset="0"/>
              </a:rPr>
              <a:t>Atau</a:t>
            </a:r>
            <a:r>
              <a:rPr lang="en-GB" sz="2000" dirty="0">
                <a:latin typeface="Cambria" panose="02040503050406030204" pitchFamily="18" charset="0"/>
              </a:rPr>
              <a:t> </a:t>
            </a:r>
            <a:r>
              <a:rPr lang="en-GB" sz="2000" dirty="0" err="1">
                <a:latin typeface="Cambria" panose="02040503050406030204" pitchFamily="18" charset="0"/>
              </a:rPr>
              <a:t>mengubah</a:t>
            </a:r>
            <a:r>
              <a:rPr lang="en-GB" sz="2000" dirty="0">
                <a:latin typeface="Cambria" panose="02040503050406030204" pitchFamily="18" charset="0"/>
              </a:rPr>
              <a:t> (edit) </a:t>
            </a:r>
            <a:r>
              <a:rPr lang="en-GB" sz="2000" dirty="0" err="1">
                <a:latin typeface="Cambria" panose="02040503050406030204" pitchFamily="18" charset="0"/>
              </a:rPr>
              <a:t>sebuah</a:t>
            </a:r>
            <a:r>
              <a:rPr lang="en-GB" sz="2000" dirty="0">
                <a:latin typeface="Cambria" panose="02040503050406030204" pitchFamily="18" charset="0"/>
              </a:rPr>
              <a:t> </a:t>
            </a:r>
            <a:r>
              <a:rPr lang="en-GB" sz="2000" dirty="0" err="1">
                <a:latin typeface="Cambria" panose="02040503050406030204" pitchFamily="18" charset="0"/>
              </a:rPr>
              <a:t>berkas</a:t>
            </a:r>
            <a:r>
              <a:rPr lang="en-GB" sz="2000" dirty="0">
                <a:latin typeface="Cambria" panose="02040503050406030204" pitchFamily="18" charset="0"/>
              </a:rPr>
              <a:t> </a:t>
            </a:r>
            <a:r>
              <a:rPr lang="en-GB" sz="2000" dirty="0" err="1">
                <a:latin typeface="Cambria" panose="02040503050406030204" pitchFamily="18" charset="0"/>
              </a:rPr>
              <a:t>dengan</a:t>
            </a:r>
            <a:r>
              <a:rPr lang="en-GB" sz="2000" dirty="0">
                <a:latin typeface="Cambria" panose="02040503050406030204" pitchFamily="18" charset="0"/>
              </a:rPr>
              <a:t> </a:t>
            </a:r>
            <a:r>
              <a:rPr lang="en-GB" sz="2000" dirty="0" err="1">
                <a:latin typeface="Cambria" panose="02040503050406030204" pitchFamily="18" charset="0"/>
              </a:rPr>
              <a:t>aplikasi</a:t>
            </a:r>
            <a:r>
              <a:rPr lang="en-GB" sz="2000" dirty="0">
                <a:latin typeface="Cambria" panose="02040503050406030204" pitchFamily="18" charset="0"/>
              </a:rPr>
              <a:t> "Editor". </a:t>
            </a:r>
          </a:p>
          <a:p>
            <a:pPr algn="just"/>
            <a:endParaRPr lang="en-GB" sz="2000" dirty="0">
              <a:latin typeface="Cambria" panose="02040503050406030204" pitchFamily="18" charset="0"/>
            </a:endParaRPr>
          </a:p>
          <a:p>
            <a:pPr algn="just"/>
            <a:r>
              <a:rPr lang="en-GB" sz="2000" dirty="0" err="1">
                <a:latin typeface="Cambria" panose="02040503050406030204" pitchFamily="18" charset="0"/>
              </a:rPr>
              <a:t>Sedangkan</a:t>
            </a:r>
            <a:r>
              <a:rPr lang="en-GB" sz="2000" dirty="0">
                <a:latin typeface="Cambria" panose="02040503050406030204" pitchFamily="18" charset="0"/>
              </a:rPr>
              <a:t>, "</a:t>
            </a:r>
            <a:r>
              <a:rPr lang="en-GB" sz="2000" dirty="0" err="1">
                <a:latin typeface="Cambria" panose="02040503050406030204" pitchFamily="18" charset="0"/>
              </a:rPr>
              <a:t>Sistem</a:t>
            </a:r>
            <a:r>
              <a:rPr lang="en-GB" sz="2000" dirty="0">
                <a:latin typeface="Cambria" panose="02040503050406030204" pitchFamily="18" charset="0"/>
              </a:rPr>
              <a:t> </a:t>
            </a:r>
            <a:r>
              <a:rPr lang="en-GB" sz="2000" dirty="0" err="1">
                <a:latin typeface="Cambria" panose="02040503050406030204" pitchFamily="18" charset="0"/>
              </a:rPr>
              <a:t>Operasi</a:t>
            </a:r>
            <a:r>
              <a:rPr lang="en-GB" sz="2000" dirty="0">
                <a:latin typeface="Cambria" panose="02040503050406030204" pitchFamily="18" charset="0"/>
              </a:rPr>
              <a:t>" </a:t>
            </a:r>
            <a:r>
              <a:rPr lang="en-GB" sz="2000" dirty="0" err="1">
                <a:latin typeface="Cambria" panose="02040503050406030204" pitchFamily="18" charset="0"/>
              </a:rPr>
              <a:t>dapat</a:t>
            </a:r>
            <a:r>
              <a:rPr lang="en-GB" sz="2000" dirty="0">
                <a:latin typeface="Cambria" panose="02040503050406030204" pitchFamily="18" charset="0"/>
              </a:rPr>
              <a:t> </a:t>
            </a:r>
            <a:r>
              <a:rPr lang="en-GB" sz="2000" dirty="0" err="1">
                <a:latin typeface="Cambria" panose="02040503050406030204" pitchFamily="18" charset="0"/>
              </a:rPr>
              <a:t>dikatakan</a:t>
            </a:r>
            <a:r>
              <a:rPr lang="en-GB" sz="2000" dirty="0">
                <a:latin typeface="Cambria" panose="02040503050406030204" pitchFamily="18" charset="0"/>
              </a:rPr>
              <a:t> </a:t>
            </a:r>
            <a:r>
              <a:rPr lang="en-GB" sz="2000" dirty="0" err="1">
                <a:latin typeface="Cambria" panose="02040503050406030204" pitchFamily="18" charset="0"/>
              </a:rPr>
              <a:t>merupakan</a:t>
            </a:r>
            <a:r>
              <a:rPr lang="en-GB" sz="2000" dirty="0">
                <a:latin typeface="Cambria" panose="02040503050406030204" pitchFamily="18" charset="0"/>
              </a:rPr>
              <a:t> </a:t>
            </a:r>
            <a:r>
              <a:rPr lang="en-GB" sz="2000" dirty="0" err="1">
                <a:latin typeface="Cambria" panose="02040503050406030204" pitchFamily="18" charset="0"/>
              </a:rPr>
              <a:t>sebuah</a:t>
            </a:r>
            <a:r>
              <a:rPr lang="en-GB" sz="2000" dirty="0">
                <a:latin typeface="Cambria" panose="02040503050406030204" pitchFamily="18" charset="0"/>
              </a:rPr>
              <a:t> </a:t>
            </a:r>
            <a:r>
              <a:rPr lang="en-GB" sz="2000" dirty="0" err="1">
                <a:latin typeface="Cambria" panose="02040503050406030204" pitchFamily="18" charset="0"/>
              </a:rPr>
              <a:t>perangkat</a:t>
            </a:r>
            <a:r>
              <a:rPr lang="en-GB" sz="2000" dirty="0">
                <a:latin typeface="Cambria" panose="02040503050406030204" pitchFamily="18" charset="0"/>
              </a:rPr>
              <a:t> </a:t>
            </a:r>
            <a:r>
              <a:rPr lang="en-GB" sz="2000" dirty="0" err="1">
                <a:latin typeface="Cambria" panose="02040503050406030204" pitchFamily="18" charset="0"/>
              </a:rPr>
              <a:t>lunak</a:t>
            </a:r>
            <a:r>
              <a:rPr lang="en-GB" sz="2000" dirty="0">
                <a:latin typeface="Cambria" panose="02040503050406030204" pitchFamily="18" charset="0"/>
              </a:rPr>
              <a:t> yang "</a:t>
            </a:r>
            <a:r>
              <a:rPr lang="en-GB" sz="2000" dirty="0" err="1">
                <a:latin typeface="Cambria" panose="02040503050406030204" pitchFamily="18" charset="0"/>
              </a:rPr>
              <a:t>membungkus</a:t>
            </a:r>
            <a:r>
              <a:rPr lang="en-GB" sz="2000" dirty="0">
                <a:latin typeface="Cambria" panose="02040503050406030204" pitchFamily="18" charset="0"/>
              </a:rPr>
              <a:t>" </a:t>
            </a:r>
            <a:r>
              <a:rPr lang="en-GB" sz="2000" dirty="0" err="1">
                <a:latin typeface="Cambria" panose="02040503050406030204" pitchFamily="18" charset="0"/>
              </a:rPr>
              <a:t>perangkat</a:t>
            </a:r>
            <a:r>
              <a:rPr lang="en-GB" sz="2000" dirty="0">
                <a:latin typeface="Cambria" panose="02040503050406030204" pitchFamily="18" charset="0"/>
              </a:rPr>
              <a:t> </a:t>
            </a:r>
            <a:r>
              <a:rPr lang="en-GB" sz="2000" dirty="0" err="1">
                <a:latin typeface="Cambria" panose="02040503050406030204" pitchFamily="18" charset="0"/>
              </a:rPr>
              <a:t>keras</a:t>
            </a:r>
            <a:r>
              <a:rPr lang="en-GB" sz="2000" dirty="0">
                <a:latin typeface="Cambria" panose="02040503050406030204" pitchFamily="18" charset="0"/>
              </a:rPr>
              <a:t> agar </a:t>
            </a:r>
            <a:r>
              <a:rPr lang="en-GB" sz="2000" dirty="0" err="1">
                <a:latin typeface="Cambria" panose="02040503050406030204" pitchFamily="18" charset="0"/>
              </a:rPr>
              <a:t>lebih</a:t>
            </a:r>
            <a:r>
              <a:rPr lang="en-GB" sz="2000" dirty="0">
                <a:latin typeface="Cambria" panose="02040503050406030204" pitchFamily="18" charset="0"/>
              </a:rPr>
              <a:t> </a:t>
            </a:r>
            <a:r>
              <a:rPr lang="en-GB" sz="2000" dirty="0" err="1">
                <a:latin typeface="Cambria" panose="02040503050406030204" pitchFamily="18" charset="0"/>
              </a:rPr>
              <a:t>mudah</a:t>
            </a:r>
            <a:r>
              <a:rPr lang="en-GB" sz="2000" dirty="0">
                <a:latin typeface="Cambria" panose="02040503050406030204" pitchFamily="18" charset="0"/>
              </a:rPr>
              <a:t> </a:t>
            </a:r>
            <a:r>
              <a:rPr lang="en-GB" sz="2000" dirty="0" err="1">
                <a:latin typeface="Cambria" panose="02040503050406030204" pitchFamily="18" charset="0"/>
              </a:rPr>
              <a:t>dimanfaatkan</a:t>
            </a:r>
            <a:r>
              <a:rPr lang="en-GB" sz="2000" dirty="0">
                <a:latin typeface="Cambria" panose="02040503050406030204" pitchFamily="18" charset="0"/>
              </a:rPr>
              <a:t> </a:t>
            </a:r>
            <a:r>
              <a:rPr lang="en-GB" sz="2000" dirty="0" err="1">
                <a:latin typeface="Cambria" panose="02040503050406030204" pitchFamily="18" charset="0"/>
              </a:rPr>
              <a:t>oleh</a:t>
            </a:r>
            <a:r>
              <a:rPr lang="en-GB" sz="2000" dirty="0">
                <a:latin typeface="Cambria" panose="02040503050406030204" pitchFamily="18" charset="0"/>
              </a:rPr>
              <a:t> para </a:t>
            </a:r>
            <a:r>
              <a:rPr lang="en-GB" sz="2000" dirty="0" err="1">
                <a:latin typeface="Cambria" panose="02040503050406030204" pitchFamily="18" charset="0"/>
              </a:rPr>
              <a:t>pengguna</a:t>
            </a:r>
            <a:r>
              <a:rPr lang="en-GB" sz="2000" dirty="0">
                <a:latin typeface="Cambria" panose="02040503050406030204" pitchFamily="18" charset="0"/>
              </a:rPr>
              <a:t> </a:t>
            </a:r>
            <a:r>
              <a:rPr lang="en-GB" sz="2000" dirty="0" err="1">
                <a:latin typeface="Cambria" panose="02040503050406030204" pitchFamily="18" charset="0"/>
              </a:rPr>
              <a:t>melalui</a:t>
            </a:r>
            <a:r>
              <a:rPr lang="en-GB" sz="2000" dirty="0">
                <a:latin typeface="Cambria" panose="02040503050406030204" pitchFamily="18" charset="0"/>
              </a:rPr>
              <a:t> program-program </a:t>
            </a:r>
            <a:r>
              <a:rPr lang="en-GB" sz="2000" dirty="0" err="1">
                <a:latin typeface="Cambria" panose="02040503050406030204" pitchFamily="18" charset="0"/>
              </a:rPr>
              <a:t>aplikasi</a:t>
            </a:r>
            <a:r>
              <a:rPr lang="en-GB" sz="2000" dirty="0">
                <a:latin typeface="Cambria" panose="02040503050406030204" pitchFamily="18" charset="0"/>
              </a:rPr>
              <a:t> </a:t>
            </a:r>
            <a:r>
              <a:rPr lang="en-GB" sz="2000" dirty="0" err="1">
                <a:latin typeface="Cambria" panose="02040503050406030204" pitchFamily="18" charset="0"/>
              </a:rPr>
              <a:t>tersebut</a:t>
            </a:r>
            <a:r>
              <a:rPr lang="en-GB" sz="2000" dirty="0">
                <a:latin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1121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-2" y="135417"/>
            <a:ext cx="1219200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b="1" dirty="0">
                <a:latin typeface="Cambria" panose="02040503050406030204" pitchFamily="18" charset="0"/>
              </a:rPr>
              <a:t>ABSTRAKSI KOMPONEN SISTEM KOMPUTER </a:t>
            </a:r>
            <a:r>
              <a:rPr lang="en-US" sz="3900" b="1" dirty="0" err="1">
                <a:latin typeface="Cambria" panose="02040503050406030204" pitchFamily="18" charset="0"/>
              </a:rPr>
              <a:t>Cont</a:t>
            </a:r>
            <a:r>
              <a:rPr lang="en-US" sz="3900" b="1" dirty="0">
                <a:latin typeface="Cambria" panose="02040503050406030204" pitchFamily="18" charset="0"/>
              </a:rPr>
              <a:t> . . .</a:t>
            </a:r>
            <a:endParaRPr lang="en-GB" sz="39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2" t="31177" r="19751" b="18893"/>
          <a:stretch/>
        </p:blipFill>
        <p:spPr bwMode="auto">
          <a:xfrm>
            <a:off x="4000399" y="1173149"/>
            <a:ext cx="4191199" cy="31122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4285426"/>
            <a:ext cx="122004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 err="1">
                <a:latin typeface="Cambria" panose="02040503050406030204" pitchFamily="18" charset="0"/>
              </a:rPr>
              <a:t>Sistem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Operasi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didefinisikan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sebagai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sebuah</a:t>
            </a:r>
            <a:r>
              <a:rPr lang="en-GB" sz="2400" dirty="0">
                <a:latin typeface="Cambria" panose="02040503050406030204" pitchFamily="18" charset="0"/>
              </a:rPr>
              <a:t> program yang </a:t>
            </a:r>
            <a:r>
              <a:rPr lang="en-GB" sz="2400" dirty="0" err="1">
                <a:latin typeface="Cambria" panose="02040503050406030204" pitchFamily="18" charset="0"/>
              </a:rPr>
              <a:t>mengatur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perangkat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keras</a:t>
            </a:r>
            <a:r>
              <a:rPr lang="en-GB" sz="2400" dirty="0">
                <a:latin typeface="Cambria" panose="02040503050406030204" pitchFamily="18" charset="0"/>
              </a:rPr>
              <a:t>  </a:t>
            </a:r>
            <a:r>
              <a:rPr lang="en-GB" sz="2400" dirty="0" err="1">
                <a:latin typeface="Cambria" panose="02040503050406030204" pitchFamily="18" charset="0"/>
              </a:rPr>
              <a:t>komputer</a:t>
            </a:r>
            <a:r>
              <a:rPr lang="en-GB" sz="2400" dirty="0">
                <a:latin typeface="Cambria" panose="02040503050406030204" pitchFamily="18" charset="0"/>
              </a:rPr>
              <a:t>,  </a:t>
            </a:r>
            <a:r>
              <a:rPr lang="en-GB" sz="2400" dirty="0" err="1">
                <a:latin typeface="Cambria" panose="02040503050406030204" pitchFamily="18" charset="0"/>
              </a:rPr>
              <a:t>dengan</a:t>
            </a:r>
            <a:r>
              <a:rPr lang="en-GB" sz="2400" dirty="0">
                <a:latin typeface="Cambria" panose="02040503050406030204" pitchFamily="18" charset="0"/>
              </a:rPr>
              <a:t>  </a:t>
            </a:r>
            <a:r>
              <a:rPr lang="en-GB" sz="2400" dirty="0" err="1">
                <a:latin typeface="Cambria" panose="02040503050406030204" pitchFamily="18" charset="0"/>
              </a:rPr>
              <a:t>menyediakan</a:t>
            </a:r>
            <a:r>
              <a:rPr lang="en-GB" sz="2400" dirty="0">
                <a:latin typeface="Cambria" panose="02040503050406030204" pitchFamily="18" charset="0"/>
              </a:rPr>
              <a:t>  </a:t>
            </a:r>
            <a:r>
              <a:rPr lang="en-GB" sz="2400" dirty="0" err="1">
                <a:latin typeface="Cambria" panose="02040503050406030204" pitchFamily="18" charset="0"/>
              </a:rPr>
              <a:t>landasan</a:t>
            </a:r>
            <a:r>
              <a:rPr lang="en-GB" sz="2400" dirty="0">
                <a:latin typeface="Cambria" panose="02040503050406030204" pitchFamily="18" charset="0"/>
              </a:rPr>
              <a:t>  </a:t>
            </a:r>
            <a:r>
              <a:rPr lang="en-GB" sz="2400" dirty="0" err="1">
                <a:latin typeface="Cambria" panose="02040503050406030204" pitchFamily="18" charset="0"/>
              </a:rPr>
              <a:t>untuk</a:t>
            </a:r>
            <a:r>
              <a:rPr lang="en-GB" sz="2400" dirty="0">
                <a:latin typeface="Cambria" panose="02040503050406030204" pitchFamily="18" charset="0"/>
              </a:rPr>
              <a:t>  </a:t>
            </a:r>
            <a:r>
              <a:rPr lang="en-GB" sz="2400" dirty="0" err="1">
                <a:latin typeface="Cambria" panose="02040503050406030204" pitchFamily="18" charset="0"/>
              </a:rPr>
              <a:t>aplikasi</a:t>
            </a:r>
            <a:r>
              <a:rPr lang="en-GB" sz="2400" dirty="0">
                <a:latin typeface="Cambria" panose="02040503050406030204" pitchFamily="18" charset="0"/>
              </a:rPr>
              <a:t>  yang  </a:t>
            </a:r>
            <a:r>
              <a:rPr lang="en-GB" sz="2400" dirty="0" err="1">
                <a:latin typeface="Cambria" panose="02040503050406030204" pitchFamily="18" charset="0"/>
              </a:rPr>
              <a:t>berada</a:t>
            </a:r>
            <a:r>
              <a:rPr lang="en-GB" sz="2400" dirty="0">
                <a:latin typeface="Cambria" panose="02040503050406030204" pitchFamily="18" charset="0"/>
              </a:rPr>
              <a:t>  di  </a:t>
            </a:r>
            <a:r>
              <a:rPr lang="en-GB" sz="2400" dirty="0" err="1">
                <a:latin typeface="Cambria" panose="02040503050406030204" pitchFamily="18" charset="0"/>
              </a:rPr>
              <a:t>atasnya</a:t>
            </a:r>
            <a:r>
              <a:rPr lang="en-GB" sz="2400" dirty="0">
                <a:latin typeface="Cambria" panose="02040503050406030204" pitchFamily="18" charset="0"/>
              </a:rPr>
              <a:t>, </a:t>
            </a:r>
            <a:r>
              <a:rPr lang="en-GB" sz="2400" dirty="0" err="1">
                <a:latin typeface="Cambria" panose="02040503050406030204" pitchFamily="18" charset="0"/>
              </a:rPr>
              <a:t>serta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bertindak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sebagai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penghubung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antara</a:t>
            </a:r>
            <a:r>
              <a:rPr lang="en-GB" sz="2400" dirty="0">
                <a:latin typeface="Cambria" panose="02040503050406030204" pitchFamily="18" charset="0"/>
              </a:rPr>
              <a:t> para </a:t>
            </a:r>
            <a:r>
              <a:rPr lang="en-GB" sz="2400" dirty="0" err="1">
                <a:latin typeface="Cambria" panose="02040503050406030204" pitchFamily="18" charset="0"/>
              </a:rPr>
              <a:t>pengguna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dengan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perangkat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keras</a:t>
            </a:r>
            <a:r>
              <a:rPr lang="en-GB" sz="2400" dirty="0">
                <a:latin typeface="Cambria" panose="02040503050406030204" pitchFamily="18" charset="0"/>
              </a:rPr>
              <a:t>. </a:t>
            </a:r>
          </a:p>
          <a:p>
            <a:pPr algn="just"/>
            <a:endParaRPr lang="en-GB" sz="2400" dirty="0">
              <a:latin typeface="Cambria" panose="02040503050406030204" pitchFamily="18" charset="0"/>
            </a:endParaRPr>
          </a:p>
          <a:p>
            <a:pPr algn="just"/>
            <a:r>
              <a:rPr lang="en-GB" sz="2400" dirty="0" err="1">
                <a:latin typeface="Cambria" panose="02040503050406030204" pitchFamily="18" charset="0"/>
              </a:rPr>
              <a:t>Sistem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Operasi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bertugas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untuk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mengendalikan</a:t>
            </a:r>
            <a:r>
              <a:rPr lang="en-GB" sz="2400" dirty="0">
                <a:latin typeface="Cambria" panose="02040503050406030204" pitchFamily="18" charset="0"/>
              </a:rPr>
              <a:t> (</a:t>
            </a:r>
            <a:r>
              <a:rPr lang="en-GB" sz="2400" dirty="0" err="1">
                <a:latin typeface="Cambria" panose="02040503050406030204" pitchFamily="18" charset="0"/>
              </a:rPr>
              <a:t>kontrol</a:t>
            </a:r>
            <a:r>
              <a:rPr lang="en-GB" sz="2400" dirty="0">
                <a:latin typeface="Cambria" panose="02040503050406030204" pitchFamily="18" charset="0"/>
              </a:rPr>
              <a:t>) </a:t>
            </a:r>
            <a:r>
              <a:rPr lang="en-GB" sz="2400" dirty="0" err="1">
                <a:latin typeface="Cambria" panose="02040503050406030204" pitchFamily="18" charset="0"/>
              </a:rPr>
              <a:t>serta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mengkoordinasikan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pengunaan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perangkat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keras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untuk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berbagai</a:t>
            </a:r>
            <a:r>
              <a:rPr lang="en-GB" sz="2400" dirty="0">
                <a:latin typeface="Cambria" panose="02040503050406030204" pitchFamily="18" charset="0"/>
              </a:rPr>
              <a:t> program  </a:t>
            </a:r>
            <a:r>
              <a:rPr lang="en-GB" sz="2400" dirty="0" err="1">
                <a:latin typeface="Cambria" panose="02040503050406030204" pitchFamily="18" charset="0"/>
              </a:rPr>
              <a:t>aplikasi</a:t>
            </a:r>
            <a:r>
              <a:rPr lang="en-GB" sz="2400" dirty="0">
                <a:latin typeface="Cambria" panose="02040503050406030204" pitchFamily="18" charset="0"/>
              </a:rPr>
              <a:t>  </a:t>
            </a:r>
            <a:r>
              <a:rPr lang="en-GB" sz="2400" dirty="0" err="1">
                <a:latin typeface="Cambria" panose="02040503050406030204" pitchFamily="18" charset="0"/>
              </a:rPr>
              <a:t>untuk</a:t>
            </a:r>
            <a:r>
              <a:rPr lang="en-GB" sz="2400" dirty="0">
                <a:latin typeface="Cambria" panose="02040503050406030204" pitchFamily="18" charset="0"/>
              </a:rPr>
              <a:t>  </a:t>
            </a:r>
            <a:r>
              <a:rPr lang="en-GB" sz="2400" dirty="0" err="1">
                <a:latin typeface="Cambria" panose="02040503050406030204" pitchFamily="18" charset="0"/>
              </a:rPr>
              <a:t>bermacam-macam</a:t>
            </a:r>
            <a:r>
              <a:rPr lang="en-GB" sz="2400" dirty="0">
                <a:latin typeface="Cambria" panose="02040503050406030204" pitchFamily="18" charset="0"/>
              </a:rPr>
              <a:t>  </a:t>
            </a:r>
            <a:r>
              <a:rPr lang="en-GB" sz="2400" dirty="0" err="1">
                <a:latin typeface="Cambria" panose="02040503050406030204" pitchFamily="18" charset="0"/>
              </a:rPr>
              <a:t>pengguna</a:t>
            </a:r>
            <a:r>
              <a:rPr lang="en-GB" sz="2400" dirty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286865"/>
            <a:ext cx="25726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err="1">
                <a:latin typeface="Cambria" panose="02040503050406030204" pitchFamily="18" charset="0"/>
              </a:rPr>
              <a:t>Secara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lebih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rinci</a:t>
            </a:r>
            <a:r>
              <a:rPr lang="en-GB" sz="2400" dirty="0">
                <a:latin typeface="Cambria" panose="02040503050406030204" pitchFamily="18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301125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-2" y="135417"/>
            <a:ext cx="12192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ambria" panose="02040503050406030204" pitchFamily="18" charset="0"/>
              </a:rPr>
              <a:t>SISTEM OPERASI DARI BERBAGAI SUDUT PANDANG</a:t>
            </a:r>
            <a:endParaRPr lang="en-GB" sz="39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20578" y="1919286"/>
            <a:ext cx="50043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err="1">
                <a:latin typeface="Cambria" panose="02040503050406030204" pitchFamily="18" charset="0"/>
              </a:rPr>
              <a:t>Sebenarnya</a:t>
            </a:r>
            <a:r>
              <a:rPr lang="en-GB" sz="2400" b="1" dirty="0">
                <a:latin typeface="Cambria" panose="02040503050406030204" pitchFamily="18" charset="0"/>
              </a:rPr>
              <a:t> </a:t>
            </a:r>
            <a:r>
              <a:rPr lang="en-GB" sz="2400" b="1" dirty="0" err="1">
                <a:latin typeface="Cambria" panose="02040503050406030204" pitchFamily="18" charset="0"/>
              </a:rPr>
              <a:t>apa</a:t>
            </a:r>
            <a:r>
              <a:rPr lang="en-GB" sz="2400" b="1" dirty="0">
                <a:latin typeface="Cambria" panose="02040503050406030204" pitchFamily="18" charset="0"/>
              </a:rPr>
              <a:t> itu </a:t>
            </a:r>
            <a:r>
              <a:rPr lang="en-GB" sz="2400" b="1" dirty="0" err="1">
                <a:latin typeface="Cambria" panose="02040503050406030204" pitchFamily="18" charset="0"/>
              </a:rPr>
              <a:t>sistem</a:t>
            </a:r>
            <a:r>
              <a:rPr lang="en-GB" sz="2400" b="1" dirty="0">
                <a:latin typeface="Cambria" panose="02040503050406030204" pitchFamily="18" charset="0"/>
              </a:rPr>
              <a:t> </a:t>
            </a:r>
            <a:r>
              <a:rPr lang="en-GB" sz="2400" b="1" dirty="0" err="1">
                <a:latin typeface="Cambria" panose="02040503050406030204" pitchFamily="18" charset="0"/>
              </a:rPr>
              <a:t>operasi</a:t>
            </a:r>
            <a:r>
              <a:rPr lang="en-GB" sz="2400" b="1" dirty="0">
                <a:latin typeface="Cambria" panose="02040503050406030204" pitchFamily="18" charset="0"/>
              </a:rPr>
              <a:t>? </a:t>
            </a:r>
            <a:r>
              <a:rPr lang="en-GB" sz="2400" dirty="0" err="1">
                <a:latin typeface="Cambria" panose="02040503050406030204" pitchFamily="18" charset="0"/>
              </a:rPr>
              <a:t>Jawabannya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berbeda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tergantung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dilihat</a:t>
            </a:r>
            <a:r>
              <a:rPr lang="en-GB" sz="2400" dirty="0">
                <a:latin typeface="Cambria" panose="02040503050406030204" pitchFamily="18" charset="0"/>
              </a:rPr>
              <a:t> dari </a:t>
            </a:r>
            <a:r>
              <a:rPr lang="en-GB" sz="2400" dirty="0" err="1">
                <a:latin typeface="Cambria" panose="02040503050406030204" pitchFamily="18" charset="0"/>
              </a:rPr>
              <a:t>sudut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pandang</a:t>
            </a:r>
            <a:r>
              <a:rPr lang="en-GB" sz="2400" dirty="0">
                <a:latin typeface="Cambria" panose="02040503050406030204" pitchFamily="18" charset="0"/>
              </a:rPr>
              <a:t> mana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5A9F74-F35E-4689-86DA-AF7108CF2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060" y="1919286"/>
            <a:ext cx="4581525" cy="35337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732882-D856-47A9-B6AC-6A5F2F23A790}"/>
              </a:ext>
            </a:extLst>
          </p:cNvPr>
          <p:cNvSpPr/>
          <p:nvPr/>
        </p:nvSpPr>
        <p:spPr>
          <a:xfrm>
            <a:off x="1682207" y="3418556"/>
            <a:ext cx="3906903" cy="1685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err="1">
                <a:latin typeface="Cambria" panose="02040503050406030204" pitchFamily="18" charset="0"/>
              </a:rPr>
              <a:t>Pengguna</a:t>
            </a:r>
            <a:endParaRPr lang="en-GB" sz="2400" dirty="0">
              <a:latin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Sistem Komputer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Sistem Operasi itu </a:t>
            </a:r>
            <a:r>
              <a:rPr lang="en-GB" sz="2400" dirty="0" err="1">
                <a:latin typeface="Cambria" panose="02040503050406030204" pitchFamily="18" charset="0"/>
              </a:rPr>
              <a:t>sendiri</a:t>
            </a:r>
            <a:endParaRPr lang="en-GB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41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233376"/>
            <a:ext cx="12192000" cy="0"/>
          </a:xfrm>
          <a:prstGeom prst="line">
            <a:avLst/>
          </a:prstGeom>
          <a:ln w="762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749" y="531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-2" y="135417"/>
            <a:ext cx="12192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" panose="02040503050406030204" pitchFamily="18" charset="0"/>
              </a:rPr>
              <a:t>SISTEM OPERASI DARI BERBAGAI SUDUT PANDANG </a:t>
            </a:r>
            <a:r>
              <a:rPr lang="en-US" sz="3200" b="1" dirty="0" err="1">
                <a:latin typeface="Cambria" panose="02040503050406030204" pitchFamily="18" charset="0"/>
              </a:rPr>
              <a:t>Cont</a:t>
            </a:r>
            <a:r>
              <a:rPr lang="en-US" sz="3200" b="1" dirty="0">
                <a:latin typeface="Cambria" panose="02040503050406030204" pitchFamily="18" charset="0"/>
              </a:rPr>
              <a:t> . . .</a:t>
            </a:r>
            <a:endParaRPr lang="en-GB" sz="32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265" y="1342814"/>
            <a:ext cx="23421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err="1">
                <a:latin typeface="Cambria" panose="02040503050406030204" pitchFamily="18" charset="0"/>
              </a:rPr>
              <a:t>Pengguna</a:t>
            </a:r>
            <a:r>
              <a:rPr lang="en-GB" sz="2400" dirty="0">
                <a:latin typeface="Cambria" panose="02040503050406030204" pitchFamily="18" charset="0"/>
              </a:rPr>
              <a:t> (</a:t>
            </a:r>
            <a:r>
              <a:rPr lang="en-GB" sz="2400" i="1" dirty="0">
                <a:latin typeface="Cambria" panose="02040503050406030204" pitchFamily="18" charset="0"/>
              </a:rPr>
              <a:t>User</a:t>
            </a:r>
            <a:r>
              <a:rPr lang="en-GB" sz="2400" dirty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262270" y="1850121"/>
            <a:ext cx="110973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Sistem  Operasi  </a:t>
            </a:r>
            <a:r>
              <a:rPr lang="en-GB" sz="2400" dirty="0" err="1">
                <a:latin typeface="Cambria" panose="02040503050406030204" pitchFamily="18" charset="0"/>
              </a:rPr>
              <a:t>dipandang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sebagai</a:t>
            </a:r>
            <a:r>
              <a:rPr lang="en-GB" sz="2400" dirty="0">
                <a:latin typeface="Cambria" panose="02040503050406030204" pitchFamily="18" charset="0"/>
              </a:rPr>
              <a:t>  </a:t>
            </a:r>
            <a:r>
              <a:rPr lang="en-GB" sz="2400" dirty="0" err="1">
                <a:latin typeface="Cambria" panose="02040503050406030204" pitchFamily="18" charset="0"/>
              </a:rPr>
              <a:t>alat</a:t>
            </a:r>
            <a:r>
              <a:rPr lang="en-GB" sz="2400" dirty="0">
                <a:latin typeface="Cambria" panose="02040503050406030204" pitchFamily="18" charset="0"/>
              </a:rPr>
              <a:t>  </a:t>
            </a:r>
            <a:r>
              <a:rPr lang="en-GB" sz="2400" dirty="0" err="1">
                <a:latin typeface="Cambria" panose="02040503050406030204" pitchFamily="18" charset="0"/>
              </a:rPr>
              <a:t>untuk</a:t>
            </a:r>
            <a:r>
              <a:rPr lang="en-GB" sz="2400" dirty="0">
                <a:latin typeface="Cambria" panose="02040503050406030204" pitchFamily="18" charset="0"/>
              </a:rPr>
              <a:t>  </a:t>
            </a:r>
            <a:r>
              <a:rPr lang="en-GB" sz="2400" dirty="0" err="1">
                <a:latin typeface="Cambria" panose="02040503050406030204" pitchFamily="18" charset="0"/>
              </a:rPr>
              <a:t>mempermudah</a:t>
            </a:r>
            <a:r>
              <a:rPr lang="en-GB" sz="2400" dirty="0">
                <a:latin typeface="Cambria" panose="02040503050406030204" pitchFamily="18" charset="0"/>
              </a:rPr>
              <a:t>  </a:t>
            </a:r>
            <a:r>
              <a:rPr lang="en-GB" sz="2400" dirty="0" err="1">
                <a:latin typeface="Cambria" panose="02040503050406030204" pitchFamily="18" charset="0"/>
              </a:rPr>
              <a:t>penggunaan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  <a:r>
              <a:rPr lang="en-GB" sz="2400" dirty="0" err="1">
                <a:latin typeface="Cambria" panose="02040503050406030204" pitchFamily="18" charset="0"/>
              </a:rPr>
              <a:t>komputer</a:t>
            </a:r>
            <a:endParaRPr lang="en-GB" sz="2400" dirty="0"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270" y="2636985"/>
            <a:ext cx="119297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mbria" pitchFamily="18" charset="0"/>
              </a:rPr>
              <a:t>Tidak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berurusan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dengan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arsitektur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komputer</a:t>
            </a:r>
            <a:r>
              <a:rPr lang="en-US" sz="2400" dirty="0">
                <a:latin typeface="Cambria" pitchFamily="18" charset="0"/>
              </a:rPr>
              <a:t>, </a:t>
            </a:r>
            <a:r>
              <a:rPr lang="en-US" sz="2400" dirty="0" err="1">
                <a:latin typeface="Cambria" pitchFamily="18" charset="0"/>
              </a:rPr>
              <a:t>sebatas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menggunakan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i="1" dirty="0">
                <a:latin typeface="Cambria" pitchFamily="18" charset="0"/>
              </a:rPr>
              <a:t>command – language </a:t>
            </a:r>
            <a:r>
              <a:rPr lang="en-US" sz="2400" dirty="0" err="1">
                <a:latin typeface="Cambria" pitchFamily="18" charset="0"/>
              </a:rPr>
              <a:t>untuk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meminta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layanan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sistem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err="1">
                <a:latin typeface="Cambria" pitchFamily="18" charset="0"/>
              </a:rPr>
              <a:t>operasi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2270" y="3467982"/>
            <a:ext cx="11929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 algn="just">
              <a:buFont typeface="Arial" panose="020B0604020202020204" pitchFamily="34" charset="0"/>
              <a:buChar char="•"/>
            </a:pPr>
            <a:r>
              <a:rPr lang="en-US" sz="2400" i="1" dirty="0">
                <a:latin typeface="Cambria" pitchFamily="18" charset="0"/>
              </a:rPr>
              <a:t>Command – language :</a:t>
            </a:r>
          </a:p>
          <a:p>
            <a:pPr algn="just"/>
            <a:r>
              <a:rPr lang="en-US" sz="2400" i="1" dirty="0">
                <a:latin typeface="Cambria" pitchFamily="18" charset="0"/>
              </a:rPr>
              <a:t>	text – based shell </a:t>
            </a:r>
            <a:r>
              <a:rPr lang="en-US" sz="2400" dirty="0" err="1">
                <a:latin typeface="Cambria" pitchFamily="18" charset="0"/>
              </a:rPr>
              <a:t>contoh</a:t>
            </a:r>
            <a:r>
              <a:rPr lang="en-US" sz="2400" dirty="0">
                <a:latin typeface="Cambria" pitchFamily="18" charset="0"/>
              </a:rPr>
              <a:t> : </a:t>
            </a:r>
            <a:r>
              <a:rPr lang="en-US" sz="2400" dirty="0" err="1">
                <a:latin typeface="Cambria" pitchFamily="18" charset="0"/>
              </a:rPr>
              <a:t>MS-Dos</a:t>
            </a:r>
            <a:r>
              <a:rPr lang="en-US" sz="2400" dirty="0">
                <a:latin typeface="Cambria" pitchFamily="18" charset="0"/>
              </a:rPr>
              <a:t>, UNIX</a:t>
            </a:r>
          </a:p>
          <a:p>
            <a:pPr algn="just"/>
            <a:r>
              <a:rPr lang="en-US" sz="2400" i="1" dirty="0">
                <a:latin typeface="Cambria" pitchFamily="18" charset="0"/>
              </a:rPr>
              <a:t>	GUI based shell </a:t>
            </a:r>
            <a:r>
              <a:rPr lang="en-US" sz="2400" dirty="0" err="1">
                <a:latin typeface="Cambria" pitchFamily="18" charset="0"/>
              </a:rPr>
              <a:t>contoh</a:t>
            </a:r>
            <a:r>
              <a:rPr lang="en-US" sz="2400" dirty="0">
                <a:latin typeface="Cambria" pitchFamily="18" charset="0"/>
              </a:rPr>
              <a:t> : MS-WINDOWS 95/98,  XP</a:t>
            </a:r>
            <a:endParaRPr lang="en-US" sz="2400" i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82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916</Words>
  <Application>Microsoft Office PowerPoint</Application>
  <PresentationFormat>Widescreen</PresentationFormat>
  <Paragraphs>110</Paragraphs>
  <Slides>19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dregata</dc:creator>
  <cp:lastModifiedBy>Yufis Azhar</cp:lastModifiedBy>
  <cp:revision>59</cp:revision>
  <dcterms:created xsi:type="dcterms:W3CDTF">2014-02-19T00:12:27Z</dcterms:created>
  <dcterms:modified xsi:type="dcterms:W3CDTF">2021-03-15T11:56:08Z</dcterms:modified>
</cp:coreProperties>
</file>