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4346" autoAdjust="0"/>
  </p:normalViewPr>
  <p:slideViewPr>
    <p:cSldViewPr snapToGrid="0" snapToObjects="1">
      <p:cViewPr varScale="1">
        <p:scale>
          <a:sx n="52" d="100"/>
          <a:sy n="5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574A5B6-B96C-407B-9515-7126FC5CEED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 un.sur</a:t>
            </a:r>
          </a:p>
          <a:p>
            <a:r>
              <a:rPr lang="en-US" sz="2000" b="0" strike="noStrike" spc="-1">
                <a:latin typeface="Arial"/>
              </a:rPr>
              <a:t>    n </a:t>
            </a:r>
            <a:r>
              <a:rPr lang="en-US" sz="2000" b="1" strike="noStrike" spc="-1">
                <a:latin typeface="Arial"/>
              </a:rPr>
              <a:t>bagian terkecil dari suatu benda</a:t>
            </a:r>
            <a:r>
              <a:rPr lang="en-US" sz="2000" b="0" strike="noStrike" spc="-1">
                <a:latin typeface="Arial"/>
              </a:rPr>
              <a:t>; bagian benda yang tidak dapat dibagi-bagi lagi dengan proses kimia; bahan asal; zat asal; elemen: mengandung -- kimia tertentu; tekanan dapat kita anggap pula sebagai salah satu -- bahasa</a:t>
            </a:r>
          </a:p>
          <a:p>
            <a:r>
              <a:rPr lang="en-US" sz="2000" b="0" strike="noStrike" spc="-1">
                <a:latin typeface="Arial"/>
              </a:rPr>
              <a:t>    n kelompok kecil (dari kelompok yang lebih besar): membersihkan -- ekstrem kiri dalam pemerintahan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 un.sur</a:t>
            </a:r>
          </a:p>
          <a:p>
            <a:r>
              <a:rPr lang="en-US" sz="2000" b="0" strike="noStrike" spc="-1">
                <a:latin typeface="Arial"/>
              </a:rPr>
              <a:t>    n </a:t>
            </a:r>
            <a:r>
              <a:rPr lang="en-US" sz="2000" b="1" strike="noStrike" spc="-1">
                <a:latin typeface="Arial"/>
              </a:rPr>
              <a:t>bagian terkecil dari suatu benda</a:t>
            </a:r>
            <a:r>
              <a:rPr lang="en-US" sz="2000" b="0" strike="noStrike" spc="-1">
                <a:latin typeface="Arial"/>
              </a:rPr>
              <a:t>; bagian benda yang tidak dapat dibagi-bagi lagi dengan proses kimia; bahan asal; zat asal; elemen: mengandung -- kimia tertentu; tekanan dapat kita anggap pula sebagai salah satu -- bahasa</a:t>
            </a:r>
          </a:p>
          <a:p>
            <a:r>
              <a:rPr lang="en-US" sz="2000" b="0" strike="noStrike" spc="-1">
                <a:latin typeface="Arial"/>
              </a:rPr>
              <a:t>    n kelompok kecil (dari kelompok yang lebih besar): membersihkan -- ekstrem kiri dalam pemerintahan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 un.sur</a:t>
            </a:r>
          </a:p>
          <a:p>
            <a:r>
              <a:rPr lang="en-US" sz="2000" b="0" strike="noStrike" spc="-1">
                <a:latin typeface="Arial"/>
              </a:rPr>
              <a:t>    n </a:t>
            </a:r>
            <a:r>
              <a:rPr lang="en-US" sz="2000" b="1" strike="noStrike" spc="-1">
                <a:latin typeface="Arial"/>
              </a:rPr>
              <a:t>bagian terkecil dari suatu benda</a:t>
            </a:r>
            <a:r>
              <a:rPr lang="en-US" sz="2000" b="0" strike="noStrike" spc="-1">
                <a:latin typeface="Arial"/>
              </a:rPr>
              <a:t>; bagian benda yang tidak dapat dibagi-bagi lagi dengan proses kimia; bahan asal; zat asal; elemen: mengandung -- kimia tertentu; tekanan dapat kita anggap pula sebagai salah satu -- bahasa</a:t>
            </a:r>
          </a:p>
          <a:p>
            <a:r>
              <a:rPr lang="en-US" sz="2000" b="0" strike="noStrike" spc="-1">
                <a:latin typeface="Arial"/>
              </a:rPr>
              <a:t>    n kelompok kecil (dari kelompok yang lebih besar): membersihkan -- ekstrem kiri dalam pemerintahan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 un.sur</a:t>
            </a:r>
          </a:p>
          <a:p>
            <a:r>
              <a:rPr lang="en-US" sz="2000" b="0" strike="noStrike" spc="-1">
                <a:latin typeface="Arial"/>
              </a:rPr>
              <a:t>    n </a:t>
            </a:r>
            <a:r>
              <a:rPr lang="en-US" sz="2000" b="1" strike="noStrike" spc="-1">
                <a:latin typeface="Arial"/>
              </a:rPr>
              <a:t>bagian terkecil dari suatu benda</a:t>
            </a:r>
            <a:r>
              <a:rPr lang="en-US" sz="2000" b="0" strike="noStrike" spc="-1">
                <a:latin typeface="Arial"/>
              </a:rPr>
              <a:t>; bagian benda yang tidak dapat dibagi-bagi lagi dengan proses kimia; bahan asal; zat asal; elemen: mengandung -- kimia tertentu; tekanan dapat kita anggap pula sebagai salah satu -- bahasa</a:t>
            </a:r>
          </a:p>
          <a:p>
            <a:r>
              <a:rPr lang="en-US" sz="2000" b="0" strike="noStrike" spc="-1">
                <a:latin typeface="Arial"/>
              </a:rPr>
              <a:t>    n kelompok kecil (dari kelompok yang lebih besar): membersihkan -- ekstrem kiri dalam pemerintahan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 un.sur</a:t>
            </a:r>
          </a:p>
          <a:p>
            <a:r>
              <a:rPr lang="en-US" sz="2000" b="0" strike="noStrike" spc="-1">
                <a:latin typeface="Arial"/>
              </a:rPr>
              <a:t>    n </a:t>
            </a:r>
            <a:r>
              <a:rPr lang="en-US" sz="2000" b="1" strike="noStrike" spc="-1">
                <a:latin typeface="Arial"/>
              </a:rPr>
              <a:t>bagian terkecil dari suatu benda</a:t>
            </a:r>
            <a:r>
              <a:rPr lang="en-US" sz="2000" b="0" strike="noStrike" spc="-1">
                <a:latin typeface="Arial"/>
              </a:rPr>
              <a:t>; bagian benda yang tidak dapat dibagi-bagi lagi dengan proses kimia; bahan asal; zat asal; elemen: mengandung -- kimia tertentu; tekanan dapat kita anggap pula sebagai salah satu -- bahasa</a:t>
            </a:r>
          </a:p>
          <a:p>
            <a:r>
              <a:rPr lang="en-US" sz="2000" b="0" strike="noStrike" spc="-1">
                <a:latin typeface="Arial"/>
              </a:rPr>
              <a:t>    n kelompok kecil (dari kelompok yang lebih besar): membersihkan -- ekstrem kiri dalam pemerintahan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 un.sur</a:t>
            </a:r>
          </a:p>
          <a:p>
            <a:r>
              <a:rPr lang="en-US" sz="2000" b="0" strike="noStrike" spc="-1">
                <a:latin typeface="Arial"/>
              </a:rPr>
              <a:t>    n </a:t>
            </a:r>
            <a:r>
              <a:rPr lang="en-US" sz="2000" b="1" strike="noStrike" spc="-1">
                <a:latin typeface="Arial"/>
              </a:rPr>
              <a:t>bagian terkecil dari suatu benda</a:t>
            </a:r>
            <a:r>
              <a:rPr lang="en-US" sz="2000" b="0" strike="noStrike" spc="-1">
                <a:latin typeface="Arial"/>
              </a:rPr>
              <a:t>; bagian benda yang tidak dapat dibagi-bagi lagi dengan proses kimia; bahan asal; zat asal; elemen: mengandung -- kimia tertentu; tekanan dapat kita anggap pula sebagai salah satu -- bahasa</a:t>
            </a:r>
          </a:p>
          <a:p>
            <a:r>
              <a:rPr lang="en-US" sz="2000" b="0" strike="noStrike" spc="-1">
                <a:latin typeface="Arial"/>
              </a:rPr>
              <a:t>    n kelompok kecil (dari kelompok yang lebih besar): membersihkan -- ekstrem kiri dalam pemerintahan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 un.sur</a:t>
            </a:r>
          </a:p>
          <a:p>
            <a:r>
              <a:rPr lang="en-US" sz="2000" b="0" strike="noStrike" spc="-1">
                <a:latin typeface="Arial"/>
              </a:rPr>
              <a:t>    n </a:t>
            </a:r>
            <a:r>
              <a:rPr lang="en-US" sz="2000" b="1" strike="noStrike" spc="-1">
                <a:latin typeface="Arial"/>
              </a:rPr>
              <a:t>bagian terkecil dari suatu benda</a:t>
            </a:r>
            <a:r>
              <a:rPr lang="en-US" sz="2000" b="0" strike="noStrike" spc="-1">
                <a:latin typeface="Arial"/>
              </a:rPr>
              <a:t>; bagian benda yang tidak dapat dibagi-bagi lagi dengan proses kimia; bahan asal; zat asal; elemen: mengandung -- kimia tertentu; tekanan dapat kita anggap pula sebagai salah satu -- bahasa</a:t>
            </a:r>
          </a:p>
          <a:p>
            <a:r>
              <a:rPr lang="en-US" sz="2000" b="0" strike="noStrike" spc="-1">
                <a:latin typeface="Arial"/>
              </a:rPr>
              <a:t>    n kelompok kecil (dari kelompok yang lebih besar): membersihkan -- ekstrem kiri dalam pemerintahan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Representasi program dan data, kenapa disebutkan representasi program dan data? Karena jika menyimpan suatu file / berkas, file dan berkas tersebut dapat dibuka menggunakan salah satu dari program yang telah kita install, e.g: menyimpan file dalam bentuk word, menyimpan file mp3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 un.sur</a:t>
            </a:r>
          </a:p>
          <a:p>
            <a:r>
              <a:rPr lang="en-US" sz="2000" b="0" strike="noStrike" spc="-1">
                <a:latin typeface="Arial"/>
              </a:rPr>
              <a:t>    n </a:t>
            </a:r>
            <a:r>
              <a:rPr lang="en-US" sz="2000" b="1" strike="noStrike" spc="-1">
                <a:latin typeface="Arial"/>
              </a:rPr>
              <a:t>bagian terkecil dari suatu benda</a:t>
            </a:r>
            <a:r>
              <a:rPr lang="en-US" sz="2000" b="0" strike="noStrike" spc="-1">
                <a:latin typeface="Arial"/>
              </a:rPr>
              <a:t>; bagian benda yang tidak dapat dibagi-bagi lagi dengan proses kimia; bahan asal; zat asal; elemen: mengandung -- kimia tertentu; tekanan dapat kita anggap pula sebagai salah satu -- bahasa</a:t>
            </a:r>
          </a:p>
          <a:p>
            <a:r>
              <a:rPr lang="en-US" sz="2000" b="0" strike="noStrike" spc="-1">
                <a:latin typeface="Arial"/>
              </a:rPr>
              <a:t>    n kelompok kecil (dari kelompok yang lebih besar): membersihkan -- ekstrem kiri dalam pemerintahan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3FEDD51-0974-4120-A899-4630130B754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21865" y="301320"/>
            <a:ext cx="10058760" cy="670932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8131680" y="6818760"/>
            <a:ext cx="1918080" cy="73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94"/>
          <p:cNvPicPr/>
          <p:nvPr/>
        </p:nvPicPr>
        <p:blipFill>
          <a:blip r:embed="rId3"/>
          <a:srcRect t="5123" b="5258"/>
          <a:stretch/>
        </p:blipFill>
        <p:spPr>
          <a:xfrm>
            <a:off x="1543680" y="1335600"/>
            <a:ext cx="2142720" cy="191988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3319200" y="1684800"/>
            <a:ext cx="47548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Manajemen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Main Memori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1868040"/>
            <a:ext cx="9771840" cy="570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lvl="1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memiliki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tugas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mengatur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bagian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sedang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digunakan</a:t>
            </a:r>
            <a:endParaRPr lang="en-US" sz="2000" b="0" strike="noStrike" spc="-1" dirty="0">
              <a:latin typeface="Arial"/>
            </a:endParaRPr>
          </a:p>
          <a:p>
            <a:pPr marL="360000" lvl="1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Mengalokasikan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jumlah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(</a:t>
            </a:r>
            <a:r>
              <a:rPr lang="en-US" sz="2000" b="0" strike="noStrike" spc="-1" dirty="0" err="1">
                <a:latin typeface="Arial"/>
              </a:rPr>
              <a:t>berserta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alamat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) yang </a:t>
            </a:r>
            <a:r>
              <a:rPr lang="en-US" sz="2000" b="0" strike="noStrike" spc="-1" dirty="0" err="1">
                <a:latin typeface="Arial"/>
              </a:rPr>
              <a:t>diperlukan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b="0" strike="noStrike" spc="-1" dirty="0" err="1">
                <a:latin typeface="Arial"/>
              </a:rPr>
              <a:t>baik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program yang </a:t>
            </a:r>
            <a:r>
              <a:rPr lang="en-US" sz="2000" b="0" strike="noStrike" spc="-1" dirty="0" err="1">
                <a:latin typeface="Arial"/>
              </a:rPr>
              <a:t>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berjalan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maupun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itu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sendiri</a:t>
            </a:r>
            <a:endParaRPr lang="en-US" sz="2000" b="0" strike="noStrike" spc="-1" dirty="0">
              <a:latin typeface="Arial"/>
            </a:endParaRPr>
          </a:p>
          <a:p>
            <a:pPr marL="360000" lvl="1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144000" lvl="1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144000" lvl="1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endParaRPr lang="en-US" sz="2000" spc="-1" dirty="0">
              <a:latin typeface="Arial"/>
            </a:endParaRPr>
          </a:p>
          <a:p>
            <a:pPr marL="144000" lvl="1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144000" lvl="1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Tujuan</a:t>
            </a:r>
            <a:r>
              <a:rPr lang="en-US" sz="2000" b="0" strike="noStrike" spc="-1" dirty="0">
                <a:latin typeface="Arial"/>
              </a:rPr>
              <a:t> Utama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Main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Memori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360000" lvl="1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Agar </a:t>
            </a:r>
            <a:r>
              <a:rPr lang="en-US" sz="2000" b="0" strike="noStrike" spc="-1" dirty="0" err="1">
                <a:latin typeface="Arial"/>
              </a:rPr>
              <a:t>utilitas</a:t>
            </a:r>
            <a:r>
              <a:rPr lang="en-US" sz="2000" b="0" strike="noStrike" spc="-1" dirty="0">
                <a:latin typeface="Arial"/>
              </a:rPr>
              <a:t> CPU </a:t>
            </a:r>
            <a:r>
              <a:rPr lang="en-US" sz="2000" b="0" strike="noStrike" spc="-1" dirty="0" err="1">
                <a:latin typeface="Arial"/>
              </a:rPr>
              <a:t>meningkat</a:t>
            </a:r>
            <a:endParaRPr lang="en-US" sz="2000" b="0" strike="noStrike" spc="-1" dirty="0">
              <a:latin typeface="Arial"/>
            </a:endParaRPr>
          </a:p>
          <a:p>
            <a:pPr marL="360000" lvl="1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Meningkatkan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efisiensi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pemakaian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endParaRPr lang="en-US" sz="2000" b="0" strike="noStrike" spc="-1" dirty="0">
              <a:latin typeface="Arial"/>
            </a:endParaRPr>
          </a:p>
          <a:p>
            <a:pPr marL="360000" lvl="1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Sesuai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dengan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Hierarki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ada</a:t>
            </a:r>
            <a:r>
              <a:rPr lang="en-US" sz="2000" b="0" strike="noStrike" spc="-1" dirty="0">
                <a:latin typeface="Arial"/>
              </a:rPr>
              <a:t> di </a:t>
            </a:r>
            <a:r>
              <a:rPr lang="en-US" sz="2000" b="0" strike="noStrike" spc="-1" dirty="0" err="1">
                <a:latin typeface="Arial"/>
              </a:rPr>
              <a:t>komputer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disusun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berdasarkan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tingkatan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kecepatan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kapasitas</a:t>
            </a:r>
            <a:r>
              <a:rPr lang="en-US" sz="2000" b="1" strike="noStrike" spc="-1" dirty="0">
                <a:latin typeface="Arial"/>
              </a:rPr>
              <a:t> yang </a:t>
            </a:r>
            <a:r>
              <a:rPr lang="en-US" sz="2000" b="1" strike="noStrike" spc="-1" dirty="0" err="1">
                <a:latin typeface="Arial"/>
              </a:rPr>
              <a:t>berbeda</a:t>
            </a:r>
            <a:endParaRPr lang="en-US" sz="2000" b="0" strike="noStrike" spc="-1" dirty="0">
              <a:latin typeface="Arial"/>
            </a:endParaRPr>
          </a:p>
          <a:p>
            <a:pPr marL="360000" lvl="1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Hierarki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memiliki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tujuan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memperoleh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kinerja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komputer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maksimal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dengan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harga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terjangkau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3"/>
          <a:srcRect t="5123" b="5258"/>
          <a:stretch/>
        </p:blipFill>
        <p:spPr>
          <a:xfrm>
            <a:off x="51840" y="-4680"/>
            <a:ext cx="1868400" cy="167436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1560442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 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Main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Memori</a:t>
            </a:r>
            <a:endParaRPr lang="en-US" sz="3600" b="0" strike="noStrike" spc="-1" dirty="0">
              <a:latin typeface="Arial"/>
            </a:endParaRPr>
          </a:p>
        </p:txBody>
      </p:sp>
      <p:grpSp>
        <p:nvGrpSpPr>
          <p:cNvPr id="100" name="Group 3"/>
          <p:cNvGrpSpPr/>
          <p:nvPr/>
        </p:nvGrpSpPr>
        <p:grpSpPr>
          <a:xfrm>
            <a:off x="5958391" y="3128909"/>
            <a:ext cx="3278599" cy="2485236"/>
            <a:chOff x="6237360" y="3379320"/>
            <a:chExt cx="3363840" cy="2490480"/>
          </a:xfrm>
        </p:grpSpPr>
        <p:pic>
          <p:nvPicPr>
            <p:cNvPr id="101" name="Picture 2"/>
            <p:cNvPicPr/>
            <p:nvPr/>
          </p:nvPicPr>
          <p:blipFill>
            <a:blip r:embed="rId4"/>
            <a:stretch/>
          </p:blipFill>
          <p:spPr>
            <a:xfrm>
              <a:off x="6237360" y="3379320"/>
              <a:ext cx="3363840" cy="230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2" name="CustomShape 4"/>
            <p:cNvSpPr/>
            <p:nvPr/>
          </p:nvSpPr>
          <p:spPr>
            <a:xfrm>
              <a:off x="8093880" y="5353200"/>
              <a:ext cx="14868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mbria"/>
                </a:rPr>
                <a:t>William Stallings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89440" y="2264040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lvl="1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Aktifitas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menjadi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tanggung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jawab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dalam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manajemen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: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Mengatur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bagian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sedang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digunakan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Mengalokasikan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jumlah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alamat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diperlukan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suatu</a:t>
            </a:r>
            <a:r>
              <a:rPr lang="en-US" sz="2000" b="0" strike="noStrike" spc="-1" dirty="0">
                <a:latin typeface="Arial"/>
              </a:rPr>
              <a:t> proses </a:t>
            </a:r>
            <a:r>
              <a:rPr lang="en-US" sz="2000" b="0" strike="noStrike" spc="-1" dirty="0" err="1">
                <a:latin typeface="Arial"/>
              </a:rPr>
              <a:t>maupun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sistem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operasi</a:t>
            </a:r>
            <a:r>
              <a:rPr lang="en-US" sz="2000" b="0" strike="noStrike" spc="-1" dirty="0">
                <a:latin typeface="Arial"/>
              </a:rPr>
              <a:t> 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Memilih</a:t>
            </a:r>
            <a:r>
              <a:rPr lang="en-US" sz="2000" b="0" strike="noStrike" spc="-1" dirty="0">
                <a:latin typeface="Arial"/>
              </a:rPr>
              <a:t> program yang </a:t>
            </a:r>
            <a:r>
              <a:rPr lang="en-US" sz="2000" b="0" strike="noStrike" spc="-1" dirty="0" err="1">
                <a:latin typeface="Arial"/>
              </a:rPr>
              <a:t>akan</a:t>
            </a:r>
            <a:r>
              <a:rPr lang="en-US" sz="2000" b="0" strike="noStrike" spc="-1" dirty="0">
                <a:latin typeface="Arial"/>
              </a:rPr>
              <a:t> di load </a:t>
            </a:r>
            <a:r>
              <a:rPr lang="en-US" sz="2000" b="0" strike="noStrike" spc="-1" dirty="0" err="1">
                <a:latin typeface="Arial"/>
              </a:rPr>
              <a:t>ke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dalam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3"/>
          <a:srcRect t="5123" b="5258"/>
          <a:stretch/>
        </p:blipFill>
        <p:spPr>
          <a:xfrm>
            <a:off x="51840" y="-4680"/>
            <a:ext cx="1868400" cy="167436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1560447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 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Main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Memori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" name="Picture 107"/>
          <p:cNvPicPr/>
          <p:nvPr/>
        </p:nvPicPr>
        <p:blipFill>
          <a:blip r:embed="rId3"/>
          <a:srcRect l="7862" t="9709" r="6786" b="10180"/>
          <a:stretch/>
        </p:blipFill>
        <p:spPr>
          <a:xfrm>
            <a:off x="2226240" y="1506960"/>
            <a:ext cx="1828440" cy="17161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103200" y="1684800"/>
            <a:ext cx="47548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Manajemen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Berkas / File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89440" y="2264040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Berkas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/ File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 err="1">
                <a:latin typeface="Arial"/>
              </a:rPr>
              <a:t>merupakan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representasi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AECF00"/>
                </a:solidFill>
                <a:latin typeface="Arial"/>
              </a:rPr>
              <a:t>program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66CC"/>
                </a:solidFill>
                <a:latin typeface="Arial"/>
              </a:rPr>
              <a:t>data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AECF00"/>
                </a:solidFill>
                <a:latin typeface="Arial"/>
              </a:rPr>
              <a:t>Program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66CC"/>
                </a:solidFill>
                <a:latin typeface="Arial"/>
              </a:rPr>
              <a:t>Data </a:t>
            </a:r>
            <a:r>
              <a:rPr lang="en-US" sz="2000" b="0" strike="noStrike" spc="-1" dirty="0" err="1">
                <a:latin typeface="Arial"/>
              </a:rPr>
              <a:t>merupakan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kumpulan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informasi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saling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berhubungan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disimpan</a:t>
            </a:r>
            <a:r>
              <a:rPr lang="en-US" sz="2000" b="0" strike="noStrike" spc="-1" dirty="0">
                <a:latin typeface="Arial"/>
              </a:rPr>
              <a:t> di </a:t>
            </a:r>
            <a:r>
              <a:rPr lang="en-US" sz="2000" b="0" strike="noStrike" spc="-1" dirty="0" err="1">
                <a:latin typeface="Arial"/>
              </a:rPr>
              <a:t>perangkat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penyimpanan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216000" lvl="1" algn="ctr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Berkas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/ File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sangat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penting</a:t>
            </a:r>
            <a:r>
              <a:rPr lang="en-US" sz="2000" b="0" strike="noStrike" spc="-1" dirty="0">
                <a:latin typeface="Arial"/>
              </a:rPr>
              <a:t>,</a:t>
            </a:r>
          </a:p>
          <a:p>
            <a:pPr marL="216000" lvl="1" algn="ctr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karena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informasi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atau</a:t>
            </a:r>
            <a:r>
              <a:rPr lang="en-US" sz="2000" b="0" strike="noStrike" spc="-1" dirty="0">
                <a:latin typeface="Arial"/>
              </a:rPr>
              <a:t> data yang </a:t>
            </a:r>
            <a:r>
              <a:rPr lang="en-US" sz="2000" b="0" strike="noStrike" spc="-1" dirty="0" err="1">
                <a:latin typeface="Arial"/>
              </a:rPr>
              <a:t>disimpan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dalam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berkas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merupakan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sesuatu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sangat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berharga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bagi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pengguna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467451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 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Berkas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/ File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3"/>
          <a:srcRect l="7862" t="9709" r="6786" b="10180"/>
          <a:stretch/>
        </p:blipFill>
        <p:spPr>
          <a:xfrm>
            <a:off x="360" y="21240"/>
            <a:ext cx="1828440" cy="171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-1" y="1946194"/>
            <a:ext cx="10080625" cy="454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lvl="1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Aktifitas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menjadi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tanggung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jawab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dalam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manajemen</a:t>
            </a:r>
            <a:r>
              <a:rPr lang="en-US" sz="2000" b="0" strike="noStrike" spc="-1" dirty="0">
                <a:latin typeface="Arial"/>
              </a:rPr>
              <a:t> file / </a:t>
            </a:r>
            <a:r>
              <a:rPr lang="en-US" sz="2000" b="0" strike="noStrike" spc="-1" dirty="0" err="1">
                <a:latin typeface="Arial"/>
              </a:rPr>
              <a:t>berkas</a:t>
            </a:r>
            <a:r>
              <a:rPr lang="en-US" sz="2000" b="0" strike="noStrike" spc="-1" dirty="0">
                <a:latin typeface="Arial"/>
              </a:rPr>
              <a:t>: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Pembuatan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berkas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atau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direktori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Penghapusan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berkas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atau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direktori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Memanipulasi</a:t>
            </a:r>
            <a:r>
              <a:rPr lang="en-US" sz="2000" b="0" strike="noStrike" spc="-1" dirty="0">
                <a:latin typeface="Arial"/>
              </a:rPr>
              <a:t> (read, write, update) </a:t>
            </a:r>
            <a:r>
              <a:rPr lang="en-US" sz="2000" b="0" strike="noStrike" spc="-1" dirty="0" err="1">
                <a:latin typeface="Arial"/>
              </a:rPr>
              <a:t>berkas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atau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direktori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Menyimpan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meletakkan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berkas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atau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direktori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pada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sistem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penyimpanan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sekunder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Melakukan</a:t>
            </a:r>
            <a:r>
              <a:rPr lang="en-US" sz="2000" b="0" strike="noStrike" spc="-1" dirty="0">
                <a:latin typeface="Arial"/>
              </a:rPr>
              <a:t> backup </a:t>
            </a:r>
            <a:r>
              <a:rPr lang="en-US" sz="2000" b="0" strike="noStrike" spc="-1" dirty="0" err="1">
                <a:latin typeface="Arial"/>
              </a:rPr>
              <a:t>berkas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atau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direktori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ke</a:t>
            </a:r>
            <a:r>
              <a:rPr lang="en-US" sz="2000" b="0" strike="noStrike" spc="-1" dirty="0">
                <a:latin typeface="Arial"/>
              </a:rPr>
              <a:t> media </a:t>
            </a:r>
            <a:r>
              <a:rPr lang="en-US" sz="2000" b="0" strike="noStrike" spc="-1" dirty="0" err="1">
                <a:latin typeface="Arial"/>
              </a:rPr>
              <a:t>penyimpanan</a:t>
            </a:r>
            <a:r>
              <a:rPr lang="en-US" sz="2000" b="0" strike="noStrike" spc="-1" dirty="0">
                <a:latin typeface="Arial"/>
              </a:rPr>
              <a:t> non-volatile (</a:t>
            </a:r>
            <a:r>
              <a:rPr lang="en-US" sz="2000" b="0" strike="noStrike" spc="-1" dirty="0" err="1">
                <a:latin typeface="Arial"/>
              </a:rPr>
              <a:t>eksternal</a:t>
            </a:r>
            <a:r>
              <a:rPr lang="en-US" sz="2000" b="0" strike="noStrike" spc="-1" dirty="0">
                <a:latin typeface="Arial"/>
              </a:rPr>
              <a:t> storage)</a:t>
            </a:r>
          </a:p>
          <a:p>
            <a:pPr marL="216000" lvl="1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2000" spc="-1" dirty="0">
                <a:latin typeface="Arial"/>
              </a:rPr>
              <a:t>                      </a:t>
            </a:r>
          </a:p>
          <a:p>
            <a:pPr marL="216000" lvl="1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2000" b="0" strike="noStrike" spc="-1" dirty="0">
                <a:latin typeface="Arial"/>
              </a:rPr>
              <a:t>                 Oleh </a:t>
            </a:r>
            <a:r>
              <a:rPr lang="en-US" sz="2000" b="0" strike="noStrike" spc="-1" dirty="0" err="1">
                <a:latin typeface="Arial"/>
              </a:rPr>
              <a:t>karena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itu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b="0" strike="noStrike" spc="-1" dirty="0" err="1">
                <a:latin typeface="Arial"/>
              </a:rPr>
              <a:t>sistem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operasi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harus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dapat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melakukan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operasi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manajemen</a:t>
            </a:r>
            <a:r>
              <a:rPr lang="en-US" sz="2000" b="0" strike="noStrike" spc="-1" dirty="0">
                <a:latin typeface="Arial"/>
              </a:rPr>
              <a:t> file / </a:t>
            </a:r>
            <a:r>
              <a:rPr lang="en-US" sz="2000" b="0" strike="noStrike" spc="-1" dirty="0" err="1">
                <a:latin typeface="Arial"/>
              </a:rPr>
              <a:t>berkas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dengan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baik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467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 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Berkas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/ File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3"/>
          <a:srcRect l="7862" t="9709" r="6786" b="10180"/>
          <a:stretch/>
        </p:blipFill>
        <p:spPr>
          <a:xfrm>
            <a:off x="360" y="21240"/>
            <a:ext cx="1828440" cy="1716120"/>
          </a:xfrm>
          <a:prstGeom prst="rect">
            <a:avLst/>
          </a:prstGeom>
          <a:ln>
            <a:noFill/>
          </a:ln>
        </p:spPr>
      </p:pic>
      <p:grpSp>
        <p:nvGrpSpPr>
          <p:cNvPr id="116" name="Group 3"/>
          <p:cNvGrpSpPr/>
          <p:nvPr/>
        </p:nvGrpSpPr>
        <p:grpSpPr>
          <a:xfrm>
            <a:off x="243717" y="6078421"/>
            <a:ext cx="1488240" cy="1336680"/>
            <a:chOff x="553680" y="5613480"/>
            <a:chExt cx="1488240" cy="1336680"/>
          </a:xfrm>
        </p:grpSpPr>
        <p:sp>
          <p:nvSpPr>
            <p:cNvPr id="117" name="CustomShape 4"/>
            <p:cNvSpPr/>
            <p:nvPr/>
          </p:nvSpPr>
          <p:spPr>
            <a:xfrm>
              <a:off x="553680" y="6401880"/>
              <a:ext cx="1212480" cy="54828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600">
              <a:solidFill>
                <a:srgbClr val="C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5"/>
            <p:cNvSpPr/>
            <p:nvPr/>
          </p:nvSpPr>
          <p:spPr>
            <a:xfrm>
              <a:off x="631080" y="6407280"/>
              <a:ext cx="11016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FFFFFF"/>
                  </a:solidFill>
                  <a:latin typeface="Cambria"/>
                </a:rPr>
                <a:t>Notes</a:t>
              </a:r>
              <a:endParaRPr lang="en-US" sz="2800" b="0" strike="noStrike" spc="-1" dirty="0">
                <a:latin typeface="Arial"/>
              </a:endParaRPr>
            </a:p>
          </p:txBody>
        </p:sp>
        <p:pic>
          <p:nvPicPr>
            <p:cNvPr id="119" name="Picture 11"/>
            <p:cNvPicPr/>
            <p:nvPr/>
          </p:nvPicPr>
          <p:blipFill>
            <a:blip r:embed="rId4"/>
            <a:srcRect l="7246" t="906" r="5568"/>
            <a:stretch/>
          </p:blipFill>
          <p:spPr>
            <a:xfrm>
              <a:off x="1268640" y="5613480"/>
              <a:ext cx="773280" cy="10548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1919520" y="129672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3103200" y="1684800"/>
            <a:ext cx="47548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Manajemen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Input / Output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89440" y="2264040"/>
            <a:ext cx="9482400" cy="38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Pekerjaan utama yang paling sering dilakukan oleh sistem komputer selain melakukan komputasi adalah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 Manajemen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Input / Output</a:t>
            </a:r>
            <a:endParaRPr lang="en-US" sz="2000" b="0" strike="noStrike" spc="-1">
              <a:latin typeface="Arial"/>
            </a:endParaRP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waktu yang digunakan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0" strike="noStrike" spc="-1">
                <a:latin typeface="Arial"/>
              </a:rPr>
              <a:t>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0" strike="noStrike" spc="-1">
                <a:latin typeface="Arial"/>
              </a:rPr>
              <a:t> untuk </a:t>
            </a:r>
            <a:r>
              <a:rPr lang="en-US" sz="2000" b="1" strike="noStrike" spc="-1">
                <a:solidFill>
                  <a:srgbClr val="AECF00"/>
                </a:solidFill>
                <a:latin typeface="Arial"/>
              </a:rPr>
              <a:t>proses komputasi</a:t>
            </a:r>
            <a:r>
              <a:rPr lang="en-US" sz="2000" b="0" strike="noStrike" spc="-1">
                <a:latin typeface="Arial"/>
              </a:rPr>
              <a:t>, lebih sedikit dibandingkan waktu untuk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0" strike="noStrike" spc="-1">
                <a:latin typeface="Arial"/>
              </a:rPr>
              <a:t>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I/O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Operasi </a:t>
            </a:r>
            <a:r>
              <a:rPr lang="en-US" sz="2000" b="0" strike="noStrike" spc="-1">
                <a:latin typeface="Arial"/>
              </a:rPr>
              <a:t>juga sering disebut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7E0021"/>
                </a:solidFill>
                <a:latin typeface="Arial"/>
              </a:rPr>
              <a:t>Device Manager</a:t>
            </a:r>
            <a:r>
              <a:rPr lang="en-US" sz="2000" b="1" strike="noStrike" spc="-1">
                <a:latin typeface="Arial"/>
              </a:rPr>
              <a:t>,</a:t>
            </a:r>
            <a:r>
              <a:rPr lang="en-US" sz="2000" b="1" strike="noStrike" spc="-1">
                <a:solidFill>
                  <a:srgbClr val="7E0021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>
                <a:solidFill>
                  <a:srgbClr val="7E0021"/>
                </a:solidFill>
                <a:latin typeface="Arial"/>
              </a:rPr>
              <a:t> </a:t>
            </a:r>
            <a:r>
              <a:rPr lang="en-US" sz="2000" b="0" strike="noStrike" spc="-1">
                <a:latin typeface="Arial"/>
              </a:rPr>
              <a:t>mengatur berbagai macam</a:t>
            </a:r>
            <a:r>
              <a:rPr lang="en-US" sz="2000" b="1" strike="noStrike" spc="-1">
                <a:solidFill>
                  <a:srgbClr val="579D1C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AECF00"/>
                </a:solidFill>
                <a:latin typeface="Arial"/>
              </a:rPr>
              <a:t>perangkat</a:t>
            </a:r>
            <a:r>
              <a:rPr lang="en-US" sz="2000" b="1" strike="noStrike" spc="-1">
                <a:solidFill>
                  <a:srgbClr val="579D1C"/>
                </a:solidFill>
                <a:latin typeface="Arial"/>
              </a:rPr>
              <a:t> </a:t>
            </a:r>
            <a:r>
              <a:rPr lang="en-US" sz="2000" b="1" strike="noStrike" spc="-1">
                <a:latin typeface="Arial"/>
              </a:rPr>
              <a:t>(</a:t>
            </a:r>
            <a:r>
              <a:rPr lang="en-US" sz="2000" b="1" strike="noStrike" spc="-1">
                <a:solidFill>
                  <a:srgbClr val="AECF00"/>
                </a:solidFill>
                <a:latin typeface="Arial"/>
              </a:rPr>
              <a:t>device</a:t>
            </a:r>
            <a:r>
              <a:rPr lang="en-US" sz="2000" b="1" strike="noStrike" spc="-1">
                <a:latin typeface="Arial"/>
              </a:rPr>
              <a:t>)</a:t>
            </a:r>
            <a:endParaRPr lang="en-US" sz="2000" b="0" strike="noStrike" spc="-1">
              <a:latin typeface="Arial"/>
            </a:endParaRP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47160" y="720"/>
            <a:ext cx="1781640" cy="1782000"/>
          </a:xfrm>
          <a:prstGeom prst="rect">
            <a:avLst/>
          </a:prstGeom>
          <a:ln>
            <a:noFill/>
          </a:ln>
        </p:spPr>
      </p:pic>
      <p:sp>
        <p:nvSpPr>
          <p:cNvPr id="126" name="TextShape 2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 Manajemen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Input / Output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1868040"/>
            <a:ext cx="9771840" cy="553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Aktifitas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menjadi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tanggung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jawab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manajemen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input / output: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Penyanggaan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(buffering)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Menampung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data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sementara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/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perangkat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I/O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Penjadwalan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(scheduling)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Melakukan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penjadwalan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pemakaian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I/O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supaya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lebih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efisien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Spooling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Meletakkan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suatu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pekerjaan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program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pada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penyangga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agar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setiap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perangkat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dapat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mengaksesnya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saat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perangkat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tersebut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siap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Menyediakan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driver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perangkat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1" strike="noStrike" spc="-1" dirty="0" err="1">
                <a:solidFill>
                  <a:srgbClr val="801900"/>
                </a:solidFill>
                <a:latin typeface="Arial"/>
              </a:rPr>
              <a:t>umum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1" strike="noStrike" spc="-1" dirty="0">
                <a:solidFill>
                  <a:srgbClr val="AECF00"/>
                </a:solidFill>
                <a:latin typeface="Arial"/>
              </a:rPr>
              <a:t>Driver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digunakan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agar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dapat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memberi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perintah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melakukan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operasi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pada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perangkat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keras</a:t>
            </a:r>
            <a:r>
              <a:rPr lang="en-US" sz="2000" b="1" strike="noStrike" spc="-1" dirty="0">
                <a:latin typeface="Arial"/>
              </a:rPr>
              <a:t> I/O yang </a:t>
            </a:r>
            <a:r>
              <a:rPr lang="en-US" sz="2000" b="1" strike="noStrike" spc="-1" dirty="0" err="1">
                <a:latin typeface="Arial"/>
              </a:rPr>
              <a:t>umum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1" strike="noStrike" spc="-1" dirty="0">
                <a:solidFill>
                  <a:srgbClr val="004586"/>
                </a:solidFill>
                <a:latin typeface="Arial"/>
              </a:rPr>
              <a:t>optical drive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b="1" strike="noStrike" spc="-1" dirty="0">
                <a:solidFill>
                  <a:srgbClr val="660066"/>
                </a:solidFill>
                <a:latin typeface="Arial"/>
              </a:rPr>
              <a:t>media </a:t>
            </a:r>
            <a:r>
              <a:rPr lang="en-US" sz="2000" b="1" strike="noStrike" spc="-1" dirty="0" err="1">
                <a:solidFill>
                  <a:srgbClr val="660066"/>
                </a:solidFill>
                <a:latin typeface="Arial"/>
              </a:rPr>
              <a:t>penyimpanan</a:t>
            </a:r>
            <a:r>
              <a:rPr lang="en-US" sz="2000" b="1" strike="noStrike" spc="-1" dirty="0">
                <a:solidFill>
                  <a:srgbClr val="660066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660066"/>
                </a:solidFill>
                <a:latin typeface="Arial"/>
              </a:rPr>
              <a:t>sekunder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b="1" strike="noStrike" spc="-1" dirty="0" err="1">
                <a:solidFill>
                  <a:srgbClr val="C5000B"/>
                </a:solidFill>
                <a:latin typeface="Arial"/>
              </a:rPr>
              <a:t>layar</a:t>
            </a:r>
            <a:r>
              <a:rPr lang="en-US" sz="2000" b="1" strike="noStrike" spc="-1" dirty="0">
                <a:solidFill>
                  <a:srgbClr val="C5000B"/>
                </a:solidFill>
                <a:latin typeface="Arial"/>
              </a:rPr>
              <a:t> monitor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Menyediakan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driver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perangkat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1" strike="noStrike" spc="-1" dirty="0" err="1">
                <a:solidFill>
                  <a:srgbClr val="801900"/>
                </a:solidFill>
                <a:latin typeface="Arial"/>
              </a:rPr>
              <a:t>khusus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1" strike="noStrike" spc="-1" dirty="0">
                <a:solidFill>
                  <a:srgbClr val="AECF00"/>
                </a:solidFill>
                <a:latin typeface="Arial"/>
              </a:rPr>
              <a:t>Driver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digunakan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agar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dapat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memberi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perintah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untuk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melakukan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operasi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pada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perangkat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I/O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tertentu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1" strike="noStrike" spc="-1" dirty="0" err="1">
                <a:solidFill>
                  <a:srgbClr val="004586"/>
                </a:solidFill>
                <a:latin typeface="Arial"/>
              </a:rPr>
              <a:t>kartu</a:t>
            </a:r>
            <a:r>
              <a:rPr lang="en-US" sz="2000" b="1" strike="noStrike" spc="-1" dirty="0">
                <a:solidFill>
                  <a:srgbClr val="004586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4586"/>
                </a:solidFill>
                <a:latin typeface="Arial"/>
              </a:rPr>
              <a:t>suara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1" strike="noStrike" spc="-1" dirty="0" err="1">
                <a:solidFill>
                  <a:srgbClr val="660066"/>
                </a:solidFill>
                <a:latin typeface="Arial"/>
              </a:rPr>
              <a:t>kartu</a:t>
            </a:r>
            <a:r>
              <a:rPr lang="en-US" sz="2000" b="1" strike="noStrike" spc="-1" dirty="0">
                <a:solidFill>
                  <a:srgbClr val="660066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660066"/>
                </a:solidFill>
                <a:latin typeface="Arial"/>
              </a:rPr>
              <a:t>grafis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1" strike="noStrike" spc="-1" dirty="0">
                <a:solidFill>
                  <a:srgbClr val="C5000B"/>
                </a:solidFill>
                <a:latin typeface="Arial"/>
              </a:rPr>
              <a:t>motherboard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3"/>
          <a:stretch/>
        </p:blipFill>
        <p:spPr>
          <a:xfrm>
            <a:off x="47160" y="720"/>
            <a:ext cx="1781640" cy="178200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 Manajemen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Input / Output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89440" y="1868040"/>
            <a:ext cx="9482400" cy="532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4586"/>
                </a:solidFill>
                <a:latin typeface="Arial"/>
              </a:rPr>
              <a:t>Spooling</a:t>
            </a:r>
            <a:endParaRPr lang="en-US" sz="20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3"/>
          <a:stretch/>
        </p:blipFill>
        <p:spPr>
          <a:xfrm>
            <a:off x="47160" y="720"/>
            <a:ext cx="1781640" cy="1782000"/>
          </a:xfrm>
          <a:prstGeom prst="rect">
            <a:avLst/>
          </a:prstGeom>
          <a:ln>
            <a:noFill/>
          </a:ln>
        </p:spPr>
      </p:pic>
      <p:sp>
        <p:nvSpPr>
          <p:cNvPr id="132" name="TextShape 2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 Manajemen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Input / Output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33" name="Picture 2"/>
          <p:cNvPicPr/>
          <p:nvPr/>
        </p:nvPicPr>
        <p:blipFill>
          <a:blip r:embed="rId4"/>
          <a:srcRect r="1459" b="2154"/>
          <a:stretch/>
        </p:blipFill>
        <p:spPr>
          <a:xfrm>
            <a:off x="5124960" y="3429720"/>
            <a:ext cx="4883760" cy="1725120"/>
          </a:xfrm>
          <a:prstGeom prst="rect">
            <a:avLst/>
          </a:prstGeom>
          <a:ln>
            <a:noFill/>
          </a:ln>
        </p:spPr>
      </p:pic>
      <p:pic>
        <p:nvPicPr>
          <p:cNvPr id="134" name="Picture 4"/>
          <p:cNvPicPr/>
          <p:nvPr/>
        </p:nvPicPr>
        <p:blipFill>
          <a:blip r:embed="rId5"/>
          <a:srcRect r="1130" b="2362"/>
          <a:stretch/>
        </p:blipFill>
        <p:spPr>
          <a:xfrm>
            <a:off x="103320" y="3436560"/>
            <a:ext cx="4904640" cy="1723320"/>
          </a:xfrm>
          <a:prstGeom prst="rect">
            <a:avLst/>
          </a:prstGeom>
          <a:ln>
            <a:noFill/>
          </a:ln>
        </p:spPr>
      </p:pic>
      <p:pic>
        <p:nvPicPr>
          <p:cNvPr id="135" name="Picture 7"/>
          <p:cNvPicPr/>
          <p:nvPr/>
        </p:nvPicPr>
        <p:blipFill>
          <a:blip r:embed="rId6"/>
          <a:stretch/>
        </p:blipFill>
        <p:spPr>
          <a:xfrm>
            <a:off x="201960" y="2618280"/>
            <a:ext cx="9763920" cy="4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 rot="20538000">
            <a:off x="2400480" y="1761840"/>
            <a:ext cx="1409040" cy="138312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2743200" y="1828800"/>
            <a:ext cx="47548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4400" b="0" strike="noStrike" spc="-1">
                <a:latin typeface="Arial"/>
              </a:rPr>
              <a:t>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Operasi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89440" y="1868040"/>
            <a:ext cx="9482400" cy="532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660066"/>
                </a:solidFill>
                <a:latin typeface="Arial"/>
              </a:rPr>
              <a:t>kartu grafis: </a:t>
            </a:r>
            <a:r>
              <a:rPr lang="en-US" sz="2000" b="0" strike="noStrike" spc="-1">
                <a:latin typeface="Arial"/>
              </a:rPr>
              <a:t>merupakan device yang digunakan untuk memproses gambar, kemudian menampilkannya ke monitor. Kartu grafis akan mengambil informasi dari CPU, kemudian merubahnya dalam bentuk gambar, yang nantinya dapat ditampilkan ke monitor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>
            <a:off x="47160" y="720"/>
            <a:ext cx="1781640" cy="178200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 Manajemen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Input / Output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4"/>
          <a:stretch/>
        </p:blipFill>
        <p:spPr>
          <a:xfrm>
            <a:off x="1104840" y="3117960"/>
            <a:ext cx="1853280" cy="1370160"/>
          </a:xfrm>
          <a:prstGeom prst="rect">
            <a:avLst/>
          </a:prstGeom>
          <a:ln>
            <a:noFill/>
          </a:ln>
        </p:spPr>
      </p:pic>
      <p:pic>
        <p:nvPicPr>
          <p:cNvPr id="140" name="Picture 139"/>
          <p:cNvPicPr/>
          <p:nvPr/>
        </p:nvPicPr>
        <p:blipFill>
          <a:blip r:embed="rId5"/>
          <a:stretch/>
        </p:blipFill>
        <p:spPr>
          <a:xfrm>
            <a:off x="3836880" y="3096720"/>
            <a:ext cx="2036160" cy="1379520"/>
          </a:xfrm>
          <a:prstGeom prst="rect">
            <a:avLst/>
          </a:prstGeom>
          <a:ln>
            <a:noFill/>
          </a:ln>
        </p:spPr>
      </p:pic>
      <p:pic>
        <p:nvPicPr>
          <p:cNvPr id="141" name="Picture 140"/>
          <p:cNvPicPr/>
          <p:nvPr/>
        </p:nvPicPr>
        <p:blipFill>
          <a:blip r:embed="rId6"/>
          <a:stretch/>
        </p:blipFill>
        <p:spPr>
          <a:xfrm>
            <a:off x="6763320" y="3175920"/>
            <a:ext cx="2543760" cy="127944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7"/>
          <a:stretch/>
        </p:blipFill>
        <p:spPr>
          <a:xfrm>
            <a:off x="2628720" y="4971240"/>
            <a:ext cx="666360" cy="34272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8"/>
          <a:stretch/>
        </p:blipFill>
        <p:spPr>
          <a:xfrm>
            <a:off x="2378880" y="5806440"/>
            <a:ext cx="1123560" cy="33300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9"/>
          <a:stretch/>
        </p:blipFill>
        <p:spPr>
          <a:xfrm>
            <a:off x="2748600" y="6483240"/>
            <a:ext cx="428400" cy="43776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10"/>
          <a:stretch/>
        </p:blipFill>
        <p:spPr>
          <a:xfrm>
            <a:off x="2473560" y="7205040"/>
            <a:ext cx="904680" cy="352080"/>
          </a:xfrm>
          <a:prstGeom prst="rect">
            <a:avLst/>
          </a:prstGeom>
          <a:ln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2140200" y="4797720"/>
            <a:ext cx="175968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Arial"/>
              </a:rPr>
              <a:t>Video Graphics Array (VGA)</a:t>
            </a:r>
          </a:p>
        </p:txBody>
      </p:sp>
      <p:sp>
        <p:nvSpPr>
          <p:cNvPr id="147" name="TextShape 4"/>
          <p:cNvSpPr txBox="1"/>
          <p:nvPr/>
        </p:nvSpPr>
        <p:spPr>
          <a:xfrm>
            <a:off x="2095920" y="5634000"/>
            <a:ext cx="177624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Arial"/>
              </a:rPr>
              <a:t>Digital Video Interface (DVI).</a:t>
            </a:r>
          </a:p>
        </p:txBody>
      </p:sp>
      <p:sp>
        <p:nvSpPr>
          <p:cNvPr id="148" name="TextShape 5"/>
          <p:cNvSpPr txBox="1"/>
          <p:nvPr/>
        </p:nvSpPr>
        <p:spPr>
          <a:xfrm>
            <a:off x="2646360" y="6333840"/>
            <a:ext cx="6609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Arial"/>
              </a:rPr>
              <a:t>S-Video.</a:t>
            </a:r>
          </a:p>
        </p:txBody>
      </p:sp>
      <p:sp>
        <p:nvSpPr>
          <p:cNvPr id="149" name="TextShape 6"/>
          <p:cNvSpPr txBox="1"/>
          <p:nvPr/>
        </p:nvSpPr>
        <p:spPr>
          <a:xfrm>
            <a:off x="1753560" y="7041240"/>
            <a:ext cx="2648160" cy="23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Arial"/>
              </a:rPr>
              <a:t>High Definition Multimedia Interface (HDMI).</a:t>
            </a:r>
          </a:p>
        </p:txBody>
      </p:sp>
      <p:sp>
        <p:nvSpPr>
          <p:cNvPr id="150" name="TextShape 7"/>
          <p:cNvSpPr txBox="1"/>
          <p:nvPr/>
        </p:nvSpPr>
        <p:spPr>
          <a:xfrm>
            <a:off x="4804200" y="5013720"/>
            <a:ext cx="1759680" cy="23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Arial"/>
              </a:rPr>
              <a:t>Laptop</a:t>
            </a:r>
          </a:p>
        </p:txBody>
      </p:sp>
      <p:sp>
        <p:nvSpPr>
          <p:cNvPr id="151" name="TextShape 8"/>
          <p:cNvSpPr txBox="1"/>
          <p:nvPr/>
        </p:nvSpPr>
        <p:spPr>
          <a:xfrm>
            <a:off x="4804200" y="5805720"/>
            <a:ext cx="1759680" cy="23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Arial"/>
              </a:rPr>
              <a:t>LCD, Layar Plasma, Televisi</a:t>
            </a:r>
          </a:p>
        </p:txBody>
      </p:sp>
      <p:sp>
        <p:nvSpPr>
          <p:cNvPr id="152" name="TextShape 9"/>
          <p:cNvSpPr txBox="1"/>
          <p:nvPr/>
        </p:nvSpPr>
        <p:spPr>
          <a:xfrm>
            <a:off x="4804200" y="6525720"/>
            <a:ext cx="4312800" cy="29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Arial"/>
              </a:rPr>
              <a:t>Televisi, DVD Player, Video Recorder, Konsol Video Game</a:t>
            </a:r>
          </a:p>
        </p:txBody>
      </p:sp>
      <p:sp>
        <p:nvSpPr>
          <p:cNvPr id="153" name="TextShape 10"/>
          <p:cNvSpPr txBox="1"/>
          <p:nvPr/>
        </p:nvSpPr>
        <p:spPr>
          <a:xfrm>
            <a:off x="4804200" y="7029720"/>
            <a:ext cx="4312800" cy="29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Arial"/>
              </a:rPr>
              <a:t>Laptop, Televisi, Apple Tv, Mac, HDTV, CamDig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6" name="Picture 155"/>
          <p:cNvPicPr/>
          <p:nvPr/>
        </p:nvPicPr>
        <p:blipFill>
          <a:blip r:embed="rId3"/>
          <a:stretch/>
        </p:blipFill>
        <p:spPr>
          <a:xfrm>
            <a:off x="1825920" y="1186560"/>
            <a:ext cx="1847520" cy="2533320"/>
          </a:xfrm>
          <a:prstGeom prst="rect">
            <a:avLst/>
          </a:prstGeom>
          <a:ln>
            <a:noFill/>
          </a:ln>
        </p:spPr>
      </p:pic>
      <p:sp>
        <p:nvSpPr>
          <p:cNvPr id="157" name="TextShape 2"/>
          <p:cNvSpPr txBox="1"/>
          <p:nvPr/>
        </p:nvSpPr>
        <p:spPr>
          <a:xfrm>
            <a:off x="3103200" y="1378440"/>
            <a:ext cx="597456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Manajemen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Secondary Storage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89440" y="2264040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Secondary Storage </a:t>
            </a:r>
            <a:r>
              <a:rPr lang="en-US" sz="2000" b="0" strike="noStrike" spc="-1">
                <a:latin typeface="Arial"/>
              </a:rPr>
              <a:t>merupakan sarana penyimpanan yang berada dibawah tingkatan memori utama dalam susunan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hierarki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memori</a:t>
            </a:r>
            <a:endParaRPr lang="en-US" sz="20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Tidak seperti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Main Memori, Secondary Storage </a:t>
            </a:r>
            <a:r>
              <a:rPr lang="en-US" sz="2000" b="0" strike="noStrike" spc="-1">
                <a:latin typeface="Arial"/>
              </a:rPr>
              <a:t>tidak memiliki hubungan langsung dengan prosesor melalui sistem bus, sehingga harus melewati I/O</a:t>
            </a: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451952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Secondary Storage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3"/>
          <a:stretch/>
        </p:blipFill>
        <p:spPr>
          <a:xfrm rot="1329600">
            <a:off x="266040" y="167040"/>
            <a:ext cx="1187640" cy="1628640"/>
          </a:xfrm>
          <a:prstGeom prst="rect">
            <a:avLst/>
          </a:prstGeom>
          <a:ln>
            <a:noFill/>
          </a:ln>
        </p:spPr>
      </p:pic>
      <p:grpSp>
        <p:nvGrpSpPr>
          <p:cNvPr id="161" name="Group 3"/>
          <p:cNvGrpSpPr/>
          <p:nvPr/>
        </p:nvGrpSpPr>
        <p:grpSpPr>
          <a:xfrm>
            <a:off x="2745360" y="3803040"/>
            <a:ext cx="4298040" cy="3187800"/>
            <a:chOff x="2745360" y="3803040"/>
            <a:chExt cx="4298040" cy="3187800"/>
          </a:xfrm>
        </p:grpSpPr>
        <p:pic>
          <p:nvPicPr>
            <p:cNvPr id="162" name="Picture 2"/>
            <p:cNvPicPr/>
            <p:nvPr/>
          </p:nvPicPr>
          <p:blipFill>
            <a:blip r:embed="rId4"/>
            <a:stretch/>
          </p:blipFill>
          <p:spPr>
            <a:xfrm>
              <a:off x="2745360" y="3803040"/>
              <a:ext cx="4298040" cy="3187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3" name="CustomShape 4"/>
            <p:cNvSpPr/>
            <p:nvPr/>
          </p:nvSpPr>
          <p:spPr>
            <a:xfrm>
              <a:off x="5117400" y="6538680"/>
              <a:ext cx="1899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mbria"/>
                </a:rPr>
                <a:t>William Stallings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444" y="1857060"/>
            <a:ext cx="10021680" cy="537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Secondary Storage </a:t>
            </a:r>
            <a:r>
              <a:rPr lang="en-US" sz="1800" b="0" strike="noStrike" spc="-1" dirty="0" err="1">
                <a:latin typeface="Arial"/>
              </a:rPr>
              <a:t>memiliki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ciri</a:t>
            </a:r>
            <a:r>
              <a:rPr lang="en-US" sz="1800" b="0" strike="noStrike" spc="-1" dirty="0">
                <a:latin typeface="Arial"/>
              </a:rPr>
              <a:t> – </a:t>
            </a:r>
            <a:r>
              <a:rPr lang="en-US" sz="1800" b="0" strike="noStrike" spc="-1" dirty="0" err="1">
                <a:latin typeface="Arial"/>
              </a:rPr>
              <a:t>ciri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umum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sebagai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berikut</a:t>
            </a:r>
            <a:r>
              <a:rPr lang="en-US" sz="1800" b="0" strike="noStrike" spc="-1" dirty="0">
                <a:latin typeface="Arial"/>
              </a:rPr>
              <a:t>: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Non-Volatile </a:t>
            </a:r>
            <a:r>
              <a:rPr lang="en-US" sz="1800" b="0" strike="noStrike" spc="-1" dirty="0" err="1">
                <a:latin typeface="Arial"/>
              </a:rPr>
              <a:t>meskipun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komputer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dimatikan</a:t>
            </a:r>
            <a:r>
              <a:rPr lang="en-US" sz="1800" b="0" strike="noStrike" spc="-1" dirty="0">
                <a:latin typeface="Arial"/>
              </a:rPr>
              <a:t>, data – data yang </a:t>
            </a:r>
            <a:r>
              <a:rPr lang="en-US" sz="1800" b="0" strike="noStrike" spc="-1" dirty="0" err="1">
                <a:latin typeface="Arial"/>
              </a:rPr>
              <a:t>disimpan</a:t>
            </a:r>
            <a:r>
              <a:rPr lang="en-US" sz="1800" b="0" strike="noStrike" spc="-1" dirty="0">
                <a:latin typeface="Arial"/>
              </a:rPr>
              <a:t> di 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Secondary Storage </a:t>
            </a:r>
            <a:r>
              <a:rPr lang="en-US" sz="1800" b="0" strike="noStrike" spc="-1" dirty="0" err="1">
                <a:latin typeface="Arial"/>
              </a:rPr>
              <a:t>tidak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hilang</a:t>
            </a:r>
            <a:r>
              <a:rPr lang="en-US" sz="1800" b="0" strike="noStrike" spc="-1" dirty="0">
                <a:latin typeface="Arial"/>
              </a:rPr>
              <a:t>. Data </a:t>
            </a:r>
            <a:r>
              <a:rPr lang="en-US" sz="1800" b="0" strike="noStrike" spc="-1" dirty="0" err="1">
                <a:latin typeface="Arial"/>
              </a:rPr>
              <a:t>disimpan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dalam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piringan</a:t>
            </a:r>
            <a:r>
              <a:rPr lang="en-US" sz="1800" b="0" strike="noStrike" spc="-1" dirty="0">
                <a:latin typeface="Arial"/>
              </a:rPr>
              <a:t> – </a:t>
            </a:r>
            <a:r>
              <a:rPr lang="en-US" sz="1800" b="0" strike="noStrike" spc="-1" dirty="0" err="1">
                <a:latin typeface="Arial"/>
              </a:rPr>
              <a:t>piringan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magnetik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Tidak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berhubungan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langsung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dengan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bus CPU. </a:t>
            </a:r>
            <a:r>
              <a:rPr lang="en-US" sz="1800" b="0" strike="noStrike" spc="-1" dirty="0" err="1">
                <a:latin typeface="Arial"/>
              </a:rPr>
              <a:t>Dalam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struktur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organisasi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komputer</a:t>
            </a:r>
            <a:r>
              <a:rPr lang="en-US" sz="1800" b="0" strike="noStrike" spc="-1" dirty="0">
                <a:latin typeface="Arial"/>
              </a:rPr>
              <a:t> modern, 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Secondary Storage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terhubung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dengan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i="1" strike="noStrike" spc="-1" dirty="0">
                <a:latin typeface="Arial"/>
              </a:rPr>
              <a:t>northbridge. N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orthbridge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berfungsi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menghubungkan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Secondary Storage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pada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I/O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dengan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Bus CPU</a:t>
            </a:r>
            <a:endParaRPr lang="en-US" sz="18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Lambat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. </a:t>
            </a:r>
            <a:r>
              <a:rPr lang="en-US" sz="1800" b="0" strike="noStrike" spc="-1" dirty="0">
                <a:latin typeface="Arial"/>
              </a:rPr>
              <a:t>Data yang </a:t>
            </a:r>
            <a:r>
              <a:rPr lang="en-US" sz="1800" b="0" strike="noStrike" spc="-1" dirty="0" err="1">
                <a:latin typeface="Arial"/>
              </a:rPr>
              <a:t>berada</a:t>
            </a:r>
            <a:r>
              <a:rPr lang="en-US" sz="1800" b="0" strike="noStrike" spc="-1" dirty="0">
                <a:latin typeface="Arial"/>
              </a:rPr>
              <a:t> di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Secondary Storage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memiliki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waktu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0" strike="noStrike" spc="-1" dirty="0">
                <a:latin typeface="Arial"/>
              </a:rPr>
              <a:t>yang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lebih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lama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untuk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diakses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(read/write) </a:t>
            </a:r>
            <a:r>
              <a:rPr lang="en-US" sz="1800" b="0" strike="noStrike" spc="-1" dirty="0" err="1">
                <a:latin typeface="Arial"/>
              </a:rPr>
              <a:t>dibandingkan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dengan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mengakses</a:t>
            </a:r>
            <a:r>
              <a:rPr lang="en-US" sz="1800" b="0" strike="noStrike" spc="-1" dirty="0">
                <a:latin typeface="Arial"/>
              </a:rPr>
              <a:t> di </a:t>
            </a:r>
            <a:r>
              <a:rPr lang="en-US" sz="1800" b="0" strike="noStrike" spc="-1" dirty="0" err="1">
                <a:latin typeface="Arial"/>
              </a:rPr>
              <a:t>memori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utama</a:t>
            </a:r>
            <a:r>
              <a:rPr lang="en-US" sz="1800" b="0" strike="noStrike" spc="-1" dirty="0">
                <a:latin typeface="Arial"/>
              </a:rPr>
              <a:t>. </a:t>
            </a:r>
            <a:r>
              <a:rPr lang="en-US" sz="1800" b="0" strike="noStrike" spc="-1" dirty="0" err="1">
                <a:latin typeface="Arial"/>
              </a:rPr>
              <a:t>Selain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disebabkan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oleh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bandwidth bus</a:t>
            </a:r>
            <a:r>
              <a:rPr lang="en-US" sz="1800" b="1" strike="noStrike" spc="-1" dirty="0">
                <a:latin typeface="Arial"/>
              </a:rPr>
              <a:t> </a:t>
            </a:r>
            <a:r>
              <a:rPr lang="en-US" sz="1800" b="0" strike="noStrike" spc="-1" dirty="0">
                <a:latin typeface="Arial"/>
              </a:rPr>
              <a:t>yang </a:t>
            </a:r>
            <a:r>
              <a:rPr lang="en-US" sz="1800" b="0" strike="noStrike" spc="-1" dirty="0" err="1">
                <a:latin typeface="Arial"/>
              </a:rPr>
              <a:t>lebih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rendah</a:t>
            </a:r>
            <a:r>
              <a:rPr lang="en-US" sz="1800" b="0" strike="noStrike" spc="-1" dirty="0">
                <a:latin typeface="Arial"/>
              </a:rPr>
              <a:t>, </a:t>
            </a:r>
            <a:r>
              <a:rPr lang="en-US" sz="1800" b="0" strike="noStrike" spc="-1" dirty="0" err="1">
                <a:latin typeface="Arial"/>
              </a:rPr>
              <a:t>hal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ini</a:t>
            </a:r>
            <a:r>
              <a:rPr lang="en-US" sz="1800" b="0" strike="noStrike" spc="-1" dirty="0">
                <a:latin typeface="Arial"/>
              </a:rPr>
              <a:t> juga </a:t>
            </a:r>
            <a:r>
              <a:rPr lang="en-US" sz="1800" b="0" strike="noStrike" spc="-1" dirty="0" err="1">
                <a:latin typeface="Arial"/>
              </a:rPr>
              <a:t>dikarenakan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adanya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mekanisme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perputaran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head </a:t>
            </a:r>
            <a:r>
              <a:rPr lang="en-US" sz="1800" b="0" strike="noStrike" spc="-1" dirty="0" err="1">
                <a:solidFill>
                  <a:srgbClr val="000033"/>
                </a:solidFill>
                <a:latin typeface="Arial"/>
              </a:rPr>
              <a:t>dan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piringan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magnetik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yang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memakan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waktu</a:t>
            </a:r>
            <a:endParaRPr lang="en-US" sz="18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Harganya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800" b="1" strike="noStrike" spc="-1" dirty="0" err="1">
                <a:solidFill>
                  <a:srgbClr val="000033"/>
                </a:solidFill>
                <a:latin typeface="Arial"/>
              </a:rPr>
              <a:t>Murah</a:t>
            </a:r>
            <a:r>
              <a:rPr lang="en-US" sz="1800" b="1" strike="noStrike" spc="-1" dirty="0">
                <a:solidFill>
                  <a:srgbClr val="000033"/>
                </a:solidFill>
                <a:latin typeface="Arial"/>
              </a:rPr>
              <a:t>. </a:t>
            </a:r>
            <a:r>
              <a:rPr lang="en-US" sz="1800" b="0" strike="noStrike" spc="-1" dirty="0" err="1">
                <a:latin typeface="Arial"/>
              </a:rPr>
              <a:t>Perbandingan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harga</a:t>
            </a:r>
            <a:r>
              <a:rPr lang="en-US" sz="1800" b="0" strike="noStrike" spc="-1" dirty="0">
                <a:latin typeface="Arial"/>
              </a:rPr>
              <a:t> yang </a:t>
            </a:r>
            <a:r>
              <a:rPr lang="en-US" sz="1800" b="0" strike="noStrike" spc="-1" dirty="0" err="1">
                <a:latin typeface="Arial"/>
              </a:rPr>
              <a:t>dibayar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oleh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pengguna</a:t>
            </a:r>
            <a:r>
              <a:rPr lang="en-US" sz="1800" b="0" strike="noStrike" spc="-1" dirty="0">
                <a:latin typeface="Arial"/>
              </a:rPr>
              <a:t> per byte data </a:t>
            </a:r>
            <a:r>
              <a:rPr lang="en-US" sz="1800" b="0" strike="noStrike" spc="-1" dirty="0" err="1">
                <a:latin typeface="Arial"/>
              </a:rPr>
              <a:t>jauh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lebih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murah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dibandingkan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dengan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harga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memori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utama</a:t>
            </a:r>
            <a:endParaRPr lang="en-US" sz="1800" b="0" strike="noStrike" spc="-1" dirty="0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467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Secondary Storage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66" name="Picture 165"/>
          <p:cNvPicPr/>
          <p:nvPr/>
        </p:nvPicPr>
        <p:blipFill>
          <a:blip r:embed="rId3"/>
          <a:stretch/>
        </p:blipFill>
        <p:spPr>
          <a:xfrm rot="1329600">
            <a:off x="266040" y="167040"/>
            <a:ext cx="1187640" cy="162864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4"/>
          <a:srcRect l="51911" t="42098"/>
          <a:stretch/>
        </p:blipFill>
        <p:spPr>
          <a:xfrm>
            <a:off x="7997129" y="6020805"/>
            <a:ext cx="1922510" cy="1509315"/>
          </a:xfrm>
          <a:prstGeom prst="rect">
            <a:avLst/>
          </a:prstGeom>
          <a:ln>
            <a:noFill/>
          </a:ln>
        </p:spPr>
      </p:pic>
      <p:pic>
        <p:nvPicPr>
          <p:cNvPr id="168" name="Picture 2"/>
          <p:cNvPicPr/>
          <p:nvPr/>
        </p:nvPicPr>
        <p:blipFill>
          <a:blip r:embed="rId5"/>
          <a:stretch/>
        </p:blipFill>
        <p:spPr>
          <a:xfrm>
            <a:off x="5751900" y="6143911"/>
            <a:ext cx="2074745" cy="138620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467455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Secondary Storage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 rot="1329600">
            <a:off x="266040" y="167040"/>
            <a:ext cx="1187640" cy="1628640"/>
          </a:xfrm>
          <a:prstGeom prst="rect">
            <a:avLst/>
          </a:prstGeom>
          <a:ln>
            <a:noFill/>
          </a:ln>
        </p:spPr>
      </p:pic>
      <p:sp>
        <p:nvSpPr>
          <p:cNvPr id="171" name="TextShape 2"/>
          <p:cNvSpPr txBox="1"/>
          <p:nvPr/>
        </p:nvSpPr>
        <p:spPr>
          <a:xfrm>
            <a:off x="289440" y="1904040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Northbridge and Southbridge</a:t>
            </a:r>
            <a:endParaRPr lang="en-US" sz="18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Northbridge: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merupakan komponen utama yang mengatu lalu lintas data antara prosesor dengan sistem memori utama dan saluran utama motherboard</a:t>
            </a:r>
            <a:endParaRPr lang="en-US" sz="18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Southbridge: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merupakan komponen pembantu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Northbridge,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yang menghubungkan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Northbridge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dengan komponen lainnya, seperti Hardisk, Ethernet, Sound, BIOS</a:t>
            </a:r>
            <a:endParaRPr lang="en-US" sz="18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4"/>
          <a:srcRect b="3182"/>
          <a:stretch/>
        </p:blipFill>
        <p:spPr>
          <a:xfrm rot="9600">
            <a:off x="2674637" y="3902963"/>
            <a:ext cx="3457779" cy="3642860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42706DE-6891-3F44-877F-679837C2D1D1}"/>
              </a:ext>
            </a:extLst>
          </p:cNvPr>
          <p:cNvSpPr/>
          <p:nvPr/>
        </p:nvSpPr>
        <p:spPr>
          <a:xfrm>
            <a:off x="4014060" y="4602996"/>
            <a:ext cx="891197" cy="8911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855ADA-2A88-E540-86CE-520378D5F1FA}"/>
              </a:ext>
            </a:extLst>
          </p:cNvPr>
          <p:cNvSpPr/>
          <p:nvPr/>
        </p:nvSpPr>
        <p:spPr>
          <a:xfrm>
            <a:off x="3440613" y="5513139"/>
            <a:ext cx="891197" cy="8911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 Manajemen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Secondary Storage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289440" y="2264040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Northbridge Southbridge</a:t>
            </a:r>
            <a:endParaRPr lang="en-US" sz="18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432000" lvl="1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6" name="Picture 195"/>
          <p:cNvPicPr/>
          <p:nvPr/>
        </p:nvPicPr>
        <p:blipFill>
          <a:blip r:embed="rId3"/>
          <a:stretch/>
        </p:blipFill>
        <p:spPr>
          <a:xfrm>
            <a:off x="-28800" y="20160"/>
            <a:ext cx="10014480" cy="7579440"/>
          </a:xfrm>
          <a:prstGeom prst="rect">
            <a:avLst/>
          </a:prstGeom>
          <a:ln>
            <a:noFill/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C6C10B-4AE5-7949-9566-8AFE775ADC0C}"/>
              </a:ext>
            </a:extLst>
          </p:cNvPr>
          <p:cNvSpPr/>
          <p:nvPr/>
        </p:nvSpPr>
        <p:spPr>
          <a:xfrm>
            <a:off x="4231037" y="7067227"/>
            <a:ext cx="697424" cy="29446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403DA9-C6F3-5E41-BFFD-24D9DBC68E70}"/>
              </a:ext>
            </a:extLst>
          </p:cNvPr>
          <p:cNvSpPr/>
          <p:nvPr/>
        </p:nvSpPr>
        <p:spPr>
          <a:xfrm>
            <a:off x="8929097" y="4051368"/>
            <a:ext cx="697424" cy="29446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-1" y="1861596"/>
            <a:ext cx="10080625" cy="494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lvl="1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Aktifitas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menjadi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tanggung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jawab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SecondaryStorage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Menyimpan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berkas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secara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permanen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data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atau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berkas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diletakkan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secara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fisik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pada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piringan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magnet disk,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tidak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hilang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walaupun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komputer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dimatikan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000" b="0" i="1" strike="noStrike" spc="-1" dirty="0">
                <a:solidFill>
                  <a:srgbClr val="000000"/>
                </a:solidFill>
                <a:latin typeface="Arial"/>
              </a:rPr>
              <a:t>non volatile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Menyimpan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program yang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belum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dieksekusi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prosesor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Jika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sebuah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program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ingin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dieksekusi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oleh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prosesor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program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tersebut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dibaca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disk,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lalu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diletakkan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di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memori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utama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komputer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untuk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selanjutnya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dieksekusi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oleh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prosesor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menjadi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proses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Memori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Virtual: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merupakan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mekanisme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menjadikan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beberapa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ruang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kosong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dari</a:t>
            </a:r>
            <a:r>
              <a:rPr lang="en-US" sz="2000" b="0" strike="noStrike" spc="-1" dirty="0">
                <a:latin typeface="Arial"/>
              </a:rPr>
              <a:t> disk </a:t>
            </a:r>
            <a:r>
              <a:rPr lang="en-US" sz="2000" b="0" strike="noStrike" spc="-1" dirty="0" err="1">
                <a:latin typeface="Arial"/>
              </a:rPr>
              <a:t>menjadi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alamat</a:t>
            </a:r>
            <a:r>
              <a:rPr lang="en-US" sz="2000" b="0" strike="noStrike" spc="-1" dirty="0">
                <a:latin typeface="Arial"/>
              </a:rPr>
              <a:t> – </a:t>
            </a:r>
            <a:r>
              <a:rPr lang="en-US" sz="2000" b="0" strike="noStrike" spc="-1" dirty="0" err="1">
                <a:latin typeface="Arial"/>
              </a:rPr>
              <a:t>alamat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vritual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b="0" strike="noStrike" spc="-1" dirty="0" err="1">
                <a:latin typeface="Arial"/>
              </a:rPr>
              <a:t>sehingga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prosesor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bisa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menggunakan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virtual </a:t>
            </a:r>
            <a:r>
              <a:rPr lang="en-US" sz="2000" b="0" strike="noStrike" spc="-1" dirty="0" err="1">
                <a:latin typeface="Arial"/>
              </a:rPr>
              <a:t>seolah</a:t>
            </a:r>
            <a:r>
              <a:rPr lang="en-US" sz="2000" b="0" strike="noStrike" spc="-1" dirty="0">
                <a:latin typeface="Arial"/>
              </a:rPr>
              <a:t> – </a:t>
            </a:r>
            <a:r>
              <a:rPr lang="en-US" sz="2000" b="0" strike="noStrike" spc="-1" dirty="0" err="1">
                <a:latin typeface="Arial"/>
              </a:rPr>
              <a:t>olah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sebagai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utama</a:t>
            </a:r>
            <a:r>
              <a:rPr lang="en-US" sz="2000" b="0" strike="noStrike" spc="-1" dirty="0">
                <a:latin typeface="Arial"/>
              </a:rPr>
              <a:t>. 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Akan </a:t>
            </a:r>
            <a:r>
              <a:rPr lang="en-US" sz="2000" b="0" strike="noStrike" spc="-1" dirty="0" err="1">
                <a:latin typeface="Arial"/>
              </a:rPr>
              <a:t>tetapi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karena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letaknya</a:t>
            </a:r>
            <a:r>
              <a:rPr lang="en-US" sz="2000" b="0" strike="noStrike" spc="-1" dirty="0">
                <a:latin typeface="Arial"/>
              </a:rPr>
              <a:t> di </a:t>
            </a:r>
            <a:r>
              <a:rPr lang="en-US" sz="2000" b="0" strike="noStrike" spc="-1" dirty="0" err="1">
                <a:latin typeface="Arial"/>
              </a:rPr>
              <a:t>penyimpanan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sekunder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b="0" strike="noStrike" spc="-1" dirty="0" err="1">
                <a:latin typeface="Arial"/>
              </a:rPr>
              <a:t>akses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prosesor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ke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 virtual </a:t>
            </a:r>
            <a:r>
              <a:rPr lang="en-US" sz="2000" b="0" strike="noStrike" spc="-1" dirty="0" err="1">
                <a:latin typeface="Arial"/>
              </a:rPr>
              <a:t>menjadi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jauh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lebih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lambat</a:t>
            </a:r>
            <a:r>
              <a:rPr lang="en-US" sz="2000" b="0" strike="noStrike" spc="-1" dirty="0">
                <a:latin typeface="Arial"/>
              </a:rPr>
              <a:t>.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1467454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Secondary Storage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99" name="Picture 198"/>
          <p:cNvPicPr/>
          <p:nvPr/>
        </p:nvPicPr>
        <p:blipFill>
          <a:blip r:embed="rId3"/>
          <a:stretch/>
        </p:blipFill>
        <p:spPr>
          <a:xfrm rot="1329600">
            <a:off x="266040" y="167040"/>
            <a:ext cx="1187640" cy="16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89440" y="2264040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lvl="1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Tujuan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penting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SecondaryStorage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Keamanan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(Data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atau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Informasi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Efisiensi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latin typeface="Arial"/>
              </a:rPr>
              <a:t>Optimalisasi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penggunaan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sarana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penyimpanan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sekunder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 Manajemen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Secondary Storage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3"/>
          <a:stretch/>
        </p:blipFill>
        <p:spPr>
          <a:xfrm rot="1329600">
            <a:off x="266040" y="167040"/>
            <a:ext cx="1187640" cy="16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" name="Picture 204"/>
          <p:cNvPicPr/>
          <p:nvPr/>
        </p:nvPicPr>
        <p:blipFill>
          <a:blip r:embed="rId3"/>
          <a:stretch/>
        </p:blipFill>
        <p:spPr>
          <a:xfrm>
            <a:off x="2160000" y="121644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206" name="TextShape 2"/>
          <p:cNvSpPr txBox="1"/>
          <p:nvPr/>
        </p:nvSpPr>
        <p:spPr>
          <a:xfrm>
            <a:off x="3247200" y="1522440"/>
            <a:ext cx="475488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Protection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System 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89440" y="2264040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Protection</a:t>
            </a:r>
            <a:r>
              <a:rPr lang="en-US" sz="2000" b="0" strike="noStrike" spc="-1">
                <a:latin typeface="Arial"/>
              </a:rPr>
              <a:t>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System:</a:t>
            </a:r>
            <a:endParaRPr lang="en-US" sz="20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Sistem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mengontrol akses terhadap beberapa objek yang diproteksi dalam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Sistem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. Objek – objek tersebut bisa berupa </a:t>
            </a:r>
            <a:r>
              <a:rPr lang="en-US" sz="2000" b="1" strike="noStrike" spc="-1">
                <a:solidFill>
                  <a:srgbClr val="7E0021"/>
                </a:solidFill>
                <a:latin typeface="Arial"/>
              </a:rPr>
              <a:t>perangkat keras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1" strike="noStrike" spc="-1">
                <a:solidFill>
                  <a:srgbClr val="004586"/>
                </a:solidFill>
                <a:latin typeface="Arial"/>
              </a:rPr>
              <a:t>perangkat lunak,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serta</a:t>
            </a:r>
            <a:r>
              <a:rPr lang="en-US" sz="2000" b="1" strike="noStrike" spc="-1">
                <a:solidFill>
                  <a:srgbClr val="004586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Data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7E0021"/>
                </a:solidFill>
                <a:latin typeface="Arial"/>
              </a:rPr>
              <a:t>Perangkat Keras: </a:t>
            </a:r>
            <a:r>
              <a:rPr lang="en-US" sz="2000" b="0" strike="noStrike" spc="-1">
                <a:latin typeface="Arial"/>
              </a:rPr>
              <a:t>CPU, Memori, Disk, Printer, dll</a:t>
            </a: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4586"/>
                </a:solidFill>
                <a:latin typeface="Arial"/>
              </a:rPr>
              <a:t>Perangkat Lunak: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Program, Proses, Berkas dll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Data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38160" y="55440"/>
            <a:ext cx="1837800" cy="1838160"/>
          </a:xfrm>
          <a:prstGeom prst="rect">
            <a:avLst/>
          </a:prstGeom>
          <a:ln>
            <a:noFill/>
          </a:ln>
        </p:spPr>
      </p:pic>
      <p:sp>
        <p:nvSpPr>
          <p:cNvPr id="209" name="TextShape 2"/>
          <p:cNvSpPr txBox="1"/>
          <p:nvPr/>
        </p:nvSpPr>
        <p:spPr>
          <a:xfrm>
            <a:off x="1560438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 Protection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System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3"/>
          <a:stretch/>
        </p:blipFill>
        <p:spPr>
          <a:xfrm>
            <a:off x="54000" y="171360"/>
            <a:ext cx="1409040" cy="138312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      Sistem</a:t>
            </a:r>
            <a:r>
              <a:rPr lang="en-US" sz="4400" b="0" strike="noStrike" spc="-1">
                <a:latin typeface="Arial"/>
              </a:rPr>
              <a:t>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Operasi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365760" y="2227680"/>
            <a:ext cx="9509760" cy="309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Sistem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0" strike="noStrike" spc="-1">
                <a:latin typeface="Arial"/>
              </a:rPr>
              <a:t> dapat dikatakan suatu </a:t>
            </a:r>
            <a:r>
              <a:rPr lang="en-US" sz="2000" b="1" strike="noStrike" spc="-1">
                <a:solidFill>
                  <a:srgbClr val="0000FF"/>
                </a:solidFill>
                <a:latin typeface="Arial"/>
              </a:rPr>
              <a:t>perangkat lunak</a:t>
            </a:r>
            <a:r>
              <a:rPr lang="en-US" sz="2000" b="0" strike="noStrike" spc="-1">
                <a:latin typeface="Arial"/>
              </a:rPr>
              <a:t> yang sangat </a:t>
            </a:r>
            <a:r>
              <a:rPr lang="en-US" sz="2000" b="1" strike="noStrike" spc="-1">
                <a:solidFill>
                  <a:srgbClr val="FF3333"/>
                </a:solidFill>
                <a:latin typeface="Arial"/>
              </a:rPr>
              <a:t>kompleks</a:t>
            </a:r>
            <a:r>
              <a:rPr lang="en-US" sz="2000" b="1" strike="noStrike" spc="-1">
                <a:latin typeface="Arial"/>
              </a:rPr>
              <a:t>. </a:t>
            </a:r>
            <a:endParaRPr lang="en-US" sz="2000" b="0" strike="noStrike" spc="-1"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Karena sistem operasi menangani beberapa hal, baik </a:t>
            </a:r>
            <a:r>
              <a:rPr lang="en-US" sz="2000" b="1" strike="noStrike" spc="-1">
                <a:solidFill>
                  <a:srgbClr val="006600"/>
                </a:solidFill>
                <a:latin typeface="Arial"/>
              </a:rPr>
              <a:t>perangkat keras, perangkat lunak </a:t>
            </a:r>
            <a:r>
              <a:rPr lang="en-US" sz="2000" b="0" strike="noStrike" spc="-1">
                <a:latin typeface="Arial"/>
              </a:rPr>
              <a:t>dan</a:t>
            </a:r>
            <a:r>
              <a:rPr lang="en-US" sz="2000" b="1" strike="noStrike" spc="-1">
                <a:solidFill>
                  <a:srgbClr val="006600"/>
                </a:solidFill>
                <a:latin typeface="Arial"/>
              </a:rPr>
              <a:t> pengguna</a:t>
            </a:r>
            <a:endParaRPr lang="en-US" sz="2000" b="0" strike="noStrike" spc="-1"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Hal tersebut menyebabkan, sistem operasi memiliki </a:t>
            </a:r>
            <a:r>
              <a:rPr lang="en-US" sz="2000" b="1" strike="noStrike" spc="-1">
                <a:latin typeface="Arial"/>
              </a:rPr>
              <a:t>beberapa komponen pendukung</a:t>
            </a:r>
            <a:r>
              <a:rPr lang="en-US" sz="2000" b="0" strike="noStrike" spc="-1">
                <a:latin typeface="Arial"/>
              </a:rPr>
              <a:t> dan mempunyai fungsi yang berbeda – beda</a:t>
            </a: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Seluruh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komponen</a:t>
            </a:r>
            <a:r>
              <a:rPr lang="en-US" sz="2000" b="0" strike="noStrike" spc="-1">
                <a:latin typeface="Arial"/>
              </a:rPr>
              <a:t> yang menyusun sistem operasi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saling bekerjasama untuk satu tujuan</a:t>
            </a:r>
            <a:r>
              <a:rPr lang="en-US" sz="2000" b="0" strike="noStrike" spc="-1">
                <a:latin typeface="Arial"/>
              </a:rPr>
              <a:t>, yaitu efisiensi kerja seluruh perangkat komputer dan kenyamanan dalam penggunaan sistem operasi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89440" y="2047068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7E0021"/>
                </a:solidFill>
                <a:latin typeface="Arial"/>
              </a:rPr>
              <a:t>Perangkat</a:t>
            </a:r>
            <a:r>
              <a:rPr lang="en-US" sz="2000" b="1" strike="noStrike" spc="-1" dirty="0">
                <a:solidFill>
                  <a:srgbClr val="7E0021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7E0021"/>
                </a:solidFill>
                <a:latin typeface="Arial"/>
              </a:rPr>
              <a:t>Keras</a:t>
            </a:r>
            <a:r>
              <a:rPr lang="en-US" sz="2000" b="1" strike="noStrike" spc="-1" dirty="0">
                <a:solidFill>
                  <a:srgbClr val="7E0021"/>
                </a:solidFill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</a:rPr>
              <a:t>CPU, </a:t>
            </a:r>
            <a:r>
              <a:rPr lang="en-US" sz="2000" b="0" strike="noStrike" spc="-1" dirty="0" err="1">
                <a:latin typeface="Arial"/>
              </a:rPr>
              <a:t>Memori</a:t>
            </a:r>
            <a:r>
              <a:rPr lang="en-US" sz="2000" b="0" strike="noStrike" spc="-1" dirty="0">
                <a:latin typeface="Arial"/>
              </a:rPr>
              <a:t>, Disk, Printer, </a:t>
            </a:r>
            <a:r>
              <a:rPr lang="en-US" sz="2000" b="0" strike="noStrike" spc="-1" dirty="0" err="1">
                <a:latin typeface="Arial"/>
              </a:rPr>
              <a:t>dll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latin typeface="Arial"/>
              </a:rPr>
              <a:t>BSOD</a:t>
            </a:r>
            <a:r>
              <a:rPr lang="en-US" sz="2000" b="0" strike="noStrike" spc="-1" dirty="0">
                <a:latin typeface="Arial"/>
              </a:rPr>
              <a:t> (faulty memory, overheating of components, hardware running beyond its specification limits)</a:t>
            </a:r>
          </a:p>
        </p:txBody>
      </p:sp>
      <p:pic>
        <p:nvPicPr>
          <p:cNvPr id="211" name="Picture 210"/>
          <p:cNvPicPr/>
          <p:nvPr/>
        </p:nvPicPr>
        <p:blipFill>
          <a:blip r:embed="rId3"/>
          <a:stretch/>
        </p:blipFill>
        <p:spPr>
          <a:xfrm>
            <a:off x="38160" y="55440"/>
            <a:ext cx="1837800" cy="1838160"/>
          </a:xfrm>
          <a:prstGeom prst="rect">
            <a:avLst/>
          </a:prstGeom>
          <a:ln>
            <a:noFill/>
          </a:ln>
        </p:spPr>
      </p:pic>
      <p:sp>
        <p:nvSpPr>
          <p:cNvPr id="212" name="TextShape 2"/>
          <p:cNvSpPr txBox="1"/>
          <p:nvPr/>
        </p:nvSpPr>
        <p:spPr>
          <a:xfrm>
            <a:off x="1560448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 Protection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System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213" name="Picture 212"/>
          <p:cNvPicPr/>
          <p:nvPr/>
        </p:nvPicPr>
        <p:blipFill>
          <a:blip r:embed="rId4"/>
          <a:stretch/>
        </p:blipFill>
        <p:spPr>
          <a:xfrm>
            <a:off x="1837080" y="3317760"/>
            <a:ext cx="5659920" cy="424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8160" y="2014780"/>
            <a:ext cx="9733680" cy="54894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4586"/>
                </a:solidFill>
                <a:latin typeface="Arial"/>
              </a:rPr>
              <a:t>Perangkat</a:t>
            </a:r>
            <a:r>
              <a:rPr lang="en-US" sz="2000" b="1" strike="noStrike" spc="-1" dirty="0">
                <a:solidFill>
                  <a:srgbClr val="004586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4586"/>
                </a:solidFill>
                <a:latin typeface="Arial"/>
              </a:rPr>
              <a:t>Lunak</a:t>
            </a:r>
            <a:r>
              <a:rPr lang="en-US" sz="2000" b="1" strike="noStrike" spc="-1" dirty="0">
                <a:solidFill>
                  <a:srgbClr val="004586"/>
                </a:solidFill>
                <a:latin typeface="Arial"/>
              </a:rPr>
              <a:t>: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Program, Proses,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Berkas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dll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216000" lvl="1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216000" lvl="1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216000" lvl="1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Data</a:t>
            </a:r>
            <a:endParaRPr lang="en-US" sz="2000" b="0" strike="noStrike" spc="-1" dirty="0">
              <a:latin typeface="Arial"/>
            </a:endParaRPr>
          </a:p>
          <a:p>
            <a:pPr marL="8172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Hacking </a:t>
            </a:r>
            <a:endParaRPr lang="en-US" sz="2000" b="0" strike="noStrike" spc="-1" dirty="0">
              <a:latin typeface="Arial"/>
            </a:endParaRPr>
          </a:p>
          <a:p>
            <a:pPr marL="8172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DoS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DDoS</a:t>
            </a:r>
            <a:endParaRPr lang="en-US" sz="2000" b="0" strike="noStrike" spc="-1" dirty="0">
              <a:latin typeface="Arial"/>
            </a:endParaRPr>
          </a:p>
          <a:p>
            <a:pPr marL="8172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Malware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15" name="Picture 214"/>
          <p:cNvPicPr/>
          <p:nvPr/>
        </p:nvPicPr>
        <p:blipFill>
          <a:blip r:embed="rId3"/>
          <a:stretch/>
        </p:blipFill>
        <p:spPr>
          <a:xfrm>
            <a:off x="38160" y="55440"/>
            <a:ext cx="1837800" cy="1838160"/>
          </a:xfrm>
          <a:prstGeom prst="rect">
            <a:avLst/>
          </a:prstGeom>
          <a:ln>
            <a:noFill/>
          </a:ln>
        </p:spPr>
      </p:pic>
      <p:sp>
        <p:nvSpPr>
          <p:cNvPr id="216" name="TextShape 2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  Protection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System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4"/>
          <a:stretch/>
        </p:blipFill>
        <p:spPr>
          <a:xfrm>
            <a:off x="1506240" y="2816640"/>
            <a:ext cx="5392080" cy="1857600"/>
          </a:xfrm>
          <a:prstGeom prst="rect">
            <a:avLst/>
          </a:prstGeom>
          <a:ln>
            <a:noFill/>
          </a:ln>
        </p:spPr>
      </p:pic>
      <p:pic>
        <p:nvPicPr>
          <p:cNvPr id="218" name="Picture 217"/>
          <p:cNvPicPr/>
          <p:nvPr/>
        </p:nvPicPr>
        <p:blipFill>
          <a:blip r:embed="rId5"/>
          <a:stretch/>
        </p:blipFill>
        <p:spPr>
          <a:xfrm>
            <a:off x="1457640" y="4710600"/>
            <a:ext cx="41853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TextShape 2"/>
          <p:cNvSpPr txBox="1"/>
          <p:nvPr/>
        </p:nvSpPr>
        <p:spPr>
          <a:xfrm>
            <a:off x="3247200" y="1522440"/>
            <a:ext cx="475488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Network</a:t>
            </a:r>
            <a:br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System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22" name="Picture 221"/>
          <p:cNvPicPr/>
          <p:nvPr/>
        </p:nvPicPr>
        <p:blipFill>
          <a:blip r:embed="rId3"/>
          <a:stretch/>
        </p:blipFill>
        <p:spPr>
          <a:xfrm>
            <a:off x="2453400" y="1572840"/>
            <a:ext cx="1904760" cy="19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22"/>
          <p:cNvPicPr/>
          <p:nvPr/>
        </p:nvPicPr>
        <p:blipFill>
          <a:blip r:embed="rId3"/>
          <a:stretch/>
        </p:blipFill>
        <p:spPr>
          <a:xfrm>
            <a:off x="21960" y="21600"/>
            <a:ext cx="1904760" cy="1904760"/>
          </a:xfrm>
          <a:prstGeom prst="rect">
            <a:avLst/>
          </a:prstGeom>
          <a:ln>
            <a:noFill/>
          </a:ln>
        </p:spPr>
      </p:pic>
      <p:sp>
        <p:nvSpPr>
          <p:cNvPr id="224" name="TextShape 1"/>
          <p:cNvSpPr txBox="1"/>
          <p:nvPr/>
        </p:nvSpPr>
        <p:spPr>
          <a:xfrm>
            <a:off x="289440" y="2264040"/>
            <a:ext cx="9482400" cy="51441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lvl="1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Aktifitas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menjadi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tanggung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jawab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Network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System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Penanganan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terdistribusi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Peningkatan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kecepatan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komputasi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Meningkatkan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kemampuan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penyediaan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data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Melakukan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manajemen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heterogen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secara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fisik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koheren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berhubungan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Melakukan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manajemen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akses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i="1" strike="noStrike" spc="-1" dirty="0">
                <a:solidFill>
                  <a:srgbClr val="000000"/>
                </a:solidFill>
                <a:latin typeface="Arial"/>
              </a:rPr>
              <a:t>user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i="1" strike="noStrike" spc="-1" dirty="0">
                <a:solidFill>
                  <a:srgbClr val="000000"/>
                </a:solidFill>
                <a:latin typeface="Arial"/>
              </a:rPr>
              <a:t>resource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satu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jaringan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  Network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System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2"/>
          <p:cNvSpPr txBox="1"/>
          <p:nvPr/>
        </p:nvSpPr>
        <p:spPr>
          <a:xfrm>
            <a:off x="3247200" y="1522440"/>
            <a:ext cx="475488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Command Interpreter</a:t>
            </a:r>
            <a:br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System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29" name="Picture 228"/>
          <p:cNvPicPr/>
          <p:nvPr/>
        </p:nvPicPr>
        <p:blipFill>
          <a:blip r:embed="rId3"/>
          <a:stretch/>
        </p:blipFill>
        <p:spPr>
          <a:xfrm>
            <a:off x="2103840" y="1281240"/>
            <a:ext cx="2142720" cy="214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-1" y="1954080"/>
            <a:ext cx="10037785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Command Interpreter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System: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is the part of computer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operating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system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that </a:t>
            </a:r>
            <a:r>
              <a:rPr lang="en-US" sz="2000" b="1" strike="noStrike" spc="-1" dirty="0">
                <a:solidFill>
                  <a:srgbClr val="AECF00"/>
                </a:solidFill>
                <a:latin typeface="Arial"/>
              </a:rPr>
              <a:t>understands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spc="-1" dirty="0">
                <a:solidFill>
                  <a:srgbClr val="AECF00"/>
                </a:solidFill>
                <a:latin typeface="Arial"/>
              </a:rPr>
              <a:t>executes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990000"/>
                </a:solidFill>
                <a:latin typeface="Arial"/>
              </a:rPr>
              <a:t>commands (Instructions)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that are entered interactively by a human being or from a program.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secara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terus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menerus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mengakses</a:t>
            </a:r>
            <a:r>
              <a:rPr lang="en-US" sz="2000" b="0" strike="noStrike" spc="-1" dirty="0">
                <a:latin typeface="Arial"/>
              </a:rPr>
              <a:t> area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Command Interpreter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System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Command Interpreter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System </a:t>
            </a:r>
            <a:r>
              <a:rPr lang="en-US" sz="2000" b="0" strike="noStrike" spc="-1" dirty="0">
                <a:latin typeface="Arial"/>
              </a:rPr>
              <a:t>yang </a:t>
            </a:r>
            <a:r>
              <a:rPr lang="en-US" sz="2000" b="0" i="1" strike="noStrike" spc="-1" dirty="0">
                <a:latin typeface="Arial"/>
              </a:rPr>
              <a:t>user-friendly </a:t>
            </a:r>
            <a:r>
              <a:rPr lang="en-US" sz="2000" b="0" strike="noStrike" spc="-1" dirty="0" err="1">
                <a:latin typeface="Arial"/>
              </a:rPr>
              <a:t>membuat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sistem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lebih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disukai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i="1" strike="noStrike" spc="-1" dirty="0">
                <a:latin typeface="Arial"/>
              </a:rPr>
              <a:t>user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Contoh</a:t>
            </a:r>
            <a:r>
              <a:rPr lang="en-US" sz="2000" b="0" strike="noStrike" spc="-1" dirty="0">
                <a:latin typeface="Arial"/>
              </a:rPr>
              <a:t>: 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498446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 Command Interpreter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System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232" name="Picture 231"/>
          <p:cNvPicPr/>
          <p:nvPr/>
        </p:nvPicPr>
        <p:blipFill>
          <a:blip r:embed="rId3"/>
          <a:stretch/>
        </p:blipFill>
        <p:spPr>
          <a:xfrm>
            <a:off x="11160" y="34920"/>
            <a:ext cx="1706400" cy="1706400"/>
          </a:xfrm>
          <a:prstGeom prst="rect">
            <a:avLst/>
          </a:prstGeom>
          <a:ln>
            <a:noFill/>
          </a:ln>
        </p:spPr>
      </p:pic>
      <p:pic>
        <p:nvPicPr>
          <p:cNvPr id="233" name="Picture 232"/>
          <p:cNvPicPr/>
          <p:nvPr/>
        </p:nvPicPr>
        <p:blipFill>
          <a:blip r:embed="rId4"/>
          <a:stretch/>
        </p:blipFill>
        <p:spPr>
          <a:xfrm>
            <a:off x="42840" y="5015160"/>
            <a:ext cx="6747120" cy="1825920"/>
          </a:xfrm>
          <a:prstGeom prst="rect">
            <a:avLst/>
          </a:prstGeom>
          <a:ln>
            <a:noFill/>
          </a:ln>
        </p:spPr>
      </p:pic>
      <p:pic>
        <p:nvPicPr>
          <p:cNvPr id="234" name="Picture 233"/>
          <p:cNvPicPr/>
          <p:nvPr/>
        </p:nvPicPr>
        <p:blipFill>
          <a:blip r:embed="rId5"/>
          <a:stretch/>
        </p:blipFill>
        <p:spPr>
          <a:xfrm>
            <a:off x="3708720" y="5686920"/>
            <a:ext cx="6279840" cy="18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498446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 Command Interpreter 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System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236" name="Picture 235"/>
          <p:cNvPicPr/>
          <p:nvPr/>
        </p:nvPicPr>
        <p:blipFill>
          <a:blip r:embed="rId3"/>
          <a:stretch/>
        </p:blipFill>
        <p:spPr>
          <a:xfrm>
            <a:off x="11160" y="34920"/>
            <a:ext cx="1706400" cy="1706400"/>
          </a:xfrm>
          <a:prstGeom prst="rect">
            <a:avLst/>
          </a:prstGeom>
          <a:ln>
            <a:noFill/>
          </a:ln>
        </p:spPr>
      </p:pic>
      <p:sp>
        <p:nvSpPr>
          <p:cNvPr id="237" name="TextShape 2"/>
          <p:cNvSpPr txBox="1"/>
          <p:nvPr/>
        </p:nvSpPr>
        <p:spPr>
          <a:xfrm>
            <a:off x="1081440" y="2611800"/>
            <a:ext cx="3432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FF420E"/>
                </a:solidFill>
                <a:latin typeface="Arial"/>
              </a:rPr>
              <a:t>CLI</a:t>
            </a:r>
            <a:r>
              <a:rPr lang="en-US" sz="1800" b="0" strike="noStrike" spc="-1">
                <a:latin typeface="Arial"/>
              </a:rPr>
              <a:t> </a:t>
            </a:r>
            <a:r>
              <a:rPr lang="en-US" sz="1800" b="1" strike="noStrike" spc="-1">
                <a:solidFill>
                  <a:srgbClr val="000033"/>
                </a:solidFill>
                <a:latin typeface="Arial"/>
              </a:rPr>
              <a:t>(Command Line Interface)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28800" y="2221920"/>
            <a:ext cx="3443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FF420E"/>
                </a:solidFill>
                <a:latin typeface="Arial"/>
              </a:rPr>
              <a:t>GUI</a:t>
            </a:r>
            <a:r>
              <a:rPr lang="en-US" sz="1800" b="0" strike="noStrike" spc="-1">
                <a:latin typeface="Arial"/>
              </a:rPr>
              <a:t> </a:t>
            </a:r>
            <a:r>
              <a:rPr lang="en-US" sz="1800" b="1" strike="noStrike" spc="-1">
                <a:solidFill>
                  <a:srgbClr val="000033"/>
                </a:solidFill>
                <a:latin typeface="Arial"/>
              </a:rPr>
              <a:t>(Graphical User Interface)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39" name="Group 4"/>
          <p:cNvGrpSpPr/>
          <p:nvPr/>
        </p:nvGrpSpPr>
        <p:grpSpPr>
          <a:xfrm>
            <a:off x="-12600" y="3397680"/>
            <a:ext cx="2785680" cy="2122560"/>
            <a:chOff x="-12600" y="3397680"/>
            <a:chExt cx="2785680" cy="2122560"/>
          </a:xfrm>
        </p:grpSpPr>
        <p:pic>
          <p:nvPicPr>
            <p:cNvPr id="240" name="Picture 239"/>
            <p:cNvPicPr/>
            <p:nvPr/>
          </p:nvPicPr>
          <p:blipFill>
            <a:blip r:embed="rId4"/>
            <a:stretch/>
          </p:blipFill>
          <p:spPr>
            <a:xfrm>
              <a:off x="659520" y="3397680"/>
              <a:ext cx="2113560" cy="2122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1" name="TextShape 5"/>
            <p:cNvSpPr txBox="1"/>
            <p:nvPr/>
          </p:nvSpPr>
          <p:spPr>
            <a:xfrm>
              <a:off x="-12600" y="3752280"/>
              <a:ext cx="787320" cy="373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000" b="1" strike="noStrike" spc="-1">
                  <a:solidFill>
                    <a:srgbClr val="FF420E"/>
                  </a:solidFill>
                  <a:latin typeface="Arial"/>
                </a:rPr>
                <a:t>Shell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42" name="CustomShape 6"/>
            <p:cNvSpPr/>
            <p:nvPr/>
          </p:nvSpPr>
          <p:spPr>
            <a:xfrm>
              <a:off x="1047600" y="3623400"/>
              <a:ext cx="1291680" cy="675360"/>
            </a:xfrm>
            <a:custGeom>
              <a:avLst/>
              <a:gdLst/>
              <a:ahLst/>
              <a:cxnLst/>
              <a:rect l="0" t="0" r="r" b="b"/>
              <a:pathLst>
                <a:path w="3590" h="1878">
                  <a:moveTo>
                    <a:pt x="312" y="0"/>
                  </a:moveTo>
                  <a:cubicBezTo>
                    <a:pt x="156" y="0"/>
                    <a:pt x="0" y="156"/>
                    <a:pt x="0" y="312"/>
                  </a:cubicBezTo>
                  <a:lnTo>
                    <a:pt x="0" y="1564"/>
                  </a:lnTo>
                  <a:cubicBezTo>
                    <a:pt x="0" y="1720"/>
                    <a:pt x="156" y="1877"/>
                    <a:pt x="312" y="1877"/>
                  </a:cubicBezTo>
                  <a:lnTo>
                    <a:pt x="3276" y="1877"/>
                  </a:lnTo>
                  <a:cubicBezTo>
                    <a:pt x="3432" y="1877"/>
                    <a:pt x="3589" y="1720"/>
                    <a:pt x="3589" y="1564"/>
                  </a:cubicBezTo>
                  <a:lnTo>
                    <a:pt x="3589" y="312"/>
                  </a:lnTo>
                  <a:cubicBezTo>
                    <a:pt x="3589" y="156"/>
                    <a:pt x="3432" y="0"/>
                    <a:pt x="3276" y="0"/>
                  </a:cubicBezTo>
                  <a:lnTo>
                    <a:pt x="312" y="0"/>
                  </a:lnTo>
                </a:path>
              </a:pathLst>
            </a:custGeom>
            <a:noFill/>
            <a:ln w="38160">
              <a:solidFill>
                <a:srgbClr val="FF420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"/>
            <p:cNvSpPr/>
            <p:nvPr/>
          </p:nvSpPr>
          <p:spPr>
            <a:xfrm flipH="1">
              <a:off x="687240" y="3939840"/>
              <a:ext cx="375120" cy="0"/>
            </a:xfrm>
            <a:prstGeom prst="line">
              <a:avLst/>
            </a:prstGeom>
            <a:ln w="29160">
              <a:solidFill>
                <a:srgbClr val="FF420E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44" name="Picture 243"/>
          <p:cNvPicPr/>
          <p:nvPr/>
        </p:nvPicPr>
        <p:blipFill>
          <a:blip r:embed="rId5"/>
          <a:stretch/>
        </p:blipFill>
        <p:spPr>
          <a:xfrm>
            <a:off x="4635360" y="1324800"/>
            <a:ext cx="5192640" cy="2822040"/>
          </a:xfrm>
          <a:prstGeom prst="rect">
            <a:avLst/>
          </a:prstGeom>
          <a:ln>
            <a:noFill/>
          </a:ln>
        </p:spPr>
      </p:pic>
      <p:pic>
        <p:nvPicPr>
          <p:cNvPr id="245" name="Picture 244"/>
          <p:cNvPicPr/>
          <p:nvPr/>
        </p:nvPicPr>
        <p:blipFill>
          <a:blip r:embed="rId6"/>
          <a:stretch/>
        </p:blipFill>
        <p:spPr>
          <a:xfrm>
            <a:off x="2951640" y="4111920"/>
            <a:ext cx="5707440" cy="3292560"/>
          </a:xfrm>
          <a:prstGeom prst="rect">
            <a:avLst/>
          </a:prstGeom>
          <a:ln>
            <a:noFill/>
          </a:ln>
        </p:spPr>
      </p:pic>
      <p:sp>
        <p:nvSpPr>
          <p:cNvPr id="246" name="Line 8"/>
          <p:cNvSpPr/>
          <p:nvPr/>
        </p:nvSpPr>
        <p:spPr>
          <a:xfrm flipH="1" flipV="1">
            <a:off x="765000" y="2496600"/>
            <a:ext cx="505080" cy="1284480"/>
          </a:xfrm>
          <a:prstGeom prst="line">
            <a:avLst/>
          </a:prstGeom>
          <a:ln w="29160">
            <a:solidFill>
              <a:srgbClr val="3399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9"/>
          <p:cNvSpPr/>
          <p:nvPr/>
        </p:nvSpPr>
        <p:spPr>
          <a:xfrm flipV="1">
            <a:off x="1804320" y="2871720"/>
            <a:ext cx="620280" cy="981000"/>
          </a:xfrm>
          <a:prstGeom prst="line">
            <a:avLst/>
          </a:prstGeom>
          <a:ln w="29160">
            <a:solidFill>
              <a:srgbClr val="3399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0"/>
          <p:cNvSpPr/>
          <p:nvPr/>
        </p:nvSpPr>
        <p:spPr>
          <a:xfrm>
            <a:off x="6118920" y="1630800"/>
            <a:ext cx="1010160" cy="375120"/>
          </a:xfrm>
          <a:custGeom>
            <a:avLst/>
            <a:gdLst/>
            <a:ahLst/>
            <a:cxnLst/>
            <a:rect l="0" t="0" r="r" b="b"/>
            <a:pathLst>
              <a:path w="2808" h="1044">
                <a:moveTo>
                  <a:pt x="173" y="0"/>
                </a:moveTo>
                <a:cubicBezTo>
                  <a:pt x="86" y="0"/>
                  <a:pt x="0" y="86"/>
                  <a:pt x="0" y="173"/>
                </a:cubicBezTo>
                <a:lnTo>
                  <a:pt x="0" y="869"/>
                </a:lnTo>
                <a:cubicBezTo>
                  <a:pt x="0" y="956"/>
                  <a:pt x="86" y="1043"/>
                  <a:pt x="173" y="1043"/>
                </a:cubicBezTo>
                <a:lnTo>
                  <a:pt x="2633" y="1043"/>
                </a:lnTo>
                <a:cubicBezTo>
                  <a:pt x="2720" y="1043"/>
                  <a:pt x="2807" y="956"/>
                  <a:pt x="2807" y="869"/>
                </a:cubicBezTo>
                <a:lnTo>
                  <a:pt x="2807" y="173"/>
                </a:lnTo>
                <a:cubicBezTo>
                  <a:pt x="2807" y="86"/>
                  <a:pt x="2720" y="0"/>
                  <a:pt x="2633" y="0"/>
                </a:cubicBezTo>
                <a:lnTo>
                  <a:pt x="173" y="0"/>
                </a:lnTo>
              </a:path>
            </a:pathLst>
          </a:custGeom>
          <a:noFill/>
          <a:ln w="38160">
            <a:solidFill>
              <a:srgbClr val="FF42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1"/>
          <p:cNvSpPr/>
          <p:nvPr/>
        </p:nvSpPr>
        <p:spPr>
          <a:xfrm>
            <a:off x="6803280" y="5627160"/>
            <a:ext cx="1010160" cy="375120"/>
          </a:xfrm>
          <a:custGeom>
            <a:avLst/>
            <a:gdLst/>
            <a:ahLst/>
            <a:cxnLst/>
            <a:rect l="0" t="0" r="r" b="b"/>
            <a:pathLst>
              <a:path w="2808" h="1044">
                <a:moveTo>
                  <a:pt x="173" y="0"/>
                </a:moveTo>
                <a:cubicBezTo>
                  <a:pt x="86" y="0"/>
                  <a:pt x="0" y="86"/>
                  <a:pt x="0" y="173"/>
                </a:cubicBezTo>
                <a:lnTo>
                  <a:pt x="0" y="869"/>
                </a:lnTo>
                <a:cubicBezTo>
                  <a:pt x="0" y="956"/>
                  <a:pt x="86" y="1043"/>
                  <a:pt x="173" y="1043"/>
                </a:cubicBezTo>
                <a:lnTo>
                  <a:pt x="2633" y="1043"/>
                </a:lnTo>
                <a:cubicBezTo>
                  <a:pt x="2720" y="1043"/>
                  <a:pt x="2807" y="956"/>
                  <a:pt x="2807" y="869"/>
                </a:cubicBezTo>
                <a:lnTo>
                  <a:pt x="2807" y="173"/>
                </a:lnTo>
                <a:cubicBezTo>
                  <a:pt x="2807" y="86"/>
                  <a:pt x="2720" y="0"/>
                  <a:pt x="2633" y="0"/>
                </a:cubicBezTo>
                <a:lnTo>
                  <a:pt x="173" y="0"/>
                </a:lnTo>
              </a:path>
            </a:pathLst>
          </a:custGeom>
          <a:noFill/>
          <a:ln w="38160">
            <a:solidFill>
              <a:srgbClr val="FF42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TextShape 12"/>
          <p:cNvSpPr txBox="1"/>
          <p:nvPr/>
        </p:nvSpPr>
        <p:spPr>
          <a:xfrm>
            <a:off x="7265160" y="3229920"/>
            <a:ext cx="16246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FF420E"/>
                </a:solidFill>
                <a:latin typeface="Arial"/>
              </a:rPr>
              <a:t>System Calls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Line 13"/>
          <p:cNvSpPr/>
          <p:nvPr/>
        </p:nvSpPr>
        <p:spPr>
          <a:xfrm flipH="1" flipV="1">
            <a:off x="7028280" y="2005920"/>
            <a:ext cx="822960" cy="1255320"/>
          </a:xfrm>
          <a:prstGeom prst="line">
            <a:avLst/>
          </a:prstGeom>
          <a:ln w="29160">
            <a:solidFill>
              <a:srgbClr val="3399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Line 14"/>
          <p:cNvSpPr/>
          <p:nvPr/>
        </p:nvSpPr>
        <p:spPr>
          <a:xfrm flipH="1">
            <a:off x="7461360" y="3513960"/>
            <a:ext cx="418320" cy="2078280"/>
          </a:xfrm>
          <a:prstGeom prst="line">
            <a:avLst/>
          </a:prstGeom>
          <a:ln w="29160">
            <a:solidFill>
              <a:srgbClr val="3399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3" name="Picture 252"/>
          <p:cNvPicPr/>
          <p:nvPr/>
        </p:nvPicPr>
        <p:blipFill>
          <a:blip r:embed="rId7"/>
          <a:stretch/>
        </p:blipFill>
        <p:spPr>
          <a:xfrm>
            <a:off x="20520" y="5510160"/>
            <a:ext cx="4028760" cy="1361880"/>
          </a:xfrm>
          <a:prstGeom prst="rect">
            <a:avLst/>
          </a:prstGeom>
          <a:ln>
            <a:noFill/>
          </a:ln>
        </p:spPr>
      </p:pic>
      <p:pic>
        <p:nvPicPr>
          <p:cNvPr id="254" name="Picture 253"/>
          <p:cNvPicPr/>
          <p:nvPr/>
        </p:nvPicPr>
        <p:blipFill>
          <a:blip r:embed="rId8"/>
          <a:stretch/>
        </p:blipFill>
        <p:spPr>
          <a:xfrm>
            <a:off x="2265480" y="5903280"/>
            <a:ext cx="1790280" cy="1123560"/>
          </a:xfrm>
          <a:prstGeom prst="rect">
            <a:avLst/>
          </a:prstGeom>
          <a:ln>
            <a:noFill/>
          </a:ln>
        </p:spPr>
      </p:pic>
      <p:pic>
        <p:nvPicPr>
          <p:cNvPr id="255" name="Picture 254"/>
          <p:cNvPicPr/>
          <p:nvPr/>
        </p:nvPicPr>
        <p:blipFill>
          <a:blip r:embed="rId9"/>
          <a:stretch/>
        </p:blipFill>
        <p:spPr>
          <a:xfrm>
            <a:off x="4051440" y="6311160"/>
            <a:ext cx="2980800" cy="885600"/>
          </a:xfrm>
          <a:prstGeom prst="rect">
            <a:avLst/>
          </a:prstGeom>
          <a:ln>
            <a:noFill/>
          </a:ln>
        </p:spPr>
      </p:pic>
      <p:sp>
        <p:nvSpPr>
          <p:cNvPr id="256" name="CustomShape 15"/>
          <p:cNvSpPr/>
          <p:nvPr/>
        </p:nvSpPr>
        <p:spPr>
          <a:xfrm>
            <a:off x="4644" y="5498640"/>
            <a:ext cx="1126080" cy="216000"/>
          </a:xfrm>
          <a:custGeom>
            <a:avLst/>
            <a:gdLst/>
            <a:ahLst/>
            <a:cxnLst/>
            <a:rect l="0" t="0" r="r" b="b"/>
            <a:pathLst>
              <a:path w="3130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028" y="601"/>
                </a:lnTo>
                <a:cubicBezTo>
                  <a:pt x="3078" y="601"/>
                  <a:pt x="3129" y="550"/>
                  <a:pt x="3129" y="500"/>
                </a:cubicBezTo>
                <a:lnTo>
                  <a:pt x="3129" y="100"/>
                </a:lnTo>
                <a:cubicBezTo>
                  <a:pt x="3129" y="50"/>
                  <a:pt x="3078" y="0"/>
                  <a:pt x="3028" y="0"/>
                </a:cubicBezTo>
                <a:lnTo>
                  <a:pt x="100" y="0"/>
                </a:lnTo>
              </a:path>
            </a:pathLst>
          </a:custGeom>
          <a:noFill/>
          <a:ln w="38160">
            <a:solidFill>
              <a:srgbClr val="FF42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6"/>
          <p:cNvSpPr/>
          <p:nvPr/>
        </p:nvSpPr>
        <p:spPr>
          <a:xfrm>
            <a:off x="2232000" y="5874498"/>
            <a:ext cx="1303920" cy="216000"/>
          </a:xfrm>
          <a:custGeom>
            <a:avLst/>
            <a:gdLst/>
            <a:ahLst/>
            <a:cxnLst/>
            <a:rect l="0" t="0" r="r" b="b"/>
            <a:pathLst>
              <a:path w="3624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522" y="601"/>
                </a:lnTo>
                <a:cubicBezTo>
                  <a:pt x="3572" y="601"/>
                  <a:pt x="3623" y="550"/>
                  <a:pt x="3623" y="500"/>
                </a:cubicBezTo>
                <a:lnTo>
                  <a:pt x="3623" y="100"/>
                </a:lnTo>
                <a:cubicBezTo>
                  <a:pt x="3623" y="50"/>
                  <a:pt x="3572" y="0"/>
                  <a:pt x="3522" y="0"/>
                </a:cubicBezTo>
                <a:lnTo>
                  <a:pt x="100" y="0"/>
                </a:lnTo>
              </a:path>
            </a:pathLst>
          </a:custGeom>
          <a:noFill/>
          <a:ln w="38160">
            <a:solidFill>
              <a:srgbClr val="FF42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7"/>
          <p:cNvSpPr/>
          <p:nvPr/>
        </p:nvSpPr>
        <p:spPr>
          <a:xfrm>
            <a:off x="4032360" y="6275862"/>
            <a:ext cx="1841400" cy="216000"/>
          </a:xfrm>
          <a:custGeom>
            <a:avLst/>
            <a:gdLst/>
            <a:ahLst/>
            <a:cxnLst/>
            <a:rect l="0" t="0" r="r" b="b"/>
            <a:pathLst>
              <a:path w="5117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5015" y="601"/>
                </a:lnTo>
                <a:cubicBezTo>
                  <a:pt x="5065" y="601"/>
                  <a:pt x="5116" y="550"/>
                  <a:pt x="5116" y="500"/>
                </a:cubicBezTo>
                <a:lnTo>
                  <a:pt x="5116" y="100"/>
                </a:lnTo>
                <a:cubicBezTo>
                  <a:pt x="5116" y="50"/>
                  <a:pt x="5065" y="0"/>
                  <a:pt x="5015" y="0"/>
                </a:cubicBezTo>
                <a:lnTo>
                  <a:pt x="100" y="0"/>
                </a:lnTo>
              </a:path>
            </a:pathLst>
          </a:custGeom>
          <a:noFill/>
          <a:ln w="38160">
            <a:solidFill>
              <a:srgbClr val="FF420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58"/>
          <p:cNvPicPr/>
          <p:nvPr/>
        </p:nvPicPr>
        <p:blipFill>
          <a:blip r:embed="rId2"/>
          <a:stretch/>
        </p:blipFill>
        <p:spPr>
          <a:xfrm>
            <a:off x="40680" y="37440"/>
            <a:ext cx="2874600" cy="244872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330120" y="3127320"/>
            <a:ext cx="9530280" cy="246240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122040" y="3581280"/>
            <a:ext cx="991152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Semua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AECF00"/>
                </a:solidFill>
                <a:latin typeface="Cambria"/>
              </a:rPr>
              <a:t>komponen</a:t>
            </a:r>
            <a:r>
              <a:rPr lang="en-US" sz="2400" b="1" strike="noStrike" spc="-1" dirty="0">
                <a:solidFill>
                  <a:srgbClr val="AECF00"/>
                </a:solidFill>
                <a:latin typeface="Cambria"/>
              </a:rPr>
              <a:t> – </a:t>
            </a:r>
            <a:r>
              <a:rPr lang="en-US" sz="2400" b="1" strike="noStrike" spc="-1" dirty="0" err="1">
                <a:solidFill>
                  <a:srgbClr val="AECF00"/>
                </a:solidFill>
                <a:latin typeface="Cambria"/>
              </a:rPr>
              <a:t>komponen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FF420E"/>
                </a:solidFill>
                <a:latin typeface="Cambria"/>
              </a:rPr>
              <a:t>sistem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33"/>
                </a:solidFill>
                <a:latin typeface="Cambria"/>
              </a:rPr>
              <a:t>operasi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saling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berkaitan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satu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sama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lain. </a:t>
            </a:r>
            <a:r>
              <a:rPr lang="en-US" sz="2400" b="0" strike="noStrike" spc="-1" dirty="0">
                <a:solidFill>
                  <a:srgbClr val="000000"/>
                </a:solidFill>
                <a:latin typeface="Cambria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Sebuah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sistem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operasi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tidak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dapat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bekerja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apabila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salah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satu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dari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AECF00"/>
                </a:solidFill>
                <a:latin typeface="Cambria"/>
              </a:rPr>
              <a:t>komponen-komponen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yang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ada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mbria"/>
              </a:rPr>
              <a:t>hilang</a:t>
            </a:r>
            <a:r>
              <a:rPr lang="en-US" sz="2400" b="1" strike="noStrike" spc="-1" dirty="0">
                <a:solidFill>
                  <a:srgbClr val="000000"/>
                </a:solidFill>
                <a:latin typeface="Cambria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88378" y="3096702"/>
            <a:ext cx="1271160" cy="54828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1260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3" name="Picture 10"/>
          <p:cNvPicPr/>
          <p:nvPr/>
        </p:nvPicPr>
        <p:blipFill>
          <a:blip r:embed="rId3"/>
          <a:srcRect l="7246" t="906" r="5568"/>
          <a:stretch/>
        </p:blipFill>
        <p:spPr>
          <a:xfrm>
            <a:off x="1022760" y="2323800"/>
            <a:ext cx="810360" cy="1054800"/>
          </a:xfrm>
          <a:prstGeom prst="rect">
            <a:avLst/>
          </a:prstGeom>
          <a:ln>
            <a:noFill/>
          </a:ln>
        </p:spPr>
      </p:pic>
      <p:sp>
        <p:nvSpPr>
          <p:cNvPr id="264" name="TextShape 4"/>
          <p:cNvSpPr txBox="1"/>
          <p:nvPr/>
        </p:nvSpPr>
        <p:spPr>
          <a:xfrm>
            <a:off x="314371" y="3182832"/>
            <a:ext cx="1343520" cy="50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mbria"/>
              </a:rPr>
              <a:t>Notes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" name="Group 2"/>
          <p:cNvGrpSpPr/>
          <p:nvPr/>
        </p:nvGrpSpPr>
        <p:grpSpPr>
          <a:xfrm>
            <a:off x="1647000" y="1495080"/>
            <a:ext cx="2207520" cy="1979640"/>
            <a:chOff x="1647000" y="1495080"/>
            <a:chExt cx="2207520" cy="1979640"/>
          </a:xfrm>
        </p:grpSpPr>
        <p:pic>
          <p:nvPicPr>
            <p:cNvPr id="62" name="Picture 61"/>
            <p:cNvPicPr/>
            <p:nvPr/>
          </p:nvPicPr>
          <p:blipFill>
            <a:blip r:embed="rId3"/>
            <a:srcRect l="1220" r="10345" b="54631"/>
            <a:stretch/>
          </p:blipFill>
          <p:spPr>
            <a:xfrm rot="714600">
              <a:off x="2511000" y="1757520"/>
              <a:ext cx="1150200" cy="709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Picture 62"/>
            <p:cNvPicPr/>
            <p:nvPr/>
          </p:nvPicPr>
          <p:blipFill>
            <a:blip r:embed="rId3"/>
            <a:srcRect l="1220" t="47434" r="-3915"/>
            <a:stretch/>
          </p:blipFill>
          <p:spPr>
            <a:xfrm rot="764400">
              <a:off x="2444040" y="2515320"/>
              <a:ext cx="1335960" cy="82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Picture 63"/>
            <p:cNvPicPr/>
            <p:nvPr/>
          </p:nvPicPr>
          <p:blipFill>
            <a:blip r:embed="rId4"/>
            <a:srcRect l="4729" t="12699" r="10128" b="14"/>
            <a:stretch/>
          </p:blipFill>
          <p:spPr>
            <a:xfrm rot="813600">
              <a:off x="1774080" y="1583280"/>
              <a:ext cx="896040" cy="11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5" name="TextShape 3"/>
          <p:cNvSpPr txBox="1"/>
          <p:nvPr/>
        </p:nvSpPr>
        <p:spPr>
          <a:xfrm>
            <a:off x="3031200" y="1522440"/>
            <a:ext cx="475488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Komponen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Sistem Operasi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16560" y="119880"/>
            <a:ext cx="2011680" cy="1804320"/>
            <a:chOff x="16560" y="119880"/>
            <a:chExt cx="2011680" cy="1804320"/>
          </a:xfrm>
        </p:grpSpPr>
        <p:pic>
          <p:nvPicPr>
            <p:cNvPr id="67" name="Picture 66"/>
            <p:cNvPicPr/>
            <p:nvPr/>
          </p:nvPicPr>
          <p:blipFill>
            <a:blip r:embed="rId3"/>
            <a:srcRect l="1220" r="10345" b="54631"/>
            <a:stretch/>
          </p:blipFill>
          <p:spPr>
            <a:xfrm rot="713400">
              <a:off x="803880" y="358920"/>
              <a:ext cx="1047960" cy="64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/>
            <p:cNvPicPr/>
            <p:nvPr/>
          </p:nvPicPr>
          <p:blipFill>
            <a:blip r:embed="rId3"/>
            <a:srcRect l="1220" t="47434" r="-3915"/>
            <a:stretch/>
          </p:blipFill>
          <p:spPr>
            <a:xfrm rot="764400">
              <a:off x="742680" y="1049400"/>
              <a:ext cx="1217520" cy="749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/>
            <p:cNvPicPr/>
            <p:nvPr/>
          </p:nvPicPr>
          <p:blipFill>
            <a:blip r:embed="rId4"/>
            <a:srcRect l="4729" t="12699" r="10128" b="14"/>
            <a:stretch/>
          </p:blipFill>
          <p:spPr>
            <a:xfrm rot="813600">
              <a:off x="132120" y="200160"/>
              <a:ext cx="816480" cy="1088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" name="TextShape 2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      Komponen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Sistem Operasi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102293" y="1695742"/>
            <a:ext cx="9509760" cy="526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r>
              <a:rPr lang="en-US" sz="2000" b="1" strike="noStrike" spc="-1" dirty="0" err="1">
                <a:latin typeface="Arial"/>
              </a:rPr>
              <a:t>Menurut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Avi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Silberschatz</a:t>
            </a:r>
            <a:r>
              <a:rPr lang="en-US" sz="2000" b="1" strike="noStrike" spc="-1" dirty="0">
                <a:latin typeface="Arial"/>
              </a:rPr>
              <a:t>, Peter Galvin, </a:t>
            </a:r>
            <a:r>
              <a:rPr lang="en-US" sz="2000" b="1" strike="noStrike" spc="-1" dirty="0" err="1">
                <a:latin typeface="Arial"/>
              </a:rPr>
              <a:t>dan</a:t>
            </a:r>
            <a:r>
              <a:rPr lang="en-US" sz="2000" b="1" strike="noStrike" spc="-1" dirty="0">
                <a:latin typeface="Arial"/>
              </a:rPr>
              <a:t> Greg Gagne: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Proses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1" strike="noStrike" spc="-1" dirty="0">
                <a:solidFill>
                  <a:srgbClr val="330066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Main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Memori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1" strike="noStrike" spc="-1" dirty="0">
                <a:solidFill>
                  <a:srgbClr val="330066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File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I/O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Manajemen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Secondary Storage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Protection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System 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Network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System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Command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Intepreter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System</a:t>
            </a:r>
            <a:endParaRPr lang="en-US" sz="2000" b="0" strike="noStrike" spc="-1" dirty="0">
              <a:latin typeface="Arial"/>
            </a:endParaRPr>
          </a:p>
          <a:p>
            <a:pPr marL="1994400" lvl="7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endParaRPr lang="en-US" sz="2000" spc="-1" dirty="0">
              <a:latin typeface="Arial"/>
            </a:endParaRPr>
          </a:p>
          <a:p>
            <a:pPr marL="1994400" lvl="7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endParaRPr lang="en-US" sz="2000" spc="-1" dirty="0">
              <a:latin typeface="Arial"/>
            </a:endParaRPr>
          </a:p>
          <a:p>
            <a:pPr marL="1514475" lvl="7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r>
              <a:rPr lang="en-US" sz="2000" spc="-1" dirty="0">
                <a:latin typeface="Arial"/>
              </a:rPr>
              <a:t>D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ari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berbagai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macam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yang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ada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,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tidak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semuanya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memiliki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komponen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–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komponen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penyusunan</a:t>
            </a:r>
            <a:r>
              <a:rPr lang="en-US" sz="1600" b="1" strike="noStrike" spc="-1" dirty="0">
                <a:solidFill>
                  <a:srgbClr val="000033"/>
                </a:solidFill>
                <a:latin typeface="Arial"/>
              </a:rPr>
              <a:t> yang </a:t>
            </a:r>
            <a:r>
              <a:rPr lang="en-US" sz="1600" b="1" strike="noStrike" spc="-1" dirty="0" err="1">
                <a:solidFill>
                  <a:srgbClr val="000033"/>
                </a:solidFill>
                <a:latin typeface="Arial"/>
              </a:rPr>
              <a:t>sama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72" name="Group 4"/>
          <p:cNvGrpSpPr/>
          <p:nvPr/>
        </p:nvGrpSpPr>
        <p:grpSpPr>
          <a:xfrm>
            <a:off x="436158" y="5982352"/>
            <a:ext cx="1485628" cy="1132615"/>
            <a:chOff x="265680" y="6150240"/>
            <a:chExt cx="1488240" cy="1336680"/>
          </a:xfrm>
        </p:grpSpPr>
        <p:sp>
          <p:nvSpPr>
            <p:cNvPr id="73" name="CustomShape 5"/>
            <p:cNvSpPr/>
            <p:nvPr/>
          </p:nvSpPr>
          <p:spPr>
            <a:xfrm>
              <a:off x="265680" y="6938640"/>
              <a:ext cx="1212480" cy="54828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600">
              <a:solidFill>
                <a:srgbClr val="C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343080" y="6944040"/>
              <a:ext cx="11016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FFFFF"/>
                  </a:solidFill>
                  <a:latin typeface="Cambria"/>
                </a:rPr>
                <a:t>Notes</a:t>
              </a:r>
              <a:endParaRPr lang="en-US" sz="2800" b="0" strike="noStrike" spc="-1">
                <a:latin typeface="Arial"/>
              </a:endParaRPr>
            </a:p>
          </p:txBody>
        </p:sp>
        <p:pic>
          <p:nvPicPr>
            <p:cNvPr id="75" name="Picture 11"/>
            <p:cNvPicPr/>
            <p:nvPr/>
          </p:nvPicPr>
          <p:blipFill>
            <a:blip r:embed="rId5"/>
            <a:srcRect l="7246" t="906" r="5568"/>
            <a:stretch/>
          </p:blipFill>
          <p:spPr>
            <a:xfrm>
              <a:off x="980640" y="6150240"/>
              <a:ext cx="773280" cy="10548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8" name="Picture 77"/>
          <p:cNvPicPr/>
          <p:nvPr/>
        </p:nvPicPr>
        <p:blipFill>
          <a:blip r:embed="rId3"/>
          <a:srcRect l="14738" t="9897" r="14826" b="5961"/>
          <a:stretch/>
        </p:blipFill>
        <p:spPr>
          <a:xfrm>
            <a:off x="2286360" y="1554840"/>
            <a:ext cx="1737000" cy="1554120"/>
          </a:xfrm>
          <a:prstGeom prst="rect">
            <a:avLst/>
          </a:prstGeom>
          <a:ln>
            <a:noFill/>
          </a:ln>
        </p:spPr>
      </p:pic>
      <p:sp>
        <p:nvSpPr>
          <p:cNvPr id="79" name="TextShape 2"/>
          <p:cNvSpPr txBox="1"/>
          <p:nvPr/>
        </p:nvSpPr>
        <p:spPr>
          <a:xfrm>
            <a:off x="2743200" y="1522440"/>
            <a:ext cx="475488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Manajemen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Proses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/>
          <p:nvPr/>
        </p:nvPicPr>
        <p:blipFill>
          <a:blip r:embed="rId3"/>
          <a:srcRect l="14738" t="9897" r="14826" b="5961"/>
          <a:stretch/>
        </p:blipFill>
        <p:spPr>
          <a:xfrm>
            <a:off x="55440" y="146880"/>
            <a:ext cx="1737000" cy="1554120"/>
          </a:xfrm>
          <a:prstGeom prst="rect">
            <a:avLst/>
          </a:prstGeom>
          <a:ln>
            <a:noFill/>
          </a:ln>
        </p:spPr>
      </p:pic>
      <p:sp>
        <p:nvSpPr>
          <p:cNvPr id="81" name="TextShape 1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Manajemen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Proses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-5033" y="1717919"/>
            <a:ext cx="10085657" cy="58417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latin typeface="Arial"/>
              </a:rPr>
              <a:t>Proses </a:t>
            </a:r>
            <a:r>
              <a:rPr lang="en-US" sz="2000" b="0" strike="noStrike" spc="-1" dirty="0" err="1">
                <a:latin typeface="Arial"/>
              </a:rPr>
              <a:t>sebuah</a:t>
            </a:r>
            <a:r>
              <a:rPr lang="en-US" sz="2000" b="1" strike="noStrike" spc="-1" dirty="0">
                <a:latin typeface="Arial"/>
              </a:rPr>
              <a:t> program </a:t>
            </a:r>
            <a:r>
              <a:rPr lang="en-US" sz="2000" b="0" strike="noStrike" spc="-1" dirty="0">
                <a:latin typeface="Arial"/>
              </a:rPr>
              <a:t>yang </a:t>
            </a:r>
            <a:r>
              <a:rPr lang="en-US" sz="2000" b="0" strike="noStrike" spc="-1" dirty="0" err="1">
                <a:latin typeface="Arial"/>
              </a:rPr>
              <a:t>sedang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dieksekusi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latin typeface="Arial"/>
              </a:rPr>
              <a:t>Program </a:t>
            </a:r>
            <a:r>
              <a:rPr lang="en-US" sz="2000" b="0" strike="noStrike" spc="-1" dirty="0" err="1">
                <a:latin typeface="Arial"/>
              </a:rPr>
              <a:t>merupakan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kumpulan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instruksi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ditulis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ke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dalam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bahasa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dimengerti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oleh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prosesor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216000" lvl="1" algn="ctr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Sebuah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Proses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Membutuhkan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Sejumlah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9900"/>
                </a:solidFill>
                <a:latin typeface="Arial"/>
              </a:rPr>
              <a:t>Sumber</a:t>
            </a:r>
            <a:r>
              <a:rPr lang="en-US" sz="2000" b="1" strike="noStrike" spc="-1" dirty="0">
                <a:solidFill>
                  <a:srgbClr val="0099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9900"/>
                </a:solidFill>
                <a:latin typeface="Arial"/>
              </a:rPr>
              <a:t>Daya</a:t>
            </a:r>
            <a:r>
              <a:rPr lang="en-US" sz="2000" b="0" strike="noStrike" spc="-1" dirty="0">
                <a:latin typeface="Arial"/>
              </a:rPr>
              <a:t> </a:t>
            </a:r>
          </a:p>
          <a:p>
            <a:pPr marL="216000" lvl="1" algn="ctr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r>
              <a:rPr lang="en-US" sz="2000" b="1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DD4814"/>
                </a:solidFill>
                <a:latin typeface="Arial"/>
              </a:rPr>
              <a:t>Menyelesaikan</a:t>
            </a:r>
            <a:r>
              <a:rPr lang="en-US" sz="2000" b="1" strike="noStrike" spc="-1" dirty="0">
                <a:solidFill>
                  <a:srgbClr val="DD4814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DD4814"/>
                </a:solidFill>
                <a:latin typeface="Arial"/>
              </a:rPr>
              <a:t>Tugasnya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9900"/>
                </a:solidFill>
                <a:latin typeface="Arial"/>
              </a:rPr>
              <a:t>Sumber</a:t>
            </a:r>
            <a:r>
              <a:rPr lang="en-US" sz="2000" b="1" strike="noStrike" spc="-1" dirty="0">
                <a:solidFill>
                  <a:srgbClr val="0099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9900"/>
                </a:solidFill>
                <a:latin typeface="Arial"/>
              </a:rPr>
              <a:t>daya</a:t>
            </a:r>
            <a:r>
              <a:rPr lang="en-US" sz="2000" b="1" strike="noStrike" spc="-1" dirty="0">
                <a:solidFill>
                  <a:srgbClr val="009900"/>
                </a:solidFill>
                <a:latin typeface="Arial"/>
              </a:rPr>
              <a:t> </a:t>
            </a:r>
            <a:r>
              <a:rPr lang="en-US" sz="2000" b="1" strike="noStrike" spc="-1" dirty="0">
                <a:latin typeface="Arial"/>
              </a:rPr>
              <a:t>yang </a:t>
            </a:r>
            <a:r>
              <a:rPr lang="en-US" sz="2000" b="1" strike="noStrike" spc="-1" dirty="0" err="1">
                <a:latin typeface="Arial"/>
              </a:rPr>
              <a:t>dibutuhkan</a:t>
            </a:r>
            <a:r>
              <a:rPr lang="en-US" sz="2000" b="1" strike="noStrike" spc="-1" dirty="0">
                <a:solidFill>
                  <a:srgbClr val="DD4814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DD4814"/>
                </a:solidFill>
                <a:latin typeface="Arial"/>
              </a:rPr>
              <a:t>sebuah</a:t>
            </a:r>
            <a:r>
              <a:rPr lang="en-US" sz="2000" b="1" strike="noStrike" spc="-1" dirty="0">
                <a:solidFill>
                  <a:srgbClr val="DD4814"/>
                </a:solidFill>
                <a:latin typeface="Arial"/>
              </a:rPr>
              <a:t> proses </a:t>
            </a:r>
            <a:r>
              <a:rPr lang="en-US" sz="2000" b="1" strike="noStrike" spc="-1" dirty="0" err="1">
                <a:latin typeface="Arial"/>
              </a:rPr>
              <a:t>bisa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berupa</a:t>
            </a:r>
            <a:r>
              <a:rPr lang="en-US" sz="2000" b="1" strike="noStrike" spc="-1" dirty="0">
                <a:latin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648000" lvl="2" indent="-2160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latin typeface="Arial"/>
              </a:rPr>
              <a:t>CPU Time </a:t>
            </a:r>
            <a:endParaRPr lang="en-US" sz="2000" b="0" strike="noStrike" spc="-1" dirty="0">
              <a:latin typeface="Arial"/>
            </a:endParaRPr>
          </a:p>
          <a:p>
            <a:pPr marL="648000" lvl="2" indent="-2160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latin typeface="Arial"/>
              </a:rPr>
              <a:t>Memori</a:t>
            </a:r>
            <a:endParaRPr lang="en-US" sz="2000" b="0" strike="noStrike" spc="-1" dirty="0">
              <a:latin typeface="Arial"/>
            </a:endParaRPr>
          </a:p>
          <a:p>
            <a:pPr marL="648000" lvl="2" indent="-2160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latin typeface="Arial"/>
              </a:rPr>
              <a:t>File Storage</a:t>
            </a:r>
            <a:endParaRPr lang="en-US" sz="2000" b="0" strike="noStrike" spc="-1" dirty="0">
              <a:latin typeface="Arial"/>
            </a:endParaRPr>
          </a:p>
          <a:p>
            <a:pPr marL="648000" lvl="2" indent="-2160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latin typeface="Arial"/>
              </a:rPr>
              <a:t>Perangkat</a:t>
            </a:r>
            <a:r>
              <a:rPr lang="en-US" sz="2000" b="1" strike="noStrike" spc="-1" dirty="0">
                <a:latin typeface="Arial"/>
              </a:rPr>
              <a:t> I/O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/>
          <p:nvPr/>
        </p:nvPicPr>
        <p:blipFill>
          <a:blip r:embed="rId3"/>
          <a:srcRect l="14738" t="9897" r="14826" b="5961"/>
          <a:stretch/>
        </p:blipFill>
        <p:spPr>
          <a:xfrm>
            <a:off x="55440" y="146880"/>
            <a:ext cx="1737000" cy="155412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Manajemen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Proses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97440" y="3451680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mengalokasikan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579D1C"/>
                </a:solidFill>
                <a:latin typeface="Arial"/>
              </a:rPr>
              <a:t>Sumber</a:t>
            </a:r>
            <a:r>
              <a:rPr lang="en-US" sz="2000" b="1" strike="noStrike" spc="-1" dirty="0">
                <a:solidFill>
                  <a:srgbClr val="579D1C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579D1C"/>
                </a:solidFill>
                <a:latin typeface="Arial"/>
              </a:rPr>
              <a:t>Daya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pada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saat</a:t>
            </a:r>
            <a:r>
              <a:rPr lang="en-US" sz="2000" b="0" strike="noStrike" spc="-1" dirty="0">
                <a:latin typeface="Arial"/>
              </a:rPr>
              <a:t> proses </a:t>
            </a:r>
            <a:r>
              <a:rPr lang="en-US" sz="2000" b="0" strike="noStrike" spc="-1" dirty="0" err="1">
                <a:latin typeface="Arial"/>
              </a:rPr>
              <a:t>tersebut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diciptakan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atau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sedang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diproses</a:t>
            </a:r>
            <a:r>
              <a:rPr lang="en-US" sz="2000" b="1" strike="noStrike" spc="-1" dirty="0">
                <a:latin typeface="Arial"/>
              </a:rPr>
              <a:t> (</a:t>
            </a:r>
            <a:r>
              <a:rPr lang="en-US" sz="2000" b="1" strike="noStrike" spc="-1" dirty="0" err="1">
                <a:latin typeface="Arial"/>
              </a:rPr>
              <a:t>dijalankan</a:t>
            </a:r>
            <a:r>
              <a:rPr lang="en-US" sz="2000" b="1" strike="noStrike" spc="-1" dirty="0">
                <a:latin typeface="Arial"/>
              </a:rPr>
              <a:t>)</a:t>
            </a:r>
            <a:endParaRPr lang="en-US" sz="2000" spc="-1" dirty="0">
              <a:latin typeface="Arial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Ketika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Proses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tersebut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berhenti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dijalankan</a:t>
            </a:r>
            <a:r>
              <a:rPr lang="en-US" sz="2000" b="1" strike="noStrike" spc="-1" dirty="0">
                <a:latin typeface="Arial"/>
              </a:rPr>
              <a:t>,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akan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mengambil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kembali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semua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579D1C"/>
                </a:solidFill>
                <a:latin typeface="Arial"/>
              </a:rPr>
              <a:t>Sumber</a:t>
            </a:r>
            <a:r>
              <a:rPr lang="en-US" sz="2000" b="1" strike="noStrike" spc="-1" dirty="0">
                <a:solidFill>
                  <a:srgbClr val="579D1C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579D1C"/>
                </a:solidFill>
                <a:latin typeface="Arial"/>
              </a:rPr>
              <a:t>Daya</a:t>
            </a:r>
            <a:r>
              <a:rPr lang="en-US" sz="2000" b="1" strike="noStrike" spc="-1" dirty="0">
                <a:solidFill>
                  <a:srgbClr val="579D1C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tersebut</a:t>
            </a:r>
            <a:r>
              <a:rPr lang="en-US" sz="2000" b="0" strike="noStrike" spc="-1" dirty="0">
                <a:latin typeface="Arial"/>
              </a:rPr>
              <a:t>,</a:t>
            </a:r>
            <a:r>
              <a:rPr lang="en-US" sz="2000" b="0" strike="noStrike" spc="-1" dirty="0">
                <a:solidFill>
                  <a:srgbClr val="579D1C"/>
                </a:solidFill>
                <a:latin typeface="Arial"/>
              </a:rPr>
              <a:t> </a:t>
            </a:r>
            <a:r>
              <a:rPr lang="en-US" sz="2000" b="1" strike="noStrike" spc="-1" dirty="0">
                <a:latin typeface="Arial"/>
              </a:rPr>
              <a:t>agar </a:t>
            </a:r>
            <a:r>
              <a:rPr lang="en-US" sz="2000" b="1" strike="noStrike" spc="-1" dirty="0" err="1">
                <a:latin typeface="Arial"/>
              </a:rPr>
              <a:t>bisa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digunakan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kembali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oleh</a:t>
            </a:r>
            <a:r>
              <a:rPr lang="en-US" sz="2000" b="1" strike="noStrike" spc="-1" dirty="0">
                <a:latin typeface="Arial"/>
              </a:rPr>
              <a:t> proses </a:t>
            </a:r>
            <a:r>
              <a:rPr lang="en-US" sz="2000" b="1" strike="noStrike" spc="-1" dirty="0" err="1">
                <a:latin typeface="Arial"/>
              </a:rPr>
              <a:t>lainnya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ctr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grpSp>
        <p:nvGrpSpPr>
          <p:cNvPr id="86" name="Group 3"/>
          <p:cNvGrpSpPr/>
          <p:nvPr/>
        </p:nvGrpSpPr>
        <p:grpSpPr>
          <a:xfrm>
            <a:off x="265680" y="2079000"/>
            <a:ext cx="1488240" cy="1336680"/>
            <a:chOff x="265680" y="2079000"/>
            <a:chExt cx="1488240" cy="1336680"/>
          </a:xfrm>
        </p:grpSpPr>
        <p:sp>
          <p:nvSpPr>
            <p:cNvPr id="87" name="CustomShape 4"/>
            <p:cNvSpPr/>
            <p:nvPr/>
          </p:nvSpPr>
          <p:spPr>
            <a:xfrm>
              <a:off x="265680" y="2867400"/>
              <a:ext cx="1212480" cy="54828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600">
              <a:solidFill>
                <a:srgbClr val="C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5"/>
            <p:cNvSpPr/>
            <p:nvPr/>
          </p:nvSpPr>
          <p:spPr>
            <a:xfrm>
              <a:off x="343080" y="2872800"/>
              <a:ext cx="11016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FFFFF"/>
                  </a:solidFill>
                  <a:latin typeface="Cambria"/>
                </a:rPr>
                <a:t>Notes</a:t>
              </a:r>
              <a:endParaRPr lang="en-US" sz="2800" b="0" strike="noStrike" spc="-1">
                <a:latin typeface="Arial"/>
              </a:endParaRPr>
            </a:p>
          </p:txBody>
        </p:sp>
        <p:pic>
          <p:nvPicPr>
            <p:cNvPr id="89" name="Picture 11"/>
            <p:cNvPicPr/>
            <p:nvPr/>
          </p:nvPicPr>
          <p:blipFill>
            <a:blip r:embed="rId4"/>
            <a:srcRect l="7246" t="906" r="5568"/>
            <a:stretch/>
          </p:blipFill>
          <p:spPr>
            <a:xfrm>
              <a:off x="980640" y="2079000"/>
              <a:ext cx="773280" cy="10548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/>
          <p:nvPr/>
        </p:nvPicPr>
        <p:blipFill>
          <a:blip r:embed="rId3"/>
          <a:srcRect l="14738" t="9897" r="14826" b="5961"/>
          <a:stretch/>
        </p:blipFill>
        <p:spPr>
          <a:xfrm>
            <a:off x="55440" y="146880"/>
            <a:ext cx="1737000" cy="155412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1080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420E"/>
                </a:solidFill>
                <a:latin typeface="Arial"/>
              </a:rPr>
              <a:t>Manajemen </a:t>
            </a:r>
            <a:r>
              <a:rPr lang="en-US" sz="3600" b="1" strike="noStrike" spc="-1">
                <a:solidFill>
                  <a:srgbClr val="000033"/>
                </a:solidFill>
                <a:latin typeface="Arial"/>
              </a:rPr>
              <a:t>Proses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89440" y="2264040"/>
            <a:ext cx="9482400" cy="369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lvl="1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Aktifitas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menjadi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tanggung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jawab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dalam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manajemen</a:t>
            </a:r>
            <a:r>
              <a:rPr lang="en-US" sz="2000" b="0" strike="noStrike" spc="-1" dirty="0">
                <a:latin typeface="Arial"/>
              </a:rPr>
              <a:t> proses: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Membuat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menghapus</a:t>
            </a:r>
            <a:r>
              <a:rPr lang="en-US" sz="2000" b="0" strike="noStrike" spc="-1" dirty="0">
                <a:latin typeface="Arial"/>
              </a:rPr>
              <a:t> proses user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proses </a:t>
            </a:r>
            <a:r>
              <a:rPr lang="en-US" sz="2000" b="0" strike="noStrike" spc="-1" dirty="0" err="1">
                <a:latin typeface="Arial"/>
              </a:rPr>
              <a:t>sistem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Menunda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melanjutkan</a:t>
            </a:r>
            <a:r>
              <a:rPr lang="en-US" sz="2000" b="0" strike="noStrike" spc="-1" dirty="0">
                <a:latin typeface="Arial"/>
              </a:rPr>
              <a:t> proses 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Menyediakan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mekanisme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sinkronisasi</a:t>
            </a:r>
            <a:r>
              <a:rPr lang="en-US" sz="2000" b="0" strike="noStrike" spc="-1" dirty="0">
                <a:latin typeface="Arial"/>
              </a:rPr>
              <a:t> proses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Menyediakan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mekanisme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untuk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komunikasi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antar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proses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Menyediakan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mekanisme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untuk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penanganan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deadlock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2771</Words>
  <Application>Microsoft Office PowerPoint</Application>
  <PresentationFormat>Custom</PresentationFormat>
  <Paragraphs>225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Yufis Azhar</dc:creator>
  <dc:description/>
  <cp:lastModifiedBy>Yufis Azhar</cp:lastModifiedBy>
  <cp:revision>573</cp:revision>
  <dcterms:created xsi:type="dcterms:W3CDTF">2018-02-20T21:09:52Z</dcterms:created>
  <dcterms:modified xsi:type="dcterms:W3CDTF">2021-03-23T05:35:46Z</dcterms:modified>
  <dc:language>en-US</dc:language>
</cp:coreProperties>
</file>