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6" r:id="rId3"/>
    <p:sldId id="257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811FF-A86B-4156-B910-C3B0147B22EC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88303-4868-438E-B212-332978B7CEE1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52B-234A-4646-98C6-2864D1E9DAF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A726-36F0-48D9-9729-3D51C6A6BE2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52B-234A-4646-98C6-2864D1E9DAF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A726-36F0-48D9-9729-3D51C6A6BE2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52B-234A-4646-98C6-2864D1E9DAF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A726-36F0-48D9-9729-3D51C6A6BE2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52B-234A-4646-98C6-2864D1E9DAF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A726-36F0-48D9-9729-3D51C6A6BE2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52B-234A-4646-98C6-2864D1E9DAF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A726-36F0-48D9-9729-3D51C6A6BE2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52B-234A-4646-98C6-2864D1E9DAFF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A726-36F0-48D9-9729-3D51C6A6BE2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52B-234A-4646-98C6-2864D1E9DAFF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A726-36F0-48D9-9729-3D51C6A6BE2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52B-234A-4646-98C6-2864D1E9DAFF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A726-36F0-48D9-9729-3D51C6A6BE2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52B-234A-4646-98C6-2864D1E9DAFF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A726-36F0-48D9-9729-3D51C6A6BE2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52B-234A-4646-98C6-2864D1E9DAFF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A726-36F0-48D9-9729-3D51C6A6BE2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52B-234A-4646-98C6-2864D1E9DAFF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A726-36F0-48D9-9729-3D51C6A6BE2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8152B-234A-4646-98C6-2864D1E9DAF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CA726-36F0-48D9-9729-3D51C6A6BE2B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720316"/>
            <a:ext cx="12192000" cy="59542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19432" y="1424763"/>
            <a:ext cx="109153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dirty="0">
                <a:latin typeface="Cambria" panose="02040503050406030204" pitchFamily="18" charset="0"/>
              </a:rPr>
              <a:t>Proses &amp; Perubahan Statusnya</a:t>
            </a:r>
            <a:endParaRPr lang="en-GB" sz="80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346962"/>
            <a:ext cx="5424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STATUS PROSES </a:t>
            </a:r>
            <a:r>
              <a:rPr lang="en-US" sz="3600" b="1" i="1" dirty="0">
                <a:latin typeface="Cambria" panose="02040503050406030204" pitchFamily="18" charset="0"/>
              </a:rPr>
              <a:t>CONT </a:t>
            </a:r>
            <a:r>
              <a:rPr lang="en-US" sz="3600" b="1" dirty="0">
                <a:latin typeface="Cambria" panose="02040503050406030204" pitchFamily="18" charset="0"/>
              </a:rPr>
              <a:t>. . .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473460"/>
            <a:ext cx="1219200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Terdapat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tiga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kemungkinan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bila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sebuah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memiliki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status 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running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: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6186" y="2122606"/>
            <a:ext cx="1169581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Jika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program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telah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selesai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dieksekusi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maka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status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dari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tersebut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akan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berubah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menjadi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Terminated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6186" y="3194808"/>
            <a:ext cx="1169581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Jika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waktu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yang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disediakan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oleh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OS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untuk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tersebut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sudah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habis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maka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akan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terjadi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interrupt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tersebut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kini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berstatus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Ready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6186" y="4352070"/>
            <a:ext cx="1169581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Jika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suatu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event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terjadi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pada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saat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dieksekusi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(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seperti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ada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request I/O)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maka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tersebut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akan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menunggu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event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tersebut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selesai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berstatus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Waiting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346962"/>
            <a:ext cx="5424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STATUS PROSES </a:t>
            </a:r>
            <a:r>
              <a:rPr lang="en-US" sz="3600" b="1" i="1" dirty="0">
                <a:latin typeface="Cambria" panose="02040503050406030204" pitchFamily="18" charset="0"/>
              </a:rPr>
              <a:t>CONT </a:t>
            </a:r>
            <a:r>
              <a:rPr lang="en-US" sz="3600" b="1" dirty="0">
                <a:latin typeface="Cambria" panose="02040503050406030204" pitchFamily="18" charset="0"/>
              </a:rPr>
              <a:t>. . .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5" t="27854" r="22027" b="15951"/>
          <a:stretch>
            <a:fillRect/>
          </a:stretch>
        </p:blipFill>
        <p:spPr bwMode="auto">
          <a:xfrm>
            <a:off x="1752502" y="1275906"/>
            <a:ext cx="8284921" cy="5472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6722"/>
            <a:ext cx="5424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STATUS PROSES </a:t>
            </a:r>
            <a:r>
              <a:rPr lang="en-US" sz="3600" b="1" i="1" dirty="0">
                <a:latin typeface="Cambria" panose="02040503050406030204" pitchFamily="18" charset="0"/>
              </a:rPr>
              <a:t>CONT </a:t>
            </a:r>
            <a:r>
              <a:rPr lang="en-US" sz="3600" b="1" dirty="0">
                <a:latin typeface="Cambria" panose="02040503050406030204" pitchFamily="18" charset="0"/>
              </a:rPr>
              <a:t>. . .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8" t="23170" r="30945" b="10489"/>
          <a:stretch>
            <a:fillRect/>
          </a:stretch>
        </p:blipFill>
        <p:spPr bwMode="auto">
          <a:xfrm>
            <a:off x="1694554" y="531628"/>
            <a:ext cx="8702107" cy="6326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346962"/>
            <a:ext cx="5424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STATUS PROSES </a:t>
            </a:r>
            <a:r>
              <a:rPr lang="en-US" sz="3600" b="1" i="1" dirty="0">
                <a:latin typeface="Cambria" panose="02040503050406030204" pitchFamily="18" charset="0"/>
              </a:rPr>
              <a:t>CONT </a:t>
            </a:r>
            <a:r>
              <a:rPr lang="en-US" sz="3600" b="1" dirty="0">
                <a:latin typeface="Cambria" panose="02040503050406030204" pitchFamily="18" charset="0"/>
              </a:rPr>
              <a:t>. . .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473460"/>
            <a:ext cx="2246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</a:rPr>
              <a:t>Dispatcher</a:t>
            </a:r>
            <a:endParaRPr lang="en-US" sz="3200" b="1" dirty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298318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mbria" panose="02040503050406030204" pitchFamily="18" charset="0"/>
              </a:rPr>
              <a:t>“Dispatcher” </a:t>
            </a:r>
            <a:r>
              <a:rPr lang="en-US" sz="2400" dirty="0" err="1">
                <a:latin typeface="Cambria" panose="02040503050406030204" pitchFamily="18" charset="0"/>
              </a:rPr>
              <a:t>adalah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modul</a:t>
            </a:r>
            <a:r>
              <a:rPr lang="en-US" sz="2400" dirty="0">
                <a:latin typeface="Cambria" panose="02040503050406030204" pitchFamily="18" charset="0"/>
              </a:rPr>
              <a:t> yang </a:t>
            </a:r>
            <a:r>
              <a:rPr lang="en-US" sz="2400" dirty="0" err="1">
                <a:latin typeface="Cambria" panose="02040503050406030204" pitchFamily="18" charset="0"/>
              </a:rPr>
              <a:t>memberikan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kontrol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pada</a:t>
            </a:r>
            <a:r>
              <a:rPr lang="en-US" sz="2400" dirty="0">
                <a:latin typeface="Cambria" panose="02040503050406030204" pitchFamily="18" charset="0"/>
              </a:rPr>
              <a:t> CPU </a:t>
            </a:r>
            <a:r>
              <a:rPr lang="en-US" sz="2400" dirty="0" err="1">
                <a:latin typeface="Cambria" panose="02040503050406030204" pitchFamily="18" charset="0"/>
              </a:rPr>
              <a:t>terhadap</a:t>
            </a:r>
            <a:r>
              <a:rPr lang="en-US" sz="2400" dirty="0">
                <a:latin typeface="Cambria" panose="02040503050406030204" pitchFamily="18" charset="0"/>
              </a:rPr>
              <a:t> proses yang </a:t>
            </a:r>
            <a:r>
              <a:rPr lang="en-US" sz="2400" dirty="0" err="1">
                <a:latin typeface="Cambria" panose="02040503050406030204" pitchFamily="18" charset="0"/>
              </a:rPr>
              <a:t>dipilih</a:t>
            </a:r>
            <a:r>
              <a:rPr lang="en-US" sz="2400" dirty="0">
                <a:latin typeface="Cambria" panose="02040503050406030204" pitchFamily="18" charset="0"/>
              </a:rPr>
              <a:t>  </a:t>
            </a:r>
            <a:r>
              <a:rPr lang="en-US" sz="2400" dirty="0" err="1">
                <a:latin typeface="Cambria" panose="02040503050406030204" pitchFamily="18" charset="0"/>
              </a:rPr>
              <a:t>dengan</a:t>
            </a:r>
            <a:r>
              <a:rPr lang="en-US" sz="2400" dirty="0">
                <a:latin typeface="Cambria" panose="02040503050406030204" pitchFamily="18" charset="0"/>
              </a:rPr>
              <a:t> short-term </a:t>
            </a:r>
            <a:r>
              <a:rPr lang="en-US" sz="2400" dirty="0" err="1">
                <a:latin typeface="Cambria" panose="02040503050406030204" pitchFamily="18" charset="0"/>
              </a:rPr>
              <a:t>schedulling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326868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mbria" panose="02040503050406030204" pitchFamily="18" charset="0"/>
              </a:rPr>
              <a:t>Karena</a:t>
            </a:r>
            <a:r>
              <a:rPr lang="en-US" sz="2400" dirty="0">
                <a:latin typeface="Cambria" panose="02040503050406030204" pitchFamily="18" charset="0"/>
              </a:rPr>
              <a:t> dispatcher </a:t>
            </a:r>
            <a:r>
              <a:rPr lang="en-US" sz="2400" dirty="0" err="1">
                <a:latin typeface="Cambria" panose="02040503050406030204" pitchFamily="18" charset="0"/>
              </a:rPr>
              <a:t>digunakan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untuk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berpindah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ke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>
                <a:latin typeface="Cambria" panose="02040503050406030204" pitchFamily="18" charset="0"/>
              </a:rPr>
              <a:t>proses lain, </a:t>
            </a:r>
            <a:r>
              <a:rPr lang="en-US" sz="2400" dirty="0">
                <a:latin typeface="Cambria" panose="02040503050406030204" pitchFamily="18" charset="0"/>
              </a:rPr>
              <a:t>proses dispatcher </a:t>
            </a:r>
            <a:r>
              <a:rPr lang="en-US" sz="2400" dirty="0" err="1">
                <a:latin typeface="Cambria" panose="02040503050406030204" pitchFamily="18" charset="0"/>
              </a:rPr>
              <a:t>harus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dilakukan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secepat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mungkin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355418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mbria" panose="02040503050406030204" pitchFamily="18" charset="0"/>
              </a:rPr>
              <a:t>Waktu</a:t>
            </a:r>
            <a:r>
              <a:rPr lang="en-US" sz="2400" dirty="0">
                <a:latin typeface="Cambria" panose="02040503050406030204" pitchFamily="18" charset="0"/>
              </a:rPr>
              <a:t> yang </a:t>
            </a:r>
            <a:r>
              <a:rPr lang="en-US" sz="2400" dirty="0" err="1">
                <a:latin typeface="Cambria" panose="02040503050406030204" pitchFamily="18" charset="0"/>
              </a:rPr>
              <a:t>dibutuhkan</a:t>
            </a:r>
            <a:r>
              <a:rPr lang="en-US" sz="2400" dirty="0">
                <a:latin typeface="Cambria" panose="02040503050406030204" pitchFamily="18" charset="0"/>
              </a:rPr>
              <a:t> dispatcher </a:t>
            </a:r>
            <a:r>
              <a:rPr lang="en-US" sz="2400" dirty="0" err="1">
                <a:latin typeface="Cambria" panose="02040503050406030204" pitchFamily="18" charset="0"/>
              </a:rPr>
              <a:t>untuk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menghentikan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suatu</a:t>
            </a:r>
            <a:r>
              <a:rPr lang="en-US" sz="2400" dirty="0"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latin typeface="Cambria" panose="02040503050406030204" pitchFamily="18" charset="0"/>
              </a:rPr>
              <a:t>dan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memulai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menjalankan</a:t>
            </a:r>
            <a:r>
              <a:rPr lang="en-US" sz="2400" dirty="0">
                <a:latin typeface="Cambria" panose="02040503050406030204" pitchFamily="18" charset="0"/>
              </a:rPr>
              <a:t> proses yang lain </a:t>
            </a:r>
            <a:r>
              <a:rPr lang="en-US" sz="2400" dirty="0" err="1">
                <a:latin typeface="Cambria" panose="02040503050406030204" pitchFamily="18" charset="0"/>
              </a:rPr>
              <a:t>disebut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b="1" dirty="0">
                <a:latin typeface="Cambria" panose="02040503050406030204" pitchFamily="18" charset="0"/>
              </a:rPr>
              <a:t>“dispatch latency”</a:t>
            </a:r>
            <a:endParaRPr lang="en-US" sz="2400" b="1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176842"/>
            <a:ext cx="26939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</a:rPr>
              <a:t>Swapping</a:t>
            </a:r>
            <a:endParaRPr lang="en-GB" sz="4400" b="1" dirty="0"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739" y="1881975"/>
            <a:ext cx="1197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Swapping </a:t>
            </a:r>
            <a:r>
              <a:rPr lang="en-US" sz="2400" dirty="0">
                <a:latin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latin typeface="Cambria" panose="02040503050406030204" pitchFamily="18" charset="0"/>
                <a:sym typeface="Wingdings" panose="05000000000000000000" pitchFamily="2" charset="2"/>
              </a:rPr>
              <a:t>pemindaan</a:t>
            </a:r>
            <a:r>
              <a:rPr lang="en-US" sz="2400" dirty="0">
                <a:latin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Cambria" panose="02040503050406030204" pitchFamily="18" charset="0"/>
                <a:sym typeface="Wingdings" panose="05000000000000000000" pitchFamily="2" charset="2"/>
              </a:rPr>
              <a:t>sebagian</a:t>
            </a:r>
            <a:r>
              <a:rPr lang="en-US" sz="2400" dirty="0">
                <a:latin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Cambria" panose="02040503050406030204" pitchFamily="18" charset="0"/>
                <a:sym typeface="Wingdings" panose="05000000000000000000" pitchFamily="2" charset="2"/>
              </a:rPr>
              <a:t>atau</a:t>
            </a:r>
            <a:r>
              <a:rPr lang="en-US" sz="2400" dirty="0">
                <a:latin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Cambria" panose="02040503050406030204" pitchFamily="18" charset="0"/>
                <a:sym typeface="Wingdings" panose="05000000000000000000" pitchFamily="2" charset="2"/>
              </a:rPr>
              <a:t>seluruh</a:t>
            </a:r>
            <a:r>
              <a:rPr lang="en-US" sz="2400" dirty="0">
                <a:latin typeface="Cambria" panose="02040503050406030204" pitchFamily="18" charset="0"/>
                <a:sym typeface="Wingdings" panose="05000000000000000000" pitchFamily="2" charset="2"/>
              </a:rPr>
              <a:t> proses </a:t>
            </a:r>
            <a:r>
              <a:rPr lang="en-US" sz="2400" dirty="0" err="1">
                <a:latin typeface="Cambria" panose="02040503050406030204" pitchFamily="18" charset="0"/>
                <a:sym typeface="Wingdings" panose="05000000000000000000" pitchFamily="2" charset="2"/>
              </a:rPr>
              <a:t>dari</a:t>
            </a:r>
            <a:r>
              <a:rPr lang="en-US" sz="2400" dirty="0">
                <a:latin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Cambria" panose="02040503050406030204" pitchFamily="18" charset="0"/>
                <a:sym typeface="Wingdings" panose="05000000000000000000" pitchFamily="2" charset="2"/>
              </a:rPr>
              <a:t>memori</a:t>
            </a:r>
            <a:r>
              <a:rPr lang="en-US" sz="2400" dirty="0">
                <a:latin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Cambria" panose="02040503050406030204" pitchFamily="18" charset="0"/>
                <a:sym typeface="Wingdings" panose="05000000000000000000" pitchFamily="2" charset="2"/>
              </a:rPr>
              <a:t>utama</a:t>
            </a:r>
            <a:r>
              <a:rPr lang="en-US" sz="2400" dirty="0">
                <a:latin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Cambria" panose="02040503050406030204" pitchFamily="18" charset="0"/>
                <a:sym typeface="Wingdings" panose="05000000000000000000" pitchFamily="2" charset="2"/>
              </a:rPr>
              <a:t>ke</a:t>
            </a:r>
            <a:r>
              <a:rPr lang="en-US" sz="2400" dirty="0">
                <a:latin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Cambria" panose="02040503050406030204" pitchFamily="18" charset="0"/>
                <a:sym typeface="Wingdings" panose="05000000000000000000" pitchFamily="2" charset="2"/>
              </a:rPr>
              <a:t>dalam</a:t>
            </a:r>
            <a:r>
              <a:rPr lang="en-US" sz="2400" dirty="0">
                <a:latin typeface="Cambria" panose="02040503050406030204" pitchFamily="18" charset="0"/>
                <a:sym typeface="Wingdings" panose="05000000000000000000" pitchFamily="2" charset="2"/>
              </a:rPr>
              <a:t> disk.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9738" y="3226153"/>
            <a:ext cx="119722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latin typeface="Cambria" panose="02040503050406030204" pitchFamily="18" charset="0"/>
              </a:rPr>
              <a:t>Sistem</a:t>
            </a:r>
            <a:r>
              <a:rPr lang="en-US" sz="3200" b="1" dirty="0">
                <a:latin typeface="Cambria" panose="02040503050406030204" pitchFamily="18" charset="0"/>
              </a:rPr>
              <a:t> </a:t>
            </a:r>
            <a:r>
              <a:rPr lang="en-US" sz="3200" b="1" dirty="0" err="1">
                <a:latin typeface="Cambria" panose="02040503050406030204" pitchFamily="18" charset="0"/>
              </a:rPr>
              <a:t>operasi</a:t>
            </a:r>
            <a:r>
              <a:rPr lang="en-US" sz="3200" b="1" dirty="0">
                <a:latin typeface="Cambria" panose="02040503050406030204" pitchFamily="18" charset="0"/>
              </a:rPr>
              <a:t> </a:t>
            </a:r>
            <a:r>
              <a:rPr lang="en-US" sz="3200" b="1" dirty="0" err="1">
                <a:latin typeface="Cambria" panose="02040503050406030204" pitchFamily="18" charset="0"/>
              </a:rPr>
              <a:t>perlu</a:t>
            </a:r>
            <a:r>
              <a:rPr lang="en-US" sz="3200" b="1" dirty="0">
                <a:latin typeface="Cambria" panose="02040503050406030204" pitchFamily="18" charset="0"/>
              </a:rPr>
              <a:t> </a:t>
            </a:r>
            <a:r>
              <a:rPr lang="en-US" sz="3200" b="1" dirty="0" err="1">
                <a:latin typeface="Cambria" panose="02040503050406030204" pitchFamily="18" charset="0"/>
              </a:rPr>
              <a:t>membebaskan</a:t>
            </a:r>
            <a:r>
              <a:rPr lang="en-US" sz="3200" b="1" dirty="0">
                <a:latin typeface="Cambria" panose="02040503050406030204" pitchFamily="18" charset="0"/>
              </a:rPr>
              <a:t> </a:t>
            </a:r>
            <a:r>
              <a:rPr lang="en-US" sz="3200" b="1" dirty="0" err="1">
                <a:latin typeface="Cambria" panose="02040503050406030204" pitchFamily="18" charset="0"/>
              </a:rPr>
              <a:t>memori</a:t>
            </a:r>
            <a:r>
              <a:rPr lang="en-US" sz="3200" b="1" dirty="0">
                <a:latin typeface="Cambria" panose="02040503050406030204" pitchFamily="18" charset="0"/>
              </a:rPr>
              <a:t> </a:t>
            </a:r>
            <a:r>
              <a:rPr lang="en-US" sz="3200" b="1" dirty="0" err="1">
                <a:latin typeface="Cambria" panose="02040503050406030204" pitchFamily="18" charset="0"/>
              </a:rPr>
              <a:t>utama</a:t>
            </a:r>
            <a:r>
              <a:rPr lang="en-US" sz="3200" b="1" dirty="0">
                <a:latin typeface="Cambria" panose="02040503050406030204" pitchFamily="18" charset="0"/>
              </a:rPr>
              <a:t> </a:t>
            </a:r>
            <a:r>
              <a:rPr lang="en-US" sz="3200" b="1" dirty="0" err="1">
                <a:latin typeface="Cambria" panose="02040503050406030204" pitchFamily="18" charset="0"/>
              </a:rPr>
              <a:t>untuk</a:t>
            </a:r>
            <a:r>
              <a:rPr lang="en-US" sz="3200" b="1" dirty="0">
                <a:latin typeface="Cambria" panose="02040503050406030204" pitchFamily="18" charset="0"/>
              </a:rPr>
              <a:t> </a:t>
            </a:r>
            <a:r>
              <a:rPr lang="en-US" sz="3200" b="1" dirty="0" err="1">
                <a:latin typeface="Cambria" panose="02040503050406030204" pitchFamily="18" charset="0"/>
              </a:rPr>
              <a:t>dapat</a:t>
            </a:r>
            <a:r>
              <a:rPr lang="en-US" sz="3200" b="1" dirty="0">
                <a:latin typeface="Cambria" panose="02040503050406030204" pitchFamily="18" charset="0"/>
              </a:rPr>
              <a:t> </a:t>
            </a:r>
            <a:r>
              <a:rPr lang="en-US" sz="3200" b="1" dirty="0" err="1">
                <a:latin typeface="Cambria" panose="02040503050406030204" pitchFamily="18" charset="0"/>
              </a:rPr>
              <a:t>membawa</a:t>
            </a:r>
            <a:r>
              <a:rPr lang="en-US" sz="3200" b="1" dirty="0">
                <a:latin typeface="Cambria" panose="02040503050406030204" pitchFamily="18" charset="0"/>
              </a:rPr>
              <a:t> proses yang </a:t>
            </a:r>
            <a:r>
              <a:rPr lang="en-US" sz="3200" b="1" dirty="0" err="1">
                <a:latin typeface="Cambria" panose="02040503050406030204" pitchFamily="18" charset="0"/>
              </a:rPr>
              <a:t>siap</a:t>
            </a:r>
            <a:r>
              <a:rPr lang="en-US" sz="3200" b="1" dirty="0">
                <a:latin typeface="Cambria" panose="02040503050406030204" pitchFamily="18" charset="0"/>
              </a:rPr>
              <a:t> </a:t>
            </a:r>
            <a:r>
              <a:rPr lang="en-US" sz="3200" b="1" dirty="0" err="1">
                <a:latin typeface="Cambria" panose="02040503050406030204" pitchFamily="18" charset="0"/>
              </a:rPr>
              <a:t>untuk</a:t>
            </a:r>
            <a:r>
              <a:rPr lang="en-US" sz="3200" b="1" dirty="0">
                <a:latin typeface="Cambria" panose="02040503050406030204" pitchFamily="18" charset="0"/>
              </a:rPr>
              <a:t> </a:t>
            </a:r>
            <a:r>
              <a:rPr lang="en-US" sz="3200" b="1" dirty="0" err="1">
                <a:latin typeface="Cambria" panose="02040503050406030204" pitchFamily="18" charset="0"/>
              </a:rPr>
              <a:t>dieksekusi</a:t>
            </a:r>
            <a:r>
              <a:rPr lang="en-US" sz="3200" b="1" dirty="0">
                <a:latin typeface="Cambria" panose="02040503050406030204" pitchFamily="18" charset="0"/>
              </a:rPr>
              <a:t> </a:t>
            </a:r>
            <a:r>
              <a:rPr lang="en-US" sz="3200" b="1" dirty="0" err="1">
                <a:latin typeface="Cambria" panose="02040503050406030204" pitchFamily="18" charset="0"/>
              </a:rPr>
              <a:t>ke</a:t>
            </a:r>
            <a:r>
              <a:rPr lang="en-US" sz="3200" b="1" dirty="0">
                <a:latin typeface="Cambria" panose="02040503050406030204" pitchFamily="18" charset="0"/>
              </a:rPr>
              <a:t> </a:t>
            </a:r>
            <a:r>
              <a:rPr lang="en-US" sz="3200" b="1" dirty="0" err="1">
                <a:latin typeface="Cambria" panose="02040503050406030204" pitchFamily="18" charset="0"/>
              </a:rPr>
              <a:t>dalamnya</a:t>
            </a:r>
            <a:endParaRPr lang="en-US" sz="3200" b="1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176842"/>
            <a:ext cx="57031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</a:rPr>
              <a:t>Suspended Processes</a:t>
            </a:r>
            <a:endParaRPr lang="en-GB" sz="4400" b="1" dirty="0">
              <a:latin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52047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Suspended processes </a:t>
            </a:r>
            <a:r>
              <a:rPr lang="en-US" sz="2400" dirty="0" err="1">
                <a:latin typeface="Cambria" panose="02040503050406030204" pitchFamily="18" charset="0"/>
              </a:rPr>
              <a:t>ada</a:t>
            </a:r>
            <a:r>
              <a:rPr lang="en-US" sz="2400" dirty="0">
                <a:latin typeface="Cambria" panose="02040503050406030204" pitchFamily="18" charset="0"/>
              </a:rPr>
              <a:t> 2 </a:t>
            </a:r>
            <a:r>
              <a:rPr lang="en-US" sz="2400" dirty="0" err="1">
                <a:latin typeface="Cambria" panose="02040503050406030204" pitchFamily="18" charset="0"/>
              </a:rPr>
              <a:t>macam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507" y="2269228"/>
            <a:ext cx="11160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4855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</a:rPr>
              <a:t>One suspend state 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1180" y="3017986"/>
            <a:ext cx="3488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8355" indent="-406400"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</a:rPr>
              <a:t>Two suspend state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176842"/>
            <a:ext cx="57031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</a:rPr>
              <a:t>Suspended Processes</a:t>
            </a:r>
            <a:endParaRPr lang="en-GB" sz="4400" b="1" dirty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942" y="1397362"/>
            <a:ext cx="11160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One suspend state </a:t>
            </a:r>
            <a:endParaRPr lang="en-US" sz="2400" dirty="0">
              <a:latin typeface="Cambria" panose="02040503050406030204" pitchFamily="18" charset="0"/>
            </a:endParaRPr>
          </a:p>
        </p:txBody>
      </p:sp>
      <p:pic>
        <p:nvPicPr>
          <p:cNvPr id="9" name="Picture 25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5" t="35781" r="21799" b="28439"/>
          <a:stretch>
            <a:fillRect/>
          </a:stretch>
        </p:blipFill>
        <p:spPr bwMode="auto">
          <a:xfrm>
            <a:off x="915228" y="1859027"/>
            <a:ext cx="9868483" cy="4818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176842"/>
            <a:ext cx="57031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</a:rPr>
              <a:t>Suspended Processes</a:t>
            </a:r>
            <a:endParaRPr lang="en-GB" sz="4400" b="1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655" y="1301069"/>
            <a:ext cx="2632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Two suspend state</a:t>
            </a:r>
            <a:endParaRPr lang="en-US" sz="2400" dirty="0">
              <a:latin typeface="Cambria" panose="02040503050406030204" pitchFamily="18" charset="0"/>
            </a:endParaRPr>
          </a:p>
        </p:txBody>
      </p:sp>
      <p:pic>
        <p:nvPicPr>
          <p:cNvPr id="9" name="Picture 36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7" t="31756" r="19969" b="12439"/>
          <a:stretch>
            <a:fillRect/>
          </a:stretch>
        </p:blipFill>
        <p:spPr bwMode="auto">
          <a:xfrm>
            <a:off x="1616150" y="1719880"/>
            <a:ext cx="8548576" cy="5030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176842"/>
            <a:ext cx="59491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</a:rPr>
              <a:t>Process Control Block </a:t>
            </a:r>
            <a:endParaRPr lang="en-GB" sz="4400" b="1" dirty="0">
              <a:latin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520470"/>
            <a:ext cx="12192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mbria" panose="02040503050406030204" pitchFamily="18" charset="0"/>
              </a:rPr>
              <a:t>Tiap</a:t>
            </a:r>
            <a:r>
              <a:rPr lang="en-US" sz="2400" dirty="0"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latin typeface="Cambria" panose="02040503050406030204" pitchFamily="18" charset="0"/>
              </a:rPr>
              <a:t>digambarkan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dalam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sistem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operasi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oleh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sebuah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b="1" i="1" dirty="0">
                <a:latin typeface="Cambria" panose="02040503050406030204" pitchFamily="18" charset="0"/>
              </a:rPr>
              <a:t>process control block</a:t>
            </a:r>
            <a:r>
              <a:rPr lang="en-US" sz="2400" dirty="0">
                <a:latin typeface="Cambria" panose="02040503050406030204" pitchFamily="18" charset="0"/>
              </a:rPr>
              <a:t> (PCB) - </a:t>
            </a:r>
            <a:r>
              <a:rPr lang="en-US" sz="2400" dirty="0" err="1">
                <a:latin typeface="Cambria" panose="02040503050406030204" pitchFamily="18" charset="0"/>
              </a:rPr>
              <a:t>juga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disebut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sebuah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b="1" i="1" dirty="0">
                <a:latin typeface="Cambria" panose="02040503050406030204" pitchFamily="18" charset="0"/>
              </a:rPr>
              <a:t>control block</a:t>
            </a:r>
            <a:r>
              <a:rPr lang="en-US" sz="2400" b="1" dirty="0">
                <a:latin typeface="Cambria" panose="02040503050406030204" pitchFamily="18" charset="0"/>
              </a:rPr>
              <a:t>. 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564693"/>
            <a:ext cx="12192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</a:rPr>
              <a:t>PCB </a:t>
            </a:r>
            <a:r>
              <a:rPr lang="en-US" sz="2400" dirty="0" err="1">
                <a:latin typeface="Cambria" panose="02040503050406030204" pitchFamily="18" charset="0"/>
              </a:rPr>
              <a:t>berisikan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banyak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bagian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dari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informasi</a:t>
            </a:r>
            <a:r>
              <a:rPr lang="en-US" sz="2400" dirty="0">
                <a:latin typeface="Cambria" panose="02040503050406030204" pitchFamily="18" charset="0"/>
              </a:rPr>
              <a:t> yang </a:t>
            </a:r>
            <a:r>
              <a:rPr lang="en-US" sz="2400" dirty="0" err="1">
                <a:latin typeface="Cambria" panose="02040503050406030204" pitchFamily="18" charset="0"/>
              </a:rPr>
              <a:t>berhubungan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dengan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sebuah</a:t>
            </a:r>
            <a:r>
              <a:rPr lang="en-US" sz="2400" dirty="0">
                <a:latin typeface="Cambria" panose="02040503050406030204" pitchFamily="18" charset="0"/>
              </a:rPr>
              <a:t> proses yang </a:t>
            </a:r>
            <a:r>
              <a:rPr lang="en-US" sz="2400" dirty="0" err="1">
                <a:latin typeface="Cambria" panose="02040503050406030204" pitchFamily="18" charset="0"/>
              </a:rPr>
              <a:t>spesifik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176842"/>
            <a:ext cx="78612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</a:rPr>
              <a:t>Process Control Block </a:t>
            </a:r>
            <a:r>
              <a:rPr lang="en-US" sz="4400" b="1" i="1" dirty="0" err="1">
                <a:latin typeface="Cambria" panose="02040503050406030204" pitchFamily="18" charset="0"/>
              </a:rPr>
              <a:t>Cont</a:t>
            </a:r>
            <a:r>
              <a:rPr lang="en-US" sz="4400" b="1" dirty="0">
                <a:latin typeface="Cambria" panose="02040503050406030204" pitchFamily="18" charset="0"/>
              </a:rPr>
              <a:t> . . .</a:t>
            </a:r>
            <a:endParaRPr lang="en-GB" sz="4400" b="1" dirty="0">
              <a:latin typeface="Cambria" panose="02040503050406030204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3" t="24341" r="32317" b="13220"/>
          <a:stretch>
            <a:fillRect/>
          </a:stretch>
        </p:blipFill>
        <p:spPr bwMode="auto">
          <a:xfrm>
            <a:off x="3663026" y="1318436"/>
            <a:ext cx="4397030" cy="5539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7208" y="1565793"/>
            <a:ext cx="120147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err="1">
                <a:latin typeface="Cambria" panose="02040503050406030204" pitchFamily="18" charset="0"/>
              </a:rPr>
              <a:t>Setelah</a:t>
            </a:r>
            <a:r>
              <a:rPr lang="en-GB" sz="2400" b="1" dirty="0">
                <a:latin typeface="Cambria" panose="02040503050406030204" pitchFamily="18" charset="0"/>
              </a:rPr>
              <a:t> </a:t>
            </a:r>
            <a:r>
              <a:rPr lang="en-GB" sz="2400" b="1" dirty="0" err="1">
                <a:latin typeface="Cambria" panose="02040503050406030204" pitchFamily="18" charset="0"/>
              </a:rPr>
              <a:t>mengikuti</a:t>
            </a:r>
            <a:r>
              <a:rPr lang="en-GB" sz="2400" b="1" dirty="0">
                <a:latin typeface="Cambria" panose="02040503050406030204" pitchFamily="18" charset="0"/>
              </a:rPr>
              <a:t> </a:t>
            </a:r>
            <a:r>
              <a:rPr lang="en-GB" sz="2400" b="1" dirty="0" err="1">
                <a:latin typeface="Cambria" panose="02040503050406030204" pitchFamily="18" charset="0"/>
              </a:rPr>
              <a:t>perkuliahan</a:t>
            </a:r>
            <a:r>
              <a:rPr lang="en-GB" sz="2400" b="1" dirty="0">
                <a:latin typeface="Cambria" panose="02040503050406030204" pitchFamily="18" charset="0"/>
              </a:rPr>
              <a:t> </a:t>
            </a:r>
            <a:r>
              <a:rPr lang="en-GB" sz="2400" b="1" dirty="0" err="1">
                <a:latin typeface="Cambria" panose="02040503050406030204" pitchFamily="18" charset="0"/>
              </a:rPr>
              <a:t>hari</a:t>
            </a:r>
            <a:r>
              <a:rPr lang="en-GB" sz="2400" b="1" dirty="0">
                <a:latin typeface="Cambria" panose="02040503050406030204" pitchFamily="18" charset="0"/>
              </a:rPr>
              <a:t> </a:t>
            </a:r>
            <a:r>
              <a:rPr lang="en-GB" sz="2400" b="1" dirty="0" err="1">
                <a:latin typeface="Cambria" panose="02040503050406030204" pitchFamily="18" charset="0"/>
              </a:rPr>
              <a:t>ini</a:t>
            </a:r>
            <a:r>
              <a:rPr lang="en-GB" sz="2400" b="1" dirty="0">
                <a:latin typeface="Cambria" panose="02040503050406030204" pitchFamily="18" charset="0"/>
              </a:rPr>
              <a:t>, </a:t>
            </a:r>
            <a:r>
              <a:rPr lang="en-GB" sz="2400" b="1" dirty="0" err="1">
                <a:latin typeface="Cambria" panose="02040503050406030204" pitchFamily="18" charset="0"/>
              </a:rPr>
              <a:t>mahasiswa</a:t>
            </a:r>
            <a:r>
              <a:rPr lang="en-GB" sz="2400" b="1" dirty="0">
                <a:latin typeface="Cambria" panose="02040503050406030204" pitchFamily="18" charset="0"/>
              </a:rPr>
              <a:t> </a:t>
            </a:r>
            <a:r>
              <a:rPr lang="en-GB" sz="2400" b="1" dirty="0" err="1">
                <a:latin typeface="Cambria" panose="02040503050406030204" pitchFamily="18" charset="0"/>
              </a:rPr>
              <a:t>diharapkan</a:t>
            </a:r>
            <a:r>
              <a:rPr lang="en-GB" sz="2400" b="1" dirty="0">
                <a:latin typeface="Cambria" panose="02040503050406030204" pitchFamily="18" charset="0"/>
              </a:rPr>
              <a:t> </a:t>
            </a:r>
            <a:r>
              <a:rPr lang="en-GB" sz="2400" b="1" dirty="0" err="1">
                <a:latin typeface="Cambria" panose="02040503050406030204" pitchFamily="18" charset="0"/>
              </a:rPr>
              <a:t>mampu</a:t>
            </a:r>
            <a:r>
              <a:rPr lang="en-GB" sz="2400" b="1" dirty="0">
                <a:latin typeface="Cambria" panose="02040503050406030204" pitchFamily="18" charset="0"/>
              </a:rPr>
              <a:t>.</a:t>
            </a:r>
            <a:endParaRPr lang="en-GB" sz="2400" b="1" dirty="0">
              <a:latin typeface="Cambria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en-GB" sz="2400" b="1" dirty="0" err="1">
                <a:latin typeface="Cambria" panose="02040503050406030204" pitchFamily="18" charset="0"/>
              </a:rPr>
              <a:t>Menjelaskan</a:t>
            </a:r>
            <a:r>
              <a:rPr lang="en-GB" sz="2400" b="1" dirty="0">
                <a:latin typeface="Cambria" panose="02040503050406030204" pitchFamily="18" charset="0"/>
              </a:rPr>
              <a:t> </a:t>
            </a:r>
            <a:r>
              <a:rPr lang="en-GB" sz="2400" b="1" dirty="0" err="1">
                <a:latin typeface="Cambria" panose="02040503050406030204" pitchFamily="18" charset="0"/>
              </a:rPr>
              <a:t>konsep</a:t>
            </a:r>
            <a:r>
              <a:rPr lang="en-GB" sz="2400" b="1" dirty="0">
                <a:latin typeface="Cambria" panose="02040503050406030204" pitchFamily="18" charset="0"/>
              </a:rPr>
              <a:t> </a:t>
            </a:r>
            <a:r>
              <a:rPr lang="en-GB" sz="2400" b="1" dirty="0" err="1">
                <a:latin typeface="Cambria" panose="02040503050406030204" pitchFamily="18" charset="0"/>
              </a:rPr>
              <a:t>dasar</a:t>
            </a:r>
            <a:r>
              <a:rPr lang="en-GB" sz="2400" b="1" dirty="0">
                <a:latin typeface="Cambria" panose="02040503050406030204" pitchFamily="18" charset="0"/>
              </a:rPr>
              <a:t> </a:t>
            </a:r>
            <a:r>
              <a:rPr lang="en-GB" sz="2400" b="1" dirty="0" err="1">
                <a:latin typeface="Cambria" panose="02040503050406030204" pitchFamily="18" charset="0"/>
              </a:rPr>
              <a:t>manajemen</a:t>
            </a:r>
            <a:r>
              <a:rPr lang="en-GB" sz="2400" b="1" dirty="0">
                <a:latin typeface="Cambria" panose="02040503050406030204" pitchFamily="18" charset="0"/>
              </a:rPr>
              <a:t> proses</a:t>
            </a:r>
            <a:endParaRPr lang="en-GB" sz="2400" b="1" dirty="0">
              <a:latin typeface="Cambria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en-GB" sz="2400" b="1" dirty="0" err="1">
                <a:latin typeface="Cambria" panose="02040503050406030204" pitchFamily="18" charset="0"/>
              </a:rPr>
              <a:t>Menjelaskan</a:t>
            </a:r>
            <a:r>
              <a:rPr lang="en-GB" sz="2400" b="1" dirty="0">
                <a:latin typeface="Cambria" panose="02040503050406030204" pitchFamily="18" charset="0"/>
              </a:rPr>
              <a:t> </a:t>
            </a:r>
            <a:r>
              <a:rPr lang="en-GB" sz="2400" b="1" dirty="0" err="1">
                <a:latin typeface="Cambria" panose="02040503050406030204" pitchFamily="18" charset="0"/>
              </a:rPr>
              <a:t>pengaplikasian</a:t>
            </a:r>
            <a:r>
              <a:rPr lang="en-GB" sz="2400" b="1" dirty="0">
                <a:latin typeface="Cambria" panose="02040503050406030204" pitchFamily="18" charset="0"/>
              </a:rPr>
              <a:t> </a:t>
            </a:r>
            <a:r>
              <a:rPr lang="en-GB" sz="2400" b="1" dirty="0" err="1">
                <a:latin typeface="Cambria" panose="02040503050406030204" pitchFamily="18" charset="0"/>
              </a:rPr>
              <a:t>manajemen</a:t>
            </a:r>
            <a:r>
              <a:rPr lang="en-GB" sz="2400" b="1" dirty="0">
                <a:latin typeface="Cambria" panose="02040503050406030204" pitchFamily="18" charset="0"/>
              </a:rPr>
              <a:t> proses </a:t>
            </a:r>
            <a:r>
              <a:rPr lang="en-GB" sz="2400" b="1" dirty="0" err="1">
                <a:latin typeface="Cambria" panose="02040503050406030204" pitchFamily="18" charset="0"/>
              </a:rPr>
              <a:t>pada</a:t>
            </a:r>
            <a:r>
              <a:rPr lang="en-GB" sz="2400" b="1" dirty="0">
                <a:latin typeface="Cambria" panose="02040503050406030204" pitchFamily="18" charset="0"/>
              </a:rPr>
              <a:t> </a:t>
            </a:r>
            <a:r>
              <a:rPr lang="en-GB" sz="2400" b="1" dirty="0" err="1">
                <a:latin typeface="Cambria" panose="02040503050406030204" pitchFamily="18" charset="0"/>
              </a:rPr>
              <a:t>sistem</a:t>
            </a:r>
            <a:r>
              <a:rPr lang="en-GB" sz="2400" b="1" dirty="0">
                <a:latin typeface="Cambria" panose="02040503050406030204" pitchFamily="18" charset="0"/>
              </a:rPr>
              <a:t> </a:t>
            </a:r>
            <a:r>
              <a:rPr lang="en-GB" sz="2400" b="1" dirty="0" err="1">
                <a:latin typeface="Cambria" panose="02040503050406030204" pitchFamily="18" charset="0"/>
              </a:rPr>
              <a:t>operasi</a:t>
            </a:r>
            <a:r>
              <a:rPr lang="en-GB" sz="2400" b="1" dirty="0">
                <a:latin typeface="Cambria" panose="02040503050406030204" pitchFamily="18" charset="0"/>
              </a:rPr>
              <a:t> </a:t>
            </a:r>
            <a:endParaRPr lang="en-GB" sz="2400" b="1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6129"/>
            <a:ext cx="6260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 err="1">
                <a:latin typeface="Cambria" panose="02040503050406030204" pitchFamily="18" charset="0"/>
              </a:rPr>
              <a:t>Tujuan</a:t>
            </a:r>
            <a:r>
              <a:rPr lang="en-GB" sz="4800" b="1" dirty="0">
                <a:latin typeface="Cambria" panose="02040503050406030204" pitchFamily="18" charset="0"/>
              </a:rPr>
              <a:t> </a:t>
            </a:r>
            <a:r>
              <a:rPr lang="en-GB" sz="4800" b="1" dirty="0" err="1">
                <a:latin typeface="Cambria" panose="02040503050406030204" pitchFamily="18" charset="0"/>
              </a:rPr>
              <a:t>Pembelajaran</a:t>
            </a:r>
            <a:endParaRPr lang="en-GB" sz="4800" b="1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176842"/>
            <a:ext cx="79718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</a:rPr>
              <a:t>Process Control Block </a:t>
            </a:r>
            <a:r>
              <a:rPr lang="en-US" sz="4400" b="1" i="1" dirty="0" err="1">
                <a:latin typeface="Cambria" panose="02040503050406030204" pitchFamily="18" charset="0"/>
              </a:rPr>
              <a:t>Cont</a:t>
            </a:r>
            <a:r>
              <a:rPr lang="en-US" sz="4400" b="1" i="1" dirty="0">
                <a:latin typeface="Cambria" panose="02040503050406030204" pitchFamily="18" charset="0"/>
              </a:rPr>
              <a:t> . . .</a:t>
            </a:r>
            <a:r>
              <a:rPr lang="en-US" sz="4400" b="1" dirty="0">
                <a:latin typeface="Cambria" panose="02040503050406030204" pitchFamily="18" charset="0"/>
              </a:rPr>
              <a:t> </a:t>
            </a:r>
            <a:endParaRPr lang="en-GB" sz="4400" b="1" dirty="0">
              <a:latin typeface="Cambria" panose="020405030504060302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6" t="25122" r="23171" b="13220"/>
          <a:stretch>
            <a:fillRect/>
          </a:stretch>
        </p:blipFill>
        <p:spPr bwMode="auto">
          <a:xfrm>
            <a:off x="2061524" y="1301068"/>
            <a:ext cx="7692700" cy="5529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176842"/>
            <a:ext cx="79718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</a:rPr>
              <a:t>Process Control Block </a:t>
            </a:r>
            <a:r>
              <a:rPr lang="en-US" sz="4400" b="1" i="1" dirty="0" err="1">
                <a:latin typeface="Cambria" panose="02040503050406030204" pitchFamily="18" charset="0"/>
              </a:rPr>
              <a:t>Cont</a:t>
            </a:r>
            <a:r>
              <a:rPr lang="en-US" sz="4400" b="1" i="1" dirty="0">
                <a:latin typeface="Cambria" panose="02040503050406030204" pitchFamily="18" charset="0"/>
              </a:rPr>
              <a:t> . . .</a:t>
            </a:r>
            <a:r>
              <a:rPr lang="en-US" sz="4400" b="1" dirty="0">
                <a:latin typeface="Cambria" panose="02040503050406030204" pitchFamily="18" charset="0"/>
              </a:rPr>
              <a:t> </a:t>
            </a:r>
            <a:endParaRPr lang="en-GB" sz="4400" b="1" dirty="0">
              <a:latin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392880"/>
            <a:ext cx="12192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Identifier : 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tanda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identitas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yang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membedakan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suatu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dengan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lainnya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38620"/>
            <a:ext cx="12192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State: 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  <a:p>
            <a:pPr marL="894080" indent="-89408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kondisi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dari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proses.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Jika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sedang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dieksekusi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maka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kondisi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/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statusnya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adalah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running.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622633"/>
            <a:ext cx="12192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Priority: 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prioritas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eksekusi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dibandingkan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proses-proses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lainnya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685890"/>
            <a:ext cx="12192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Program counter: 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alamat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memori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dari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instruksi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program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berikutnya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yang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akan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dieksekusi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706617"/>
            <a:ext cx="12192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Memory pointer: 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  <a:p>
            <a:pPr marL="365760" indent="-365760" algn="just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		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pointer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menuju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kode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program (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instruksi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program), data yang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berhubungan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dengan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	proses,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blok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memori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yang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dibagi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dipakai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bersama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proses-proses lain.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176842"/>
            <a:ext cx="79718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</a:rPr>
              <a:t>Process Control Block </a:t>
            </a:r>
            <a:r>
              <a:rPr lang="en-US" sz="4400" b="1" i="1" dirty="0" err="1">
                <a:latin typeface="Cambria" panose="02040503050406030204" pitchFamily="18" charset="0"/>
              </a:rPr>
              <a:t>Cont</a:t>
            </a:r>
            <a:r>
              <a:rPr lang="en-US" sz="4400" b="1" i="1" dirty="0">
                <a:latin typeface="Cambria" panose="02040503050406030204" pitchFamily="18" charset="0"/>
              </a:rPr>
              <a:t> . . .</a:t>
            </a:r>
            <a:r>
              <a:rPr lang="en-US" sz="4400" b="1" dirty="0">
                <a:latin typeface="Cambria" panose="02040503050406030204" pitchFamily="18" charset="0"/>
              </a:rPr>
              <a:t> </a:t>
            </a:r>
            <a:endParaRPr lang="en-GB" sz="4400" b="1" dirty="0">
              <a:latin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435410"/>
            <a:ext cx="12192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Contex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data: 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data yang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ada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di register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prosesor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ketika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dieksekusi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528397"/>
            <a:ext cx="12192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I/O status information: 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informasi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tentang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permintaan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I/O,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peralatan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I/O, file,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dll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642649"/>
            <a:ext cx="12192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 algn="just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Accounting information: 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  <a:p>
            <a:pPr marL="894080" indent="-894080" algn="just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		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dapat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terdiri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dari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waktu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prosesor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waktu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clock yang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digunakan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batas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waktu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nomor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akun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dll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176842"/>
            <a:ext cx="79718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</a:rPr>
              <a:t>Process Control Block </a:t>
            </a:r>
            <a:r>
              <a:rPr lang="en-US" sz="4400" b="1" i="1" dirty="0" err="1">
                <a:latin typeface="Cambria" panose="02040503050406030204" pitchFamily="18" charset="0"/>
              </a:rPr>
              <a:t>Cont</a:t>
            </a:r>
            <a:r>
              <a:rPr lang="en-US" sz="4400" b="1" i="1" dirty="0">
                <a:latin typeface="Cambria" panose="02040503050406030204" pitchFamily="18" charset="0"/>
              </a:rPr>
              <a:t> . . .</a:t>
            </a:r>
            <a:r>
              <a:rPr lang="en-US" sz="4400" b="1" dirty="0">
                <a:latin typeface="Cambria" panose="02040503050406030204" pitchFamily="18" charset="0"/>
              </a:rPr>
              <a:t> </a:t>
            </a:r>
            <a:endParaRPr lang="en-GB" sz="4400" b="1" dirty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753840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PCB </a:t>
            </a:r>
            <a:r>
              <a:rPr lang="en-US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hanya</a:t>
            </a: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berfungsi</a:t>
            </a: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sebagai</a:t>
            </a: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tempat</a:t>
            </a: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penyimpanan</a:t>
            </a: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informasi</a:t>
            </a: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yang </a:t>
            </a:r>
            <a:r>
              <a:rPr lang="en-US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dapat</a:t>
            </a: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bervariasi</a:t>
            </a: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dari</a:t>
            </a: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proses yang  </a:t>
            </a:r>
            <a:r>
              <a:rPr lang="en-US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satu</a:t>
            </a: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dengan</a:t>
            </a: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yang lain. </a:t>
            </a:r>
            <a:endParaRPr lang="en-US" sz="3000" b="1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93074"/>
            <a:ext cx="2006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ambria" panose="02040503050406030204" pitchFamily="18" charset="0"/>
              </a:rPr>
              <a:t>PROSES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565793"/>
            <a:ext cx="114618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mbria" panose="02040503050406030204" pitchFamily="18" charset="0"/>
              </a:rPr>
              <a:t>Tugas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mendasar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dari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sistem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operasi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i="1" dirty="0" err="1">
                <a:latin typeface="Cambria" panose="02040503050406030204" pitchFamily="18" charset="0"/>
              </a:rPr>
              <a:t>adalah</a:t>
            </a:r>
            <a:r>
              <a:rPr lang="en-US" sz="2400" i="1" dirty="0">
                <a:latin typeface="Cambria" panose="02040503050406030204" pitchFamily="18" charset="0"/>
              </a:rPr>
              <a:t> </a:t>
            </a:r>
            <a:r>
              <a:rPr lang="en-US" sz="2400" b="1" dirty="0">
                <a:latin typeface="Cambria" panose="02040503050406030204" pitchFamily="18" charset="0"/>
              </a:rPr>
              <a:t>Management Proses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52945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mbria" panose="02040503050406030204" pitchFamily="18" charset="0"/>
              </a:rPr>
              <a:t>Memungkinkan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sinkronisasi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antara</a:t>
            </a:r>
            <a:r>
              <a:rPr lang="en-US" sz="2400" dirty="0">
                <a:latin typeface="Cambria" panose="02040503050406030204" pitchFamily="18" charset="0"/>
              </a:rPr>
              <a:t> proses.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02745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mbria" panose="02040503050406030204" pitchFamily="18" charset="0"/>
              </a:rPr>
              <a:t>Sistem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operasi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harus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mengalokasikan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sumber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daya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untuk</a:t>
            </a:r>
            <a:r>
              <a:rPr lang="en-US" sz="2400" dirty="0">
                <a:latin typeface="Cambria" panose="02040503050406030204" pitchFamily="18" charset="0"/>
              </a:rPr>
              <a:t> proses, 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51038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mbria" panose="02040503050406030204" pitchFamily="18" charset="0"/>
              </a:rPr>
              <a:t>Memungkinkan</a:t>
            </a:r>
            <a:r>
              <a:rPr lang="en-US" sz="2400" dirty="0"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latin typeface="Cambria" panose="02040503050406030204" pitchFamily="18" charset="0"/>
              </a:rPr>
              <a:t>untuk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berbagi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bertukar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informasi</a:t>
            </a:r>
            <a:r>
              <a:rPr lang="en-US" sz="2400" dirty="0">
                <a:latin typeface="Cambria" panose="02040503050406030204" pitchFamily="18" charset="0"/>
              </a:rPr>
              <a:t>, 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013791"/>
            <a:ext cx="11121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mbria" panose="02040503050406030204" pitchFamily="18" charset="0"/>
              </a:rPr>
              <a:t>Melindungi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sumber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daya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setiap</a:t>
            </a:r>
            <a:r>
              <a:rPr lang="en-US" sz="2400" dirty="0"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latin typeface="Cambria" panose="02040503050406030204" pitchFamily="18" charset="0"/>
              </a:rPr>
              <a:t>dari</a:t>
            </a:r>
            <a:r>
              <a:rPr lang="en-US" sz="2400" dirty="0"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latin typeface="Cambria" panose="02040503050406030204" pitchFamily="18" charset="0"/>
              </a:rPr>
              <a:t>lainnya</a:t>
            </a:r>
            <a:r>
              <a:rPr lang="en-US" sz="2400" dirty="0">
                <a:latin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</a:rPr>
              <a:t>dan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225346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ambria" panose="02040503050406030204" pitchFamily="18" charset="0"/>
              </a:rPr>
              <a:t>Untuk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memenuhi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persyaratan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diatas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sistem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operasi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harus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endParaRPr lang="en-GB" sz="2400" dirty="0"/>
          </a:p>
        </p:txBody>
      </p:sp>
      <p:sp>
        <p:nvSpPr>
          <p:cNvPr id="11" name="Rectangle 10"/>
          <p:cNvSpPr/>
          <p:nvPr/>
        </p:nvSpPr>
        <p:spPr>
          <a:xfrm>
            <a:off x="489099" y="4921242"/>
            <a:ext cx="7806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mbria" panose="02040503050406030204" pitchFamily="18" charset="0"/>
              </a:rPr>
              <a:t>Mempertahankan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struktur</a:t>
            </a:r>
            <a:r>
              <a:rPr lang="en-US" sz="2400" dirty="0">
                <a:latin typeface="Cambria" panose="02040503050406030204" pitchFamily="18" charset="0"/>
              </a:rPr>
              <a:t>  </a:t>
            </a:r>
            <a:r>
              <a:rPr lang="en-US" sz="2400" dirty="0" err="1">
                <a:latin typeface="Cambria" panose="02040503050406030204" pitchFamily="18" charset="0"/>
              </a:rPr>
              <a:t>keadaan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dari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setiap</a:t>
            </a:r>
            <a:r>
              <a:rPr lang="en-US" sz="2400" dirty="0">
                <a:latin typeface="Cambria" panose="02040503050406030204" pitchFamily="18" charset="0"/>
              </a:rPr>
              <a:t> Proses, </a:t>
            </a:r>
            <a:endParaRPr lang="en-GB" sz="2400" dirty="0"/>
          </a:p>
        </p:txBody>
      </p:sp>
      <p:sp>
        <p:nvSpPr>
          <p:cNvPr id="12" name="Rectangle 11"/>
          <p:cNvSpPr/>
          <p:nvPr/>
        </p:nvSpPr>
        <p:spPr>
          <a:xfrm>
            <a:off x="489099" y="5524805"/>
            <a:ext cx="46062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mbria" panose="02040503050406030204" pitchFamily="18" charset="0"/>
              </a:rPr>
              <a:t>Sumber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daya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dari</a:t>
            </a:r>
            <a:r>
              <a:rPr lang="en-US" sz="2400" dirty="0">
                <a:latin typeface="Cambria" panose="02040503050406030204" pitchFamily="18" charset="0"/>
              </a:rPr>
              <a:t> proses ,  </a:t>
            </a:r>
            <a:r>
              <a:rPr lang="en-US" sz="2400" dirty="0" err="1">
                <a:latin typeface="Cambria" panose="02040503050406030204" pitchFamily="18" charset="0"/>
              </a:rPr>
              <a:t>dan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endParaRPr lang="en-GB" sz="2400" dirty="0"/>
          </a:p>
        </p:txBody>
      </p:sp>
      <p:sp>
        <p:nvSpPr>
          <p:cNvPr id="13" name="Rectangle 12"/>
          <p:cNvSpPr/>
          <p:nvPr/>
        </p:nvSpPr>
        <p:spPr>
          <a:xfrm>
            <a:off x="503064" y="6128368"/>
            <a:ext cx="6821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mbria" panose="02040503050406030204" pitchFamily="18" charset="0"/>
              </a:rPr>
              <a:t>Dapat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melakukan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kontrol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dari</a:t>
            </a:r>
            <a:r>
              <a:rPr lang="en-US" sz="2400" dirty="0"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latin typeface="Cambria" panose="02040503050406030204" pitchFamily="18" charset="0"/>
              </a:rPr>
              <a:t>itu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sendiri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  <p:bldP spid="9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465635"/>
            <a:ext cx="9975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Cambria" panose="02040503050406030204" pitchFamily="18" charset="0"/>
              </a:rPr>
              <a:t>Proses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merupakan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sebuah</a:t>
            </a:r>
            <a:r>
              <a:rPr lang="en-GB" sz="2400" dirty="0">
                <a:latin typeface="Cambria" panose="02040503050406030204" pitchFamily="18" charset="0"/>
              </a:rPr>
              <a:t> program yang </a:t>
            </a:r>
            <a:r>
              <a:rPr lang="en-GB" sz="2400" dirty="0" err="1">
                <a:latin typeface="Cambria" panose="02040503050406030204" pitchFamily="18" charset="0"/>
              </a:rPr>
              <a:t>sedang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dieksekusi</a:t>
            </a:r>
            <a:r>
              <a:rPr lang="en-GB" sz="2400" dirty="0">
                <a:latin typeface="Cambria" panose="02040503050406030204" pitchFamily="18" charset="0"/>
              </a:rPr>
              <a:t> (</a:t>
            </a:r>
            <a:r>
              <a:rPr lang="en-US" sz="2400" dirty="0" err="1">
                <a:latin typeface="Cambria" panose="02040503050406030204" pitchFamily="18" charset="0"/>
              </a:rPr>
              <a:t>entitas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aktif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  <a:endParaRPr lang="en-GB" sz="2400" dirty="0">
              <a:latin typeface="Cambria" panose="02040503050406030204" pitchFamily="18" charset="0"/>
            </a:endParaRPr>
          </a:p>
          <a:p>
            <a:endParaRPr lang="en-GB" sz="2400" dirty="0">
              <a:latin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46962"/>
            <a:ext cx="38098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DEFINISI PROSES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06271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ambria" panose="02040503050406030204" pitchFamily="18" charset="0"/>
              </a:rPr>
              <a:t>Program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merupakan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kumpulan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instruksi</a:t>
            </a:r>
            <a:r>
              <a:rPr lang="en-GB" sz="2400" dirty="0">
                <a:latin typeface="Cambria" panose="02040503050406030204" pitchFamily="18" charset="0"/>
              </a:rPr>
              <a:t> yang </a:t>
            </a:r>
            <a:r>
              <a:rPr lang="en-GB" sz="2400" dirty="0" err="1">
                <a:latin typeface="Cambria" panose="02040503050406030204" pitchFamily="18" charset="0"/>
              </a:rPr>
              <a:t>ditulis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ke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dalam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bahasa</a:t>
            </a:r>
            <a:r>
              <a:rPr lang="en-GB" sz="2400" dirty="0">
                <a:latin typeface="Cambria" panose="02040503050406030204" pitchFamily="18" charset="0"/>
              </a:rPr>
              <a:t> yang </a:t>
            </a:r>
            <a:r>
              <a:rPr lang="en-GB" sz="2400" dirty="0" err="1">
                <a:latin typeface="Cambria" panose="02040503050406030204" pitchFamily="18" charset="0"/>
              </a:rPr>
              <a:t>dimengerti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oleh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sistem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operasi</a:t>
            </a:r>
            <a:r>
              <a:rPr lang="en-GB" sz="2400" dirty="0">
                <a:latin typeface="Cambria" panose="02040503050406030204" pitchFamily="18" charset="0"/>
              </a:rPr>
              <a:t> (</a:t>
            </a:r>
            <a:r>
              <a:rPr lang="en-US" sz="2400" dirty="0" err="1">
                <a:latin typeface="Cambria" panose="02040503050406030204" pitchFamily="18" charset="0"/>
              </a:rPr>
              <a:t>entitas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pasif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  <a:endParaRPr lang="en-GB" sz="2400" dirty="0"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083442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Cambria" panose="02040503050406030204" pitchFamily="18" charset="0"/>
              </a:rPr>
              <a:t>Dalam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suatu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entitas</a:t>
            </a:r>
            <a:r>
              <a:rPr lang="en-GB" sz="2400" dirty="0">
                <a:latin typeface="Cambria" panose="02040503050406030204" pitchFamily="18" charset="0"/>
              </a:rPr>
              <a:t> proses </a:t>
            </a:r>
            <a:r>
              <a:rPr lang="en-GB" sz="2400" dirty="0" err="1">
                <a:latin typeface="Cambria" panose="02040503050406030204" pitchFamily="18" charset="0"/>
              </a:rPr>
              <a:t>terdapat</a:t>
            </a:r>
            <a:r>
              <a:rPr lang="en-GB" sz="2400" dirty="0">
                <a:latin typeface="Cambria" panose="02040503050406030204" pitchFamily="18" charset="0"/>
              </a:rPr>
              <a:t> :</a:t>
            </a:r>
            <a:endParaRPr lang="en-GB" sz="2400" dirty="0">
              <a:latin typeface="Cambria" panose="02040503050406030204" pitchFamily="18" charset="0"/>
            </a:endParaRPr>
          </a:p>
          <a:p>
            <a:pPr marL="808355" indent="-342900"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Cambria" panose="02040503050406030204" pitchFamily="18" charset="0"/>
              </a:rPr>
              <a:t>Sebuah</a:t>
            </a:r>
            <a:r>
              <a:rPr lang="en-GB" sz="2400" dirty="0">
                <a:latin typeface="Cambria" panose="02040503050406030204" pitchFamily="18" charset="0"/>
              </a:rPr>
              <a:t> program counter yang </a:t>
            </a:r>
            <a:r>
              <a:rPr lang="en-GB" sz="2400" dirty="0" err="1">
                <a:latin typeface="Cambria" panose="02040503050406030204" pitchFamily="18" charset="0"/>
              </a:rPr>
              <a:t>berfungsi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untuk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menyimpan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alamat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instruksi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selanjutnya</a:t>
            </a:r>
            <a:r>
              <a:rPr lang="en-GB" sz="2400" dirty="0">
                <a:latin typeface="Cambria" panose="02040503050406030204" pitchFamily="18" charset="0"/>
              </a:rPr>
              <a:t> yang </a:t>
            </a:r>
            <a:r>
              <a:rPr lang="en-GB" sz="2400" dirty="0" err="1">
                <a:latin typeface="Cambria" panose="02040503050406030204" pitchFamily="18" charset="0"/>
              </a:rPr>
              <a:t>akan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dieksekusi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dan</a:t>
            </a:r>
            <a:endParaRPr lang="en-GB" sz="2400" dirty="0">
              <a:latin typeface="Cambria" panose="02040503050406030204" pitchFamily="18" charset="0"/>
            </a:endParaRPr>
          </a:p>
          <a:p>
            <a:pPr marL="808355" indent="-342900"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Cambria" panose="02040503050406030204" pitchFamily="18" charset="0"/>
              </a:rPr>
              <a:t>Seperangkat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sumber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daya</a:t>
            </a:r>
            <a:r>
              <a:rPr lang="en-GB" sz="2400" dirty="0">
                <a:latin typeface="Cambria" panose="02040503050406030204" pitchFamily="18" charset="0"/>
              </a:rPr>
              <a:t> (</a:t>
            </a:r>
            <a:r>
              <a:rPr lang="en-GB" sz="2400" i="1" dirty="0">
                <a:latin typeface="Cambria" panose="02040503050406030204" pitchFamily="18" charset="0"/>
              </a:rPr>
              <a:t>resource</a:t>
            </a:r>
            <a:r>
              <a:rPr lang="en-GB" sz="2400" dirty="0">
                <a:latin typeface="Cambria" panose="02040503050406030204" pitchFamily="18" charset="0"/>
              </a:rPr>
              <a:t>) yang </a:t>
            </a:r>
            <a:r>
              <a:rPr lang="en-GB" sz="2400" dirty="0" err="1">
                <a:latin typeface="Cambria" panose="02040503050406030204" pitchFamily="18" charset="0"/>
              </a:rPr>
              <a:t>dibutuhkan</a:t>
            </a:r>
            <a:r>
              <a:rPr lang="en-GB" sz="2400" dirty="0">
                <a:latin typeface="Cambria" panose="02040503050406030204" pitchFamily="18" charset="0"/>
              </a:rPr>
              <a:t>, agar </a:t>
            </a:r>
            <a:r>
              <a:rPr lang="en-GB" sz="2400" dirty="0" err="1">
                <a:latin typeface="Cambria" panose="02040503050406030204" pitchFamily="18" charset="0"/>
              </a:rPr>
              <a:t>sebuah</a:t>
            </a:r>
            <a:r>
              <a:rPr lang="en-GB" sz="2400" dirty="0">
                <a:latin typeface="Cambria" panose="02040503050406030204" pitchFamily="18" charset="0"/>
              </a:rPr>
              <a:t> proses </a:t>
            </a:r>
            <a:r>
              <a:rPr lang="en-GB" sz="2400" dirty="0" err="1">
                <a:latin typeface="Cambria" panose="02040503050406030204" pitchFamily="18" charset="0"/>
              </a:rPr>
              <a:t>dapat</a:t>
            </a:r>
            <a:r>
              <a:rPr lang="en-GB" sz="2400" dirty="0">
                <a:latin typeface="Cambria" panose="02040503050406030204" pitchFamily="18" charset="0"/>
              </a:rPr>
              <a:t> di </a:t>
            </a:r>
            <a:r>
              <a:rPr lang="en-GB" sz="2400" dirty="0" err="1">
                <a:latin typeface="Cambria" panose="02040503050406030204" pitchFamily="18" charset="0"/>
              </a:rPr>
              <a:t>eksekusi</a:t>
            </a:r>
            <a:endParaRPr lang="en-GB" sz="24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346962"/>
            <a:ext cx="3510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STATUS PROSES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3534" y="1723602"/>
            <a:ext cx="117525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mbria" panose="02040503050406030204" pitchFamily="18" charset="0"/>
              </a:rPr>
              <a:t>Bila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sebuah</a:t>
            </a:r>
            <a:r>
              <a:rPr lang="en-US" sz="2400" dirty="0"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latin typeface="Cambria" panose="02040503050406030204" pitchFamily="18" charset="0"/>
              </a:rPr>
              <a:t>dieksekusi</a:t>
            </a:r>
            <a:r>
              <a:rPr lang="en-US" sz="2400" dirty="0">
                <a:latin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</a:rPr>
              <a:t>maka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statusnya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akan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berubah-ubah</a:t>
            </a:r>
            <a:r>
              <a:rPr lang="en-US" sz="2400" dirty="0">
                <a:latin typeface="Cambria" panose="02040503050406030204" pitchFamily="18" charset="0"/>
              </a:rPr>
              <a:t>. </a:t>
            </a:r>
            <a:endParaRPr lang="en-GB" sz="24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713" y="2675492"/>
            <a:ext cx="11894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</a:rPr>
              <a:t>Status </a:t>
            </a:r>
            <a:r>
              <a:rPr lang="en-US" sz="2400" dirty="0" err="1">
                <a:latin typeface="Cambria" panose="02040503050406030204" pitchFamily="18" charset="0"/>
              </a:rPr>
              <a:t>dari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sebuah</a:t>
            </a:r>
            <a:r>
              <a:rPr lang="en-US" sz="2400" dirty="0"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latin typeface="Cambria" panose="02040503050406030204" pitchFamily="18" charset="0"/>
              </a:rPr>
              <a:t>mencerminkan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aktivitas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atau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keadaan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dari</a:t>
            </a:r>
            <a:r>
              <a:rPr lang="en-US" sz="2400" dirty="0"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latin typeface="Cambria" panose="02040503050406030204" pitchFamily="18" charset="0"/>
              </a:rPr>
              <a:t>itu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sendiri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endParaRPr lang="en-GB" sz="24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346962"/>
            <a:ext cx="5424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STATUS PROSES </a:t>
            </a:r>
            <a:r>
              <a:rPr lang="en-US" sz="3600" b="1" i="1" dirty="0">
                <a:latin typeface="Cambria" panose="02040503050406030204" pitchFamily="18" charset="0"/>
              </a:rPr>
              <a:t>CONT </a:t>
            </a:r>
            <a:r>
              <a:rPr lang="en-US" sz="3600" b="1" dirty="0">
                <a:latin typeface="Cambria" panose="02040503050406030204" pitchFamily="18" charset="0"/>
              </a:rPr>
              <a:t>. . .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73460"/>
            <a:ext cx="1219199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Terdapat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3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macam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status yang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umum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dari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suatu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proses :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749" y="2138275"/>
            <a:ext cx="316740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760" indent="-36576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Running(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Berjalan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)</a:t>
            </a:r>
            <a:endParaRPr lang="en-US" sz="2400" b="1" i="1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749" y="2981737"/>
            <a:ext cx="336130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760" indent="-36576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Waiting(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Menunggu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)</a:t>
            </a:r>
            <a:endParaRPr lang="en-US" sz="2400" b="1" i="1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749" y="3825199"/>
            <a:ext cx="223702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760" indent="-36576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Ready(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Siap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)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346962"/>
            <a:ext cx="5424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STATUS PROSES </a:t>
            </a:r>
            <a:r>
              <a:rPr lang="en-US" sz="3600" b="1" i="1" dirty="0">
                <a:latin typeface="Cambria" panose="02040503050406030204" pitchFamily="18" charset="0"/>
              </a:rPr>
              <a:t>CONT </a:t>
            </a:r>
            <a:r>
              <a:rPr lang="en-US" sz="3600" b="1" dirty="0">
                <a:latin typeface="Cambria" panose="02040503050406030204" pitchFamily="18" charset="0"/>
              </a:rPr>
              <a:t>. . .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1412022"/>
            <a:ext cx="12192001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Terdapat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2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tambahan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status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dari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suatu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yaitu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pembentukan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terminasi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1749" y="2255483"/>
            <a:ext cx="208005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760" indent="-36576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New(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Baru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)</a:t>
            </a:r>
            <a:endParaRPr lang="en-US" sz="2400" b="1" i="1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6604" y="3098944"/>
            <a:ext cx="381226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760" indent="-36576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Terminated(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Terminasi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)</a:t>
            </a:r>
            <a:endParaRPr lang="en-US" sz="2400" b="1" i="1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346962"/>
            <a:ext cx="5424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STATUS PROSES </a:t>
            </a:r>
            <a:r>
              <a:rPr lang="en-US" sz="3600" b="1" i="1" dirty="0">
                <a:latin typeface="Cambria" panose="02040503050406030204" pitchFamily="18" charset="0"/>
              </a:rPr>
              <a:t>CONT </a:t>
            </a:r>
            <a:r>
              <a:rPr lang="en-US" sz="3600" b="1" dirty="0">
                <a:latin typeface="Cambria" panose="02040503050406030204" pitchFamily="18" charset="0"/>
              </a:rPr>
              <a:t>. . .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73460"/>
            <a:ext cx="12192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New(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Baru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)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: 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status yang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dimiliki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pada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saat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baru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saja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dibuat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431786"/>
            <a:ext cx="12192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Running(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Berjalan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)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: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	status yang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dimiliki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pada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saat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instruksi-instruksi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dari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sebuah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dieksekusi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50264"/>
            <a:ext cx="12192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Waiting(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Menunggu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)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: 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status yang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dimiliki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pada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saat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menunggu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suatu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event (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contohnya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: proses I/O).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494503"/>
            <a:ext cx="12192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Ready(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Siap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)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: 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	status yang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dimiliki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pada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saat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siap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untuk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dieksekusi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oleh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prosesor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560007"/>
            <a:ext cx="12192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Terminated(</a:t>
            </a:r>
            <a:r>
              <a:rPr lang="en-US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Terminasi</a:t>
            </a: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)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: 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status yang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dimiliki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pada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saat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proses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telah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selesai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dieksekusi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346962"/>
            <a:ext cx="5424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STATUS PROSES </a:t>
            </a:r>
            <a:r>
              <a:rPr lang="en-US" sz="3600" b="1" i="1" dirty="0">
                <a:latin typeface="Cambria" panose="02040503050406030204" pitchFamily="18" charset="0"/>
              </a:rPr>
              <a:t>CONT </a:t>
            </a:r>
            <a:r>
              <a:rPr lang="en-US" sz="3600" b="1" dirty="0">
                <a:latin typeface="Cambria" panose="02040503050406030204" pitchFamily="18" charset="0"/>
              </a:rPr>
              <a:t>. . .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5" t="39878" r="17683" b="20244"/>
          <a:stretch>
            <a:fillRect/>
          </a:stretch>
        </p:blipFill>
        <p:spPr bwMode="auto">
          <a:xfrm>
            <a:off x="778108" y="1367135"/>
            <a:ext cx="10635784" cy="538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ISPRING_RESOURCE_PATHS_HASH_2" val="3e49ca3e1381adb7ffdfbad054fe1ec9bc6fce7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4638</Words>
  <Application>WPS Presentation</Application>
  <PresentationFormat>Widescreen</PresentationFormat>
  <Paragraphs>170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SimSun</vt:lpstr>
      <vt:lpstr>Wingdings</vt:lpstr>
      <vt:lpstr>DejaVu Sans</vt:lpstr>
      <vt:lpstr>Cambria</vt:lpstr>
      <vt:lpstr>FreeSerif</vt:lpstr>
      <vt:lpstr>Calibri</vt:lpstr>
      <vt:lpstr>Microsoft YaHei</vt:lpstr>
      <vt:lpstr>Droid Sans Fallback</vt:lpstr>
      <vt:lpstr>Arial Unicode MS</vt:lpstr>
      <vt:lpstr>OpenSymbol</vt:lpstr>
      <vt:lpstr>MesloLGM Nerd Font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dregata</dc:creator>
  <cp:lastModifiedBy>ocin</cp:lastModifiedBy>
  <cp:revision>95</cp:revision>
  <dcterms:created xsi:type="dcterms:W3CDTF">2022-04-20T13:29:34Z</dcterms:created>
  <dcterms:modified xsi:type="dcterms:W3CDTF">2022-04-20T13:29:34Z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