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fis Azhar" initials="YA" lastIdx="1" clrIdx="0">
    <p:extLst>
      <p:ext uri="{19B8F6BF-5375-455C-9EA6-DF929625EA0E}">
        <p15:presenceInfo xmlns:p15="http://schemas.microsoft.com/office/powerpoint/2012/main" userId="d6cdf928816db3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24"/>
    <a:srgbClr val="FF5561"/>
    <a:srgbClr val="00B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9CF0-A6A9-4E5A-B267-EC128038F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E585D-DACF-4507-BA65-3354673D1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C1126-DAC8-49C0-9568-506DDB09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4D2A-CCC0-4A1F-A7DF-0D4679689D7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E3B7F-51AE-4BBC-BD81-B5C26F1C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58162-277F-4023-A2B7-5D0F7336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5763-38EA-454F-BAE7-72A874053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5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88B2-46C9-4BC8-ACA3-B493A871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AE9FC-91CA-447E-A0B1-8C0E81C76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7FB6B-68EC-43DA-8CAF-5E1780E5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4D2A-CCC0-4A1F-A7DF-0D4679689D7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ED8BF-B8FA-44FB-936E-D1446ABD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73EEB-A7CF-445B-AB91-02DDB8E5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5763-38EA-454F-BAE7-72A874053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6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2B653-A97C-4376-955D-70BBBD1C7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A3A3C-C04A-4A53-A41E-FA839F885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9AE8A-B954-4CEE-98F5-014F8243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4D2A-CCC0-4A1F-A7DF-0D4679689D7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A4885-9AC8-4071-9D27-25AA0712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AE63-2E4C-4816-8A5A-1496BBFA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5763-38EA-454F-BAE7-72A874053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FBE0-120F-49DC-B12C-0D622C5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52189-6C9A-46B7-BC45-D119896B5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B1640-054E-498F-B4D8-1818E29A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4D2A-CCC0-4A1F-A7DF-0D4679689D7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7134B-53CE-4750-A28A-135E40B1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FD52C-B9F9-40D1-99DB-ECBF84A7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5763-38EA-454F-BAE7-72A874053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C471-4F8F-4F69-ADE9-30CFCF10F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CEA11-60EB-45FF-B1C5-A8994CC35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D6718-CE78-40EF-BA46-DB115B5B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4D2A-CCC0-4A1F-A7DF-0D4679689D7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C95BD-379A-48FE-AB50-050ED3F7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7FE0-0877-472E-BE65-65A0040E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5763-38EA-454F-BAE7-72A874053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8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F281-CB54-4562-8E10-B427828F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6D905-5F14-4AD2-809F-186400315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AD7AE-891D-468F-A0B0-971CF0BEC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4B993-DA26-4931-B6E8-7059F582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4D2A-CCC0-4A1F-A7DF-0D4679689D7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C6EEC-CF96-4CE8-80C7-9403CC9C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3505A-B853-48C8-A1D6-D14A72FB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5763-38EA-454F-BAE7-72A874053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3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DB3F-E7B1-4263-8EF3-70648D1DE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D99D9-196F-4E48-8D9A-F0FF0B7D4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30B58-8654-4618-BA52-1BB9E27A9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183F4-E3A1-4FFB-9AF9-CA1DAD126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7BB9D-2570-48AC-A450-7E130C08A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C34AB-C770-4725-A529-D6E7319D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4D2A-CCC0-4A1F-A7DF-0D4679689D7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8986C-EF28-4EA2-AE64-6DE953F3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BB247-C321-4502-A352-A483EC57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5763-38EA-454F-BAE7-72A874053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6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4582-7960-4D5C-96D5-475CBCE7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3EDB2-C676-4534-A234-65D0E5BC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4D2A-CCC0-4A1F-A7DF-0D4679689D7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6C69A-D58E-495A-A334-BAA151AB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ED3D9-6A5F-4F50-BA96-EC6E3DBE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5763-38EA-454F-BAE7-72A874053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2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95806-4856-4E9D-BBD4-47CEEEC3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4D2A-CCC0-4A1F-A7DF-0D4679689D7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72160-9DA9-43B6-B517-81AF7D2B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A59D5-7535-4E23-ACD2-964E12C7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5763-38EA-454F-BAE7-72A874053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8436-9A09-429D-A58C-E9D14372C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3AD2C-9986-47DE-8562-2E24C0078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D26ED-BA14-428F-9439-7124275FE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3DDEA-57FC-4909-A9F6-8F607A67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4D2A-CCC0-4A1F-A7DF-0D4679689D7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EFCF5-2074-42D1-A624-6CF00CD6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ED4B8-B64C-4E05-A2FC-989E71E9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5763-38EA-454F-BAE7-72A874053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7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B50C-2AEE-44CF-A797-593DA44B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C5BDE-926E-4085-B5AA-5BF4B0146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C08A4-F3F6-45E3-834B-BF68BCEBF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C83FD-CF51-4E96-BF83-6DBF09CB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4D2A-CCC0-4A1F-A7DF-0D4679689D7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03A32-E0C5-4709-B6FD-42B42279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C6D38-795D-457F-882F-C5DFADC2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65763-38EA-454F-BAE7-72A874053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2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F949A-CF8B-4149-9008-87D803F5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C45DB-9596-466E-BEB7-2A0779F47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60A24-AA60-4AAD-9A05-0D3B71718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B4D2A-CCC0-4A1F-A7DF-0D4679689D7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426E8-214F-4027-BD02-CE7CE1CAA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0091A-0715-4F9D-8498-F44935F4F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65763-38EA-454F-BAE7-72A874053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3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7162-3B2B-4F61-940A-A206C4FBF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4927" y="3723714"/>
            <a:ext cx="7474528" cy="874482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OF OPERATING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D329D-38F7-4296-8582-3C119DB25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5346" y="4890655"/>
            <a:ext cx="2161308" cy="595745"/>
          </a:xfrm>
        </p:spPr>
        <p:txBody>
          <a:bodyPr/>
          <a:lstStyle/>
          <a:p>
            <a:r>
              <a:rPr lang="en-US" dirty="0"/>
              <a:t>Yufis Azhar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535AF7-DAC4-402E-AD91-175CC593051B}"/>
              </a:ext>
            </a:extLst>
          </p:cNvPr>
          <p:cNvGrpSpPr/>
          <p:nvPr/>
        </p:nvGrpSpPr>
        <p:grpSpPr>
          <a:xfrm>
            <a:off x="0" y="5969796"/>
            <a:ext cx="12192000" cy="888204"/>
            <a:chOff x="0" y="5969796"/>
            <a:chExt cx="12192000" cy="888204"/>
          </a:xfrm>
          <a:solidFill>
            <a:srgbClr val="FF2124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98F56C-B99D-4F8B-9412-A54F05FA5EBE}"/>
                </a:ext>
              </a:extLst>
            </p:cNvPr>
            <p:cNvSpPr/>
            <p:nvPr/>
          </p:nvSpPr>
          <p:spPr>
            <a:xfrm>
              <a:off x="0" y="6262255"/>
              <a:ext cx="12192000" cy="5957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D503BA-4252-410D-AD4F-00BA34F027F7}"/>
                </a:ext>
              </a:extLst>
            </p:cNvPr>
            <p:cNvSpPr txBox="1"/>
            <p:nvPr/>
          </p:nvSpPr>
          <p:spPr>
            <a:xfrm>
              <a:off x="387927" y="6396059"/>
              <a:ext cx="369235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Sistem Operasi – Informatika – UMM </a:t>
              </a:r>
            </a:p>
          </p:txBody>
        </p:sp>
        <p:pic>
          <p:nvPicPr>
            <p:cNvPr id="1026" name="Picture 2" descr="Lambang dan Logo | Universitas Muhammadiyah Malang">
              <a:extLst>
                <a:ext uri="{FF2B5EF4-FFF2-40B4-BE49-F238E27FC236}">
                  <a16:creationId xmlns:a16="http://schemas.microsoft.com/office/drawing/2014/main" id="{76D0F31F-0882-40DE-B632-350E83D30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5768" y="5969796"/>
              <a:ext cx="1892390" cy="723468"/>
            </a:xfrm>
            <a:prstGeom prst="rect">
              <a:avLst/>
            </a:prstGeom>
            <a:grpFill/>
            <a:extLst/>
          </p:spPr>
        </p:pic>
      </p:grpSp>
      <p:pic>
        <p:nvPicPr>
          <p:cNvPr id="6" name="Picture 2" descr="IGCSE History • Yes-Schools">
            <a:extLst>
              <a:ext uri="{FF2B5EF4-FFF2-40B4-BE49-F238E27FC236}">
                <a16:creationId xmlns:a16="http://schemas.microsoft.com/office/drawing/2014/main" id="{1F3DBC31-3A0E-4F80-8D41-41E9E64CB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881"/>
            <a:ext cx="12192000" cy="383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685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DE542EF-56EC-4689-8818-BBFB1289ED85}"/>
              </a:ext>
            </a:extLst>
          </p:cNvPr>
          <p:cNvGrpSpPr/>
          <p:nvPr/>
        </p:nvGrpSpPr>
        <p:grpSpPr>
          <a:xfrm>
            <a:off x="0" y="5969796"/>
            <a:ext cx="12192000" cy="888204"/>
            <a:chOff x="0" y="5969796"/>
            <a:chExt cx="12192000" cy="888204"/>
          </a:xfrm>
          <a:solidFill>
            <a:srgbClr val="FF212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91D7D9-57DD-496D-A3B5-531B55AAB501}"/>
                </a:ext>
              </a:extLst>
            </p:cNvPr>
            <p:cNvSpPr/>
            <p:nvPr/>
          </p:nvSpPr>
          <p:spPr>
            <a:xfrm>
              <a:off x="0" y="6262255"/>
              <a:ext cx="12192000" cy="5957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A70060-C5D4-4664-BD91-F19C12A4C107}"/>
                </a:ext>
              </a:extLst>
            </p:cNvPr>
            <p:cNvSpPr txBox="1"/>
            <p:nvPr/>
          </p:nvSpPr>
          <p:spPr>
            <a:xfrm>
              <a:off x="387927" y="6396059"/>
              <a:ext cx="369235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Sistem Operasi – Informatika – UMM </a:t>
              </a:r>
            </a:p>
          </p:txBody>
        </p:sp>
        <p:pic>
          <p:nvPicPr>
            <p:cNvPr id="10" name="Picture 2" descr="Lambang dan Logo | Universitas Muhammadiyah Malang">
              <a:extLst>
                <a:ext uri="{FF2B5EF4-FFF2-40B4-BE49-F238E27FC236}">
                  <a16:creationId xmlns:a16="http://schemas.microsoft.com/office/drawing/2014/main" id="{ED24FF34-3C41-453C-992F-A18CD69845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5768" y="5969796"/>
              <a:ext cx="1892390" cy="723468"/>
            </a:xfrm>
            <a:prstGeom prst="rect">
              <a:avLst/>
            </a:prstGeom>
            <a:grpFill/>
            <a:extLst/>
          </p:spPr>
        </p:pic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945D8F41-B360-47AB-B0CA-5C3E5E7B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Distributed System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1138428-DE33-4C45-A255-B0FBB77F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By 1980 the major concepts of operating systems had already been discovered</a:t>
            </a:r>
          </a:p>
          <a:p>
            <a:r>
              <a:rPr lang="en-US" sz="2400" dirty="0"/>
              <a:t>Many distributed systems were built on top of the old time-sharing system Unix, which was designed for central rather than distributed computing (Pike 1995)</a:t>
            </a:r>
          </a:p>
          <a:p>
            <a:r>
              <a:rPr lang="en-US" sz="2400" dirty="0"/>
              <a:t>In most distributed systems, process communication was based on a complicated, unreliable programming technique, known as remote procedure calls.</a:t>
            </a:r>
          </a:p>
          <a:p>
            <a:r>
              <a:rPr lang="en-US" sz="2400" dirty="0"/>
              <a:t>Only a handful of distributed systems, including Locus (</a:t>
            </a:r>
            <a:r>
              <a:rPr lang="en-US" sz="2400" dirty="0" err="1"/>
              <a:t>Popek</a:t>
            </a:r>
            <a:r>
              <a:rPr lang="en-US" sz="2400" dirty="0"/>
              <a:t> 1981) and the Apollo Domain (Leach 1983), were developed into commercial products.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186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FCED-4682-4908-A8A1-4FBF363E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Evolution of Operating System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6810F-7727-44EE-846E-AEDA26091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Shop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Batch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Timesharing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Concurrent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Personal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Distributed Systems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E542EF-56EC-4689-8818-BBFB1289ED85}"/>
              </a:ext>
            </a:extLst>
          </p:cNvPr>
          <p:cNvGrpSpPr/>
          <p:nvPr/>
        </p:nvGrpSpPr>
        <p:grpSpPr>
          <a:xfrm>
            <a:off x="0" y="5969796"/>
            <a:ext cx="12192000" cy="888204"/>
            <a:chOff x="0" y="5969796"/>
            <a:chExt cx="12192000" cy="888204"/>
          </a:xfrm>
          <a:solidFill>
            <a:srgbClr val="FF212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91D7D9-57DD-496D-A3B5-531B55AAB501}"/>
                </a:ext>
              </a:extLst>
            </p:cNvPr>
            <p:cNvSpPr/>
            <p:nvPr/>
          </p:nvSpPr>
          <p:spPr>
            <a:xfrm>
              <a:off x="0" y="6262255"/>
              <a:ext cx="12192000" cy="5957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A70060-C5D4-4664-BD91-F19C12A4C107}"/>
                </a:ext>
              </a:extLst>
            </p:cNvPr>
            <p:cNvSpPr txBox="1"/>
            <p:nvPr/>
          </p:nvSpPr>
          <p:spPr>
            <a:xfrm>
              <a:off x="387927" y="6396059"/>
              <a:ext cx="369235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Sistem Operasi – Informatika – UMM </a:t>
              </a:r>
            </a:p>
          </p:txBody>
        </p:sp>
        <p:pic>
          <p:nvPicPr>
            <p:cNvPr id="10" name="Picture 2" descr="Lambang dan Logo | Universitas Muhammadiyah Malang">
              <a:extLst>
                <a:ext uri="{FF2B5EF4-FFF2-40B4-BE49-F238E27FC236}">
                  <a16:creationId xmlns:a16="http://schemas.microsoft.com/office/drawing/2014/main" id="{ED24FF34-3C41-453C-992F-A18CD69845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5768" y="5969796"/>
              <a:ext cx="1892390" cy="723468"/>
            </a:xfrm>
            <a:prstGeom prst="rect">
              <a:avLst/>
            </a:prstGeom>
            <a:grpFill/>
            <a:extLst/>
          </p:spPr>
        </p:pic>
      </p:grpSp>
    </p:spTree>
    <p:extLst>
      <p:ext uri="{BB962C8B-B14F-4D97-AF65-F5344CB8AC3E}">
        <p14:creationId xmlns:p14="http://schemas.microsoft.com/office/powerpoint/2010/main" val="20534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FCED-4682-4908-A8A1-4FBF363E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Open Shop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6810F-7727-44EE-846E-AEDA26091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182" y="1468583"/>
            <a:ext cx="4170218" cy="470838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begin the story of operating systems in 1954 when computers had no operating systems but were operated manually by their users</a:t>
            </a:r>
          </a:p>
          <a:p>
            <a:r>
              <a:rPr lang="en-US" dirty="0"/>
              <a:t>Each user was allocated a minimum 15-minute slot, of which time he usually spent 10 minutes in setting up the equipment to do his computation</a:t>
            </a:r>
          </a:p>
          <a:p>
            <a:r>
              <a:rPr lang="en-US" dirty="0"/>
              <a:t>By the time he got his calculation going, he may have had only 5 minutes or less of actual computation completed—wasting two thirds of his time slot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E542EF-56EC-4689-8818-BBFB1289ED85}"/>
              </a:ext>
            </a:extLst>
          </p:cNvPr>
          <p:cNvGrpSpPr/>
          <p:nvPr/>
        </p:nvGrpSpPr>
        <p:grpSpPr>
          <a:xfrm>
            <a:off x="0" y="5969796"/>
            <a:ext cx="12192000" cy="888204"/>
            <a:chOff x="0" y="5969796"/>
            <a:chExt cx="12192000" cy="888204"/>
          </a:xfrm>
          <a:solidFill>
            <a:srgbClr val="FF212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91D7D9-57DD-496D-A3B5-531B55AAB501}"/>
                </a:ext>
              </a:extLst>
            </p:cNvPr>
            <p:cNvSpPr/>
            <p:nvPr/>
          </p:nvSpPr>
          <p:spPr>
            <a:xfrm>
              <a:off x="0" y="6262255"/>
              <a:ext cx="12192000" cy="5957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A70060-C5D4-4664-BD91-F19C12A4C107}"/>
                </a:ext>
              </a:extLst>
            </p:cNvPr>
            <p:cNvSpPr txBox="1"/>
            <p:nvPr/>
          </p:nvSpPr>
          <p:spPr>
            <a:xfrm>
              <a:off x="387927" y="6396059"/>
              <a:ext cx="369235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Sistem Operasi – Informatika – UMM </a:t>
              </a:r>
            </a:p>
          </p:txBody>
        </p:sp>
        <p:pic>
          <p:nvPicPr>
            <p:cNvPr id="10" name="Picture 2" descr="Lambang dan Logo | Universitas Muhammadiyah Malang">
              <a:extLst>
                <a:ext uri="{FF2B5EF4-FFF2-40B4-BE49-F238E27FC236}">
                  <a16:creationId xmlns:a16="http://schemas.microsoft.com/office/drawing/2014/main" id="{ED24FF34-3C41-453C-992F-A18CD69845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5768" y="5969796"/>
              <a:ext cx="1892390" cy="723468"/>
            </a:xfrm>
            <a:prstGeom prst="rect">
              <a:avLst/>
            </a:prstGeom>
            <a:grpFill/>
            <a:extLst/>
          </p:spPr>
        </p:pic>
      </p:grpSp>
      <p:pic>
        <p:nvPicPr>
          <p:cNvPr id="2050" name="Picture 2" descr="Introducing the IBM 701 | Owen Richardson's Blog">
            <a:extLst>
              <a:ext uri="{FF2B5EF4-FFF2-40B4-BE49-F238E27FC236}">
                <a16:creationId xmlns:a16="http://schemas.microsoft.com/office/drawing/2014/main" id="{E6691C57-6E14-438F-8BA9-0D6F3E5EF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54" y="1775980"/>
            <a:ext cx="6155859" cy="346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808107-1687-423D-B1F6-A3C11FFE3733}"/>
              </a:ext>
            </a:extLst>
          </p:cNvPr>
          <p:cNvSpPr txBox="1"/>
          <p:nvPr/>
        </p:nvSpPr>
        <p:spPr>
          <a:xfrm>
            <a:off x="3149244" y="5369849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IBM 701 (1954)</a:t>
            </a:r>
          </a:p>
        </p:txBody>
      </p:sp>
    </p:spTree>
    <p:extLst>
      <p:ext uri="{BB962C8B-B14F-4D97-AF65-F5344CB8AC3E}">
        <p14:creationId xmlns:p14="http://schemas.microsoft.com/office/powerpoint/2010/main" val="152506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FCED-4682-4908-A8A1-4FBF363E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Batch 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6810F-7727-44EE-846E-AEDA26091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0525"/>
            <a:ext cx="10744200" cy="2399121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The early operating systems took drastic measures to reduce idle computer time: the users were simply removed from the computer room! They were now asked to prepare their programs and data on punched cards and submit them to a computing center for execution. The open shop had become a closed shop</a:t>
            </a:r>
          </a:p>
          <a:p>
            <a:r>
              <a:rPr lang="en-US" sz="2400" dirty="0"/>
              <a:t>Operators collected decks of punched cards from users and used a satellite computer to input a batch of jobs from punched cards to a magnetic tape. This tape was then mounted on a tape station connected to a main computer. The jobs were now input and run one at a time in their order of appearance on the tape. The running jobs output data on another tape. Finally, the output tape was moved to a satellite computer and printed on a line printer. While the main computer executed a batch of jobs, the satellite computers simultaneously printed a previous output tape and produced the next input tape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E542EF-56EC-4689-8818-BBFB1289ED85}"/>
              </a:ext>
            </a:extLst>
          </p:cNvPr>
          <p:cNvGrpSpPr/>
          <p:nvPr/>
        </p:nvGrpSpPr>
        <p:grpSpPr>
          <a:xfrm>
            <a:off x="0" y="5969796"/>
            <a:ext cx="12192000" cy="888204"/>
            <a:chOff x="0" y="5969796"/>
            <a:chExt cx="12192000" cy="888204"/>
          </a:xfrm>
          <a:solidFill>
            <a:srgbClr val="FF212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91D7D9-57DD-496D-A3B5-531B55AAB501}"/>
                </a:ext>
              </a:extLst>
            </p:cNvPr>
            <p:cNvSpPr/>
            <p:nvPr/>
          </p:nvSpPr>
          <p:spPr>
            <a:xfrm>
              <a:off x="0" y="6262255"/>
              <a:ext cx="12192000" cy="5957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A70060-C5D4-4664-BD91-F19C12A4C107}"/>
                </a:ext>
              </a:extLst>
            </p:cNvPr>
            <p:cNvSpPr txBox="1"/>
            <p:nvPr/>
          </p:nvSpPr>
          <p:spPr>
            <a:xfrm>
              <a:off x="387927" y="6396059"/>
              <a:ext cx="369235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Sistem Operasi – Informatika – UMM </a:t>
              </a:r>
            </a:p>
          </p:txBody>
        </p:sp>
        <p:pic>
          <p:nvPicPr>
            <p:cNvPr id="10" name="Picture 2" descr="Lambang dan Logo | Universitas Muhammadiyah Malang">
              <a:extLst>
                <a:ext uri="{FF2B5EF4-FFF2-40B4-BE49-F238E27FC236}">
                  <a16:creationId xmlns:a16="http://schemas.microsoft.com/office/drawing/2014/main" id="{ED24FF34-3C41-453C-992F-A18CD69845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5768" y="5969796"/>
              <a:ext cx="1892390" cy="723468"/>
            </a:xfrm>
            <a:prstGeom prst="rect">
              <a:avLst/>
            </a:prstGeom>
            <a:grpFill/>
            <a:extLst/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808107-1687-423D-B1F6-A3C11FFE3733}"/>
              </a:ext>
            </a:extLst>
          </p:cNvPr>
          <p:cNvSpPr txBox="1"/>
          <p:nvPr/>
        </p:nvSpPr>
        <p:spPr>
          <a:xfrm>
            <a:off x="1737100" y="3376032"/>
            <a:ext cx="2228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 IBM 029 Punch Card</a:t>
            </a:r>
          </a:p>
        </p:txBody>
      </p:sp>
      <p:pic>
        <p:nvPicPr>
          <p:cNvPr id="4098" name="Picture 2" descr="The IBM 029 Card Punch">
            <a:extLst>
              <a:ext uri="{FF2B5EF4-FFF2-40B4-BE49-F238E27FC236}">
                <a16:creationId xmlns:a16="http://schemas.microsoft.com/office/drawing/2014/main" id="{5AF7587A-9C4B-4BA1-AFC8-2F434F39A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264" y="1532276"/>
            <a:ext cx="2447645" cy="183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e IBM 029 Card Punch">
            <a:extLst>
              <a:ext uri="{FF2B5EF4-FFF2-40B4-BE49-F238E27FC236}">
                <a16:creationId xmlns:a16="http://schemas.microsoft.com/office/drawing/2014/main" id="{E2B93F93-C45A-4645-AA8E-C2935E521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34381"/>
            <a:ext cx="3747655" cy="168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C974C0-FEFD-4DDC-A567-DF67BEA88A08}"/>
              </a:ext>
            </a:extLst>
          </p:cNvPr>
          <p:cNvSpPr txBox="1"/>
          <p:nvPr/>
        </p:nvSpPr>
        <p:spPr>
          <a:xfrm>
            <a:off x="5720712" y="3352978"/>
            <a:ext cx="4393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 IBM 029 Punch Card Maker and Reader (1959)</a:t>
            </a:r>
          </a:p>
        </p:txBody>
      </p:sp>
    </p:spTree>
    <p:extLst>
      <p:ext uri="{BB962C8B-B14F-4D97-AF65-F5344CB8AC3E}">
        <p14:creationId xmlns:p14="http://schemas.microsoft.com/office/powerpoint/2010/main" val="324116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FCED-4682-4908-A8A1-4FBF363E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Multiprogramming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6810F-7727-44EE-846E-AEDA26091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646" y="1854023"/>
            <a:ext cx="6306754" cy="3659980"/>
          </a:xfrm>
        </p:spPr>
        <p:txBody>
          <a:bodyPr>
            <a:normAutofit/>
          </a:bodyPr>
          <a:lstStyle/>
          <a:p>
            <a:r>
              <a:rPr lang="en-US" sz="2000" dirty="0"/>
              <a:t>In the 1960s large core memories, secondary storage with random access, data channels, and hardware interrupts changed operating systems radically. Interrupts enabled a processor to simulate concurrent execution of multiple programs and control simultaneous input/output operations. This form of concurrency became known as multiprogramming</a:t>
            </a:r>
          </a:p>
          <a:p>
            <a:r>
              <a:rPr lang="en-US" sz="2000" dirty="0"/>
              <a:t>Multiprogramming and secondary storage made it possible to build operating systems that handled a continuous stream of input, computation, and output on a single computer using drums (or disks) to hold large buffers. This arrangement was called spooling.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E542EF-56EC-4689-8818-BBFB1289ED85}"/>
              </a:ext>
            </a:extLst>
          </p:cNvPr>
          <p:cNvGrpSpPr/>
          <p:nvPr/>
        </p:nvGrpSpPr>
        <p:grpSpPr>
          <a:xfrm>
            <a:off x="0" y="5969796"/>
            <a:ext cx="12192000" cy="888204"/>
            <a:chOff x="0" y="5969796"/>
            <a:chExt cx="12192000" cy="888204"/>
          </a:xfrm>
          <a:solidFill>
            <a:srgbClr val="FF212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91D7D9-57DD-496D-A3B5-531B55AAB501}"/>
                </a:ext>
              </a:extLst>
            </p:cNvPr>
            <p:cNvSpPr/>
            <p:nvPr/>
          </p:nvSpPr>
          <p:spPr>
            <a:xfrm>
              <a:off x="0" y="6262255"/>
              <a:ext cx="12192000" cy="5957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A70060-C5D4-4664-BD91-F19C12A4C107}"/>
                </a:ext>
              </a:extLst>
            </p:cNvPr>
            <p:cNvSpPr txBox="1"/>
            <p:nvPr/>
          </p:nvSpPr>
          <p:spPr>
            <a:xfrm>
              <a:off x="387927" y="6396059"/>
              <a:ext cx="369235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Sistem Operasi – Informatika – UMM </a:t>
              </a:r>
            </a:p>
          </p:txBody>
        </p:sp>
        <p:pic>
          <p:nvPicPr>
            <p:cNvPr id="10" name="Picture 2" descr="Lambang dan Logo | Universitas Muhammadiyah Malang">
              <a:extLst>
                <a:ext uri="{FF2B5EF4-FFF2-40B4-BE49-F238E27FC236}">
                  <a16:creationId xmlns:a16="http://schemas.microsoft.com/office/drawing/2014/main" id="{ED24FF34-3C41-453C-992F-A18CD69845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5768" y="5969796"/>
              <a:ext cx="1892390" cy="723468"/>
            </a:xfrm>
            <a:prstGeom prst="rect">
              <a:avLst/>
            </a:prstGeom>
            <a:grpFill/>
            <a:extLst/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808107-1687-423D-B1F6-A3C11FFE3733}"/>
              </a:ext>
            </a:extLst>
          </p:cNvPr>
          <p:cNvSpPr txBox="1"/>
          <p:nvPr/>
        </p:nvSpPr>
        <p:spPr>
          <a:xfrm>
            <a:off x="2083519" y="5971440"/>
            <a:ext cx="2064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Atlas Computer (1962)</a:t>
            </a:r>
          </a:p>
        </p:txBody>
      </p:sp>
      <p:pic>
        <p:nvPicPr>
          <p:cNvPr id="5126" name="Picture 6" descr="Overview Atlas Computer">
            <a:extLst>
              <a:ext uri="{FF2B5EF4-FFF2-40B4-BE49-F238E27FC236}">
                <a16:creationId xmlns:a16="http://schemas.microsoft.com/office/drawing/2014/main" id="{20202E42-CF74-4E43-B0B0-D7E269D16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1" y="3326105"/>
            <a:ext cx="3866568" cy="267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Ferranti Atlas. British First Supercomputer (1962). | Computer history,  Supercomputer, Old computers">
            <a:extLst>
              <a:ext uri="{FF2B5EF4-FFF2-40B4-BE49-F238E27FC236}">
                <a16:creationId xmlns:a16="http://schemas.microsoft.com/office/drawing/2014/main" id="{47EB7D61-BAED-4317-A7D5-3F4E37589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0" y="1461221"/>
            <a:ext cx="3866567" cy="217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12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FCED-4682-4908-A8A1-4FBF363E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Time Sharing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6810F-7727-44EE-846E-AEDA26091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646" y="1854023"/>
            <a:ext cx="6306754" cy="3659980"/>
          </a:xfrm>
        </p:spPr>
        <p:txBody>
          <a:bodyPr>
            <a:normAutofit/>
          </a:bodyPr>
          <a:lstStyle/>
          <a:p>
            <a:r>
              <a:rPr lang="en-US" sz="2000" dirty="0"/>
              <a:t>John McCarthy proposed the original idea of timesharing at MIT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E542EF-56EC-4689-8818-BBFB1289ED85}"/>
              </a:ext>
            </a:extLst>
          </p:cNvPr>
          <p:cNvGrpSpPr/>
          <p:nvPr/>
        </p:nvGrpSpPr>
        <p:grpSpPr>
          <a:xfrm>
            <a:off x="0" y="5969796"/>
            <a:ext cx="12192000" cy="888204"/>
            <a:chOff x="0" y="5969796"/>
            <a:chExt cx="12192000" cy="888204"/>
          </a:xfrm>
          <a:solidFill>
            <a:srgbClr val="FF212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91D7D9-57DD-496D-A3B5-531B55AAB501}"/>
                </a:ext>
              </a:extLst>
            </p:cNvPr>
            <p:cNvSpPr/>
            <p:nvPr/>
          </p:nvSpPr>
          <p:spPr>
            <a:xfrm>
              <a:off x="0" y="6262255"/>
              <a:ext cx="12192000" cy="5957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A70060-C5D4-4664-BD91-F19C12A4C107}"/>
                </a:ext>
              </a:extLst>
            </p:cNvPr>
            <p:cNvSpPr txBox="1"/>
            <p:nvPr/>
          </p:nvSpPr>
          <p:spPr>
            <a:xfrm>
              <a:off x="387927" y="6396059"/>
              <a:ext cx="369235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Sistem Operasi – Informatika – UMM </a:t>
              </a:r>
            </a:p>
          </p:txBody>
        </p:sp>
        <p:pic>
          <p:nvPicPr>
            <p:cNvPr id="10" name="Picture 2" descr="Lambang dan Logo | Universitas Muhammadiyah Malang">
              <a:extLst>
                <a:ext uri="{FF2B5EF4-FFF2-40B4-BE49-F238E27FC236}">
                  <a16:creationId xmlns:a16="http://schemas.microsoft.com/office/drawing/2014/main" id="{ED24FF34-3C41-453C-992F-A18CD69845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5768" y="5969796"/>
              <a:ext cx="1892390" cy="723468"/>
            </a:xfrm>
            <a:prstGeom prst="rect">
              <a:avLst/>
            </a:prstGeom>
            <a:grpFill/>
            <a:extLst/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808107-1687-423D-B1F6-A3C11FFE3733}"/>
              </a:ext>
            </a:extLst>
          </p:cNvPr>
          <p:cNvSpPr txBox="1"/>
          <p:nvPr/>
        </p:nvSpPr>
        <p:spPr>
          <a:xfrm>
            <a:off x="1132128" y="4589703"/>
            <a:ext cx="3493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Compatible Time-Sharing System (CTSS)</a:t>
            </a:r>
          </a:p>
        </p:txBody>
      </p:sp>
      <p:pic>
        <p:nvPicPr>
          <p:cNvPr id="6146" name="Picture 2" descr="Compatible Time-Sharing System (CTSS) is Demonstrated | CATazine كاتازين">
            <a:extLst>
              <a:ext uri="{FF2B5EF4-FFF2-40B4-BE49-F238E27FC236}">
                <a16:creationId xmlns:a16="http://schemas.microsoft.com/office/drawing/2014/main" id="{C517A0E1-F9B5-4E26-A1D6-3BDA418B1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9085"/>
            <a:ext cx="4081507" cy="263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3F5699-09C4-4D13-B4A3-DF598C2AB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176" y="2529957"/>
            <a:ext cx="5784224" cy="12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0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DE542EF-56EC-4689-8818-BBFB1289ED85}"/>
              </a:ext>
            </a:extLst>
          </p:cNvPr>
          <p:cNvGrpSpPr/>
          <p:nvPr/>
        </p:nvGrpSpPr>
        <p:grpSpPr>
          <a:xfrm>
            <a:off x="0" y="5969796"/>
            <a:ext cx="12192000" cy="888204"/>
            <a:chOff x="0" y="5969796"/>
            <a:chExt cx="12192000" cy="888204"/>
          </a:xfrm>
          <a:solidFill>
            <a:srgbClr val="FF212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91D7D9-57DD-496D-A3B5-531B55AAB501}"/>
                </a:ext>
              </a:extLst>
            </p:cNvPr>
            <p:cNvSpPr/>
            <p:nvPr/>
          </p:nvSpPr>
          <p:spPr>
            <a:xfrm>
              <a:off x="0" y="6262255"/>
              <a:ext cx="12192000" cy="5957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A70060-C5D4-4664-BD91-F19C12A4C107}"/>
                </a:ext>
              </a:extLst>
            </p:cNvPr>
            <p:cNvSpPr txBox="1"/>
            <p:nvPr/>
          </p:nvSpPr>
          <p:spPr>
            <a:xfrm>
              <a:off x="387927" y="6396059"/>
              <a:ext cx="369235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Sistem Operasi – Informatika – UMM </a:t>
              </a:r>
            </a:p>
          </p:txBody>
        </p:sp>
        <p:pic>
          <p:nvPicPr>
            <p:cNvPr id="10" name="Picture 2" descr="Lambang dan Logo | Universitas Muhammadiyah Malang">
              <a:extLst>
                <a:ext uri="{FF2B5EF4-FFF2-40B4-BE49-F238E27FC236}">
                  <a16:creationId xmlns:a16="http://schemas.microsoft.com/office/drawing/2014/main" id="{ED24FF34-3C41-453C-992F-A18CD69845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5768" y="5969796"/>
              <a:ext cx="1892390" cy="723468"/>
            </a:xfrm>
            <a:prstGeom prst="rect">
              <a:avLst/>
            </a:prstGeom>
            <a:grpFill/>
            <a:extLst/>
          </p:spPr>
        </p:pic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945D8F41-B360-47AB-B0CA-5C3E5E7B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Multiprogramming VS Multitasking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1138428-DE33-4C45-A255-B0FBB77F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Multitasking is a logical extension of multiprogramming</a:t>
            </a:r>
          </a:p>
          <a:p>
            <a:r>
              <a:rPr lang="en-US" sz="2400" dirty="0"/>
              <a:t>Multiprogramming works solely on the concept of context switching</a:t>
            </a:r>
          </a:p>
          <a:p>
            <a:r>
              <a:rPr lang="en-US" sz="2400" dirty="0"/>
              <a:t>Multitasking is based on time sharing alongside the concept of context switching.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0D33B62-1D4D-4598-9670-5D03259B2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676" y="3272601"/>
            <a:ext cx="4121295" cy="29470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964514C-141F-4383-878B-659DD7740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68" y="3775858"/>
            <a:ext cx="4970166" cy="19404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77B8FD4-D7D2-4DB4-9A8F-900F780787E0}"/>
              </a:ext>
            </a:extLst>
          </p:cNvPr>
          <p:cNvSpPr txBox="1"/>
          <p:nvPr/>
        </p:nvSpPr>
        <p:spPr>
          <a:xfrm>
            <a:off x="2026985" y="5616977"/>
            <a:ext cx="195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Multiprogramming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59223C-45DF-4F4A-B874-B425F956251A}"/>
              </a:ext>
            </a:extLst>
          </p:cNvPr>
          <p:cNvSpPr txBox="1"/>
          <p:nvPr/>
        </p:nvSpPr>
        <p:spPr>
          <a:xfrm>
            <a:off x="9645796" y="4737728"/>
            <a:ext cx="134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Multitasking</a:t>
            </a:r>
          </a:p>
        </p:txBody>
      </p:sp>
    </p:spTree>
    <p:extLst>
      <p:ext uri="{BB962C8B-B14F-4D97-AF65-F5344CB8AC3E}">
        <p14:creationId xmlns:p14="http://schemas.microsoft.com/office/powerpoint/2010/main" val="65443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DE542EF-56EC-4689-8818-BBFB1289ED85}"/>
              </a:ext>
            </a:extLst>
          </p:cNvPr>
          <p:cNvGrpSpPr/>
          <p:nvPr/>
        </p:nvGrpSpPr>
        <p:grpSpPr>
          <a:xfrm>
            <a:off x="0" y="5969796"/>
            <a:ext cx="12192000" cy="888204"/>
            <a:chOff x="0" y="5969796"/>
            <a:chExt cx="12192000" cy="888204"/>
          </a:xfrm>
          <a:solidFill>
            <a:srgbClr val="FF212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91D7D9-57DD-496D-A3B5-531B55AAB501}"/>
                </a:ext>
              </a:extLst>
            </p:cNvPr>
            <p:cNvSpPr/>
            <p:nvPr/>
          </p:nvSpPr>
          <p:spPr>
            <a:xfrm>
              <a:off x="0" y="6262255"/>
              <a:ext cx="12192000" cy="5957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A70060-C5D4-4664-BD91-F19C12A4C107}"/>
                </a:ext>
              </a:extLst>
            </p:cNvPr>
            <p:cNvSpPr txBox="1"/>
            <p:nvPr/>
          </p:nvSpPr>
          <p:spPr>
            <a:xfrm>
              <a:off x="387927" y="6396059"/>
              <a:ext cx="369235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Sistem Operasi – Informatika – UMM </a:t>
              </a:r>
            </a:p>
          </p:txBody>
        </p:sp>
        <p:pic>
          <p:nvPicPr>
            <p:cNvPr id="10" name="Picture 2" descr="Lambang dan Logo | Universitas Muhammadiyah Malang">
              <a:extLst>
                <a:ext uri="{FF2B5EF4-FFF2-40B4-BE49-F238E27FC236}">
                  <a16:creationId xmlns:a16="http://schemas.microsoft.com/office/drawing/2014/main" id="{ED24FF34-3C41-453C-992F-A18CD69845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5768" y="5969796"/>
              <a:ext cx="1892390" cy="723468"/>
            </a:xfrm>
            <a:prstGeom prst="rect">
              <a:avLst/>
            </a:prstGeom>
            <a:grpFill/>
            <a:extLst/>
          </p:spPr>
        </p:pic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945D8F41-B360-47AB-B0CA-5C3E5E7B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Concurrent Programming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1138428-DE33-4C45-A255-B0FBB77F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From the mid-1960s to the mid-1970s computer scientists developed a conceptual basis that would make operating systems more understandable. This pioneering effort led to the discovery of fundamental principles of concurrent programming. The power of these ideas was demonstrated in a handful of influential model operating systems.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89483F-857E-46EA-A407-E1A293B1A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05" y="3631732"/>
            <a:ext cx="7256180" cy="156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DE542EF-56EC-4689-8818-BBFB1289ED85}"/>
              </a:ext>
            </a:extLst>
          </p:cNvPr>
          <p:cNvGrpSpPr/>
          <p:nvPr/>
        </p:nvGrpSpPr>
        <p:grpSpPr>
          <a:xfrm>
            <a:off x="0" y="5969796"/>
            <a:ext cx="12192000" cy="888204"/>
            <a:chOff x="0" y="5969796"/>
            <a:chExt cx="12192000" cy="888204"/>
          </a:xfrm>
          <a:solidFill>
            <a:srgbClr val="FF212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91D7D9-57DD-496D-A3B5-531B55AAB501}"/>
                </a:ext>
              </a:extLst>
            </p:cNvPr>
            <p:cNvSpPr/>
            <p:nvPr/>
          </p:nvSpPr>
          <p:spPr>
            <a:xfrm>
              <a:off x="0" y="6262255"/>
              <a:ext cx="12192000" cy="5957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A70060-C5D4-4664-BD91-F19C12A4C107}"/>
                </a:ext>
              </a:extLst>
            </p:cNvPr>
            <p:cNvSpPr txBox="1"/>
            <p:nvPr/>
          </p:nvSpPr>
          <p:spPr>
            <a:xfrm>
              <a:off x="387927" y="6396059"/>
              <a:ext cx="369235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Sistem Operasi – Informatika – UMM </a:t>
              </a:r>
            </a:p>
          </p:txBody>
        </p:sp>
        <p:pic>
          <p:nvPicPr>
            <p:cNvPr id="10" name="Picture 2" descr="Lambang dan Logo | Universitas Muhammadiyah Malang">
              <a:extLst>
                <a:ext uri="{FF2B5EF4-FFF2-40B4-BE49-F238E27FC236}">
                  <a16:creationId xmlns:a16="http://schemas.microsoft.com/office/drawing/2014/main" id="{ED24FF34-3C41-453C-992F-A18CD69845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5768" y="5969796"/>
              <a:ext cx="1892390" cy="723468"/>
            </a:xfrm>
            <a:prstGeom prst="rect">
              <a:avLst/>
            </a:prstGeom>
            <a:grpFill/>
            <a:extLst/>
          </p:spPr>
        </p:pic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945D8F41-B360-47AB-B0CA-5C3E5E7B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Personal Computing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1138428-DE33-4C45-A255-B0FBB77F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the 1970s microprocessors and semiconductor memories made it feasible to build powerful personal computers. Reduced hardware cost eventually allowed people to own such computers</a:t>
            </a:r>
          </a:p>
        </p:txBody>
      </p:sp>
    </p:spTree>
    <p:extLst>
      <p:ext uri="{BB962C8B-B14F-4D97-AF65-F5344CB8AC3E}">
        <p14:creationId xmlns:p14="http://schemas.microsoft.com/office/powerpoint/2010/main" val="80307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691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 SemiLight</vt:lpstr>
      <vt:lpstr>Calibri</vt:lpstr>
      <vt:lpstr>Calibri Light</vt:lpstr>
      <vt:lpstr>Office Theme</vt:lpstr>
      <vt:lpstr>OF OPERATING SYSTEM</vt:lpstr>
      <vt:lpstr>The Evolution of Operating System</vt:lpstr>
      <vt:lpstr>1. Open Shop</vt:lpstr>
      <vt:lpstr>2. Batch Processing</vt:lpstr>
      <vt:lpstr>3. Multiprogramming</vt:lpstr>
      <vt:lpstr>4. Time Sharing</vt:lpstr>
      <vt:lpstr>Multiprogramming VS Multitasking</vt:lpstr>
      <vt:lpstr>5. Concurrent Programming</vt:lpstr>
      <vt:lpstr>6. Personal Computing</vt:lpstr>
      <vt:lpstr>7. Distributed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Imbalanced Dataset</dc:title>
  <dc:creator>Yufis Azhar</dc:creator>
  <cp:lastModifiedBy>Yufis Azhar</cp:lastModifiedBy>
  <cp:revision>61</cp:revision>
  <dcterms:created xsi:type="dcterms:W3CDTF">2021-03-09T06:41:37Z</dcterms:created>
  <dcterms:modified xsi:type="dcterms:W3CDTF">2021-03-18T13:59:04Z</dcterms:modified>
</cp:coreProperties>
</file>