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5"/>
  </p:normalViewPr>
  <p:slideViewPr>
    <p:cSldViewPr snapToGrid="0" snapToObjects="1">
      <p:cViewPr varScale="1">
        <p:scale>
          <a:sx n="59" d="100"/>
          <a:sy n="59" d="100"/>
        </p:scale>
        <p:origin x="14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574A5B6-B96C-407B-9515-7126FC5CEED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2000" b="0" strike="noStrike" spc="-1">
                <a:latin typeface="Arial"/>
              </a:rPr>
              <a:t>Secara Simple → A command interpreter is a program which reads the instructions given by the user. It then translates these instructions into the context of the operating system followed by the execution.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3FEDD51-0974-4120-A899-4630130B75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268"/>
          <p:cNvPicPr/>
          <p:nvPr/>
        </p:nvPicPr>
        <p:blipFill>
          <a:blip r:embed="rId2"/>
          <a:stretch/>
        </p:blipFill>
        <p:spPr>
          <a:xfrm>
            <a:off x="529200" y="29880"/>
            <a:ext cx="9129600" cy="755964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878400" y="385200"/>
            <a:ext cx="8412480" cy="46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1" name="Picture 270"/>
          <p:cNvPicPr/>
          <p:nvPr/>
        </p:nvPicPr>
        <p:blipFill>
          <a:blip r:embed="rId3"/>
          <a:stretch/>
        </p:blipFill>
        <p:spPr>
          <a:xfrm rot="1494600">
            <a:off x="1818720" y="1671120"/>
            <a:ext cx="2076120" cy="2199960"/>
          </a:xfrm>
          <a:prstGeom prst="rect">
            <a:avLst/>
          </a:prstGeom>
          <a:ln>
            <a:noFill/>
          </a:ln>
        </p:spPr>
      </p:pic>
      <p:sp>
        <p:nvSpPr>
          <p:cNvPr id="272" name="TextShape 2"/>
          <p:cNvSpPr txBox="1"/>
          <p:nvPr/>
        </p:nvSpPr>
        <p:spPr>
          <a:xfrm>
            <a:off x="2743200" y="1522440"/>
            <a:ext cx="475488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FF420E"/>
                </a:solidFill>
                <a:latin typeface="Arial"/>
              </a:rPr>
              <a:t> Struktur </a:t>
            </a:r>
            <a:r>
              <a:rPr lang="en-US" sz="4400" b="1" strike="noStrike" spc="-1">
                <a:solidFill>
                  <a:srgbClr val="000033"/>
                </a:solidFill>
                <a:latin typeface="Arial"/>
              </a:rPr>
              <a:t>sistem Operasi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89440" y="2264040"/>
            <a:ext cx="948240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Berlapis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05" name="Picture 304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307" name="Picture 306"/>
          <p:cNvPicPr/>
          <p:nvPr/>
        </p:nvPicPr>
        <p:blipFill>
          <a:blip r:embed="rId4"/>
          <a:srcRect t="55339"/>
          <a:stretch/>
        </p:blipFill>
        <p:spPr>
          <a:xfrm>
            <a:off x="771840" y="2697120"/>
            <a:ext cx="9135720" cy="2179440"/>
          </a:xfrm>
          <a:prstGeom prst="rect">
            <a:avLst/>
          </a:prstGeom>
          <a:ln>
            <a:noFill/>
          </a:ln>
        </p:spPr>
      </p:pic>
      <p:sp>
        <p:nvSpPr>
          <p:cNvPr id="308" name="TextShape 3"/>
          <p:cNvSpPr txBox="1"/>
          <p:nvPr/>
        </p:nvSpPr>
        <p:spPr>
          <a:xfrm>
            <a:off x="369000" y="5304600"/>
            <a:ext cx="9480240" cy="111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>
                <a:solidFill>
                  <a:srgbClr val="FF420E"/>
                </a:solidFill>
                <a:latin typeface="Arial"/>
              </a:rPr>
              <a:t>Lapisan ke-8 hingga 13,</a:t>
            </a:r>
            <a:r>
              <a:rPr lang="en-US" sz="1800" b="0" strike="noStrike" spc="-1">
                <a:latin typeface="Arial"/>
              </a:rPr>
              <a:t> sistem operasi berhubungan dengan media penyimpanan maupun perlatan-peralatan lain yang ditancapkan, misalnya peralatan jaringan.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2673BD8E-9878-FA49-A54B-AD392708D196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308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311" name="Content Placeholder 3"/>
          <p:cNvPicPr/>
          <p:nvPr/>
        </p:nvPicPr>
        <p:blipFill>
          <a:blip r:embed="rId4"/>
          <a:srcRect l="4361" r="3117"/>
          <a:stretch/>
        </p:blipFill>
        <p:spPr>
          <a:xfrm>
            <a:off x="29160" y="1776960"/>
            <a:ext cx="5036400" cy="5188320"/>
          </a:xfrm>
          <a:prstGeom prst="rect">
            <a:avLst/>
          </a:prstGeom>
          <a:ln>
            <a:noFill/>
          </a:ln>
        </p:spPr>
      </p:pic>
      <p:pic>
        <p:nvPicPr>
          <p:cNvPr id="312" name="Picture 4"/>
          <p:cNvPicPr/>
          <p:nvPr/>
        </p:nvPicPr>
        <p:blipFill>
          <a:blip r:embed="rId5"/>
          <a:stretch/>
        </p:blipFill>
        <p:spPr>
          <a:xfrm>
            <a:off x="5050440" y="3300840"/>
            <a:ext cx="4994280" cy="184608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CB20F667-525A-9F4B-BDD0-089919AB1361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-48543" y="1966410"/>
            <a:ext cx="10129168" cy="49359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Mikokernel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?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0" strike="noStrike" spc="-1" dirty="0" err="1">
                <a:latin typeface="Arial"/>
              </a:rPr>
              <a:t>merupakan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komponen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sentral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mengatur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beberapa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hal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diantaranya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Interrupt handler</a:t>
            </a:r>
            <a:r>
              <a:rPr lang="en-US" sz="2000" b="0" strike="noStrike" spc="-1" dirty="0">
                <a:latin typeface="Arial"/>
              </a:rPr>
              <a:t> (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menyediakan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layanan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interupsi</a:t>
            </a:r>
            <a:r>
              <a:rPr lang="en-US" sz="2000" b="0" strike="noStrike" spc="-1" dirty="0">
                <a:latin typeface="Arial"/>
              </a:rPr>
              <a:t>)</a:t>
            </a: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Process scheduler</a:t>
            </a:r>
            <a:r>
              <a:rPr lang="en-US" sz="2000" b="0" i="1" strike="noStrike" spc="-1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(</a:t>
            </a:r>
            <a:r>
              <a:rPr lang="en-US" sz="2000" b="0" strike="noStrike" spc="-1" dirty="0" err="1">
                <a:latin typeface="Arial"/>
              </a:rPr>
              <a:t>membagi</a:t>
            </a:r>
            <a:r>
              <a:rPr lang="en-US" sz="2000" b="0" strike="noStrike" spc="-1" dirty="0">
                <a:latin typeface="Arial"/>
              </a:rPr>
              <a:t> – </a:t>
            </a:r>
            <a:r>
              <a:rPr lang="en-US" sz="2000" b="0" strike="noStrike" spc="-1" dirty="0" err="1">
                <a:latin typeface="Arial"/>
              </a:rPr>
              <a:t>bagi</a:t>
            </a:r>
            <a:r>
              <a:rPr lang="en-US" sz="2000" b="0" strike="noStrike" spc="-1" dirty="0">
                <a:latin typeface="Arial"/>
              </a:rPr>
              <a:t> proses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prosesor</a:t>
            </a:r>
            <a:r>
              <a:rPr lang="en-US" sz="2000" b="0" strike="noStrike" spc="-1" dirty="0">
                <a:latin typeface="Arial"/>
              </a:rPr>
              <a:t>)</a:t>
            </a: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Memory management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I/O management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Dll</a:t>
            </a:r>
            <a:endParaRPr lang="en-US" sz="2000" b="0" strike="noStrike" spc="-1" dirty="0">
              <a:latin typeface="Arial"/>
            </a:endParaRPr>
          </a:p>
          <a:p>
            <a:pPr marL="648000" lvl="3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kata lain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berperan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sebagai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jembatan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antara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hardware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software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14" name="Picture 313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97541B79-71B2-BF48-B664-9A1769EEE60C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0" y="1768094"/>
            <a:ext cx="10080624" cy="524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Mikrokernel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Cara </a:t>
            </a:r>
            <a:r>
              <a:rPr lang="en-US" sz="2000" b="1" strike="noStrike" spc="-1" dirty="0" err="1">
                <a:solidFill>
                  <a:srgbClr val="AECF00"/>
                </a:solidFill>
                <a:latin typeface="Arial"/>
              </a:rPr>
              <a:t>tradisional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membangun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adalah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membuat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monolitis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monolitis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yang </a:t>
            </a:r>
            <a:r>
              <a:rPr lang="en-US" sz="2000" b="0" strike="noStrike" spc="-1" dirty="0" err="1">
                <a:latin typeface="Arial"/>
              </a:rPr>
              <a:t>dimaksud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adalah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semua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fungsi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disediakan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oleh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menjadikan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suatu</a:t>
            </a:r>
            <a:r>
              <a:rPr lang="en-US" sz="2000" b="0" strike="noStrike" spc="-1" dirty="0">
                <a:latin typeface="Arial"/>
              </a:rPr>
              <a:t> program yang </a:t>
            </a:r>
            <a:r>
              <a:rPr lang="en-US" sz="2000" b="0" strike="noStrike" spc="-1" dirty="0" err="1">
                <a:latin typeface="Arial"/>
              </a:rPr>
              <a:t>besar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kompleks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Sedangkan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Cara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modern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untuk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membangun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adalah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dengan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menggunakan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Konsep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</a:t>
            </a:r>
            <a:r>
              <a:rPr lang="en-US" sz="2000" b="1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pada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awalnya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dikembangkan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pada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AECF00"/>
                </a:solidFill>
                <a:latin typeface="Arial"/>
              </a:rPr>
              <a:t>Mac</a:t>
            </a:r>
            <a:r>
              <a:rPr lang="en-US" sz="2000" b="1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Ide </a:t>
            </a:r>
            <a:r>
              <a:rPr lang="en-US" sz="2000" b="0" strike="noStrike" spc="-1" dirty="0" err="1">
                <a:latin typeface="Arial"/>
              </a:rPr>
              <a:t>dasar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pengembangan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adalah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hanya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fitur</a:t>
            </a:r>
            <a:r>
              <a:rPr lang="en-US" sz="2000" b="1" strike="noStrike" spc="-1" dirty="0">
                <a:latin typeface="Arial"/>
              </a:rPr>
              <a:t> – </a:t>
            </a:r>
            <a:r>
              <a:rPr lang="en-US" sz="2000" b="1" strike="noStrike" spc="-1" dirty="0" err="1">
                <a:latin typeface="Arial"/>
              </a:rPr>
              <a:t>fitur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yang </a:t>
            </a:r>
            <a:r>
              <a:rPr lang="en-US" sz="2000" b="0" strike="noStrike" spc="-1" dirty="0" err="1">
                <a:latin typeface="Arial"/>
              </a:rPr>
              <a:t>perlu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saja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diimplementasikan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dalam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Mengenai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fitur</a:t>
            </a:r>
            <a:r>
              <a:rPr lang="en-US" sz="2000" b="1" strike="noStrike" spc="-1" dirty="0">
                <a:latin typeface="Arial"/>
              </a:rPr>
              <a:t> – </a:t>
            </a:r>
            <a:r>
              <a:rPr lang="en-US" sz="2000" b="1" strike="noStrike" spc="-1" dirty="0" err="1">
                <a:latin typeface="Arial"/>
              </a:rPr>
              <a:t>fitur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apa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saja</a:t>
            </a:r>
            <a:r>
              <a:rPr lang="en-US" sz="2000" b="0" strike="noStrike" spc="-1" dirty="0">
                <a:latin typeface="Arial"/>
              </a:rPr>
              <a:t> yang </a:t>
            </a:r>
            <a:r>
              <a:rPr lang="en-US" sz="2000" b="0" strike="noStrike" spc="-1" dirty="0" err="1">
                <a:latin typeface="Arial"/>
              </a:rPr>
              <a:t>perlu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diimplementasikan</a:t>
            </a:r>
            <a:r>
              <a:rPr lang="en-US" sz="2000" b="1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hal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tersebut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bisa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berbeda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tergantung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desain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dari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masing</a:t>
            </a:r>
            <a:r>
              <a:rPr lang="en-US" sz="2000" b="0" strike="noStrike" spc="-1" dirty="0">
                <a:latin typeface="Arial"/>
              </a:rPr>
              <a:t> – </a:t>
            </a:r>
            <a:r>
              <a:rPr lang="en-US" sz="2000" b="0" strike="noStrike" spc="-1" dirty="0" err="1">
                <a:latin typeface="Arial"/>
              </a:rPr>
              <a:t>masing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17" name="Picture 316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76863073-11CB-034C-B4BE-1BBF0C02E092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-48543" y="2264040"/>
            <a:ext cx="9820383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Mikokernel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Secara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umum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fitur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atau</a:t>
            </a:r>
            <a:r>
              <a:rPr lang="en-US" sz="2000" b="1" strike="noStrike" spc="-1" dirty="0">
                <a:latin typeface="Arial"/>
              </a:rPr>
              <a:t> service </a:t>
            </a:r>
            <a:r>
              <a:rPr lang="en-US" sz="2000" b="0" strike="noStrike" spc="-1" dirty="0">
                <a:latin typeface="Arial"/>
              </a:rPr>
              <a:t>yang </a:t>
            </a:r>
            <a:r>
              <a:rPr lang="en-US" sz="2000" b="0" strike="noStrike" spc="-1" dirty="0" err="1">
                <a:latin typeface="Arial"/>
              </a:rPr>
              <a:t>terdapat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pada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diantaranya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mencakup</a:t>
            </a:r>
            <a:r>
              <a:rPr lang="en-US" sz="2000" b="0" strike="noStrike" spc="-1" dirty="0">
                <a:latin typeface="Arial"/>
              </a:rPr>
              <a:t>:</a:t>
            </a:r>
          </a:p>
          <a:p>
            <a:pPr marL="864000" lvl="3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device</a:t>
            </a:r>
            <a:r>
              <a:rPr lang="en-US" sz="2000" b="0" i="1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FF420E"/>
                </a:solidFill>
                <a:latin typeface="Arial"/>
              </a:rPr>
              <a:t>driver, 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file</a:t>
            </a:r>
            <a:r>
              <a:rPr lang="en-US" sz="2000" b="0" i="1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FF420E"/>
                </a:solidFill>
                <a:latin typeface="Arial"/>
              </a:rPr>
              <a:t>system</a:t>
            </a:r>
            <a:r>
              <a:rPr lang="en-US" sz="2000" b="0" i="1" strike="noStrike" spc="-1" dirty="0">
                <a:latin typeface="Arial"/>
              </a:rPr>
              <a:t>, 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virtual memory</a:t>
            </a:r>
            <a:r>
              <a:rPr lang="en-US" sz="2000" b="0" i="1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FF420E"/>
                </a:solidFill>
                <a:latin typeface="Arial"/>
              </a:rPr>
              <a:t>manager,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windowing</a:t>
            </a:r>
            <a:r>
              <a:rPr lang="en-US" sz="2000" b="0" i="1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FF420E"/>
                </a:solidFill>
                <a:latin typeface="Arial"/>
              </a:rPr>
              <a:t>system,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dan</a:t>
            </a:r>
            <a:r>
              <a:rPr lang="en-US" sz="2000" b="1" strike="noStrike" spc="-1" dirty="0">
                <a:latin typeface="Arial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AECF00"/>
                </a:solidFill>
                <a:latin typeface="Arial"/>
              </a:rPr>
              <a:t>security</a:t>
            </a:r>
            <a:r>
              <a:rPr lang="en-US" sz="2000" b="0" i="1" strike="noStrike" spc="-1" dirty="0">
                <a:latin typeface="Arial"/>
              </a:rPr>
              <a:t> </a:t>
            </a:r>
            <a:r>
              <a:rPr lang="en-US" sz="2000" b="1" i="1" strike="noStrike" spc="-1" dirty="0">
                <a:solidFill>
                  <a:srgbClr val="FF420E"/>
                </a:solidFill>
                <a:latin typeface="Arial"/>
              </a:rPr>
              <a:t>devices.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Pendekatan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420E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menggantikan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pendekatan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Berlapis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8EA04460-8281-FF44-ABCD-D2E21E62D9A4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289440" y="2264040"/>
            <a:ext cx="948240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Mikokernel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Kernel Mikro</a:t>
            </a:r>
            <a:r>
              <a:rPr lang="en-US" sz="2000" b="1" strike="noStrike" spc="-1"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23" name="Picture 322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325" name="Picture 324"/>
          <p:cNvPicPr/>
          <p:nvPr/>
        </p:nvPicPr>
        <p:blipFill>
          <a:blip r:embed="rId4"/>
          <a:stretch/>
        </p:blipFill>
        <p:spPr>
          <a:xfrm>
            <a:off x="4146840" y="1682280"/>
            <a:ext cx="5060520" cy="578520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40996062-B1EB-804F-BFD7-269A721EEFF3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-48543" y="1814589"/>
            <a:ext cx="9482400" cy="600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Mikokernel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Kelebihan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Kernel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Mikro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Interface </a:t>
            </a:r>
            <a:r>
              <a:rPr lang="en-US" sz="2000" b="0" strike="noStrike" spc="-1" dirty="0">
                <a:solidFill>
                  <a:srgbClr val="000033"/>
                </a:solidFill>
                <a:latin typeface="Arial"/>
              </a:rPr>
              <a:t>yang </a:t>
            </a:r>
            <a:r>
              <a:rPr lang="en-US" sz="2000" b="0" strike="noStrike" spc="-1" dirty="0" err="1">
                <a:solidFill>
                  <a:srgbClr val="000033"/>
                </a:solidFill>
                <a:latin typeface="Arial"/>
              </a:rPr>
              <a:t>seragam</a:t>
            </a:r>
            <a:r>
              <a:rPr lang="en-US" sz="2000" b="0" strike="noStrike" spc="-1" dirty="0">
                <a:solidFill>
                  <a:srgbClr val="000033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Extensibility: </a:t>
            </a:r>
            <a:endParaRPr lang="en-US" sz="2000" b="0" strike="noStrike" spc="-1" dirty="0">
              <a:latin typeface="Arial"/>
            </a:endParaRPr>
          </a:p>
          <a:p>
            <a:pPr marL="1080000" lvl="4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Bisa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menambahkan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fitur-fitur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baru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tanpa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perlu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melakukan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kompilasi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ulang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Flexibility:</a:t>
            </a:r>
            <a:endParaRPr lang="en-US" sz="2000" b="0" strike="noStrike" spc="-1" dirty="0">
              <a:latin typeface="Arial"/>
            </a:endParaRPr>
          </a:p>
          <a:p>
            <a:pPr marL="1080000" lvl="4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Fitur-fitur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yang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sudah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ada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bisa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dikurangi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,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atau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dimodifikasi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sesuai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dengan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kebutuhan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sehingga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menjadi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lebih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efisien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.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Misalnya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tidak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semua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pengguna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membutuhkan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security yang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sangat</a:t>
            </a:r>
            <a:r>
              <a:rPr lang="en-US" sz="2000" b="0" i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i="1" strike="noStrike" spc="-1" dirty="0" err="1">
                <a:solidFill>
                  <a:srgbClr val="000033"/>
                </a:solidFill>
                <a:latin typeface="Arial"/>
              </a:rPr>
              <a:t>ketat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Portability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Reliability</a:t>
            </a:r>
            <a:endParaRPr lang="en-US" sz="2000" b="0" strike="noStrike" spc="-1" dirty="0">
              <a:latin typeface="Arial"/>
            </a:endParaRPr>
          </a:p>
          <a:p>
            <a:pPr marL="864000" lvl="3" indent="-216000" algn="just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Support for object-</a:t>
            </a:r>
            <a:r>
              <a:rPr lang="en-US" sz="2000" b="1" i="1" strike="noStrike" spc="-1" dirty="0" err="1">
                <a:solidFill>
                  <a:srgbClr val="000033"/>
                </a:solidFill>
                <a:latin typeface="Arial"/>
              </a:rPr>
              <a:t>oriendted</a:t>
            </a:r>
            <a:r>
              <a:rPr lang="en-US" sz="2000" b="1" i="1" strike="noStrike" spc="-1" dirty="0">
                <a:solidFill>
                  <a:srgbClr val="000033"/>
                </a:solidFill>
                <a:latin typeface="Arial"/>
              </a:rPr>
              <a:t> OS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27" name="Picture 326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AD9828D1-DF24-D748-9264-9129BB29BA88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289440" y="2264040"/>
            <a:ext cx="948240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Sistem Operasi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modern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merupakan suatu sistem yang </a:t>
            </a:r>
            <a:r>
              <a:rPr lang="en-US" sz="2000" b="1" strike="noStrike" spc="-1">
                <a:solidFill>
                  <a:srgbClr val="AECF00"/>
                </a:solidFill>
                <a:latin typeface="Arial"/>
              </a:rPr>
              <a:t>besar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dan </a:t>
            </a:r>
            <a:r>
              <a:rPr lang="en-US" sz="2000" b="1" strike="noStrike" spc="-1">
                <a:solidFill>
                  <a:srgbClr val="AECF00"/>
                </a:solidFill>
                <a:latin typeface="Arial"/>
              </a:rPr>
              <a:t>kompleks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Proses mendesain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Sistem Operasi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bukanlah pekerjaan yang </a:t>
            </a:r>
            <a:r>
              <a:rPr lang="en-US" sz="2000" b="1" strike="noStrike" spc="-1">
                <a:solidFill>
                  <a:srgbClr val="990000"/>
                </a:solidFill>
                <a:latin typeface="Arial"/>
              </a:rPr>
              <a:t>mudah</a:t>
            </a: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Oleh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karena itu </a:t>
            </a:r>
            <a:r>
              <a:rPr lang="en-US" sz="2000" b="0" strike="noStrike" spc="-1">
                <a:latin typeface="Arial"/>
              </a:rPr>
              <a:t>didalam desain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Sistem Operasi </a:t>
            </a:r>
            <a:r>
              <a:rPr lang="en-US" sz="2000" b="0" strike="noStrike" spc="-1">
                <a:latin typeface="Arial"/>
              </a:rPr>
              <a:t>digunakan </a:t>
            </a:r>
            <a:r>
              <a:rPr lang="en-US" sz="2000" b="1" strike="noStrike" spc="-1">
                <a:latin typeface="Arial"/>
              </a:rPr>
              <a:t>suatu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Arial"/>
              </a:rPr>
              <a:t>struktur</a:t>
            </a:r>
            <a:r>
              <a:rPr lang="en-US" sz="2000" b="0" strike="noStrike" spc="-1">
                <a:latin typeface="Arial"/>
              </a:rPr>
              <a:t> agar sistem tersebut dapat dipelajari dengan mudah, digunakan, dan dapat dikembangkan lebih lanjut.</a:t>
            </a: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Terdapat 3 pendekatan / model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Sistem Operasi: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sederhana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berlapis 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Mikrokernel </a:t>
            </a:r>
            <a:endParaRPr lang="en-US" sz="2000" b="0" strike="noStrike" spc="-1">
              <a:latin typeface="Arial"/>
            </a:endParaRPr>
          </a:p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275" name="TextShape 2"/>
          <p:cNvSpPr txBox="1"/>
          <p:nvPr/>
        </p:nvSpPr>
        <p:spPr>
          <a:xfrm>
            <a:off x="1529443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-48543" y="1907586"/>
            <a:ext cx="10200183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Sederhana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awalnya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merupakan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1" strike="noStrike" spc="-1" dirty="0" err="1">
                <a:solidFill>
                  <a:srgbClr val="006699"/>
                </a:solidFill>
                <a:latin typeface="Arial"/>
              </a:rPr>
              <a:t>kecil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1" strike="noStrike" spc="-1" dirty="0" err="1">
                <a:solidFill>
                  <a:srgbClr val="0066CC"/>
                </a:solidFill>
                <a:latin typeface="Arial"/>
              </a:rPr>
              <a:t>sederhana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66FF"/>
                </a:solidFill>
                <a:latin typeface="Arial"/>
              </a:rPr>
              <a:t>terbatas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Seiring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berjalannya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waktu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semakin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berkembang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menjadi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suatu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lebih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besar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sebelumnya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perkembangan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Sederhana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terdapat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terstruktur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dengan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baik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juga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Contoh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Sederhana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kurang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baik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adalah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MS-DOS.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MS-DOS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dirancang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sedemikian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rupa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agar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mampu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berjalan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i="1" strike="noStrike" spc="-1" dirty="0">
                <a:solidFill>
                  <a:srgbClr val="000000"/>
                </a:solidFill>
                <a:latin typeface="Arial"/>
              </a:rPr>
              <a:t>hardware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terbatas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terbagi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atas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modul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modul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Contoh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sistem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Sederhana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baik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adalah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UNIX,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awalnya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UNIX juga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hanya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berjalan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hardware yang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terbatas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juga,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tetapi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kinerjanya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lebih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baik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MS-DOS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77" name="Picture 276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278" name="TextShape 2"/>
          <p:cNvSpPr txBox="1"/>
          <p:nvPr/>
        </p:nvSpPr>
        <p:spPr>
          <a:xfrm>
            <a:off x="154494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89440" y="2264040"/>
            <a:ext cx="948240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Sederhana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Struktur </a:t>
            </a:r>
            <a:r>
              <a:rPr lang="en-US" sz="2000" b="1" strike="noStrike" spc="-1">
                <a:latin typeface="Arial"/>
              </a:rPr>
              <a:t>MS-DOS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80" name="Picture 279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281" name="TextShape 2"/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282" name="Content Placeholder 4"/>
          <p:cNvPicPr/>
          <p:nvPr/>
        </p:nvPicPr>
        <p:blipFill>
          <a:blip r:embed="rId4"/>
          <a:stretch/>
        </p:blipFill>
        <p:spPr>
          <a:xfrm>
            <a:off x="3938760" y="1902240"/>
            <a:ext cx="5124240" cy="555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89440" y="2264040"/>
            <a:ext cx="336204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Sederhana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Struktur </a:t>
            </a:r>
            <a:r>
              <a:rPr lang="en-US" sz="2000" b="1" strike="noStrike" spc="-1">
                <a:latin typeface="Arial"/>
              </a:rPr>
              <a:t>UNIX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Versi-versi UNIX selanjutnya dirancang agar mampu bekerja dengan </a:t>
            </a:r>
            <a:r>
              <a:rPr lang="en-US" sz="2000" b="0" i="1" strike="noStrike" spc="-1">
                <a:latin typeface="Arial"/>
              </a:rPr>
              <a:t>hardware</a:t>
            </a:r>
            <a:r>
              <a:rPr lang="en-US" sz="2000" b="0" strike="noStrike" spc="-1">
                <a:latin typeface="Arial"/>
              </a:rPr>
              <a:t> yang lebih baik. Begitu pula dengan strukturnya, yang dibuat makin modular.</a:t>
            </a:r>
          </a:p>
        </p:txBody>
      </p:sp>
      <p:pic>
        <p:nvPicPr>
          <p:cNvPr id="284" name="Picture 283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286" name="Content Placeholder 5"/>
          <p:cNvPicPr/>
          <p:nvPr/>
        </p:nvPicPr>
        <p:blipFill>
          <a:blip r:embed="rId4"/>
          <a:srcRect t="2035" r="2051"/>
          <a:stretch/>
        </p:blipFill>
        <p:spPr>
          <a:xfrm>
            <a:off x="3723840" y="2730240"/>
            <a:ext cx="6385680" cy="450072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79B72A82-7D71-6840-BE1C-14D04F519EC9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-48543" y="2264040"/>
            <a:ext cx="9820383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Berlapis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mempunyai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banyak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fungsi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dimana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fungsi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fungsi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tersebut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diimplementasikan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satu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perangkat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lunak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saja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yaitu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itu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sendiri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). 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Fungsi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fungsi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tersebut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susah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untuk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dibayangkan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karena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terlalu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kompleks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abstrak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Oleh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karena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itu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Berlapis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akan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dibagi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dalam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sejumlah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layer /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lapisan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Setiap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lapisan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mempunyai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fungsi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sendiri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sendiri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8" name="Picture 287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D75A742D-C8CF-D047-B588-5397F5F8ECD5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-1" y="1966410"/>
            <a:ext cx="10080626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2000" b="1" strike="noStrike" spc="-1" dirty="0" err="1">
                <a:solidFill>
                  <a:srgbClr val="000033"/>
                </a:solidFill>
                <a:latin typeface="Arial"/>
              </a:rPr>
              <a:t>Berlapis</a:t>
            </a:r>
            <a:endParaRPr lang="en-US" sz="2000" b="0" strike="noStrike" spc="-1" dirty="0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91" name="Picture 290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293" name="Picture 292"/>
          <p:cNvPicPr/>
          <p:nvPr/>
        </p:nvPicPr>
        <p:blipFill>
          <a:blip r:embed="rId4"/>
          <a:srcRect t="361"/>
          <a:stretch/>
        </p:blipFill>
        <p:spPr>
          <a:xfrm>
            <a:off x="495946" y="2394755"/>
            <a:ext cx="9584679" cy="516492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C488EDD7-9F5D-CE4A-A3A3-9E4F556FA1D9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289440" y="2264040"/>
            <a:ext cx="948240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Berlapis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95" name="Picture 294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297" name="Picture 296"/>
          <p:cNvPicPr/>
          <p:nvPr/>
        </p:nvPicPr>
        <p:blipFill>
          <a:blip r:embed="rId4"/>
          <a:srcRect t="361" b="71840"/>
          <a:stretch/>
        </p:blipFill>
        <p:spPr>
          <a:xfrm>
            <a:off x="771840" y="2640960"/>
            <a:ext cx="9135720" cy="1356120"/>
          </a:xfrm>
          <a:prstGeom prst="rect">
            <a:avLst/>
          </a:prstGeom>
          <a:ln>
            <a:noFill/>
          </a:ln>
        </p:spPr>
      </p:pic>
      <p:sp>
        <p:nvSpPr>
          <p:cNvPr id="298" name="TextShape 3"/>
          <p:cNvSpPr txBox="1"/>
          <p:nvPr/>
        </p:nvSpPr>
        <p:spPr>
          <a:xfrm>
            <a:off x="363960" y="4751640"/>
            <a:ext cx="9490680" cy="85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>
                <a:solidFill>
                  <a:srgbClr val="FF420E"/>
                </a:solidFill>
                <a:latin typeface="Arial"/>
              </a:rPr>
              <a:t>Lapisan-lapisan dari 1-4</a:t>
            </a:r>
            <a:r>
              <a:rPr lang="en-US" sz="1800" b="0" strike="noStrike" spc="-1">
                <a:latin typeface="Arial"/>
              </a:rPr>
              <a:t> </a:t>
            </a:r>
            <a:r>
              <a:rPr lang="en-US" sz="1800" b="1" strike="noStrike" spc="-1">
                <a:latin typeface="Arial"/>
              </a:rPr>
              <a:t>bukanlah bagian dari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Operasi,</a:t>
            </a:r>
            <a:r>
              <a:rPr lang="en-US" sz="1800" b="0" strike="noStrike" spc="-1">
                <a:latin typeface="Arial"/>
              </a:rPr>
              <a:t> tetapi masih menjadi bagian dari </a:t>
            </a:r>
            <a:r>
              <a:rPr lang="en-US" sz="1800" b="1" strike="noStrike" spc="-1">
                <a:solidFill>
                  <a:srgbClr val="000033"/>
                </a:solidFill>
                <a:latin typeface="Arial"/>
              </a:rPr>
              <a:t>prosesor secara ekslusif.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A78858A5-D59E-B74E-9599-7B4F1D3CED25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89440" y="2264040"/>
            <a:ext cx="9482400" cy="521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lvl="1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 Berlapis</a:t>
            </a:r>
            <a:endParaRPr lang="en-US" sz="2000" b="0" strike="noStrike" spc="-1">
              <a:latin typeface="Arial"/>
            </a:endParaRPr>
          </a:p>
          <a:p>
            <a:pPr marL="648000" lvl="2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00" name="Picture 299"/>
          <p:cNvPicPr/>
          <p:nvPr/>
        </p:nvPicPr>
        <p:blipFill>
          <a:blip r:embed="rId3"/>
          <a:stretch/>
        </p:blipFill>
        <p:spPr>
          <a:xfrm rot="1494600">
            <a:off x="227160" y="60840"/>
            <a:ext cx="1560600" cy="1653840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4"/>
          <a:srcRect t="27850" b="44651"/>
          <a:stretch/>
        </p:blipFill>
        <p:spPr>
          <a:xfrm>
            <a:off x="771840" y="2723040"/>
            <a:ext cx="9135720" cy="1341720"/>
          </a:xfrm>
          <a:prstGeom prst="rect">
            <a:avLst/>
          </a:prstGeom>
          <a:ln>
            <a:noFill/>
          </a:ln>
        </p:spPr>
      </p:pic>
      <p:sp>
        <p:nvSpPr>
          <p:cNvPr id="303" name="TextShape 3"/>
          <p:cNvSpPr txBox="1"/>
          <p:nvPr/>
        </p:nvSpPr>
        <p:spPr>
          <a:xfrm>
            <a:off x="983160" y="4860720"/>
            <a:ext cx="8251920" cy="62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>
                <a:solidFill>
                  <a:srgbClr val="FF420E"/>
                </a:solidFill>
                <a:latin typeface="Arial"/>
              </a:rPr>
              <a:t>Lapisan ke-5 hingga ke-7</a:t>
            </a:r>
            <a:r>
              <a:rPr lang="en-US" sz="1800" b="0" strike="noStrike" spc="-1">
                <a:latin typeface="Arial"/>
              </a:rPr>
              <a:t>, kinerja </a:t>
            </a:r>
            <a:r>
              <a:rPr lang="en-US" sz="2000" b="1" strike="noStrike" spc="-1">
                <a:solidFill>
                  <a:srgbClr val="FF420E"/>
                </a:solidFill>
                <a:latin typeface="Arial"/>
              </a:rPr>
              <a:t>Sistem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33"/>
                </a:solidFill>
                <a:latin typeface="Arial"/>
              </a:rPr>
              <a:t>Operasi</a:t>
            </a:r>
            <a:r>
              <a:rPr lang="en-US" sz="1800" b="0" strike="noStrike" spc="-1">
                <a:latin typeface="Arial"/>
              </a:rPr>
              <a:t> yang berhubungan dan melibatkan prosesor.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E1EE5AD-7FB1-094C-895B-B8EF1F60FC40}"/>
              </a:ext>
            </a:extLst>
          </p:cNvPr>
          <p:cNvSpPr txBox="1"/>
          <p:nvPr/>
        </p:nvSpPr>
        <p:spPr>
          <a:xfrm>
            <a:off x="152945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420E"/>
                </a:solidFill>
                <a:latin typeface="Arial"/>
              </a:rPr>
              <a:t>Struktur</a:t>
            </a:r>
            <a:r>
              <a:rPr lang="en-US" sz="3600" b="1" strike="noStrike" spc="-1" dirty="0">
                <a:solidFill>
                  <a:srgbClr val="FF420E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Sistem</a:t>
            </a:r>
            <a:r>
              <a:rPr lang="en-US" sz="3600" b="1" strike="noStrike" spc="-1" dirty="0">
                <a:solidFill>
                  <a:srgbClr val="000033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000033"/>
                </a:solidFill>
                <a:latin typeface="Arial"/>
              </a:rPr>
              <a:t>Operasi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1151</Words>
  <Application>Microsoft Office PowerPoint</Application>
  <PresentationFormat>Custom</PresentationFormat>
  <Paragraphs>99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Yufis Azhar</dc:creator>
  <dc:description/>
  <cp:lastModifiedBy>Yufis Azhar</cp:lastModifiedBy>
  <cp:revision>573</cp:revision>
  <dcterms:created xsi:type="dcterms:W3CDTF">2018-02-20T21:09:52Z</dcterms:created>
  <dcterms:modified xsi:type="dcterms:W3CDTF">2021-03-31T02:18:10Z</dcterms:modified>
  <dc:language>en-US</dc:language>
</cp:coreProperties>
</file>